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78495" autoAdjust="0"/>
  </p:normalViewPr>
  <p:slideViewPr>
    <p:cSldViewPr snapToGrid="0">
      <p:cViewPr>
        <p:scale>
          <a:sx n="60" d="100"/>
          <a:sy n="60" d="100"/>
        </p:scale>
        <p:origin x="-2142" y="-12"/>
      </p:cViewPr>
      <p:guideLst>
        <p:guide orient="horz" pos="480"/>
        <p:guide orient="horz" pos="880"/>
        <p:guide pos="384"/>
        <p:guide pos="480"/>
        <p:guide pos="28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636" y="2772"/>
      </p:cViewPr>
      <p:guideLst>
        <p:guide orient="horz" pos="3412"/>
        <p:guide orient="horz" pos="388"/>
        <p:guide orient="horz" pos="3556"/>
        <p:guide pos="390"/>
        <p:guide pos="486"/>
        <p:guide pos="534"/>
        <p:guide pos="726"/>
        <p:guide pos="91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18" Type="http://schemas.openxmlformats.org/officeDocument/2006/relationships/slide" Target="slides/slide22.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21.xml"/><Relationship Id="rId2" Type="http://schemas.openxmlformats.org/officeDocument/2006/relationships/slide" Target="slides/slide2.xml"/><Relationship Id="rId16" Type="http://schemas.openxmlformats.org/officeDocument/2006/relationships/slide" Target="slides/slide1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6.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b="1">
                <a:solidFill>
                  <a:schemeClr val="tx1"/>
                </a:solidFill>
                <a:latin typeface="Arial" charset="0"/>
              </a:defRPr>
            </a:lvl1pPr>
          </a:lstStyle>
          <a:p>
            <a:fld id="{41E0E74F-6EB6-422D-B19E-B321FCBAC81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7838" y="5400675"/>
            <a:ext cx="6359525" cy="3663950"/>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77838" y="9221788"/>
            <a:ext cx="6359525" cy="236537"/>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b="1">
                <a:solidFill>
                  <a:schemeClr val="tx1"/>
                </a:solidFill>
                <a:latin typeface="Arial" charset="0"/>
              </a:defRPr>
            </a:lvl1pPr>
          </a:lstStyle>
          <a:p>
            <a:r>
              <a:rPr lang="en-US"/>
              <a:t>Oracle Database 11</a:t>
            </a:r>
            <a:r>
              <a:rPr lang="en-US" i="1"/>
              <a:t>g</a:t>
            </a:r>
            <a:r>
              <a:rPr lang="en-US"/>
              <a:t>: Administration Workshop I   15 - </a:t>
            </a:r>
            <a:fld id="{6DD85207-7534-48E8-85C3-396ACB0E77CE}"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5028" name="Rectangle 1028"/>
          <p:cNvSpPr>
            <a:spLocks noChangeArrowheads="1" noTextEdit="1"/>
          </p:cNvSpPr>
          <p:nvPr>
            <p:ph type="sldImg"/>
          </p:nvPr>
        </p:nvSpPr>
        <p:spPr>
          <a:ln/>
        </p:spPr>
      </p:sp>
      <p:sp>
        <p:nvSpPr>
          <p:cNvPr id="385029" name="Rectangle 1029"/>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F1F940D3-51EB-4A53-A31E-C1EDCA5BAC9D}" type="slidenum">
              <a:rPr lang="en-US"/>
              <a:pPr/>
              <a:t>10</a:t>
            </a:fld>
            <a:endParaRPr lang="en-US"/>
          </a:p>
        </p:txBody>
      </p:sp>
      <p:sp>
        <p:nvSpPr>
          <p:cNvPr id="403460" name="Rectangle 4"/>
          <p:cNvSpPr>
            <a:spLocks noChangeArrowheads="1" noTextEdit="1"/>
          </p:cNvSpPr>
          <p:nvPr>
            <p:ph type="sldImg"/>
          </p:nvPr>
        </p:nvSpPr>
        <p:spPr>
          <a:ln/>
        </p:spPr>
      </p:sp>
      <p:sp>
        <p:nvSpPr>
          <p:cNvPr id="403461" name="Rectangle 5"/>
          <p:cNvSpPr>
            <a:spLocks noGrp="1" noChangeArrowheads="1"/>
          </p:cNvSpPr>
          <p:nvPr>
            <p:ph type="body" idx="1"/>
          </p:nvPr>
        </p:nvSpPr>
        <p:spPr/>
        <p:txBody>
          <a:bodyPr/>
          <a:lstStyle/>
          <a:p>
            <a:r>
              <a:rPr lang="en-US"/>
              <a:t>Configuring Backup Settings (continued)</a:t>
            </a:r>
          </a:p>
          <a:p>
            <a:pPr lvl="1"/>
            <a:r>
              <a:rPr lang="en-US"/>
              <a:t>Click the Policy tab to:</a:t>
            </a:r>
          </a:p>
          <a:p>
            <a:pPr lvl="2"/>
            <a:r>
              <a:rPr lang="en-US"/>
              <a:t>Automatically back up the control file and server parameter file (</a:t>
            </a:r>
            <a:r>
              <a:rPr lang="en-US">
                <a:latin typeface="Courier New" pitchFamily="49" charset="0"/>
              </a:rPr>
              <a:t>SPFILE</a:t>
            </a:r>
            <a:r>
              <a:rPr lang="en-US"/>
              <a:t>) with each backup. You can also specify a location for these backups if you do not want them to go to the flash recovery area.</a:t>
            </a:r>
          </a:p>
          <a:p>
            <a:pPr lvl="2"/>
            <a:r>
              <a:rPr lang="en-US"/>
              <a:t>Optimize backups by not backing up files that exactly match a file that is already part of the retained backups. This setting enables you to skip read-only and offline data files.</a:t>
            </a:r>
          </a:p>
          <a:p>
            <a:pPr lvl="2"/>
            <a:r>
              <a:rPr lang="en-US"/>
              <a:t>Enable block change tracking and specify a location for the tracking file. If you intend to create incremental backups, this setting can decrease the time required to choose which blocks to include in the incremental backup.</a:t>
            </a:r>
          </a:p>
          <a:p>
            <a:pPr lvl="2"/>
            <a:r>
              <a:rPr lang="en-US"/>
              <a:t>Exclude tablespaces from a whole database backup. Some administrators choose not to back up tablespaces containing data or objects that can be easily re-created (such as indexes or data that is batch-loaded frequently). </a:t>
            </a:r>
          </a:p>
          <a:p>
            <a:pPr lvl="2"/>
            <a:r>
              <a:rPr lang="en-US"/>
              <a:t>Specify a retention policy: How long should RMAN keep your backups? If you are using the flash recovery area to store backups, RMAN automatically deletes old backups to make room for new ones (if the retention policy allows it). By default, only the last backup is retained. The retention policy can be specified as a number of backups or a number of days.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D3364D96-3ECC-4781-9B58-0C86F7CAEC30}" type="slidenum">
              <a:rPr lang="en-US"/>
              <a:pPr/>
              <a:t>11</a:t>
            </a:fld>
            <a:endParaRPr lang="en-US"/>
          </a:p>
        </p:txBody>
      </p:sp>
      <p:sp>
        <p:nvSpPr>
          <p:cNvPr id="405508" name="Rectangle 4"/>
          <p:cNvSpPr>
            <a:spLocks noChangeArrowheads="1" noTextEdit="1"/>
          </p:cNvSpPr>
          <p:nvPr>
            <p:ph type="sldImg"/>
          </p:nvPr>
        </p:nvSpPr>
        <p:spPr>
          <a:ln/>
        </p:spPr>
      </p:sp>
      <p:sp>
        <p:nvSpPr>
          <p:cNvPr id="405509" name="Rectangle 5"/>
          <p:cNvSpPr>
            <a:spLocks noGrp="1" noChangeArrowheads="1"/>
          </p:cNvSpPr>
          <p:nvPr>
            <p:ph type="body" idx="1"/>
          </p:nvPr>
        </p:nvSpPr>
        <p:spPr/>
        <p:txBody>
          <a:bodyPr/>
          <a:lstStyle/>
          <a:p>
            <a:r>
              <a:rPr lang="en-US"/>
              <a:t>Scheduling Backups: Strategy</a:t>
            </a:r>
          </a:p>
          <a:p>
            <a:pPr lvl="1"/>
            <a:r>
              <a:rPr lang="en-US"/>
              <a:t>Select Enterprise Manager</a:t>
            </a:r>
            <a:r>
              <a:rPr lang="en-US" b="1"/>
              <a:t> &gt; </a:t>
            </a:r>
            <a:r>
              <a:rPr lang="en-US"/>
              <a:t>Availability &gt; Schedule Backup. Select either the Oracle-Suggested Backup strategy or your own customized strategy. The Oracle-Suggested Backup strategy makes a one-time whole-database backup, which is performed online. This is a baseline incremental level 0 backup. The automated backup strategy then schedules incremental level 1 backups for each successive day. </a:t>
            </a:r>
          </a:p>
          <a:p>
            <a:pPr lvl="1"/>
            <a:r>
              <a:rPr lang="en-US"/>
              <a:t>By clicking Schedule Customized Backup, you gain access to a wider range of configuration options. Select the objects that you want to back up</a:t>
            </a:r>
            <a:r>
              <a:rPr lang="en-US">
                <a:cs typeface="Times New Roman" pitchFamily="18" charset="0"/>
              </a:rPr>
              <a:t>—t</a:t>
            </a:r>
            <a:r>
              <a:rPr lang="en-US"/>
              <a:t>he whole database (the default) or individual tablespaces, data files, archived logs, or any Oracle backups currently residing on the disk (to move them to the tape).</a:t>
            </a:r>
          </a:p>
          <a:p>
            <a:pPr lvl="1"/>
            <a:r>
              <a:rPr lang="en-US"/>
              <a:t>Both strategies enable you to set up encrypted backups.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93262E05-0E13-4CF9-84D1-20C83463E05A}" type="slidenum">
              <a:rPr lang="en-US"/>
              <a:pPr/>
              <a:t>12</a:t>
            </a:fld>
            <a:endParaRPr lang="en-US"/>
          </a:p>
        </p:txBody>
      </p:sp>
      <p:sp>
        <p:nvSpPr>
          <p:cNvPr id="407556" name="Rectangle 1028"/>
          <p:cNvSpPr>
            <a:spLocks noChangeArrowheads="1" noTextEdit="1"/>
          </p:cNvSpPr>
          <p:nvPr>
            <p:ph type="sldImg"/>
          </p:nvPr>
        </p:nvSpPr>
        <p:spPr>
          <a:ln/>
        </p:spPr>
      </p:sp>
      <p:sp>
        <p:nvSpPr>
          <p:cNvPr id="407557" name="Rectangle 1029"/>
          <p:cNvSpPr>
            <a:spLocks noGrp="1" noChangeArrowheads="1"/>
          </p:cNvSpPr>
          <p:nvPr>
            <p:ph type="body" idx="1"/>
          </p:nvPr>
        </p:nvSpPr>
        <p:spPr/>
        <p:txBody>
          <a:bodyPr/>
          <a:lstStyle/>
          <a:p>
            <a:r>
              <a:rPr lang="en-US"/>
              <a:t>Scheduling Backups: Options</a:t>
            </a:r>
          </a:p>
          <a:p>
            <a:pPr lvl="1"/>
            <a:r>
              <a:rPr lang="en-US"/>
              <a:t>Select full or incremental backup type. If you are performing a full database backup, you can select “Use as the base of an incremental backup strategy” to make the full database backup an incremental level 0 backup. If you are using image copies, you can select “Refresh the latest datafile copy on disk to the current time using the incremental backup” to update the existing backup rather than create a new image copy.</a:t>
            </a:r>
          </a:p>
          <a:p>
            <a:pPr lvl="1"/>
            <a:r>
              <a:rPr lang="en-US"/>
              <a:t>Select Online Backup if you want to perform this task while users are continuing to use the database. If users do not need access, select “Offline Backup,” which is performed with a mounted instance.</a:t>
            </a:r>
          </a:p>
          <a:p>
            <a:pPr lvl="1"/>
            <a:r>
              <a:rPr lang="en-US"/>
              <a:t>Select “Delete obsolete backups” to remove any backups that fall outside the retention policy that you configured earlier. RMAN automatically removes obsolete backups if you are backing up to the flash recovery area. Details about the advanced options and encryption are discussed in the course titled </a:t>
            </a:r>
            <a:r>
              <a:rPr lang="en-US" i="1"/>
              <a:t>Oracle Database 11g: Administration Workshop II</a:t>
            </a:r>
            <a:r>
              <a:rPr lang="en-US"/>
              <a:t> and in the backup and recovery documentation.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31BA5E8E-ADF5-4FCB-800C-324A916E2449}" type="slidenum">
              <a:rPr lang="en-US"/>
              <a:pPr/>
              <a:t>13</a:t>
            </a:fld>
            <a:endParaRPr lang="en-US"/>
          </a:p>
        </p:txBody>
      </p:sp>
      <p:sp>
        <p:nvSpPr>
          <p:cNvPr id="409604" name="Rectangle 4"/>
          <p:cNvSpPr>
            <a:spLocks noChangeArrowheads="1" noTextEdit="1"/>
          </p:cNvSpPr>
          <p:nvPr>
            <p:ph type="sldImg"/>
          </p:nvPr>
        </p:nvSpPr>
        <p:spPr>
          <a:ln/>
        </p:spPr>
      </p:sp>
      <p:sp>
        <p:nvSpPr>
          <p:cNvPr id="409605" name="Rectangle 5"/>
          <p:cNvSpPr>
            <a:spLocks noGrp="1" noChangeArrowheads="1"/>
          </p:cNvSpPr>
          <p:nvPr>
            <p:ph type="body" idx="1"/>
          </p:nvPr>
        </p:nvSpPr>
        <p:spPr/>
        <p:txBody>
          <a:bodyPr/>
          <a:lstStyle/>
          <a:p>
            <a:pPr>
              <a:buClr>
                <a:srgbClr val="FF0000"/>
              </a:buClr>
              <a:buSzTx/>
            </a:pPr>
            <a:r>
              <a:rPr lang="en-US"/>
              <a:t>Scheduling Backups: Settings </a:t>
            </a:r>
          </a:p>
          <a:p>
            <a:pPr lvl="1">
              <a:buClr>
                <a:srgbClr val="FF0000"/>
              </a:buClr>
              <a:buSzTx/>
              <a:buFont typeface="Arial" charset="0"/>
              <a:buNone/>
            </a:pPr>
            <a:r>
              <a:rPr lang="en-US"/>
              <a:t>Select whether the backup is to go to the disk or to the tape.</a:t>
            </a:r>
          </a:p>
          <a:p>
            <a:pPr lvl="1">
              <a:buClr>
                <a:srgbClr val="FF0000"/>
              </a:buClr>
              <a:buSzTx/>
              <a:buFont typeface="Arial" charset="0"/>
              <a:buNone/>
            </a:pPr>
            <a:r>
              <a:rPr lang="en-US"/>
              <a:t>To create a one-time backup (in addition to your regularly scheduled backups), click Override Current Settings and specify your backup settings.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0BA62C72-BE05-409E-B9B3-9226D67E299D}" type="slidenum">
              <a:rPr lang="en-US"/>
              <a:pPr/>
              <a:t>14</a:t>
            </a:fld>
            <a:endParaRPr lang="en-US"/>
          </a:p>
        </p:txBody>
      </p:sp>
      <p:sp>
        <p:nvSpPr>
          <p:cNvPr id="411652" name="Rectangle 4"/>
          <p:cNvSpPr>
            <a:spLocks noChangeArrowheads="1" noTextEdit="1"/>
          </p:cNvSpPr>
          <p:nvPr>
            <p:ph type="sldImg"/>
          </p:nvPr>
        </p:nvSpPr>
        <p:spPr>
          <a:ln/>
        </p:spPr>
      </p:sp>
      <p:sp>
        <p:nvSpPr>
          <p:cNvPr id="411653" name="Rectangle 5"/>
          <p:cNvSpPr>
            <a:spLocks noGrp="1" noChangeArrowheads="1"/>
          </p:cNvSpPr>
          <p:nvPr>
            <p:ph type="body" idx="1"/>
          </p:nvPr>
        </p:nvSpPr>
        <p:spPr/>
        <p:txBody>
          <a:bodyPr/>
          <a:lstStyle/>
          <a:p>
            <a:r>
              <a:rPr lang="en-US"/>
              <a:t>Scheduling Backups: Schedule</a:t>
            </a:r>
          </a:p>
          <a:p>
            <a:pPr lvl="1"/>
            <a:r>
              <a:rPr lang="en-US"/>
              <a:t>Choose how you want the backup to be scheduled</a:t>
            </a:r>
            <a:r>
              <a:rPr lang="en-US">
                <a:cs typeface="Times New Roman" pitchFamily="18" charset="0"/>
              </a:rPr>
              <a:t>—e</a:t>
            </a:r>
            <a:r>
              <a:rPr lang="en-US"/>
              <a:t>ither as a one-time job or as an automated, recurring process.</a:t>
            </a:r>
          </a:p>
          <a:p>
            <a:pPr lvl="1"/>
            <a:r>
              <a:rPr lang="en-US"/>
              <a:t>To configure a database for maximum recoverability, Oracle suggests regularly scheduled backups. Automating backups can simplify the administrator’s workload.</a:t>
            </a:r>
          </a:p>
          <a:p>
            <a:pPr lvl="1"/>
            <a:r>
              <a:rPr lang="en-US"/>
              <a:t>When you select Repeating, the page displays additional scheduling details.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D797B159-4E06-41AA-A4A1-2C64126ED2E1}" type="slidenum">
              <a:rPr lang="en-US"/>
              <a:pPr/>
              <a:t>15</a:t>
            </a:fld>
            <a:endParaRPr lang="en-US"/>
          </a:p>
        </p:txBody>
      </p:sp>
      <p:sp>
        <p:nvSpPr>
          <p:cNvPr id="413700" name="Rectangle 4"/>
          <p:cNvSpPr>
            <a:spLocks noChangeArrowheads="1" noTextEdit="1"/>
          </p:cNvSpPr>
          <p:nvPr>
            <p:ph type="sldImg"/>
          </p:nvPr>
        </p:nvSpPr>
        <p:spPr>
          <a:ln/>
        </p:spPr>
      </p:sp>
      <p:sp>
        <p:nvSpPr>
          <p:cNvPr id="413701" name="Rectangle 5"/>
          <p:cNvSpPr>
            <a:spLocks noGrp="1" noChangeArrowheads="1"/>
          </p:cNvSpPr>
          <p:nvPr>
            <p:ph type="body" idx="1"/>
          </p:nvPr>
        </p:nvSpPr>
        <p:spPr/>
        <p:txBody>
          <a:bodyPr/>
          <a:lstStyle/>
          <a:p>
            <a:r>
              <a:rPr lang="en-US"/>
              <a:t>Scheduling Backups: Review</a:t>
            </a:r>
          </a:p>
          <a:p>
            <a:pPr lvl="1"/>
            <a:r>
              <a:rPr lang="en-US"/>
              <a:t>RMAN uses its own command syntax and scripting language. </a:t>
            </a:r>
          </a:p>
          <a:p>
            <a:pPr lvl="1"/>
            <a:r>
              <a:rPr lang="en-US"/>
              <a:t>Using this page, you can customize the RMAN scripts (if needed) or copy them for recording purposes.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08AF65FB-5F1F-4055-8FAD-3BE179720E0A}" type="slidenum">
              <a:rPr lang="en-US"/>
              <a:pPr/>
              <a:t>16</a:t>
            </a:fld>
            <a:endParaRPr lang="en-US"/>
          </a:p>
        </p:txBody>
      </p:sp>
      <p:sp>
        <p:nvSpPr>
          <p:cNvPr id="415748" name="Rectangle 4"/>
          <p:cNvSpPr>
            <a:spLocks noChangeArrowheads="1" noTextEdit="1"/>
          </p:cNvSpPr>
          <p:nvPr>
            <p:ph type="sldImg"/>
          </p:nvPr>
        </p:nvSpPr>
        <p:spPr>
          <a:ln/>
        </p:spPr>
      </p:sp>
      <p:sp>
        <p:nvSpPr>
          <p:cNvPr id="415749" name="Rectangle 5"/>
          <p:cNvSpPr>
            <a:spLocks noGrp="1" noChangeArrowheads="1"/>
          </p:cNvSpPr>
          <p:nvPr>
            <p:ph type="body" idx="1"/>
          </p:nvPr>
        </p:nvSpPr>
        <p:spPr/>
        <p:txBody>
          <a:bodyPr/>
          <a:lstStyle/>
          <a:p>
            <a:r>
              <a:rPr lang="en-US"/>
              <a:t>Backing Up the Control File to a Trace File</a:t>
            </a:r>
          </a:p>
          <a:p>
            <a:pPr lvl="1"/>
            <a:r>
              <a:rPr lang="en-US"/>
              <a:t>Select Enterprise Manager</a:t>
            </a:r>
            <a:r>
              <a:rPr lang="en-US" b="1"/>
              <a:t> &gt; </a:t>
            </a:r>
            <a:r>
              <a:rPr lang="en-US"/>
              <a:t>Server &gt; Control Files to manage your database’s control files. Control files have an additional backup option; they may be backed up to a trace file. A control file trace backup contains the SQL statement required to re-create the control files in the event that all control files are lost. </a:t>
            </a:r>
          </a:p>
          <a:p>
            <a:pPr lvl="1"/>
            <a:r>
              <a:rPr lang="en-US"/>
              <a:t>Although it is very unlikely that a properly configured database (with multiple copies of the control file placed on separate disks and separate controllers) would lose all control files at the same time, it is possible. Therefore, the administrator should back up the control file to a trace file after each change to the physical structure of the database (adding tablespaces or data files, or adding additional redo log groups).</a:t>
            </a:r>
          </a:p>
          <a:p>
            <a:pPr lvl="1"/>
            <a:r>
              <a:rPr lang="en-US"/>
              <a:t>Trace copies of the control file can be created by using Enterprise Manager (as shown in the slide) or with the following SQL command:</a:t>
            </a:r>
          </a:p>
          <a:p>
            <a:pPr lvl="4"/>
            <a:r>
              <a:rPr lang="en-US"/>
              <a:t>SQL&gt; ALTER DATABASE BACKUP CONTROLFILE TO TRACE;</a:t>
            </a:r>
          </a:p>
          <a:p>
            <a:pPr lvl="1"/>
            <a:r>
              <a:rPr lang="en-US"/>
              <a:t>The trace backup is created in the location specified by the </a:t>
            </a:r>
            <a:r>
              <a:rPr lang="en-US">
                <a:latin typeface="Courier New" pitchFamily="49" charset="0"/>
              </a:rPr>
              <a:t>USER_DUMP_DEST</a:t>
            </a:r>
            <a:r>
              <a:rPr lang="en-US"/>
              <a:t> initialization parameter (for example, </a:t>
            </a:r>
            <a:r>
              <a:rPr lang="en-US">
                <a:latin typeface="Courier New" pitchFamily="49" charset="0"/>
              </a:rPr>
              <a:t>/u01/app/oracle/diag/rdbms/orcl/orcl/trace</a:t>
            </a:r>
            <a:r>
              <a:rPr lang="en-US"/>
              <a:t> with a file name such as</a:t>
            </a:r>
            <a:r>
              <a:rPr lang="en-US">
                <a:latin typeface="Courier New" pitchFamily="49" charset="0"/>
              </a:rPr>
              <a:t> orcl_vktm_8400.trc</a:t>
            </a:r>
            <a:r>
              <a:rPr lang="en-US"/>
              <a:t>).</a:t>
            </a:r>
            <a:endParaRPr lang="en-US">
              <a:latin typeface="Courier New" pitchFamily="49" charset="0"/>
            </a:endParaRPr>
          </a:p>
          <a:p>
            <a:pPr lvl="1"/>
            <a:r>
              <a:rPr lang="en-US"/>
              <a:t>You can view information from within the control file on the Advanced tab of the Control Files page.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19EC4076-7197-455A-9F2A-50DDCACDE266}" type="slidenum">
              <a:rPr lang="en-US"/>
              <a:pPr/>
              <a:t>17</a:t>
            </a:fld>
            <a:endParaRPr lang="en-US"/>
          </a:p>
        </p:txBody>
      </p:sp>
      <p:sp>
        <p:nvSpPr>
          <p:cNvPr id="417796" name="Rectangle 4"/>
          <p:cNvSpPr>
            <a:spLocks noChangeArrowheads="1" noTextEdit="1"/>
          </p:cNvSpPr>
          <p:nvPr>
            <p:ph type="sldImg"/>
          </p:nvPr>
        </p:nvSpPr>
        <p:spPr>
          <a:ln/>
        </p:spPr>
      </p:sp>
      <p:sp>
        <p:nvSpPr>
          <p:cNvPr id="417797" name="Rectangle 5"/>
          <p:cNvSpPr>
            <a:spLocks noGrp="1" noChangeArrowheads="1"/>
          </p:cNvSpPr>
          <p:nvPr>
            <p:ph type="body" idx="1"/>
          </p:nvPr>
        </p:nvSpPr>
        <p:spPr/>
        <p:txBody>
          <a:bodyPr/>
          <a:lstStyle/>
          <a:p>
            <a:r>
              <a:rPr lang="en-US"/>
              <a:t>Managing Backups</a:t>
            </a:r>
          </a:p>
          <a:p>
            <a:pPr lvl="1"/>
            <a:r>
              <a:rPr lang="en-US"/>
              <a:t>Select Enterprise Manager</a:t>
            </a:r>
            <a:r>
              <a:rPr lang="en-US" b="1"/>
              <a:t> &gt; </a:t>
            </a:r>
            <a:r>
              <a:rPr lang="en-US"/>
              <a:t>Availability &gt; Manage Current Backup to manage your existing backups. On this page, you can see when a backup was completed, where it was created (disk or tape), and whether it is still available.</a:t>
            </a:r>
          </a:p>
          <a:p>
            <a:pPr lvl="1"/>
            <a:r>
              <a:rPr lang="en-US"/>
              <a:t>At the top of the Manage Current Backups page, four buttons enable you to work with existing backups:</a:t>
            </a:r>
          </a:p>
          <a:p>
            <a:pPr lvl="2"/>
            <a:r>
              <a:rPr lang="en-US" b="1"/>
              <a:t>Catalog Additional Files:</a:t>
            </a:r>
            <a:r>
              <a:rPr lang="en-US"/>
              <a:t> Although RMAN (working through Enterprise Manager) is the recommended way to create backups, you might have image copies or backup sets that were created by some other means or in some other environment with the result that RMAN is not aware of them. This task identifies those files and adds them to the catalog.</a:t>
            </a:r>
          </a:p>
          <a:p>
            <a:pPr lvl="2"/>
            <a:r>
              <a:rPr lang="en-US" b="1"/>
              <a:t>Crosscheck All:</a:t>
            </a:r>
            <a:r>
              <a:rPr lang="en-US"/>
              <a:t> RMAN can automatically delete obsolete backups, but you can also delete them by using operating system commands. If you delete a backup without using RMAN, the catalog does not know whether the backup is missing until you perform a cross-check between the catalog and what is really there.</a:t>
            </a:r>
          </a:p>
          <a:p>
            <a:pPr lvl="2"/>
            <a:r>
              <a:rPr lang="en-US" b="1"/>
              <a:t>Delete All Obsolete:</a:t>
            </a:r>
            <a:r>
              <a:rPr lang="en-US"/>
              <a:t> This deletes backups older than the retention policy.</a:t>
            </a:r>
          </a:p>
          <a:p>
            <a:pPr lvl="2"/>
            <a:r>
              <a:rPr lang="en-US" b="1"/>
              <a:t>Delete All Expired:</a:t>
            </a:r>
            <a:r>
              <a:rPr lang="en-US"/>
              <a:t> This deletes the catalog listing for any backups that are not found when the cross-check is performed.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D038AE29-AD09-4936-8C6F-FFF8485186EB}" type="slidenum">
              <a:rPr lang="en-US"/>
              <a:pPr/>
              <a:t>18</a:t>
            </a:fld>
            <a:endParaRPr lang="en-US"/>
          </a:p>
        </p:txBody>
      </p:sp>
      <p:sp>
        <p:nvSpPr>
          <p:cNvPr id="419844" name="Rectangle 4"/>
          <p:cNvSpPr>
            <a:spLocks noChangeArrowheads="1" noTextEdit="1"/>
          </p:cNvSpPr>
          <p:nvPr>
            <p:ph type="sldImg"/>
          </p:nvPr>
        </p:nvSpPr>
        <p:spPr>
          <a:ln/>
        </p:spPr>
      </p:sp>
      <p:sp>
        <p:nvSpPr>
          <p:cNvPr id="419845" name="Rectangle 5"/>
          <p:cNvSpPr>
            <a:spLocks noGrp="1" noChangeArrowheads="1"/>
          </p:cNvSpPr>
          <p:nvPr>
            <p:ph type="body" idx="1"/>
          </p:nvPr>
        </p:nvSpPr>
        <p:spPr/>
        <p:txBody>
          <a:bodyPr/>
          <a:lstStyle/>
          <a:p>
            <a:r>
              <a:rPr lang="en-US"/>
              <a:t>Viewing Backup Reports</a:t>
            </a:r>
          </a:p>
          <a:p>
            <a:pPr lvl="1"/>
            <a:r>
              <a:rPr lang="en-US"/>
              <a:t>Information about backup jobs can also be viewed by selecting Enterprise Manager &gt; Availability &gt; Backup Reports. The content is based on the control file. The backup report contains summary information as well as detailed information about the input and output of a specific job, including timing, SCN, sizing, compression, corruption (if any), and so 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6BD44C2A-16EB-4E46-ACCA-27185CEACB53}" type="slidenum">
              <a:rPr lang="en-US"/>
              <a:pPr/>
              <a:t>19</a:t>
            </a:fld>
            <a:endParaRPr lang="en-US"/>
          </a:p>
        </p:txBody>
      </p:sp>
      <p:sp>
        <p:nvSpPr>
          <p:cNvPr id="421892" name="Rectangle 4"/>
          <p:cNvSpPr>
            <a:spLocks noChangeArrowheads="1" noTextEdit="1"/>
          </p:cNvSpPr>
          <p:nvPr>
            <p:ph type="sldImg"/>
          </p:nvPr>
        </p:nvSpPr>
        <p:spPr>
          <a:ln/>
        </p:spPr>
      </p:sp>
      <p:sp>
        <p:nvSpPr>
          <p:cNvPr id="421893" name="Rectangle 5"/>
          <p:cNvSpPr>
            <a:spLocks noGrp="1" noChangeArrowheads="1"/>
          </p:cNvSpPr>
          <p:nvPr>
            <p:ph type="body" idx="1"/>
          </p:nvPr>
        </p:nvSpPr>
        <p:spPr/>
        <p:txBody>
          <a:bodyPr/>
          <a:lstStyle/>
          <a:p>
            <a:r>
              <a:rPr lang="en-US"/>
              <a:t>Monitoring the Flash Recovery Area</a:t>
            </a:r>
          </a:p>
          <a:p>
            <a:pPr lvl="1"/>
            <a:r>
              <a:rPr lang="en-US"/>
              <a:t>If you have configured your archived logs to be written to this location, it is important to monitor this space to ensure that it does not reach its capacity. If the instance is unable to create an archived log because of lack of space, it pauses until the administrator corrects the situation.</a:t>
            </a:r>
          </a:p>
          <a:p>
            <a:pPr lvl="1"/>
            <a:r>
              <a:rPr lang="en-US"/>
              <a:t>Select Enterprise Manager</a:t>
            </a:r>
            <a:r>
              <a:rPr lang="en-US" b="1"/>
              <a:t> &gt; </a:t>
            </a:r>
            <a:r>
              <a:rPr lang="en-US"/>
              <a:t>Availability &gt; Recovery Settings. On this page, you can:</a:t>
            </a:r>
          </a:p>
          <a:p>
            <a:pPr lvl="2"/>
            <a:r>
              <a:rPr lang="en-US"/>
              <a:t>Verify how much of the flash recovery area has been consumed</a:t>
            </a:r>
          </a:p>
          <a:p>
            <a:pPr lvl="2"/>
            <a:r>
              <a:rPr lang="en-US"/>
              <a:t>Specify the location of the flash recovery area</a:t>
            </a:r>
          </a:p>
          <a:p>
            <a:pPr lvl="2"/>
            <a:r>
              <a:rPr lang="en-US"/>
              <a:t>Specify the size of the flash recovery area</a:t>
            </a:r>
          </a:p>
          <a:p>
            <a:pPr lvl="2"/>
            <a:r>
              <a:rPr lang="en-US"/>
              <a:t>Configure Flashback Database</a:t>
            </a:r>
          </a:p>
          <a:p>
            <a:pPr lvl="2"/>
            <a:r>
              <a:rPr lang="en-US"/>
              <a:t>Specify the retention time</a:t>
            </a:r>
          </a:p>
          <a:p>
            <a:pPr lvl="1"/>
            <a:r>
              <a:rPr lang="en-US"/>
              <a:t>The retention time determines when files are obsolete (that is, when they are no longer needed to meet your data recovery objectives). The Oracle database automatically manages this storage, deleting files that are no longer needed. When you back up the recovery area, RMAN can fail over to other archived redo log destinations if the archived redo log in the flash recovery area is inaccessible or corrupted. </a:t>
            </a:r>
          </a:p>
          <a:p>
            <a:pPr lvl="1"/>
            <a:r>
              <a:rPr lang="en-US"/>
              <a:t>Periodically copying backups to tape frees space in the flash recovery area for other files, but retrieving files from tape causes longer database restoration and recovery times.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73D06ABF-DB2E-4E94-A4A0-28DDF5D964C4}" type="slidenum">
              <a:rPr lang="en-US"/>
              <a:pPr/>
              <a:t>2</a:t>
            </a:fld>
            <a:endParaRPr lang="en-US"/>
          </a:p>
        </p:txBody>
      </p:sp>
      <p:sp>
        <p:nvSpPr>
          <p:cNvPr id="387076" name="Rectangle 4"/>
          <p:cNvSpPr>
            <a:spLocks noChangeArrowheads="1" noTextEdit="1"/>
          </p:cNvSpPr>
          <p:nvPr>
            <p:ph type="sldImg"/>
          </p:nvPr>
        </p:nvSpPr>
        <p:spPr>
          <a:ln/>
        </p:spPr>
      </p:sp>
      <p:sp>
        <p:nvSpPr>
          <p:cNvPr id="38707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5FEAD6D1-A0A3-4B90-8C7A-A1FADFEA219E}" type="slidenum">
              <a:rPr lang="en-US"/>
              <a:pPr/>
              <a:t>20</a:t>
            </a:fld>
            <a:endParaRPr lang="en-US"/>
          </a:p>
        </p:txBody>
      </p:sp>
      <p:sp>
        <p:nvSpPr>
          <p:cNvPr id="423940" name="Rectangle 4"/>
          <p:cNvSpPr>
            <a:spLocks noChangeArrowheads="1" noTextEdit="1"/>
          </p:cNvSpPr>
          <p:nvPr>
            <p:ph type="sldImg"/>
          </p:nvPr>
        </p:nvSpPr>
        <p:spPr>
          <a:ln/>
        </p:spPr>
      </p:sp>
      <p:sp>
        <p:nvSpPr>
          <p:cNvPr id="423941" name="Rectangle 5"/>
          <p:cNvSpPr>
            <a:spLocks noGrp="1" noChangeArrowheads="1"/>
          </p:cNvSpPr>
          <p:nvPr>
            <p:ph type="body" idx="1"/>
          </p:nvPr>
        </p:nvSpPr>
        <p:spPr/>
        <p:txBody>
          <a:bodyPr/>
          <a:lstStyle/>
          <a:p>
            <a:pPr eaLnBrk="0" hangingPunct="0">
              <a:spcBef>
                <a:spcPct val="0"/>
              </a:spcBef>
              <a:buFontTx/>
              <a:buNone/>
            </a:pPr>
            <a:r>
              <a:rPr lang="en-US"/>
              <a:t>Using the RMAN Command Line</a:t>
            </a:r>
          </a:p>
          <a:p>
            <a:pPr lvl="2" eaLnBrk="0" hangingPunct="0">
              <a:spcBef>
                <a:spcPct val="25000"/>
              </a:spcBef>
              <a:buFont typeface="Times New Roman" pitchFamily="18" charset="0"/>
              <a:buNone/>
            </a:pPr>
            <a:r>
              <a:rPr lang="en-US"/>
              <a:t>1.	In a terminal session, start RMAN and connect to the target database.</a:t>
            </a:r>
          </a:p>
          <a:p>
            <a:pPr lvl="2" eaLnBrk="0" hangingPunct="0">
              <a:buFont typeface="Times New Roman" pitchFamily="18" charset="0"/>
              <a:buNone/>
            </a:pPr>
            <a:r>
              <a:rPr lang="en-US"/>
              <a:t>2.	Execute configuration commands:</a:t>
            </a:r>
          </a:p>
          <a:p>
            <a:pPr lvl="3">
              <a:lnSpc>
                <a:spcPct val="98000"/>
              </a:lnSpc>
              <a:buSzPct val="70000"/>
            </a:pPr>
            <a:r>
              <a:rPr lang="en-US">
                <a:latin typeface="Courier New" pitchFamily="49" charset="0"/>
              </a:rPr>
              <a:t>CONFIGURE</a:t>
            </a:r>
            <a:r>
              <a:rPr lang="en-US"/>
              <a:t> </a:t>
            </a:r>
            <a:r>
              <a:rPr lang="en-US">
                <a:latin typeface="Courier New" pitchFamily="49" charset="0"/>
              </a:rPr>
              <a:t>DEFAULT</a:t>
            </a:r>
            <a:r>
              <a:rPr lang="en-US"/>
              <a:t> </a:t>
            </a:r>
            <a:r>
              <a:rPr lang="en-US">
                <a:latin typeface="Courier New" pitchFamily="49" charset="0"/>
              </a:rPr>
              <a:t>DEVICE</a:t>
            </a:r>
            <a:r>
              <a:rPr lang="en-US"/>
              <a:t> </a:t>
            </a:r>
            <a:r>
              <a:rPr lang="en-US">
                <a:latin typeface="Courier New" pitchFamily="49" charset="0"/>
              </a:rPr>
              <a:t>TYPE</a:t>
            </a:r>
            <a:r>
              <a:rPr lang="en-US"/>
              <a:t> </a:t>
            </a:r>
            <a:r>
              <a:rPr lang="en-US">
                <a:latin typeface="Courier New" pitchFamily="49" charset="0"/>
              </a:rPr>
              <a:t>TO</a:t>
            </a:r>
            <a:r>
              <a:rPr lang="en-US"/>
              <a:t> </a:t>
            </a:r>
            <a:r>
              <a:rPr lang="en-US">
                <a:latin typeface="Courier New" pitchFamily="49" charset="0"/>
              </a:rPr>
              <a:t>disk</a:t>
            </a:r>
            <a:r>
              <a:rPr lang="en-US"/>
              <a:t>;</a:t>
            </a:r>
          </a:p>
          <a:p>
            <a:pPr lvl="3">
              <a:lnSpc>
                <a:spcPct val="98000"/>
              </a:lnSpc>
              <a:buSzPct val="70000"/>
            </a:pPr>
            <a:r>
              <a:rPr lang="en-US">
                <a:latin typeface="Courier New" pitchFamily="49" charset="0"/>
              </a:rPr>
              <a:t>CONFIGURE</a:t>
            </a:r>
            <a:r>
              <a:rPr lang="en-US"/>
              <a:t> </a:t>
            </a:r>
            <a:r>
              <a:rPr lang="en-US">
                <a:latin typeface="Courier New" pitchFamily="49" charset="0"/>
              </a:rPr>
              <a:t>DEVICE</a:t>
            </a:r>
            <a:r>
              <a:rPr lang="en-US"/>
              <a:t> </a:t>
            </a:r>
            <a:r>
              <a:rPr lang="en-US">
                <a:latin typeface="Courier New" pitchFamily="49" charset="0"/>
              </a:rPr>
              <a:t>TYPE</a:t>
            </a:r>
            <a:r>
              <a:rPr lang="en-US"/>
              <a:t> </a:t>
            </a:r>
            <a:r>
              <a:rPr lang="en-US">
                <a:latin typeface="Courier New" pitchFamily="49" charset="0"/>
              </a:rPr>
              <a:t>DISK</a:t>
            </a:r>
            <a:r>
              <a:rPr lang="en-US"/>
              <a:t> </a:t>
            </a:r>
            <a:r>
              <a:rPr lang="en-US">
                <a:latin typeface="Courier New" pitchFamily="49" charset="0"/>
              </a:rPr>
              <a:t>BACKUP</a:t>
            </a:r>
            <a:r>
              <a:rPr lang="en-US"/>
              <a:t> </a:t>
            </a:r>
            <a:r>
              <a:rPr lang="en-US">
                <a:latin typeface="Courier New" pitchFamily="49" charset="0"/>
              </a:rPr>
              <a:t>TYPE</a:t>
            </a:r>
            <a:r>
              <a:rPr lang="en-US"/>
              <a:t> </a:t>
            </a:r>
            <a:r>
              <a:rPr lang="en-US">
                <a:latin typeface="Courier New" pitchFamily="49" charset="0"/>
              </a:rPr>
              <a:t>TO</a:t>
            </a:r>
            <a:r>
              <a:rPr lang="en-US"/>
              <a:t> </a:t>
            </a:r>
            <a:r>
              <a:rPr lang="en-US">
                <a:latin typeface="Courier New" pitchFamily="49" charset="0"/>
              </a:rPr>
              <a:t>COPY</a:t>
            </a:r>
            <a:r>
              <a:rPr lang="en-US"/>
              <a:t>;</a:t>
            </a:r>
          </a:p>
          <a:p>
            <a:pPr lvl="3">
              <a:lnSpc>
                <a:spcPct val="98000"/>
              </a:lnSpc>
              <a:buSzPct val="70000"/>
            </a:pPr>
            <a:r>
              <a:rPr lang="en-US">
                <a:latin typeface="Courier New" pitchFamily="49" charset="0"/>
              </a:rPr>
              <a:t>CONFIGURE</a:t>
            </a:r>
            <a:r>
              <a:rPr lang="en-US"/>
              <a:t> </a:t>
            </a:r>
            <a:r>
              <a:rPr lang="en-US">
                <a:latin typeface="Courier New" pitchFamily="49" charset="0"/>
              </a:rPr>
              <a:t>CONTROLFILE</a:t>
            </a:r>
            <a:r>
              <a:rPr lang="en-US"/>
              <a:t> </a:t>
            </a:r>
            <a:r>
              <a:rPr lang="en-US">
                <a:latin typeface="Courier New" pitchFamily="49" charset="0"/>
              </a:rPr>
              <a:t>AUTOBACKUP</a:t>
            </a:r>
            <a:r>
              <a:rPr lang="en-US"/>
              <a:t> </a:t>
            </a:r>
            <a:r>
              <a:rPr lang="en-US">
                <a:latin typeface="Courier New" pitchFamily="49" charset="0"/>
              </a:rPr>
              <a:t>ON</a:t>
            </a:r>
            <a:r>
              <a:rPr lang="en-US"/>
              <a:t>;</a:t>
            </a:r>
          </a:p>
          <a:p>
            <a:pPr lvl="2" eaLnBrk="0" hangingPunct="0">
              <a:buFont typeface="Times New Roman" pitchFamily="18" charset="0"/>
              <a:buNone/>
            </a:pPr>
            <a:r>
              <a:rPr lang="en-US"/>
              <a:t>3.	A whole database backup is a copy of all data files and the control file. You can optionally include the server parameter file (</a:t>
            </a:r>
            <a:r>
              <a:rPr lang="en-US">
                <a:latin typeface="Courier New" pitchFamily="49" charset="0"/>
              </a:rPr>
              <a:t>SPFILE</a:t>
            </a:r>
            <a:r>
              <a:rPr lang="en-US"/>
              <a:t>) and archived redo log files. Using RMAN to make an image copy of all the database files simply requires mounting or opening the database, starting RMAN, and entering the </a:t>
            </a:r>
            <a:r>
              <a:rPr lang="en-US">
                <a:latin typeface="Courier New" pitchFamily="49" charset="0"/>
              </a:rPr>
              <a:t>BACKUP</a:t>
            </a:r>
            <a:r>
              <a:rPr lang="en-US"/>
              <a:t> command shown in the slide. </a:t>
            </a:r>
          </a:p>
          <a:p>
            <a:pPr lvl="2" eaLnBrk="0" hangingPunct="0">
              <a:buFont typeface="Times New Roman" pitchFamily="18" charset="0"/>
              <a:buNone/>
            </a:pPr>
            <a:r>
              <a:rPr lang="en-US"/>
              <a:t>	Optionally, you can supply the </a:t>
            </a:r>
            <a:r>
              <a:rPr lang="en-US">
                <a:latin typeface="Courier New" pitchFamily="49" charset="0"/>
              </a:rPr>
              <a:t>DELETE INPUT</a:t>
            </a:r>
            <a:r>
              <a:rPr lang="en-US"/>
              <a:t> option when backing up archive log files. </a:t>
            </a:r>
            <a:br>
              <a:rPr lang="en-US"/>
            </a:br>
            <a:r>
              <a:rPr lang="en-US"/>
              <a:t>That causes RMAN to remove the archive log files after backing them up. This is useful especially if you are not using a flash recovery area, which would perform space management for you, deleting files when space pressure grows. In that case, the command in the slide would look like the following:</a:t>
            </a:r>
          </a:p>
          <a:p>
            <a:pPr lvl="4"/>
            <a:r>
              <a:rPr lang="en-US"/>
              <a:t>RMAN&gt; BACKUP DATABASE PLUS ARCHIVELOG DELETE INPUT;</a:t>
            </a:r>
          </a:p>
          <a:p>
            <a:pPr lvl="2">
              <a:lnSpc>
                <a:spcPct val="98000"/>
              </a:lnSpc>
              <a:buFont typeface="Times New Roman" pitchFamily="18" charset="0"/>
              <a:buNone/>
            </a:pPr>
            <a:r>
              <a:rPr lang="en-US"/>
              <a:t>	You can also create a backup (either a backup set or image copies) of previous image copies of all data files and control files in the database by using the following command:</a:t>
            </a:r>
          </a:p>
          <a:p>
            <a:pPr lvl="4">
              <a:lnSpc>
                <a:spcPct val="98000"/>
              </a:lnSpc>
            </a:pPr>
            <a:r>
              <a:rPr lang="en-US"/>
              <a:t>RMAN&gt; BACKUP COPY OF DATABASE;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D82DC1D7-52A8-496C-B20A-3C3A0E8887DC}" type="slidenum">
              <a:rPr lang="en-US"/>
              <a:pPr/>
              <a:t>21</a:t>
            </a:fld>
            <a:endParaRPr lang="en-US"/>
          </a:p>
        </p:txBody>
      </p:sp>
      <p:sp>
        <p:nvSpPr>
          <p:cNvPr id="425988" name="Rectangle 4"/>
          <p:cNvSpPr>
            <a:spLocks noChangeArrowheads="1" noTextEdit="1"/>
          </p:cNvSpPr>
          <p:nvPr>
            <p:ph type="sldImg"/>
          </p:nvPr>
        </p:nvSpPr>
        <p:spPr>
          <a:ln/>
        </p:spPr>
      </p:sp>
      <p:sp>
        <p:nvSpPr>
          <p:cNvPr id="425989"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3B7DA249-37B1-41D7-A8DA-F8E4976A2778}" type="slidenum">
              <a:rPr lang="en-US"/>
              <a:pPr/>
              <a:t>22</a:t>
            </a:fld>
            <a:endParaRPr lang="en-US"/>
          </a:p>
        </p:txBody>
      </p:sp>
      <p:sp>
        <p:nvSpPr>
          <p:cNvPr id="428036" name="Rectangle 4"/>
          <p:cNvSpPr>
            <a:spLocks noChangeArrowheads="1" noTextEdit="1"/>
          </p:cNvSpPr>
          <p:nvPr>
            <p:ph type="sldImg"/>
          </p:nvPr>
        </p:nvSpPr>
        <p:spPr>
          <a:ln/>
        </p:spPr>
      </p:sp>
      <p:sp>
        <p:nvSpPr>
          <p:cNvPr id="42803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B61B3D2C-D5E3-40F9-B42B-2BE47770E68B}" type="slidenum">
              <a:rPr lang="en-US"/>
              <a:pPr/>
              <a:t>3</a:t>
            </a:fld>
            <a:endParaRPr lang="en-US"/>
          </a:p>
        </p:txBody>
      </p:sp>
      <p:sp>
        <p:nvSpPr>
          <p:cNvPr id="389124" name="Rectangle 4"/>
          <p:cNvSpPr>
            <a:spLocks noChangeArrowheads="1" noTextEdit="1"/>
          </p:cNvSpPr>
          <p:nvPr>
            <p:ph type="sldImg"/>
          </p:nvPr>
        </p:nvSpPr>
        <p:spPr>
          <a:ln/>
        </p:spPr>
      </p:sp>
      <p:sp>
        <p:nvSpPr>
          <p:cNvPr id="389125" name="Rectangle 5"/>
          <p:cNvSpPr>
            <a:spLocks noGrp="1" noChangeArrowheads="1"/>
          </p:cNvSpPr>
          <p:nvPr>
            <p:ph type="body" idx="1"/>
          </p:nvPr>
        </p:nvSpPr>
        <p:spPr/>
        <p:txBody>
          <a:bodyPr/>
          <a:lstStyle/>
          <a:p>
            <a:r>
              <a:rPr lang="en-US"/>
              <a:t>Backup Solutions: Overview</a:t>
            </a:r>
          </a:p>
          <a:p>
            <a:pPr lvl="1"/>
            <a:r>
              <a:rPr lang="en-US"/>
              <a:t>As you will see in the remainder of this lesson, Recovery Manager (RMAN) is the recommended method of backing up your Oracle database. </a:t>
            </a:r>
          </a:p>
          <a:p>
            <a:pPr lvl="1"/>
            <a:r>
              <a:rPr lang="en-US"/>
              <a:t>Oracle Secure Backup complements existing functionality by adding backup to tape and network backup capabilities.</a:t>
            </a:r>
          </a:p>
          <a:p>
            <a:pPr lvl="1"/>
            <a:r>
              <a:rPr lang="en-US"/>
              <a:t>User-managed backups are based on scripts that a DBA must write. This option is being phased out because it is more labor intensive.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74243F4E-4101-408B-ACCF-CE12DEFDA7BA}" type="slidenum">
              <a:rPr lang="en-US"/>
              <a:pPr/>
              <a:t>4</a:t>
            </a:fld>
            <a:endParaRPr lang="en-US"/>
          </a:p>
        </p:txBody>
      </p:sp>
      <p:sp>
        <p:nvSpPr>
          <p:cNvPr id="391172" name="Rectangle 4"/>
          <p:cNvSpPr>
            <a:spLocks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t>Oracle Secure Backup</a:t>
            </a:r>
          </a:p>
          <a:p>
            <a:pPr lvl="1"/>
            <a:r>
              <a:rPr lang="en-US"/>
              <a:t>Oracle’s current backup and recovery product for the database is Recovery Manager. Oracle Secure Backup complements existing functionality in the following ways:</a:t>
            </a:r>
          </a:p>
          <a:p>
            <a:pPr lvl="2"/>
            <a:r>
              <a:rPr lang="en-US" b="1"/>
              <a:t>Complete backup solution:</a:t>
            </a:r>
            <a:r>
              <a:rPr lang="en-US"/>
              <a:t> Oracle Secure Backup provides data protection for the database and nondatabase data to protect the entire Oracle environment. </a:t>
            </a:r>
          </a:p>
          <a:p>
            <a:pPr lvl="2"/>
            <a:r>
              <a:rPr lang="en-US" b="1"/>
              <a:t>Media management:</a:t>
            </a:r>
            <a:r>
              <a:rPr lang="en-US"/>
              <a:t> Oracle Secure Backup provides the media management layer for RMAN database backups to tape. Before Oracle Secure Backup, customers had to purchase expensive third-party media management products offering integration with RMAN tape backups.</a:t>
            </a:r>
          </a:p>
          <a:p>
            <a:pPr lvl="2"/>
            <a:r>
              <a:rPr lang="en-US" b="1"/>
              <a:t>Backup anywhere on the network:</a:t>
            </a:r>
            <a:r>
              <a:rPr lang="en-US"/>
              <a:t> Oracle Secure Backup backs up data from multiple network-attached computer systems to tertiary storage resources on the network. Oracle Secure Backup supports diverse configurations of servers, clients, Network Attached Storage (NAS) servers, and tertiary storage devices and protects network storage environments.</a:t>
            </a:r>
          </a:p>
          <a:p>
            <a:pPr lvl="1"/>
            <a:r>
              <a:rPr lang="en-US"/>
              <a:t>The combination of RMAN and Oracle Secure Backup provides an end-to-end backup solution that is entirely within the Oracle product stack. This solution makes better customer support possible because Oracle Corporation is responsible for the entire backup solution.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FD09C3F0-E711-45AA-B8CA-4027E50D5316}" type="slidenum">
              <a:rPr lang="en-US"/>
              <a:pPr/>
              <a:t>5</a:t>
            </a:fld>
            <a:endParaRPr lang="en-US"/>
          </a:p>
        </p:txBody>
      </p:sp>
      <p:sp>
        <p:nvSpPr>
          <p:cNvPr id="393220" name="Rectangle 4"/>
          <p:cNvSpPr>
            <a:spLocks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t>User-Managed Backup</a:t>
            </a:r>
          </a:p>
          <a:p>
            <a:pPr lvl="1"/>
            <a:r>
              <a:rPr lang="en-US"/>
              <a:t>A user-managed backup can be performed interactively. However, most often it entails the writing of scripts to perform the backup. There are several scenarios that can be run, and scripts must be written to handle them. </a:t>
            </a:r>
          </a:p>
          <a:p>
            <a:pPr lvl="1"/>
            <a:r>
              <a:rPr lang="en-US"/>
              <a:t>Some of the actions that scripts must take:</a:t>
            </a:r>
          </a:p>
          <a:p>
            <a:pPr lvl="2"/>
            <a:r>
              <a:rPr lang="en-US"/>
              <a:t>Querying </a:t>
            </a:r>
            <a:r>
              <a:rPr lang="en-US">
                <a:latin typeface="Courier New" pitchFamily="49" charset="0"/>
              </a:rPr>
              <a:t>v$datafile</a:t>
            </a:r>
            <a:r>
              <a:rPr lang="en-US"/>
              <a:t> to determine the data files that need to be backed up and their current state</a:t>
            </a:r>
          </a:p>
          <a:p>
            <a:pPr lvl="2"/>
            <a:r>
              <a:rPr lang="en-US"/>
              <a:t>Querying </a:t>
            </a:r>
            <a:r>
              <a:rPr lang="en-US">
                <a:latin typeface="Courier New" pitchFamily="49" charset="0"/>
              </a:rPr>
              <a:t>v$logfile</a:t>
            </a:r>
            <a:r>
              <a:rPr lang="en-US"/>
              <a:t> to identify the online redo log files</a:t>
            </a:r>
          </a:p>
          <a:p>
            <a:pPr lvl="2"/>
            <a:r>
              <a:rPr lang="en-US"/>
              <a:t>Querying </a:t>
            </a:r>
            <a:r>
              <a:rPr lang="en-US">
                <a:latin typeface="Courier New" pitchFamily="49" charset="0"/>
              </a:rPr>
              <a:t>v$controlfile</a:t>
            </a:r>
            <a:r>
              <a:rPr lang="en-US"/>
              <a:t> to identify the control file to back up</a:t>
            </a:r>
          </a:p>
          <a:p>
            <a:pPr lvl="2"/>
            <a:r>
              <a:rPr lang="en-US"/>
              <a:t>Placing each tablespace in online backup mode</a:t>
            </a:r>
          </a:p>
          <a:p>
            <a:pPr lvl="2"/>
            <a:r>
              <a:rPr lang="en-US"/>
              <a:t>Querying </a:t>
            </a:r>
            <a:r>
              <a:rPr lang="en-US">
                <a:latin typeface="Courier New" pitchFamily="49" charset="0"/>
              </a:rPr>
              <a:t>v$backup</a:t>
            </a:r>
            <a:r>
              <a:rPr lang="en-US"/>
              <a:t> to see what data files are part of a tablespace that has been placed in online backup mode</a:t>
            </a:r>
          </a:p>
          <a:p>
            <a:pPr lvl="2"/>
            <a:r>
              <a:rPr lang="en-US"/>
              <a:t>Issuing operating system copy commands to copy the data files to the backup location</a:t>
            </a:r>
          </a:p>
          <a:p>
            <a:pPr lvl="2"/>
            <a:r>
              <a:rPr lang="en-US"/>
              <a:t>Bringing each tablespace out of online backup mode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33E7F2FB-62B8-43CB-B2DF-0AFCD81DECB2}" type="slidenum">
              <a:rPr lang="en-US"/>
              <a:pPr/>
              <a:t>6</a:t>
            </a:fld>
            <a:endParaRPr lang="en-US"/>
          </a:p>
        </p:txBody>
      </p:sp>
      <p:sp>
        <p:nvSpPr>
          <p:cNvPr id="395268" name="Rectangle 4"/>
          <p:cNvSpPr>
            <a:spLocks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en-US"/>
              <a:t>Terminology</a:t>
            </a:r>
          </a:p>
          <a:p>
            <a:pPr lvl="1">
              <a:spcBef>
                <a:spcPct val="20000"/>
              </a:spcBef>
            </a:pPr>
            <a:r>
              <a:rPr lang="en-US" b="1"/>
              <a:t>Whole database backup:</a:t>
            </a:r>
            <a:r>
              <a:rPr lang="en-US"/>
              <a:t> Includes all data files and at least one control file (Remember that all control files in a database are identical.)</a:t>
            </a:r>
          </a:p>
          <a:p>
            <a:pPr lvl="1">
              <a:spcBef>
                <a:spcPct val="20000"/>
              </a:spcBef>
            </a:pPr>
            <a:r>
              <a:rPr lang="en-US" b="1"/>
              <a:t>Partial database backup:</a:t>
            </a:r>
            <a:r>
              <a:rPr lang="en-US"/>
              <a:t> May include zero or more tablespaces and zero or more data files; may or may not include a control file</a:t>
            </a:r>
          </a:p>
          <a:p>
            <a:pPr lvl="1">
              <a:spcBef>
                <a:spcPct val="20000"/>
              </a:spcBef>
            </a:pPr>
            <a:r>
              <a:rPr lang="en-US" b="1"/>
              <a:t>Full backup:</a:t>
            </a:r>
            <a:r>
              <a:rPr lang="en-US"/>
              <a:t> Makes a copy of each data block that contains data and that is within the files being backed up</a:t>
            </a:r>
          </a:p>
          <a:p>
            <a:pPr lvl="1">
              <a:spcBef>
                <a:spcPct val="20000"/>
              </a:spcBef>
            </a:pPr>
            <a:r>
              <a:rPr lang="en-US" b="1"/>
              <a:t>Incremental backup:</a:t>
            </a:r>
            <a:r>
              <a:rPr lang="en-US"/>
              <a:t> Makes a copy of all data blocks that have changed since a previous backup. The Oracle database supports two levels of incremental backup (0 and 1). A level 1 incremental backup can be one of two types: </a:t>
            </a:r>
            <a:r>
              <a:rPr lang="en-US" i="1"/>
              <a:t>cumulative</a:t>
            </a:r>
            <a:r>
              <a:rPr lang="en-US"/>
              <a:t> or </a:t>
            </a:r>
            <a:r>
              <a:rPr lang="en-US" i="1"/>
              <a:t>differential</a:t>
            </a:r>
            <a:r>
              <a:rPr lang="en-US"/>
              <a:t>. A cumulative backup backs up all changes since the last level 0 backup. A differential backup backs up all changes since the last incremental backup (which could be either a level 0 or level 1 backup).</a:t>
            </a:r>
          </a:p>
          <a:p>
            <a:pPr lvl="1">
              <a:spcBef>
                <a:spcPct val="20000"/>
              </a:spcBef>
            </a:pPr>
            <a:r>
              <a:rPr lang="en-US" b="1"/>
              <a:t>Offline backups</a:t>
            </a:r>
            <a:r>
              <a:rPr lang="en-US"/>
              <a:t> (also known as “cold” or </a:t>
            </a:r>
            <a:r>
              <a:rPr lang="en-US" i="1"/>
              <a:t>consistent </a:t>
            </a:r>
            <a:r>
              <a:rPr lang="en-US"/>
              <a:t>backup)</a:t>
            </a:r>
            <a:r>
              <a:rPr lang="en-US" b="1"/>
              <a:t>:</a:t>
            </a:r>
            <a:r>
              <a:rPr lang="en-US"/>
              <a:t> Are taken while the database is not open. They are consistent because, at the time of the backup, the system change number (SCN) in data file headers matches the SCN in the control files.</a:t>
            </a:r>
          </a:p>
          <a:p>
            <a:pPr lvl="1">
              <a:spcBef>
                <a:spcPct val="20000"/>
              </a:spcBef>
            </a:pPr>
            <a:r>
              <a:rPr lang="en-US" b="1"/>
              <a:t>Online backups</a:t>
            </a:r>
            <a:r>
              <a:rPr lang="en-US"/>
              <a:t> (also known as “hot” or </a:t>
            </a:r>
            <a:r>
              <a:rPr lang="en-US" i="1"/>
              <a:t>inconsistent </a:t>
            </a:r>
            <a:r>
              <a:rPr lang="en-US"/>
              <a:t>backup)</a:t>
            </a:r>
            <a:r>
              <a:rPr lang="en-US" b="1"/>
              <a:t>:</a:t>
            </a:r>
            <a:r>
              <a:rPr lang="en-US"/>
              <a:t> Are taken while the database is open. They are inconsistent because, with the database open, there is no guarantee that the data files are synchronized with the control files. To be used, inconsistent backups require recovery.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08EE70CE-7C05-4755-B18D-E004FA03D13D}" type="slidenum">
              <a:rPr lang="en-US"/>
              <a:pPr/>
              <a:t>7</a:t>
            </a:fld>
            <a:endParaRPr lang="en-US"/>
          </a:p>
        </p:txBody>
      </p:sp>
      <p:sp>
        <p:nvSpPr>
          <p:cNvPr id="397318" name="Rectangle 6"/>
          <p:cNvSpPr>
            <a:spLocks noChangeArrowheads="1" noTextEdit="1"/>
          </p:cNvSpPr>
          <p:nvPr>
            <p:ph type="sldImg"/>
          </p:nvPr>
        </p:nvSpPr>
        <p:spPr>
          <a:ln/>
        </p:spPr>
      </p:sp>
      <p:sp>
        <p:nvSpPr>
          <p:cNvPr id="397319" name="Rectangle 7"/>
          <p:cNvSpPr>
            <a:spLocks noGrp="1" noChangeArrowheads="1"/>
          </p:cNvSpPr>
          <p:nvPr>
            <p:ph type="body" idx="1"/>
          </p:nvPr>
        </p:nvSpPr>
        <p:spPr/>
        <p:txBody>
          <a:bodyPr/>
          <a:lstStyle/>
          <a:p>
            <a:r>
              <a:rPr lang="en-US"/>
              <a:t>Terminology (continued)</a:t>
            </a:r>
          </a:p>
          <a:p>
            <a:pPr lvl="1"/>
            <a:r>
              <a:rPr lang="en-US" b="1"/>
              <a:t>Image copies:</a:t>
            </a:r>
            <a:r>
              <a:rPr lang="en-US"/>
              <a:t> Are duplicates of data or archived log files (similar to simply copying the files by using operating system commands)</a:t>
            </a:r>
          </a:p>
          <a:p>
            <a:pPr lvl="1"/>
            <a:r>
              <a:rPr lang="en-US" b="1"/>
              <a:t>Backup sets:</a:t>
            </a:r>
            <a:r>
              <a:rPr lang="en-US"/>
              <a:t> Are collections of one or more binary files that contain one or more data files, control files, server parameter files, or archived log files. With backup sets, empty data blocks are not stored, thereby causing backup sets to use less space on the disk or tape. Backup sets can be compressed to further reduce the space requirements of the backup.</a:t>
            </a:r>
          </a:p>
          <a:p>
            <a:pPr lvl="1"/>
            <a:r>
              <a:rPr lang="en-US"/>
              <a:t>Image copies must be backed up to the disk. Backup sets can be sent to the disk or directly to the tape.</a:t>
            </a:r>
          </a:p>
          <a:p>
            <a:pPr lvl="1"/>
            <a:r>
              <a:rPr lang="en-US"/>
              <a:t>The advantage of creating a backup as an image copy is improved granularity of the restore operation. With an image copy, only the file or files need to be retrieved from the tape. With backup sets, the entire backup set must be retrieved from the tape before you extract the file or files that are needed.</a:t>
            </a:r>
          </a:p>
          <a:p>
            <a:pPr lvl="1"/>
            <a:r>
              <a:rPr lang="en-US"/>
              <a:t>The advantage of creating backups as backup sets is better space usage. In most databases, 20% or more of the data blocks are empty blocks. Image copies back up every data block, even if the data block is empty. Backup sets significantly reduce the space required by the backup. In most systems, the advantages of backup sets outweigh the advantages of image copies.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18D7D58B-F9D7-497A-BEAA-738C66F198A7}" type="slidenum">
              <a:rPr lang="en-US"/>
              <a:pPr/>
              <a:t>8</a:t>
            </a:fld>
            <a:endParaRPr lang="en-US"/>
          </a:p>
        </p:txBody>
      </p:sp>
      <p:sp>
        <p:nvSpPr>
          <p:cNvPr id="399364" name="Rectangle 4"/>
          <p:cNvSpPr>
            <a:spLocks noChangeArrowheads="1" noTextEdit="1"/>
          </p:cNvSpPr>
          <p:nvPr>
            <p:ph type="sldImg"/>
          </p:nvPr>
        </p:nvSpPr>
        <p:spPr>
          <a:ln/>
        </p:spPr>
      </p:sp>
      <p:sp>
        <p:nvSpPr>
          <p:cNvPr id="399365" name="Rectangle 5"/>
          <p:cNvSpPr>
            <a:spLocks noGrp="1" noChangeArrowheads="1"/>
          </p:cNvSpPr>
          <p:nvPr>
            <p:ph type="body" idx="1"/>
          </p:nvPr>
        </p:nvSpPr>
        <p:spPr/>
        <p:txBody>
          <a:bodyPr/>
          <a:lstStyle/>
          <a:p>
            <a:r>
              <a:rPr lang="en-US"/>
              <a:t>Recovery Manager (RMAN)</a:t>
            </a:r>
          </a:p>
          <a:p>
            <a:pPr lvl="1"/>
            <a:r>
              <a:rPr lang="en-US"/>
              <a:t>RMAN is the component of the Oracle database that is used to perform backup and recovery operations. It can make consistent and inconsistent backups, perform incremental and full backups, and back up either the whole database or a portion of it.</a:t>
            </a:r>
          </a:p>
          <a:p>
            <a:pPr lvl="1"/>
            <a:r>
              <a:rPr lang="en-US"/>
              <a:t>RMAN uses its own powerful job control and scripting language, as well as a published API that interfaces RMAN with many popular backup software solutions.</a:t>
            </a:r>
          </a:p>
          <a:p>
            <a:pPr lvl="1"/>
            <a:r>
              <a:rPr lang="en-US"/>
              <a:t>RMAN can store backups on the disk for quick recovery or place them on the tape for long-term storage. For RMAN to store backups on the tape, you must either use Oracle Secure Backup or configure an interface to the tape device known as a Media Management Library (MML).</a:t>
            </a:r>
          </a:p>
          <a:p>
            <a:pPr lvl="1"/>
            <a:r>
              <a:rPr lang="en-US"/>
              <a:t>Enterprise Manager supplies a graphical interface to the most commonly used RMAN functionality. Advanced backup and recovery operations are accessible through RMAN’s command-line client. For more information about advanced RMAN capabilities, see the course titled </a:t>
            </a:r>
            <a:r>
              <a:rPr lang="en-US" i="1"/>
              <a:t>Oracle Database 11g: Administration Workshop II</a:t>
            </a:r>
            <a:r>
              <a:rPr lang="en-US"/>
              <a:t> or consult the </a:t>
            </a:r>
            <a:r>
              <a:rPr lang="en-US" i="1"/>
              <a:t>Oracle Backup and Recovery Advanced User’s Guide</a:t>
            </a:r>
            <a:r>
              <a:rPr 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15 - </a:t>
            </a:r>
            <a:fld id="{3DAAA86B-0BCC-4EC0-84D5-F8D17F5A47B2}" type="slidenum">
              <a:rPr lang="en-US"/>
              <a:pPr/>
              <a:t>9</a:t>
            </a:fld>
            <a:endParaRPr lang="en-US"/>
          </a:p>
        </p:txBody>
      </p:sp>
      <p:sp>
        <p:nvSpPr>
          <p:cNvPr id="401412" name="Rectangle 4"/>
          <p:cNvSpPr>
            <a:spLocks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t>Configuring Backup Settings</a:t>
            </a:r>
          </a:p>
          <a:p>
            <a:pPr lvl="1"/>
            <a:r>
              <a:rPr lang="en-US"/>
              <a:t>Select Enterprise Manager &gt; Availability &gt; Backup Settings. Here you can manage the persistent backup settings that are used for creating backups. There are separate settings for the disk and the tape. Tape settings depend on the media management library capabilities. Disk settings include:</a:t>
            </a:r>
          </a:p>
          <a:p>
            <a:pPr lvl="2"/>
            <a:r>
              <a:rPr lang="en-US" b="1"/>
              <a:t>Parallelism:</a:t>
            </a:r>
            <a:r>
              <a:rPr lang="en-US"/>
              <a:t> How many separate streams of backup information do you want to create? The best setting for parallelism depends on your hardware. As hardware resources increase, the appropriate degree of parallelism also increases. Generally, you want to set your parallelism to the number of disks that your disk backup location is striped over. For tape backup, you want to set your parallelism to the same number of tape drives that you have. </a:t>
            </a:r>
          </a:p>
          <a:p>
            <a:pPr lvl="2"/>
            <a:r>
              <a:rPr lang="en-US" b="1"/>
              <a:t>Disk backup location:</a:t>
            </a:r>
            <a:r>
              <a:rPr lang="en-US"/>
              <a:t> Where should backups be stored? The default is the flash recovery area. If you change this, click Test Disk Backup to verify that RMAN can write to the new location.</a:t>
            </a:r>
          </a:p>
          <a:p>
            <a:pPr lvl="2"/>
            <a:r>
              <a:rPr lang="en-US" b="1"/>
              <a:t>Disk backup type:</a:t>
            </a:r>
            <a:r>
              <a:rPr lang="en-US"/>
              <a:t> Select Backup Set, Compressed Backup Set, or Image Copy.</a:t>
            </a:r>
          </a:p>
          <a:p>
            <a:pPr lvl="1"/>
            <a:r>
              <a:rPr lang="en-US"/>
              <a:t>Click the Backup Set tab to set the maximum file size of backup pieces and to specify redundancy for tape backups. Host credentials are required for Enterprise Manager to save changes to the backup settings.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15</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15 - </a:t>
            </a:r>
            <a:fld id="{E3C23A4D-3E66-4383-BFB2-AF8C972E68FF}"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ctrTitle"/>
          </p:nvPr>
        </p:nvSpPr>
        <p:spPr/>
        <p:txBody>
          <a:bodyPr/>
          <a:lstStyle/>
          <a:p>
            <a:r>
              <a:rPr lang="en-US"/>
              <a:t>Performing Database Backups</a:t>
            </a:r>
          </a:p>
        </p:txBody>
      </p:sp>
      <p:sp>
        <p:nvSpPr>
          <p:cNvPr id="384003" name="Rectangle 3"/>
          <p:cNvSpPr>
            <a:spLocks noChangeArrowheads="1"/>
          </p:cNvSpPr>
          <p:nvPr/>
        </p:nvSpPr>
        <p:spPr bwMode="auto">
          <a:xfrm>
            <a:off x="927100" y="4419600"/>
            <a:ext cx="7327900" cy="427038"/>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endParaRPr lang="en-US" sz="2200" b="1">
              <a:solidFill>
                <a:schemeClr val="tx1"/>
              </a:solidFill>
              <a:latin typeface="Arial" charset="0"/>
            </a:endParaRPr>
          </a:p>
        </p:txBody>
      </p:sp>
      <p:sp>
        <p:nvSpPr>
          <p:cNvPr id="384004" name="Line 4"/>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434" name="Picture 2" descr="C:\a_image\d54.gif"/>
          <p:cNvPicPr>
            <a:picLocks noChangeAspect="1" noChangeArrowheads="1"/>
          </p:cNvPicPr>
          <p:nvPr/>
        </p:nvPicPr>
        <p:blipFill>
          <a:blip r:embed="rId3" cstate="print"/>
          <a:srcRect/>
          <a:stretch>
            <a:fillRect/>
          </a:stretch>
        </p:blipFill>
        <p:spPr bwMode="gray">
          <a:xfrm>
            <a:off x="896938" y="846138"/>
            <a:ext cx="4808537" cy="5514975"/>
          </a:xfrm>
          <a:prstGeom prst="rect">
            <a:avLst/>
          </a:prstGeom>
          <a:noFill/>
        </p:spPr>
      </p:pic>
      <p:sp>
        <p:nvSpPr>
          <p:cNvPr id="402435" name="Rectangle 3"/>
          <p:cNvSpPr>
            <a:spLocks noGrp="1" noChangeArrowheads="1"/>
          </p:cNvSpPr>
          <p:nvPr>
            <p:ph type="title"/>
          </p:nvPr>
        </p:nvSpPr>
        <p:spPr/>
        <p:txBody>
          <a:bodyPr/>
          <a:lstStyle/>
          <a:p>
            <a:r>
              <a:rPr lang="en-US"/>
              <a:t>Configuring Backup Settings</a:t>
            </a:r>
          </a:p>
        </p:txBody>
      </p:sp>
      <p:grpSp>
        <p:nvGrpSpPr>
          <p:cNvPr id="402436" name="Group 4"/>
          <p:cNvGrpSpPr>
            <a:grpSpLocks/>
          </p:cNvGrpSpPr>
          <p:nvPr/>
        </p:nvGrpSpPr>
        <p:grpSpPr bwMode="auto">
          <a:xfrm>
            <a:off x="5295900" y="2219325"/>
            <a:ext cx="3200400" cy="1116013"/>
            <a:chOff x="3384" y="2216"/>
            <a:chExt cx="1968" cy="656"/>
          </a:xfrm>
        </p:grpSpPr>
        <p:sp>
          <p:nvSpPr>
            <p:cNvPr id="402437" name="Rectangle 5"/>
            <p:cNvSpPr>
              <a:spLocks noChangeArrowheads="1"/>
            </p:cNvSpPr>
            <p:nvPr/>
          </p:nvSpPr>
          <p:spPr bwMode="auto">
            <a:xfrm>
              <a:off x="3384" y="2216"/>
              <a:ext cx="1960" cy="656"/>
            </a:xfrm>
            <a:prstGeom prst="rect">
              <a:avLst/>
            </a:prstGeom>
            <a:solidFill>
              <a:srgbClr val="FFFFFF"/>
            </a:solidFill>
            <a:ln w="28575">
              <a:solidFill>
                <a:schemeClr val="tx1"/>
              </a:solidFill>
              <a:miter lim="800000"/>
              <a:headEnd type="none" w="sm" len="sm"/>
              <a:tailEnd type="none" w="sm" len="sm"/>
            </a:ln>
            <a:effectLst/>
          </p:spPr>
          <p:txBody>
            <a:bodyPr wrap="none" anchor="ctr"/>
            <a:lstStyle/>
            <a:p>
              <a:endParaRPr lang="en-US"/>
            </a:p>
          </p:txBody>
        </p:sp>
        <p:grpSp>
          <p:nvGrpSpPr>
            <p:cNvPr id="402438" name="Group 6"/>
            <p:cNvGrpSpPr>
              <a:grpSpLocks/>
            </p:cNvGrpSpPr>
            <p:nvPr/>
          </p:nvGrpSpPr>
          <p:grpSpPr bwMode="auto">
            <a:xfrm>
              <a:off x="3384" y="2216"/>
              <a:ext cx="1968" cy="656"/>
              <a:chOff x="3368" y="1280"/>
              <a:chExt cx="1968" cy="656"/>
            </a:xfrm>
          </p:grpSpPr>
          <p:sp>
            <p:nvSpPr>
              <p:cNvPr id="402439" name="Rectangle 7"/>
              <p:cNvSpPr>
                <a:spLocks noChangeArrowheads="1"/>
              </p:cNvSpPr>
              <p:nvPr/>
            </p:nvSpPr>
            <p:spPr bwMode="auto">
              <a:xfrm>
                <a:off x="4656" y="1296"/>
                <a:ext cx="664" cy="632"/>
              </a:xfrm>
              <a:prstGeom prst="rect">
                <a:avLst/>
              </a:prstGeom>
              <a:solidFill>
                <a:srgbClr val="FFFFCC"/>
              </a:solidFill>
              <a:ln w="28575">
                <a:solidFill>
                  <a:srgbClr val="FFCC00"/>
                </a:solidFill>
                <a:miter lim="800000"/>
                <a:headEnd type="none" w="sm" len="sm"/>
                <a:tailEnd type="none" w="sm" len="sm"/>
              </a:ln>
              <a:effectLst/>
            </p:spPr>
            <p:txBody>
              <a:bodyPr wrap="none" anchor="ctr"/>
              <a:lstStyle/>
              <a:p>
                <a:endParaRPr lang="en-US"/>
              </a:p>
            </p:txBody>
          </p:sp>
          <p:grpSp>
            <p:nvGrpSpPr>
              <p:cNvPr id="402440" name="Group 8"/>
              <p:cNvGrpSpPr>
                <a:grpSpLocks/>
              </p:cNvGrpSpPr>
              <p:nvPr/>
            </p:nvGrpSpPr>
            <p:grpSpPr bwMode="auto">
              <a:xfrm>
                <a:off x="4108" y="1305"/>
                <a:ext cx="504" cy="611"/>
                <a:chOff x="2300" y="2305"/>
                <a:chExt cx="504" cy="611"/>
              </a:xfrm>
            </p:grpSpPr>
            <p:grpSp>
              <p:nvGrpSpPr>
                <p:cNvPr id="402441" name="Group 9"/>
                <p:cNvGrpSpPr>
                  <a:grpSpLocks/>
                </p:cNvGrpSpPr>
                <p:nvPr/>
              </p:nvGrpSpPr>
              <p:grpSpPr bwMode="auto">
                <a:xfrm>
                  <a:off x="2385" y="2305"/>
                  <a:ext cx="319" cy="271"/>
                  <a:chOff x="2041" y="2369"/>
                  <a:chExt cx="319" cy="271"/>
                </a:xfrm>
              </p:grpSpPr>
              <p:grpSp>
                <p:nvGrpSpPr>
                  <p:cNvPr id="402442" name="Group 10"/>
                  <p:cNvGrpSpPr>
                    <a:grpSpLocks/>
                  </p:cNvGrpSpPr>
                  <p:nvPr/>
                </p:nvGrpSpPr>
                <p:grpSpPr bwMode="auto">
                  <a:xfrm>
                    <a:off x="2041" y="2369"/>
                    <a:ext cx="319" cy="271"/>
                    <a:chOff x="1054" y="2982"/>
                    <a:chExt cx="532" cy="412"/>
                  </a:xfrm>
                </p:grpSpPr>
                <p:sp>
                  <p:nvSpPr>
                    <p:cNvPr id="402443" name="Rectangle 11"/>
                    <p:cNvSpPr>
                      <a:spLocks noChangeArrowheads="1"/>
                    </p:cNvSpPr>
                    <p:nvPr/>
                  </p:nvSpPr>
                  <p:spPr bwMode="gray">
                    <a:xfrm>
                      <a:off x="1054" y="3066"/>
                      <a:ext cx="532" cy="246"/>
                    </a:xfrm>
                    <a:prstGeom prst="rect">
                      <a:avLst/>
                    </a:prstGeom>
                    <a:solidFill>
                      <a:srgbClr val="CCCC00"/>
                    </a:solidFill>
                    <a:ln w="3175">
                      <a:solidFill>
                        <a:srgbClr val="CCCC00"/>
                      </a:solidFill>
                      <a:miter lim="800000"/>
                      <a:headEnd/>
                      <a:tailEnd/>
                    </a:ln>
                    <a:effectLst/>
                  </p:spPr>
                  <p:txBody>
                    <a:bodyPr wrap="none" anchor="ctr"/>
                    <a:lstStyle/>
                    <a:p>
                      <a:endParaRPr lang="en-US"/>
                    </a:p>
                  </p:txBody>
                </p:sp>
                <p:sp>
                  <p:nvSpPr>
                    <p:cNvPr id="402444" name="Oval 12"/>
                    <p:cNvSpPr>
                      <a:spLocks noChangeArrowheads="1"/>
                    </p:cNvSpPr>
                    <p:nvPr/>
                  </p:nvSpPr>
                  <p:spPr bwMode="gray">
                    <a:xfrm>
                      <a:off x="1054" y="2982"/>
                      <a:ext cx="532" cy="158"/>
                    </a:xfrm>
                    <a:prstGeom prst="ellipse">
                      <a:avLst/>
                    </a:prstGeom>
                    <a:solidFill>
                      <a:srgbClr val="FFFF00"/>
                    </a:solidFill>
                    <a:ln w="3175">
                      <a:solidFill>
                        <a:srgbClr val="CCCC00"/>
                      </a:solidFill>
                      <a:round/>
                      <a:headEnd/>
                      <a:tailEnd/>
                    </a:ln>
                    <a:effectLst/>
                  </p:spPr>
                  <p:txBody>
                    <a:bodyPr wrap="none" anchor="ctr"/>
                    <a:lstStyle/>
                    <a:p>
                      <a:endParaRPr lang="en-US"/>
                    </a:p>
                  </p:txBody>
                </p:sp>
                <p:sp>
                  <p:nvSpPr>
                    <p:cNvPr id="402445" name="Oval 13"/>
                    <p:cNvSpPr>
                      <a:spLocks noChangeArrowheads="1"/>
                    </p:cNvSpPr>
                    <p:nvPr/>
                  </p:nvSpPr>
                  <p:spPr bwMode="gray">
                    <a:xfrm>
                      <a:off x="1054" y="3236"/>
                      <a:ext cx="532" cy="158"/>
                    </a:xfrm>
                    <a:prstGeom prst="ellipse">
                      <a:avLst/>
                    </a:prstGeom>
                    <a:solidFill>
                      <a:srgbClr val="CCCC00"/>
                    </a:solidFill>
                    <a:ln w="3175">
                      <a:solidFill>
                        <a:srgbClr val="CCCC00"/>
                      </a:solidFill>
                      <a:round/>
                      <a:headEnd/>
                      <a:tailEnd/>
                    </a:ln>
                    <a:effectLst/>
                  </p:spPr>
                  <p:txBody>
                    <a:bodyPr wrap="none" anchor="ctr"/>
                    <a:lstStyle/>
                    <a:p>
                      <a:endParaRPr lang="en-US"/>
                    </a:p>
                  </p:txBody>
                </p:sp>
              </p:grpSp>
              <p:grpSp>
                <p:nvGrpSpPr>
                  <p:cNvPr id="402446" name="Group 14"/>
                  <p:cNvGrpSpPr>
                    <a:grpSpLocks/>
                  </p:cNvGrpSpPr>
                  <p:nvPr/>
                </p:nvGrpSpPr>
                <p:grpSpPr bwMode="auto">
                  <a:xfrm>
                    <a:off x="2056" y="2408"/>
                    <a:ext cx="288" cy="208"/>
                    <a:chOff x="944" y="2024"/>
                    <a:chExt cx="528" cy="551"/>
                  </a:xfrm>
                </p:grpSpPr>
                <p:sp>
                  <p:nvSpPr>
                    <p:cNvPr id="402447" name="Rectangle 15"/>
                    <p:cNvSpPr>
                      <a:spLocks noChangeArrowheads="1"/>
                    </p:cNvSpPr>
                    <p:nvPr/>
                  </p:nvSpPr>
                  <p:spPr bwMode="auto">
                    <a:xfrm>
                      <a:off x="1104" y="2024"/>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402448" name="Rectangle 16"/>
                    <p:cNvSpPr>
                      <a:spLocks noChangeArrowheads="1"/>
                    </p:cNvSpPr>
                    <p:nvPr/>
                  </p:nvSpPr>
                  <p:spPr bwMode="auto">
                    <a:xfrm>
                      <a:off x="944" y="2471"/>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402449" name="Rectangle 17"/>
                    <p:cNvSpPr>
                      <a:spLocks noChangeArrowheads="1"/>
                    </p:cNvSpPr>
                    <p:nvPr/>
                  </p:nvSpPr>
                  <p:spPr bwMode="auto">
                    <a:xfrm>
                      <a:off x="1344" y="2184"/>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402450" name="Oval 18"/>
                    <p:cNvSpPr>
                      <a:spLocks noChangeArrowheads="1"/>
                    </p:cNvSpPr>
                    <p:nvPr/>
                  </p:nvSpPr>
                  <p:spPr bwMode="auto">
                    <a:xfrm>
                      <a:off x="1016" y="2176"/>
                      <a:ext cx="120" cy="104"/>
                    </a:xfrm>
                    <a:prstGeom prst="ellipse">
                      <a:avLst/>
                    </a:prstGeom>
                    <a:solidFill>
                      <a:schemeClr val="hlink"/>
                    </a:solidFill>
                    <a:ln w="28575">
                      <a:solidFill>
                        <a:schemeClr val="tx1"/>
                      </a:solidFill>
                      <a:round/>
                      <a:headEnd type="none" w="sm" len="sm"/>
                      <a:tailEnd type="none" w="sm" len="sm"/>
                    </a:ln>
                    <a:effectLst/>
                  </p:spPr>
                  <p:txBody>
                    <a:bodyPr wrap="none" anchor="ctr"/>
                    <a:lstStyle/>
                    <a:p>
                      <a:endParaRPr lang="en-US"/>
                    </a:p>
                  </p:txBody>
                </p:sp>
                <p:sp>
                  <p:nvSpPr>
                    <p:cNvPr id="402451" name="Oval 19"/>
                    <p:cNvSpPr>
                      <a:spLocks noChangeArrowheads="1"/>
                    </p:cNvSpPr>
                    <p:nvPr/>
                  </p:nvSpPr>
                  <p:spPr bwMode="auto">
                    <a:xfrm>
                      <a:off x="1128" y="2328"/>
                      <a:ext cx="120" cy="104"/>
                    </a:xfrm>
                    <a:prstGeom prst="ellipse">
                      <a:avLst/>
                    </a:prstGeom>
                    <a:solidFill>
                      <a:schemeClr val="hlink"/>
                    </a:solidFill>
                    <a:ln w="28575">
                      <a:solidFill>
                        <a:schemeClr val="tx1"/>
                      </a:solidFill>
                      <a:round/>
                      <a:headEnd type="none" w="sm" len="sm"/>
                      <a:tailEnd type="none" w="sm" len="sm"/>
                    </a:ln>
                    <a:effectLst/>
                  </p:spPr>
                  <p:txBody>
                    <a:bodyPr wrap="none" anchor="ctr"/>
                    <a:lstStyle/>
                    <a:p>
                      <a:endParaRPr lang="en-US"/>
                    </a:p>
                  </p:txBody>
                </p:sp>
              </p:grpSp>
            </p:grpSp>
            <p:sp>
              <p:nvSpPr>
                <p:cNvPr id="402452" name="Text Box 20"/>
                <p:cNvSpPr txBox="1">
                  <a:spLocks noChangeArrowheads="1"/>
                </p:cNvSpPr>
                <p:nvPr/>
              </p:nvSpPr>
              <p:spPr bwMode="auto">
                <a:xfrm>
                  <a:off x="2300" y="2540"/>
                  <a:ext cx="504" cy="376"/>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b="1">
                      <a:solidFill>
                        <a:schemeClr val="tx1"/>
                      </a:solidFill>
                      <a:latin typeface="Arial" charset="0"/>
                    </a:rPr>
                    <a:t>Change</a:t>
                  </a:r>
                </a:p>
                <a:p>
                  <a:pPr defTabSz="228600">
                    <a:spcBef>
                      <a:spcPct val="0"/>
                    </a:spcBef>
                  </a:pPr>
                  <a:r>
                    <a:rPr lang="en-US" b="1">
                      <a:solidFill>
                        <a:schemeClr val="tx1"/>
                      </a:solidFill>
                      <a:latin typeface="Arial" charset="0"/>
                    </a:rPr>
                    <a:t>tracking </a:t>
                  </a:r>
                </a:p>
                <a:p>
                  <a:pPr defTabSz="228600">
                    <a:spcBef>
                      <a:spcPct val="0"/>
                    </a:spcBef>
                  </a:pPr>
                  <a:r>
                    <a:rPr lang="en-US" b="1">
                      <a:solidFill>
                        <a:schemeClr val="tx1"/>
                      </a:solidFill>
                      <a:latin typeface="Arial" charset="0"/>
                    </a:rPr>
                    <a:t>file</a:t>
                  </a:r>
                </a:p>
              </p:txBody>
            </p:sp>
          </p:grpSp>
          <p:grpSp>
            <p:nvGrpSpPr>
              <p:cNvPr id="402453" name="Group 21"/>
              <p:cNvGrpSpPr>
                <a:grpSpLocks/>
              </p:cNvGrpSpPr>
              <p:nvPr/>
            </p:nvGrpSpPr>
            <p:grpSpPr bwMode="auto">
              <a:xfrm>
                <a:off x="3503" y="1320"/>
                <a:ext cx="444" cy="447"/>
                <a:chOff x="3471" y="1304"/>
                <a:chExt cx="516" cy="559"/>
              </a:xfrm>
            </p:grpSpPr>
            <p:pic>
              <p:nvPicPr>
                <p:cNvPr id="402454" name="Picture 22" descr="C:\Documents and Settings\jubillin.JUBILLIN-LAP\My Documents\OU_Pictures\Icons_inititated\datab-5-segment.gif"/>
                <p:cNvPicPr>
                  <a:picLocks noChangeAspect="1" noChangeArrowheads="1"/>
                </p:cNvPicPr>
                <p:nvPr/>
              </p:nvPicPr>
              <p:blipFill>
                <a:blip r:embed="rId4" cstate="print"/>
                <a:srcRect/>
                <a:stretch>
                  <a:fillRect/>
                </a:stretch>
              </p:blipFill>
              <p:spPr bwMode="auto">
                <a:xfrm>
                  <a:off x="3471" y="1304"/>
                  <a:ext cx="516" cy="559"/>
                </a:xfrm>
                <a:prstGeom prst="rect">
                  <a:avLst/>
                </a:prstGeom>
                <a:noFill/>
              </p:spPr>
            </p:pic>
            <p:grpSp>
              <p:nvGrpSpPr>
                <p:cNvPr id="402455" name="Group 23"/>
                <p:cNvGrpSpPr>
                  <a:grpSpLocks/>
                </p:cNvGrpSpPr>
                <p:nvPr/>
              </p:nvGrpSpPr>
              <p:grpSpPr bwMode="auto">
                <a:xfrm>
                  <a:off x="3559" y="1458"/>
                  <a:ext cx="288" cy="304"/>
                  <a:chOff x="944" y="2024"/>
                  <a:chExt cx="528" cy="551"/>
                </a:xfrm>
              </p:grpSpPr>
              <p:sp>
                <p:nvSpPr>
                  <p:cNvPr id="402456" name="Rectangle 24"/>
                  <p:cNvSpPr>
                    <a:spLocks noChangeArrowheads="1"/>
                  </p:cNvSpPr>
                  <p:nvPr/>
                </p:nvSpPr>
                <p:spPr bwMode="auto">
                  <a:xfrm>
                    <a:off x="1104" y="2024"/>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402457" name="Rectangle 25"/>
                  <p:cNvSpPr>
                    <a:spLocks noChangeArrowheads="1"/>
                  </p:cNvSpPr>
                  <p:nvPr/>
                </p:nvSpPr>
                <p:spPr bwMode="auto">
                  <a:xfrm>
                    <a:off x="944" y="2471"/>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402458" name="Rectangle 26"/>
                  <p:cNvSpPr>
                    <a:spLocks noChangeArrowheads="1"/>
                  </p:cNvSpPr>
                  <p:nvPr/>
                </p:nvSpPr>
                <p:spPr bwMode="auto">
                  <a:xfrm>
                    <a:off x="1344" y="2184"/>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402459" name="Oval 27"/>
                  <p:cNvSpPr>
                    <a:spLocks noChangeArrowheads="1"/>
                  </p:cNvSpPr>
                  <p:nvPr/>
                </p:nvSpPr>
                <p:spPr bwMode="auto">
                  <a:xfrm>
                    <a:off x="1016" y="2176"/>
                    <a:ext cx="120" cy="104"/>
                  </a:xfrm>
                  <a:prstGeom prst="ellipse">
                    <a:avLst/>
                  </a:prstGeom>
                  <a:solidFill>
                    <a:schemeClr val="hlink"/>
                  </a:solidFill>
                  <a:ln w="28575">
                    <a:solidFill>
                      <a:schemeClr val="tx1"/>
                    </a:solidFill>
                    <a:round/>
                    <a:headEnd type="none" w="sm" len="sm"/>
                    <a:tailEnd type="none" w="sm" len="sm"/>
                  </a:ln>
                  <a:effectLst/>
                </p:spPr>
                <p:txBody>
                  <a:bodyPr wrap="none" anchor="ctr"/>
                  <a:lstStyle/>
                  <a:p>
                    <a:endParaRPr lang="en-US"/>
                  </a:p>
                </p:txBody>
              </p:sp>
              <p:sp>
                <p:nvSpPr>
                  <p:cNvPr id="402460" name="Oval 28"/>
                  <p:cNvSpPr>
                    <a:spLocks noChangeArrowheads="1"/>
                  </p:cNvSpPr>
                  <p:nvPr/>
                </p:nvSpPr>
                <p:spPr bwMode="auto">
                  <a:xfrm>
                    <a:off x="1128" y="2328"/>
                    <a:ext cx="120" cy="104"/>
                  </a:xfrm>
                  <a:prstGeom prst="ellipse">
                    <a:avLst/>
                  </a:prstGeom>
                  <a:solidFill>
                    <a:schemeClr val="hlink"/>
                  </a:solidFill>
                  <a:ln w="28575">
                    <a:solidFill>
                      <a:schemeClr val="tx1"/>
                    </a:solidFill>
                    <a:round/>
                    <a:headEnd type="none" w="sm" len="sm"/>
                    <a:tailEnd type="none" w="sm" len="sm"/>
                  </a:ln>
                  <a:effectLst/>
                </p:spPr>
                <p:txBody>
                  <a:bodyPr wrap="none" anchor="ctr"/>
                  <a:lstStyle/>
                  <a:p>
                    <a:endParaRPr lang="en-US"/>
                  </a:p>
                </p:txBody>
              </p:sp>
            </p:grpSp>
          </p:grpSp>
          <p:sp>
            <p:nvSpPr>
              <p:cNvPr id="402461" name="Text Box 29"/>
              <p:cNvSpPr txBox="1">
                <a:spLocks noChangeArrowheads="1"/>
              </p:cNvSpPr>
              <p:nvPr/>
            </p:nvSpPr>
            <p:spPr bwMode="auto">
              <a:xfrm>
                <a:off x="3423" y="1751"/>
                <a:ext cx="597" cy="179"/>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Data files</a:t>
                </a:r>
              </a:p>
            </p:txBody>
          </p:sp>
          <p:sp>
            <p:nvSpPr>
              <p:cNvPr id="402462" name="AutoShape 30"/>
              <p:cNvSpPr>
                <a:spLocks noChangeArrowheads="1"/>
              </p:cNvSpPr>
              <p:nvPr/>
            </p:nvSpPr>
            <p:spPr bwMode="auto">
              <a:xfrm>
                <a:off x="4744" y="1352"/>
                <a:ext cx="528" cy="304"/>
              </a:xfrm>
              <a:prstGeom prst="roundRect">
                <a:avLst>
                  <a:gd name="adj" fmla="val 16667"/>
                </a:avLst>
              </a:prstGeom>
              <a:solidFill>
                <a:srgbClr val="FFFFFF"/>
              </a:solidFill>
              <a:ln w="28575">
                <a:solidFill>
                  <a:schemeClr val="tx1"/>
                </a:solidFill>
                <a:round/>
                <a:headEnd type="none" w="sm" len="sm"/>
                <a:tailEnd type="none" w="sm" len="sm"/>
              </a:ln>
              <a:effectLst/>
            </p:spPr>
            <p:txBody>
              <a:bodyPr wrap="none" anchor="ctr"/>
              <a:lstStyle/>
              <a:p>
                <a:endParaRPr lang="en-US"/>
              </a:p>
            </p:txBody>
          </p:sp>
          <p:sp>
            <p:nvSpPr>
              <p:cNvPr id="402463" name="Text Box 31"/>
              <p:cNvSpPr txBox="1">
                <a:spLocks noChangeArrowheads="1"/>
              </p:cNvSpPr>
              <p:nvPr/>
            </p:nvSpPr>
            <p:spPr bwMode="auto">
              <a:xfrm>
                <a:off x="4775" y="1349"/>
                <a:ext cx="497" cy="290"/>
              </a:xfrm>
              <a:prstGeom prst="rect">
                <a:avLst/>
              </a:prstGeom>
              <a:noFill/>
              <a:ln w="28575">
                <a:noFill/>
                <a:miter lim="800000"/>
                <a:headEnd type="none" w="sm" len="sm"/>
                <a:tailEnd type="none" w="sm" len="sm"/>
              </a:ln>
              <a:effectLst/>
            </p:spPr>
            <p:txBody>
              <a:bodyPr>
                <a:spAutoFit/>
              </a:bodyPr>
              <a:lstStyle/>
              <a:p>
                <a:pPr defTabSz="228600"/>
                <a:r>
                  <a:rPr lang="en-US" b="1">
                    <a:solidFill>
                      <a:schemeClr val="tx1"/>
                    </a:solidFill>
                    <a:latin typeface="Arial" charset="0"/>
                  </a:rPr>
                  <a:t>Backup </a:t>
                </a:r>
              </a:p>
              <a:p>
                <a:pPr defTabSz="228600"/>
                <a:r>
                  <a:rPr lang="en-US" b="1">
                    <a:solidFill>
                      <a:schemeClr val="tx1"/>
                    </a:solidFill>
                    <a:latin typeface="Arial" charset="0"/>
                  </a:rPr>
                  <a:t>pieces</a:t>
                </a:r>
              </a:p>
            </p:txBody>
          </p:sp>
          <p:sp>
            <p:nvSpPr>
              <p:cNvPr id="402464" name="Text Box 32"/>
              <p:cNvSpPr txBox="1">
                <a:spLocks noChangeArrowheads="1"/>
              </p:cNvSpPr>
              <p:nvPr/>
            </p:nvSpPr>
            <p:spPr bwMode="auto">
              <a:xfrm>
                <a:off x="4711" y="1637"/>
                <a:ext cx="609" cy="269"/>
              </a:xfrm>
              <a:prstGeom prst="rect">
                <a:avLst/>
              </a:prstGeom>
              <a:noFill/>
              <a:ln w="28575">
                <a:noFill/>
                <a:miter lim="800000"/>
                <a:headEnd type="none" w="sm" len="sm"/>
                <a:tailEnd type="none" w="sm" len="sm"/>
              </a:ln>
              <a:effectLst/>
            </p:spPr>
            <p:txBody>
              <a:bodyPr>
                <a:spAutoFit/>
              </a:bodyPr>
              <a:lstStyle/>
              <a:p>
                <a:pPr defTabSz="228600"/>
                <a:r>
                  <a:rPr lang="en-US" b="1">
                    <a:solidFill>
                      <a:schemeClr val="tx1"/>
                    </a:solidFill>
                    <a:latin typeface="Arial" charset="0"/>
                  </a:rPr>
                  <a:t>Recovery area</a:t>
                </a:r>
              </a:p>
            </p:txBody>
          </p:sp>
          <p:sp>
            <p:nvSpPr>
              <p:cNvPr id="402465" name="Rectangle 33"/>
              <p:cNvSpPr>
                <a:spLocks noChangeArrowheads="1"/>
              </p:cNvSpPr>
              <p:nvPr/>
            </p:nvSpPr>
            <p:spPr bwMode="auto">
              <a:xfrm>
                <a:off x="3368" y="1280"/>
                <a:ext cx="1968" cy="656"/>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grpSp>
      </p:grpSp>
      <p:sp>
        <p:nvSpPr>
          <p:cNvPr id="402466" name="Line 34"/>
          <p:cNvSpPr>
            <a:spLocks noChangeShapeType="1"/>
          </p:cNvSpPr>
          <p:nvPr/>
        </p:nvSpPr>
        <p:spPr bwMode="gray">
          <a:xfrm>
            <a:off x="3314700" y="2308225"/>
            <a:ext cx="19558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02467" name="Rectangle 35"/>
          <p:cNvSpPr>
            <a:spLocks noChangeArrowheads="1"/>
          </p:cNvSpPr>
          <p:nvPr/>
        </p:nvSpPr>
        <p:spPr bwMode="auto">
          <a:xfrm>
            <a:off x="1041400" y="1419225"/>
            <a:ext cx="7467600" cy="203200"/>
          </a:xfrm>
          <a:prstGeom prst="rect">
            <a:avLst/>
          </a:prstGeom>
          <a:noFill/>
          <a:ln w="28575">
            <a:solidFill>
              <a:schemeClr val="hlink"/>
            </a:solidFill>
            <a:miter lim="800000"/>
            <a:headEnd type="none" w="sm" len="sm"/>
            <a:tailEnd type="none" w="sm" len="sm"/>
          </a:ln>
          <a:effectLst/>
        </p:spPr>
        <p:txBody>
          <a:bodyPr wrap="none" anchor="ctr"/>
          <a:lstStyle/>
          <a:p>
            <a:endParaRPr lang="en-US"/>
          </a:p>
        </p:txBody>
      </p:sp>
      <p:sp>
        <p:nvSpPr>
          <p:cNvPr id="402468" name="Text Box 36"/>
          <p:cNvSpPr txBox="1">
            <a:spLocks noChangeArrowheads="1"/>
          </p:cNvSpPr>
          <p:nvPr/>
        </p:nvSpPr>
        <p:spPr bwMode="auto">
          <a:xfrm>
            <a:off x="6396038" y="1366838"/>
            <a:ext cx="1296987" cy="304800"/>
          </a:xfrm>
          <a:prstGeom prst="rect">
            <a:avLst/>
          </a:prstGeom>
          <a:noFill/>
          <a:ln w="28575">
            <a:noFill/>
            <a:miter lim="800000"/>
            <a:headEnd type="none" w="sm" len="sm"/>
            <a:tailEnd type="none" w="sm" len="sm"/>
          </a:ln>
          <a:effectLst/>
        </p:spPr>
        <p:txBody>
          <a:bodyPr wrap="none">
            <a:spAutoFit/>
          </a:bodyPr>
          <a:lstStyle/>
          <a:p>
            <a:pPr defTabSz="228600"/>
            <a:r>
              <a:rPr lang="en-US" sz="1400" b="1">
                <a:latin typeface="Arial" charset="0"/>
              </a:rPr>
              <a:t>Best practice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Scheduling Backups: Strategy</a:t>
            </a:r>
          </a:p>
        </p:txBody>
      </p:sp>
      <p:pic>
        <p:nvPicPr>
          <p:cNvPr id="404483" name="Picture 3" descr="C:\a_image\add88.gif"/>
          <p:cNvPicPr>
            <a:picLocks noChangeAspect="1" noChangeArrowheads="1"/>
          </p:cNvPicPr>
          <p:nvPr/>
        </p:nvPicPr>
        <p:blipFill>
          <a:blip r:embed="rId3" cstate="print"/>
          <a:srcRect/>
          <a:stretch>
            <a:fillRect/>
          </a:stretch>
        </p:blipFill>
        <p:spPr bwMode="gray">
          <a:xfrm>
            <a:off x="673100" y="922338"/>
            <a:ext cx="7769225" cy="5373687"/>
          </a:xfrm>
          <a:prstGeom prst="rect">
            <a:avLst/>
          </a:prstGeom>
          <a:noFill/>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Scheduling Backups: Options</a:t>
            </a:r>
          </a:p>
        </p:txBody>
      </p:sp>
      <p:pic>
        <p:nvPicPr>
          <p:cNvPr id="406531" name="Picture 3" descr="C:\a_image\add92.gif"/>
          <p:cNvPicPr>
            <a:picLocks noChangeAspect="1" noChangeArrowheads="1"/>
          </p:cNvPicPr>
          <p:nvPr/>
        </p:nvPicPr>
        <p:blipFill>
          <a:blip r:embed="rId3" cstate="print"/>
          <a:srcRect/>
          <a:stretch>
            <a:fillRect/>
          </a:stretch>
        </p:blipFill>
        <p:spPr bwMode="gray">
          <a:xfrm>
            <a:off x="1300163" y="863600"/>
            <a:ext cx="6534150" cy="5484813"/>
          </a:xfrm>
          <a:prstGeom prst="rect">
            <a:avLst/>
          </a:prstGeom>
          <a:noFill/>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t>Scheduling Backups: Settings</a:t>
            </a:r>
          </a:p>
        </p:txBody>
      </p:sp>
      <p:pic>
        <p:nvPicPr>
          <p:cNvPr id="408579" name="Picture 3" descr="C:\a_image\add93.gif"/>
          <p:cNvPicPr>
            <a:picLocks noChangeAspect="1" noChangeArrowheads="1"/>
          </p:cNvPicPr>
          <p:nvPr/>
        </p:nvPicPr>
        <p:blipFill>
          <a:blip r:embed="rId3" cstate="print"/>
          <a:srcRect/>
          <a:stretch>
            <a:fillRect/>
          </a:stretch>
        </p:blipFill>
        <p:spPr bwMode="gray">
          <a:xfrm>
            <a:off x="1674813" y="1296988"/>
            <a:ext cx="5794375" cy="4264025"/>
          </a:xfrm>
          <a:prstGeom prst="rect">
            <a:avLst/>
          </a:prstGeom>
          <a:noFill/>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Scheduling Backups: Schedule</a:t>
            </a:r>
          </a:p>
        </p:txBody>
      </p:sp>
      <p:pic>
        <p:nvPicPr>
          <p:cNvPr id="410627" name="Picture 3" descr="C:\a_image\add96.gif"/>
          <p:cNvPicPr>
            <a:picLocks noChangeAspect="1" noChangeArrowheads="1"/>
          </p:cNvPicPr>
          <p:nvPr/>
        </p:nvPicPr>
        <p:blipFill>
          <a:blip r:embed="rId3" cstate="print"/>
          <a:srcRect/>
          <a:stretch>
            <a:fillRect/>
          </a:stretch>
        </p:blipFill>
        <p:spPr bwMode="gray">
          <a:xfrm>
            <a:off x="622300" y="898525"/>
            <a:ext cx="5241925" cy="2811463"/>
          </a:xfrm>
          <a:prstGeom prst="rect">
            <a:avLst/>
          </a:prstGeom>
          <a:noFill/>
        </p:spPr>
      </p:pic>
      <p:pic>
        <p:nvPicPr>
          <p:cNvPr id="410628" name="Picture 4" descr="C:\a_image\add95.gif"/>
          <p:cNvPicPr>
            <a:picLocks noChangeAspect="1" noChangeArrowheads="1"/>
          </p:cNvPicPr>
          <p:nvPr/>
        </p:nvPicPr>
        <p:blipFill>
          <a:blip r:embed="rId4" cstate="print"/>
          <a:srcRect/>
          <a:stretch>
            <a:fillRect/>
          </a:stretch>
        </p:blipFill>
        <p:spPr bwMode="gray">
          <a:xfrm>
            <a:off x="4219575" y="3067050"/>
            <a:ext cx="4248150" cy="3182938"/>
          </a:xfrm>
          <a:prstGeom prst="rect">
            <a:avLst/>
          </a:prstGeom>
          <a:noFill/>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t>Scheduling Backups: Review</a:t>
            </a:r>
          </a:p>
        </p:txBody>
      </p:sp>
      <p:pic>
        <p:nvPicPr>
          <p:cNvPr id="412675" name="Picture 3" descr="C:\a_image\add97.gif"/>
          <p:cNvPicPr>
            <a:picLocks noChangeAspect="1" noChangeArrowheads="1"/>
          </p:cNvPicPr>
          <p:nvPr/>
        </p:nvPicPr>
        <p:blipFill>
          <a:blip r:embed="rId3" cstate="print"/>
          <a:srcRect/>
          <a:stretch>
            <a:fillRect/>
          </a:stretch>
        </p:blipFill>
        <p:spPr bwMode="gray">
          <a:xfrm>
            <a:off x="776288" y="1749425"/>
            <a:ext cx="7589837" cy="3943350"/>
          </a:xfrm>
          <a:prstGeom prst="rect">
            <a:avLst/>
          </a:prstGeom>
          <a:noFill/>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722" name="Picture 2" descr="C:\data\ILT\DBA_I_AND_II_update\graphics\lesson15\control_files.png"/>
          <p:cNvPicPr>
            <a:picLocks noChangeAspect="1" noChangeArrowheads="1"/>
          </p:cNvPicPr>
          <p:nvPr/>
        </p:nvPicPr>
        <p:blipFill>
          <a:blip r:embed="rId3" cstate="print"/>
          <a:srcRect/>
          <a:stretch>
            <a:fillRect/>
          </a:stretch>
        </p:blipFill>
        <p:spPr bwMode="gray">
          <a:xfrm>
            <a:off x="669925" y="2041525"/>
            <a:ext cx="5886450" cy="2828925"/>
          </a:xfrm>
          <a:prstGeom prst="rect">
            <a:avLst/>
          </a:prstGeom>
          <a:noFill/>
          <a:ln w="12700">
            <a:solidFill>
              <a:schemeClr val="tx1"/>
            </a:solidFill>
            <a:miter lim="800000"/>
            <a:headEnd/>
            <a:tailEnd/>
          </a:ln>
        </p:spPr>
      </p:pic>
      <p:sp>
        <p:nvSpPr>
          <p:cNvPr id="414723" name="Rectangle 3"/>
          <p:cNvSpPr>
            <a:spLocks noGrp="1" noChangeArrowheads="1"/>
          </p:cNvSpPr>
          <p:nvPr>
            <p:ph type="title"/>
          </p:nvPr>
        </p:nvSpPr>
        <p:spPr/>
        <p:txBody>
          <a:bodyPr/>
          <a:lstStyle/>
          <a:p>
            <a:r>
              <a:rPr lang="en-US"/>
              <a:t>Backing Up the Control File to a Trace File</a:t>
            </a:r>
          </a:p>
        </p:txBody>
      </p:sp>
      <p:sp>
        <p:nvSpPr>
          <p:cNvPr id="414724" name="Rectangle 4"/>
          <p:cNvSpPr>
            <a:spLocks noGrp="1" noChangeArrowheads="1"/>
          </p:cNvSpPr>
          <p:nvPr>
            <p:ph type="body" idx="1"/>
          </p:nvPr>
        </p:nvSpPr>
        <p:spPr>
          <a:xfrm>
            <a:off x="660400" y="1676400"/>
            <a:ext cx="7918450" cy="360363"/>
          </a:xfrm>
        </p:spPr>
        <p:txBody>
          <a:bodyPr/>
          <a:lstStyle/>
          <a:p>
            <a:r>
              <a:rPr lang="en-US"/>
              <a:t>Control files have an additional backup option. </a:t>
            </a:r>
          </a:p>
        </p:txBody>
      </p:sp>
      <p:sp>
        <p:nvSpPr>
          <p:cNvPr id="414725" name="Rectangle 5"/>
          <p:cNvSpPr>
            <a:spLocks noChangeArrowheads="1"/>
          </p:cNvSpPr>
          <p:nvPr/>
        </p:nvSpPr>
        <p:spPr bwMode="auto">
          <a:xfrm>
            <a:off x="688975" y="5092700"/>
            <a:ext cx="4148138" cy="1030288"/>
          </a:xfrm>
          <a:prstGeom prst="rect">
            <a:avLst/>
          </a:prstGeom>
          <a:noFill/>
          <a:ln w="9525">
            <a:noFill/>
            <a:miter lim="800000"/>
            <a:headEnd/>
            <a:tailEnd/>
          </a:ln>
          <a:effectLst/>
        </p:spPr>
        <p:txBody>
          <a:bodyPr lIns="12700" tIns="12700" rIns="12700" bIns="12700">
            <a:spAutoFit/>
          </a:bodyPr>
          <a:lstStyle/>
          <a:p>
            <a:pPr algn="l">
              <a:spcBef>
                <a:spcPct val="0"/>
              </a:spcBef>
              <a:buClrTx/>
              <a:buFontTx/>
              <a:buNone/>
            </a:pPr>
            <a:r>
              <a:rPr lang="en-US" sz="2200" b="1">
                <a:solidFill>
                  <a:schemeClr val="tx1"/>
                </a:solidFill>
                <a:latin typeface="Arial" charset="0"/>
              </a:rPr>
              <a:t>Control file trace backups may be used to recover from loss of all control files. </a:t>
            </a:r>
          </a:p>
        </p:txBody>
      </p:sp>
      <p:sp>
        <p:nvSpPr>
          <p:cNvPr id="414726" name="Rectangle 6"/>
          <p:cNvSpPr>
            <a:spLocks noChangeArrowheads="1"/>
          </p:cNvSpPr>
          <p:nvPr/>
        </p:nvSpPr>
        <p:spPr bwMode="auto">
          <a:xfrm>
            <a:off x="5219700" y="2501900"/>
            <a:ext cx="1295400" cy="381000"/>
          </a:xfrm>
          <a:prstGeom prst="rect">
            <a:avLst/>
          </a:prstGeom>
          <a:noFill/>
          <a:ln w="28575">
            <a:solidFill>
              <a:schemeClr val="accent2"/>
            </a:solidFill>
            <a:miter lim="800000"/>
            <a:headEnd type="none" w="sm" len="sm"/>
            <a:tailEnd type="none" w="sm" len="sm"/>
          </a:ln>
          <a:effectLst/>
        </p:spPr>
        <p:txBody>
          <a:bodyPr wrap="none" anchor="ctr"/>
          <a:lstStyle/>
          <a:p>
            <a:endParaRPr lang="en-US"/>
          </a:p>
        </p:txBody>
      </p:sp>
      <p:pic>
        <p:nvPicPr>
          <p:cNvPr id="414727" name="Picture 7" descr="C:\a_image\d88.gif"/>
          <p:cNvPicPr>
            <a:picLocks noChangeAspect="1" noChangeArrowheads="1"/>
          </p:cNvPicPr>
          <p:nvPr/>
        </p:nvPicPr>
        <p:blipFill>
          <a:blip r:embed="rId4" cstate="print"/>
          <a:srcRect/>
          <a:stretch>
            <a:fillRect/>
          </a:stretch>
        </p:blipFill>
        <p:spPr bwMode="gray">
          <a:xfrm>
            <a:off x="4838700" y="3662363"/>
            <a:ext cx="3683000" cy="2660650"/>
          </a:xfrm>
          <a:prstGeom prst="rect">
            <a:avLst/>
          </a:prstGeom>
          <a:noFill/>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t>Managing Backups</a:t>
            </a:r>
          </a:p>
        </p:txBody>
      </p:sp>
      <p:pic>
        <p:nvPicPr>
          <p:cNvPr id="416771" name="Picture 3" descr="C:\a_image\add89.gif"/>
          <p:cNvPicPr>
            <a:picLocks noChangeAspect="1" noChangeArrowheads="1"/>
          </p:cNvPicPr>
          <p:nvPr/>
        </p:nvPicPr>
        <p:blipFill>
          <a:blip r:embed="rId3" cstate="print"/>
          <a:srcRect/>
          <a:stretch>
            <a:fillRect/>
          </a:stretch>
        </p:blipFill>
        <p:spPr bwMode="gray">
          <a:xfrm>
            <a:off x="622300" y="1754188"/>
            <a:ext cx="7891463" cy="4337050"/>
          </a:xfrm>
          <a:prstGeom prst="rect">
            <a:avLst/>
          </a:prstGeom>
          <a:noFill/>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t>Viewing Backup Reports</a:t>
            </a:r>
          </a:p>
        </p:txBody>
      </p:sp>
      <p:pic>
        <p:nvPicPr>
          <p:cNvPr id="418819" name="Picture 3" descr="C:\a_image\add99.gif"/>
          <p:cNvPicPr>
            <a:picLocks noChangeAspect="1" noChangeArrowheads="1"/>
          </p:cNvPicPr>
          <p:nvPr/>
        </p:nvPicPr>
        <p:blipFill>
          <a:blip r:embed="rId3" cstate="print"/>
          <a:srcRect/>
          <a:stretch>
            <a:fillRect/>
          </a:stretch>
        </p:blipFill>
        <p:spPr bwMode="gray">
          <a:xfrm>
            <a:off x="552450" y="1255713"/>
            <a:ext cx="8039100" cy="3571875"/>
          </a:xfrm>
          <a:prstGeom prst="rect">
            <a:avLst/>
          </a:prstGeom>
          <a:noFill/>
        </p:spPr>
      </p:pic>
      <p:pic>
        <p:nvPicPr>
          <p:cNvPr id="418820" name="Picture 4" descr="C:\a_image\add98.gif"/>
          <p:cNvPicPr>
            <a:picLocks noChangeAspect="1" noChangeArrowheads="1"/>
          </p:cNvPicPr>
          <p:nvPr/>
        </p:nvPicPr>
        <p:blipFill>
          <a:blip r:embed="rId4" cstate="print"/>
          <a:srcRect/>
          <a:stretch>
            <a:fillRect/>
          </a:stretch>
        </p:blipFill>
        <p:spPr bwMode="gray">
          <a:xfrm>
            <a:off x="415925" y="4806950"/>
            <a:ext cx="8410575" cy="1498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Monitoring the Flash Recovery Area</a:t>
            </a:r>
          </a:p>
        </p:txBody>
      </p:sp>
      <p:sp>
        <p:nvSpPr>
          <p:cNvPr id="420867" name="Rectangle 3"/>
          <p:cNvSpPr>
            <a:spLocks noGrp="1" noChangeArrowheads="1"/>
          </p:cNvSpPr>
          <p:nvPr>
            <p:ph type="body" idx="1"/>
          </p:nvPr>
        </p:nvSpPr>
        <p:spPr/>
        <p:txBody>
          <a:bodyPr/>
          <a:lstStyle/>
          <a:p>
            <a:endParaRPr lang="en-US"/>
          </a:p>
        </p:txBody>
      </p:sp>
      <p:pic>
        <p:nvPicPr>
          <p:cNvPr id="420868" name="Picture 4" descr="C:\a_image\add87.gif"/>
          <p:cNvPicPr>
            <a:picLocks noChangeAspect="1" noChangeArrowheads="1"/>
          </p:cNvPicPr>
          <p:nvPr/>
        </p:nvPicPr>
        <p:blipFill>
          <a:blip r:embed="rId3" cstate="print"/>
          <a:srcRect/>
          <a:stretch>
            <a:fillRect/>
          </a:stretch>
        </p:blipFill>
        <p:spPr bwMode="gray">
          <a:xfrm>
            <a:off x="628650" y="1290638"/>
            <a:ext cx="7886700" cy="4962525"/>
          </a:xfrm>
          <a:prstGeom prst="rect">
            <a:avLst/>
          </a:prstGeom>
          <a:noFill/>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050"/>
          <p:cNvSpPr>
            <a:spLocks noGrp="1" noChangeArrowheads="1"/>
          </p:cNvSpPr>
          <p:nvPr>
            <p:ph type="title"/>
          </p:nvPr>
        </p:nvSpPr>
        <p:spPr/>
        <p:txBody>
          <a:bodyPr/>
          <a:lstStyle/>
          <a:p>
            <a:r>
              <a:rPr lang="en-US"/>
              <a:t>Objectives</a:t>
            </a:r>
          </a:p>
        </p:txBody>
      </p:sp>
      <p:sp>
        <p:nvSpPr>
          <p:cNvPr id="386051" name="Rectangle 2051"/>
          <p:cNvSpPr>
            <a:spLocks noGrp="1" noChangeArrowheads="1"/>
          </p:cNvSpPr>
          <p:nvPr>
            <p:ph type="body" idx="1"/>
          </p:nvPr>
        </p:nvSpPr>
        <p:spPr>
          <a:xfrm>
            <a:off x="609600" y="1676400"/>
            <a:ext cx="7918450" cy="2770188"/>
          </a:xfrm>
        </p:spPr>
        <p:txBody>
          <a:bodyPr/>
          <a:lstStyle/>
          <a:p>
            <a:r>
              <a:rPr lang="en-US"/>
              <a:t>After completing this lesson, you should be able to:</a:t>
            </a:r>
          </a:p>
          <a:p>
            <a:pPr lvl="1"/>
            <a:r>
              <a:rPr lang="en-US"/>
              <a:t>Create consistent database backups</a:t>
            </a:r>
          </a:p>
          <a:p>
            <a:pPr lvl="1"/>
            <a:r>
              <a:rPr lang="en-US"/>
              <a:t>Back up your database without shutting it down</a:t>
            </a:r>
          </a:p>
          <a:p>
            <a:pPr lvl="1"/>
            <a:r>
              <a:rPr lang="en-US"/>
              <a:t>Create incremental backups</a:t>
            </a:r>
          </a:p>
          <a:p>
            <a:pPr lvl="1"/>
            <a:r>
              <a:rPr lang="en-US"/>
              <a:t>Automate database backups</a:t>
            </a:r>
          </a:p>
          <a:p>
            <a:pPr lvl="1"/>
            <a:r>
              <a:rPr lang="en-US"/>
              <a:t>Manage backups and view backup reports</a:t>
            </a:r>
          </a:p>
          <a:p>
            <a:pPr lvl="1"/>
            <a:r>
              <a:rPr lang="en-US"/>
              <a:t>Monitor the flash recovery area</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Using the RMAN Command Line</a:t>
            </a:r>
          </a:p>
        </p:txBody>
      </p:sp>
      <p:sp>
        <p:nvSpPr>
          <p:cNvPr id="422915" name="Rectangle 3"/>
          <p:cNvSpPr>
            <a:spLocks noChangeArrowheads="1"/>
          </p:cNvSpPr>
          <p:nvPr/>
        </p:nvSpPr>
        <p:spPr bwMode="blackGray">
          <a:xfrm>
            <a:off x="2946400" y="1739900"/>
            <a:ext cx="5562600" cy="11557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eaLnBrk="0" hangingPunct="0">
              <a:spcBef>
                <a:spcPct val="0"/>
              </a:spcBef>
              <a:buClrTx/>
              <a:buFontTx/>
              <a:buNone/>
            </a:pPr>
            <a:r>
              <a:rPr lang="en-US" sz="1800" b="1">
                <a:solidFill>
                  <a:srgbClr val="000000"/>
                </a:solidFill>
                <a:ea typeface="MS Mincho" pitchFamily="49" charset="-128"/>
              </a:rPr>
              <a:t>$ </a:t>
            </a:r>
            <a:r>
              <a:rPr lang="en-US" sz="1800" b="1">
                <a:solidFill>
                  <a:srgbClr val="000000"/>
                </a:solidFill>
                <a:latin typeface="Courier New" pitchFamily="49" charset="0"/>
                <a:ea typeface="MS Mincho" pitchFamily="49" charset="-128"/>
              </a:rPr>
              <a:t>rman target /</a:t>
            </a:r>
            <a:r>
              <a:rPr lang="en-US" sz="1800" b="1">
                <a:solidFill>
                  <a:srgbClr val="000000"/>
                </a:solidFill>
                <a:latin typeface="Courier New" pitchFamily="49" charset="0"/>
              </a:rPr>
              <a:t> </a:t>
            </a:r>
          </a:p>
          <a:p>
            <a:pPr algn="l" eaLnBrk="0" hangingPunct="0">
              <a:spcBef>
                <a:spcPct val="0"/>
              </a:spcBef>
              <a:buClrTx/>
              <a:buFontTx/>
              <a:buNone/>
            </a:pPr>
            <a:endParaRPr lang="en-US" sz="800" b="1">
              <a:solidFill>
                <a:srgbClr val="000000"/>
              </a:solidFill>
              <a:latin typeface="Courier New" pitchFamily="49" charset="0"/>
            </a:endParaRPr>
          </a:p>
          <a:p>
            <a:pPr algn="l" eaLnBrk="0" hangingPunct="0">
              <a:spcBef>
                <a:spcPct val="0"/>
              </a:spcBef>
              <a:buClrTx/>
              <a:buFontTx/>
              <a:buNone/>
            </a:pPr>
            <a:r>
              <a:rPr lang="en-US" sz="1800" b="1">
                <a:solidFill>
                  <a:srgbClr val="000000"/>
                </a:solidFill>
                <a:latin typeface="Courier New" pitchFamily="49" charset="0"/>
              </a:rPr>
              <a:t>RMAN&gt; CONFIGURE …</a:t>
            </a:r>
          </a:p>
          <a:p>
            <a:pPr algn="l" eaLnBrk="0" hangingPunct="0">
              <a:spcBef>
                <a:spcPct val="0"/>
              </a:spcBef>
              <a:buClrTx/>
              <a:buFontTx/>
              <a:buNone/>
            </a:pPr>
            <a:endParaRPr lang="en-US" sz="800" b="1">
              <a:solidFill>
                <a:srgbClr val="000000"/>
              </a:solidFill>
              <a:latin typeface="Courier New" pitchFamily="49" charset="0"/>
            </a:endParaRPr>
          </a:p>
          <a:p>
            <a:pPr algn="l" eaLnBrk="0" hangingPunct="0">
              <a:spcBef>
                <a:spcPct val="0"/>
              </a:spcBef>
              <a:buClrTx/>
              <a:buFontTx/>
              <a:buNone/>
            </a:pPr>
            <a:r>
              <a:rPr lang="en-US" sz="1800" b="1">
                <a:solidFill>
                  <a:srgbClr val="000000"/>
                </a:solidFill>
                <a:latin typeface="Courier New" pitchFamily="49" charset="0"/>
              </a:rPr>
              <a:t>RMAN&gt;</a:t>
            </a:r>
            <a:r>
              <a:rPr lang="en-US" sz="1800" b="1">
                <a:solidFill>
                  <a:srgbClr val="0000CC"/>
                </a:solidFill>
                <a:latin typeface="Arial" charset="0"/>
              </a:rPr>
              <a:t> </a:t>
            </a:r>
            <a:r>
              <a:rPr lang="en-US" sz="1800" b="1">
                <a:solidFill>
                  <a:srgbClr val="0000CC"/>
                </a:solidFill>
                <a:latin typeface="Courier New" pitchFamily="49" charset="0"/>
              </a:rPr>
              <a:t>BACKUP DATABASE PLUS ARCHIVELOG;</a:t>
            </a:r>
          </a:p>
        </p:txBody>
      </p:sp>
      <p:cxnSp>
        <p:nvCxnSpPr>
          <p:cNvPr id="422916" name="AutoShape 4"/>
          <p:cNvCxnSpPr>
            <a:cxnSpLocks noChangeShapeType="1"/>
          </p:cNvCxnSpPr>
          <p:nvPr/>
        </p:nvCxnSpPr>
        <p:spPr bwMode="auto">
          <a:xfrm>
            <a:off x="1784350" y="2509838"/>
            <a:ext cx="1154113" cy="0"/>
          </a:xfrm>
          <a:prstGeom prst="straightConnector1">
            <a:avLst/>
          </a:prstGeom>
          <a:noFill/>
          <a:ln w="28575">
            <a:solidFill>
              <a:schemeClr val="tx1"/>
            </a:solidFill>
            <a:round/>
            <a:headEnd type="none" w="sm" len="sm"/>
            <a:tailEnd type="triangle" w="sm" len="sm"/>
          </a:ln>
          <a:effectLst/>
        </p:spPr>
      </p:cxnSp>
      <p:sp>
        <p:nvSpPr>
          <p:cNvPr id="422917" name="Text Box 5"/>
          <p:cNvSpPr txBox="1">
            <a:spLocks noChangeArrowheads="1"/>
          </p:cNvSpPr>
          <p:nvPr/>
        </p:nvSpPr>
        <p:spPr bwMode="auto">
          <a:xfrm>
            <a:off x="5029200" y="4927600"/>
            <a:ext cx="996950" cy="641350"/>
          </a:xfrm>
          <a:prstGeom prst="rect">
            <a:avLst/>
          </a:prstGeom>
          <a:noFill/>
          <a:ln w="28575">
            <a:noFill/>
            <a:miter lim="800000"/>
            <a:headEnd type="none" w="sm" len="sm"/>
            <a:tailEnd type="none" w="med" len="sm"/>
          </a:ln>
          <a:effectLst/>
        </p:spPr>
        <p:txBody>
          <a:bodyPr wrap="none">
            <a:spAutoFit/>
          </a:bodyPr>
          <a:lstStyle/>
          <a:p>
            <a:pPr defTabSz="228600">
              <a:spcBef>
                <a:spcPct val="0"/>
              </a:spcBef>
            </a:pPr>
            <a:r>
              <a:rPr lang="en-US" sz="1800" b="1">
                <a:solidFill>
                  <a:schemeClr val="tx1"/>
                </a:solidFill>
                <a:latin typeface="Arial" charset="0"/>
              </a:rPr>
              <a:t>Control</a:t>
            </a:r>
            <a:br>
              <a:rPr lang="en-US" sz="1800" b="1">
                <a:solidFill>
                  <a:schemeClr val="tx1"/>
                </a:solidFill>
                <a:latin typeface="Arial" charset="0"/>
              </a:rPr>
            </a:br>
            <a:r>
              <a:rPr lang="en-US" sz="1800" b="1">
                <a:solidFill>
                  <a:schemeClr val="tx1"/>
                </a:solidFill>
                <a:latin typeface="Arial" charset="0"/>
              </a:rPr>
              <a:t>file</a:t>
            </a:r>
          </a:p>
        </p:txBody>
      </p:sp>
      <p:sp>
        <p:nvSpPr>
          <p:cNvPr id="422918" name="Line 6"/>
          <p:cNvSpPr>
            <a:spLocks noChangeShapeType="1"/>
          </p:cNvSpPr>
          <p:nvPr/>
        </p:nvSpPr>
        <p:spPr bwMode="auto">
          <a:xfrm>
            <a:off x="4572000" y="2887663"/>
            <a:ext cx="0" cy="503237"/>
          </a:xfrm>
          <a:prstGeom prst="line">
            <a:avLst/>
          </a:prstGeom>
          <a:noFill/>
          <a:ln w="28575">
            <a:solidFill>
              <a:schemeClr val="tx1"/>
            </a:solidFill>
            <a:round/>
            <a:headEnd type="none" w="sm" len="sm"/>
            <a:tailEnd type="triangle" w="sm" len="sm"/>
          </a:ln>
          <a:effectLst/>
        </p:spPr>
        <p:txBody>
          <a:bodyPr/>
          <a:lstStyle/>
          <a:p>
            <a:endParaRPr lang="en-US"/>
          </a:p>
        </p:txBody>
      </p:sp>
      <p:grpSp>
        <p:nvGrpSpPr>
          <p:cNvPr id="422919" name="Group 7"/>
          <p:cNvGrpSpPr>
            <a:grpSpLocks/>
          </p:cNvGrpSpPr>
          <p:nvPr/>
        </p:nvGrpSpPr>
        <p:grpSpPr bwMode="auto">
          <a:xfrm>
            <a:off x="7362825" y="3390900"/>
            <a:ext cx="1146175" cy="2400300"/>
            <a:chOff x="4638" y="2136"/>
            <a:chExt cx="722" cy="1512"/>
          </a:xfrm>
        </p:grpSpPr>
        <p:sp>
          <p:nvSpPr>
            <p:cNvPr id="422920" name="Rectangle 8"/>
            <p:cNvSpPr>
              <a:spLocks noChangeArrowheads="1"/>
            </p:cNvSpPr>
            <p:nvPr/>
          </p:nvSpPr>
          <p:spPr bwMode="blackWhite">
            <a:xfrm>
              <a:off x="4687" y="3216"/>
              <a:ext cx="624" cy="288"/>
            </a:xfrm>
            <a:prstGeom prst="rect">
              <a:avLst/>
            </a:prstGeom>
            <a:noFill/>
            <a:ln w="28575">
              <a:no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Courier New" pitchFamily="49" charset="0"/>
                </a:rPr>
                <a:t>SPFILE</a:t>
              </a:r>
            </a:p>
          </p:txBody>
        </p:sp>
        <p:sp>
          <p:nvSpPr>
            <p:cNvPr id="422921" name="Rectangle 9"/>
            <p:cNvSpPr>
              <a:spLocks noChangeArrowheads="1"/>
            </p:cNvSpPr>
            <p:nvPr/>
          </p:nvSpPr>
          <p:spPr bwMode="gray">
            <a:xfrm>
              <a:off x="4638" y="2136"/>
              <a:ext cx="722" cy="1512"/>
            </a:xfrm>
            <a:prstGeom prst="rect">
              <a:avLst/>
            </a:prstGeom>
            <a:noFill/>
            <a:ln w="28575">
              <a:solidFill>
                <a:schemeClr val="tx1"/>
              </a:solidFill>
              <a:prstDash val="dash"/>
              <a:miter lim="800000"/>
              <a:headEnd type="none" w="sm" len="sm"/>
              <a:tailEnd type="none" w="sm" len="sm"/>
            </a:ln>
            <a:effectLst/>
          </p:spPr>
          <p:txBody>
            <a:bodyPr wrap="none" anchor="ctr"/>
            <a:lstStyle/>
            <a:p>
              <a:endParaRPr lang="en-US"/>
            </a:p>
          </p:txBody>
        </p:sp>
        <p:pic>
          <p:nvPicPr>
            <p:cNvPr id="422922" name="Picture 10" descr="Documents: File"/>
            <p:cNvPicPr>
              <a:picLocks noChangeAspect="1" noChangeArrowheads="1"/>
            </p:cNvPicPr>
            <p:nvPr/>
          </p:nvPicPr>
          <p:blipFill>
            <a:blip r:embed="rId3" cstate="print"/>
            <a:srcRect/>
            <a:stretch>
              <a:fillRect/>
            </a:stretch>
          </p:blipFill>
          <p:spPr bwMode="auto">
            <a:xfrm>
              <a:off x="4841" y="2400"/>
              <a:ext cx="316" cy="632"/>
            </a:xfrm>
            <a:prstGeom prst="rect">
              <a:avLst/>
            </a:prstGeom>
            <a:noFill/>
          </p:spPr>
        </p:pic>
      </p:grpSp>
      <p:grpSp>
        <p:nvGrpSpPr>
          <p:cNvPr id="422923" name="Group 11"/>
          <p:cNvGrpSpPr>
            <a:grpSpLocks/>
          </p:cNvGrpSpPr>
          <p:nvPr/>
        </p:nvGrpSpPr>
        <p:grpSpPr bwMode="auto">
          <a:xfrm>
            <a:off x="5800725" y="3390900"/>
            <a:ext cx="1676400" cy="2400300"/>
            <a:chOff x="558" y="2160"/>
            <a:chExt cx="1056" cy="1488"/>
          </a:xfrm>
        </p:grpSpPr>
        <p:sp>
          <p:nvSpPr>
            <p:cNvPr id="422924" name="Text Box 12"/>
            <p:cNvSpPr txBox="1">
              <a:spLocks noChangeArrowheads="1"/>
            </p:cNvSpPr>
            <p:nvPr/>
          </p:nvSpPr>
          <p:spPr bwMode="auto">
            <a:xfrm>
              <a:off x="558" y="3216"/>
              <a:ext cx="1056" cy="321"/>
            </a:xfrm>
            <a:prstGeom prst="rect">
              <a:avLst/>
            </a:prstGeom>
            <a:noFill/>
            <a:ln w="28575">
              <a:noFill/>
              <a:miter lim="800000"/>
              <a:headEnd type="none" w="sm" len="sm"/>
              <a:tailEnd type="none" w="med" len="sm"/>
            </a:ln>
            <a:effectLst/>
          </p:spPr>
          <p:txBody>
            <a:bodyPr>
              <a:spAutoFit/>
            </a:bodyPr>
            <a:lstStyle/>
            <a:p>
              <a:pPr defTabSz="228600"/>
              <a:r>
                <a:rPr lang="en-US" sz="1400" b="1">
                  <a:solidFill>
                    <a:schemeClr val="tx1"/>
                  </a:solidFill>
                  <a:latin typeface="Arial" charset="0"/>
                </a:rPr>
                <a:t>Archived log </a:t>
              </a:r>
              <a:br>
                <a:rPr lang="en-US" sz="1400" b="1">
                  <a:solidFill>
                    <a:schemeClr val="tx1"/>
                  </a:solidFill>
                  <a:latin typeface="Arial" charset="0"/>
                </a:rPr>
              </a:br>
              <a:r>
                <a:rPr lang="en-US" sz="1400" b="1">
                  <a:solidFill>
                    <a:schemeClr val="tx1"/>
                  </a:solidFill>
                  <a:latin typeface="Arial" charset="0"/>
                </a:rPr>
                <a:t>file</a:t>
              </a:r>
            </a:p>
          </p:txBody>
        </p:sp>
        <p:sp>
          <p:nvSpPr>
            <p:cNvPr id="422925" name="Rectangle 13"/>
            <p:cNvSpPr>
              <a:spLocks noChangeArrowheads="1"/>
            </p:cNvSpPr>
            <p:nvPr/>
          </p:nvSpPr>
          <p:spPr bwMode="gray">
            <a:xfrm>
              <a:off x="638" y="2160"/>
              <a:ext cx="896" cy="1488"/>
            </a:xfrm>
            <a:prstGeom prst="rect">
              <a:avLst/>
            </a:prstGeom>
            <a:noFill/>
            <a:ln w="28575">
              <a:solidFill>
                <a:schemeClr val="tx1"/>
              </a:solidFill>
              <a:prstDash val="dash"/>
              <a:miter lim="800000"/>
              <a:headEnd type="none" w="sm" len="sm"/>
              <a:tailEnd type="none" w="sm" len="sm"/>
            </a:ln>
            <a:effectLst/>
          </p:spPr>
          <p:txBody>
            <a:bodyPr wrap="none" anchor="ctr"/>
            <a:lstStyle/>
            <a:p>
              <a:pPr defTabSz="228600"/>
              <a:endParaRPr lang="en-US">
                <a:solidFill>
                  <a:schemeClr val="tx1"/>
                </a:solidFill>
              </a:endParaRPr>
            </a:p>
          </p:txBody>
        </p:sp>
        <p:grpSp>
          <p:nvGrpSpPr>
            <p:cNvPr id="422926" name="Group 14"/>
            <p:cNvGrpSpPr>
              <a:grpSpLocks/>
            </p:cNvGrpSpPr>
            <p:nvPr/>
          </p:nvGrpSpPr>
          <p:grpSpPr bwMode="auto">
            <a:xfrm>
              <a:off x="807" y="2508"/>
              <a:ext cx="559" cy="652"/>
              <a:chOff x="1053" y="2404"/>
              <a:chExt cx="671" cy="756"/>
            </a:xfrm>
          </p:grpSpPr>
          <p:pic>
            <p:nvPicPr>
              <p:cNvPr id="422927" name="Picture 15" descr="Concept: Safe, Security "/>
              <p:cNvPicPr>
                <a:picLocks noChangeAspect="1" noChangeArrowheads="1"/>
              </p:cNvPicPr>
              <p:nvPr/>
            </p:nvPicPr>
            <p:blipFill>
              <a:blip r:embed="rId4" cstate="print"/>
              <a:srcRect/>
              <a:stretch>
                <a:fillRect/>
              </a:stretch>
            </p:blipFill>
            <p:spPr bwMode="auto">
              <a:xfrm>
                <a:off x="1053" y="2404"/>
                <a:ext cx="671" cy="756"/>
              </a:xfrm>
              <a:prstGeom prst="rect">
                <a:avLst/>
              </a:prstGeom>
              <a:noFill/>
            </p:spPr>
          </p:pic>
          <p:grpSp>
            <p:nvGrpSpPr>
              <p:cNvPr id="422928" name="Group 16"/>
              <p:cNvGrpSpPr>
                <a:grpSpLocks/>
              </p:cNvGrpSpPr>
              <p:nvPr/>
            </p:nvGrpSpPr>
            <p:grpSpPr bwMode="auto">
              <a:xfrm>
                <a:off x="1222" y="2552"/>
                <a:ext cx="332" cy="460"/>
                <a:chOff x="2593" y="2912"/>
                <a:chExt cx="436" cy="604"/>
              </a:xfrm>
            </p:grpSpPr>
            <p:grpSp>
              <p:nvGrpSpPr>
                <p:cNvPr id="422929" name="Group 17"/>
                <p:cNvGrpSpPr>
                  <a:grpSpLocks/>
                </p:cNvGrpSpPr>
                <p:nvPr/>
              </p:nvGrpSpPr>
              <p:grpSpPr bwMode="auto">
                <a:xfrm>
                  <a:off x="2593" y="3178"/>
                  <a:ext cx="436" cy="338"/>
                  <a:chOff x="2128" y="3492"/>
                  <a:chExt cx="532" cy="412"/>
                </a:xfrm>
              </p:grpSpPr>
              <p:sp>
                <p:nvSpPr>
                  <p:cNvPr id="422930" name="Rectangle 18"/>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31" name="Oval 19"/>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32" name="Oval 20"/>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2933" name="Group 21"/>
                <p:cNvGrpSpPr>
                  <a:grpSpLocks/>
                </p:cNvGrpSpPr>
                <p:nvPr/>
              </p:nvGrpSpPr>
              <p:grpSpPr bwMode="auto">
                <a:xfrm>
                  <a:off x="2593" y="2912"/>
                  <a:ext cx="436" cy="338"/>
                  <a:chOff x="2128" y="2685"/>
                  <a:chExt cx="532" cy="412"/>
                </a:xfrm>
              </p:grpSpPr>
              <p:sp>
                <p:nvSpPr>
                  <p:cNvPr id="422934" name="Rectangle 22"/>
                  <p:cNvSpPr>
                    <a:spLocks noChangeArrowheads="1"/>
                  </p:cNvSpPr>
                  <p:nvPr/>
                </p:nvSpPr>
                <p:spPr bwMode="auto">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35" name="Oval 23"/>
                  <p:cNvSpPr>
                    <a:spLocks noChangeArrowheads="1"/>
                  </p:cNvSpPr>
                  <p:nvPr/>
                </p:nvSpPr>
                <p:spPr bwMode="auto">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36" name="Oval 24"/>
                  <p:cNvSpPr>
                    <a:spLocks noChangeArrowheads="1"/>
                  </p:cNvSpPr>
                  <p:nvPr/>
                </p:nvSpPr>
                <p:spPr bwMode="auto">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grpSp>
      <p:grpSp>
        <p:nvGrpSpPr>
          <p:cNvPr id="422937" name="Group 25"/>
          <p:cNvGrpSpPr>
            <a:grpSpLocks/>
          </p:cNvGrpSpPr>
          <p:nvPr/>
        </p:nvGrpSpPr>
        <p:grpSpPr bwMode="auto">
          <a:xfrm>
            <a:off x="698500" y="1739900"/>
            <a:ext cx="1190625" cy="1651000"/>
            <a:chOff x="440" y="1096"/>
            <a:chExt cx="1062" cy="1258"/>
          </a:xfrm>
        </p:grpSpPr>
        <p:pic>
          <p:nvPicPr>
            <p:cNvPr id="422938" name="Picture 26" descr="C:\Documents and Settings\pvennapu\My Documents\courses\11g\graphics\datab018.gif"/>
            <p:cNvPicPr>
              <a:picLocks noChangeAspect="1" noChangeArrowheads="1"/>
            </p:cNvPicPr>
            <p:nvPr/>
          </p:nvPicPr>
          <p:blipFill>
            <a:blip r:embed="rId5" cstate="print"/>
            <a:srcRect/>
            <a:stretch>
              <a:fillRect/>
            </a:stretch>
          </p:blipFill>
          <p:spPr bwMode="gray">
            <a:xfrm>
              <a:off x="440" y="1096"/>
              <a:ext cx="1062" cy="1258"/>
            </a:xfrm>
            <a:prstGeom prst="rect">
              <a:avLst/>
            </a:prstGeom>
            <a:noFill/>
          </p:spPr>
        </p:pic>
        <p:pic>
          <p:nvPicPr>
            <p:cNvPr id="422939" name="Picture 27" descr="C:\Documents and Settings\pvennapu\My Documents\courses\DBA1\graphics\oracle_db11g_clr.gif"/>
            <p:cNvPicPr>
              <a:picLocks noChangeAspect="1" noChangeArrowheads="1"/>
            </p:cNvPicPr>
            <p:nvPr/>
          </p:nvPicPr>
          <p:blipFill>
            <a:blip r:embed="rId6" cstate="print"/>
            <a:srcRect/>
            <a:stretch>
              <a:fillRect/>
            </a:stretch>
          </p:blipFill>
          <p:spPr bwMode="gray">
            <a:xfrm>
              <a:off x="557" y="1863"/>
              <a:ext cx="859" cy="273"/>
            </a:xfrm>
            <a:prstGeom prst="rect">
              <a:avLst/>
            </a:prstGeom>
            <a:noFill/>
          </p:spPr>
        </p:pic>
      </p:grpSp>
      <p:sp>
        <p:nvSpPr>
          <p:cNvPr id="422940" name="Rectangle 28"/>
          <p:cNvSpPr>
            <a:spLocks noChangeArrowheads="1"/>
          </p:cNvSpPr>
          <p:nvPr/>
        </p:nvSpPr>
        <p:spPr bwMode="blackWhite">
          <a:xfrm>
            <a:off x="2959100" y="3403600"/>
            <a:ext cx="2967038" cy="2387600"/>
          </a:xfrm>
          <a:prstGeom prst="rect">
            <a:avLst/>
          </a:prstGeom>
          <a:solidFill>
            <a:schemeClr val="accent1"/>
          </a:solidFill>
          <a:ln w="28575">
            <a:solidFill>
              <a:schemeClr val="tx1"/>
            </a:solidFill>
            <a:miter lim="800000"/>
            <a:headEnd/>
            <a:tailEnd/>
          </a:ln>
          <a:effectLst/>
        </p:spPr>
        <p:txBody>
          <a:bodyPr wrap="none" lIns="92075" tIns="46038" rIns="92075" bIns="46038"/>
          <a:lstStyle/>
          <a:p>
            <a:pPr defTabSz="1041400" eaLnBrk="0" hangingPunct="0">
              <a:lnSpc>
                <a:spcPct val="85000"/>
              </a:lnSpc>
              <a:spcBef>
                <a:spcPct val="50000"/>
              </a:spcBef>
              <a:buClrTx/>
              <a:buFontTx/>
              <a:buNone/>
            </a:pPr>
            <a:endParaRPr lang="en-US" sz="1400" b="1">
              <a:solidFill>
                <a:schemeClr val="bg2"/>
              </a:solidFill>
              <a:latin typeface="Arial" charset="0"/>
            </a:endParaRPr>
          </a:p>
        </p:txBody>
      </p:sp>
      <p:sp>
        <p:nvSpPr>
          <p:cNvPr id="422941" name="Rectangle 29"/>
          <p:cNvSpPr>
            <a:spLocks noChangeArrowheads="1"/>
          </p:cNvSpPr>
          <p:nvPr/>
        </p:nvSpPr>
        <p:spPr bwMode="blackWhite">
          <a:xfrm>
            <a:off x="3355975" y="3721100"/>
            <a:ext cx="914400" cy="1828800"/>
          </a:xfrm>
          <a:prstGeom prst="rect">
            <a:avLst/>
          </a:prstGeom>
          <a:solidFill>
            <a:srgbClr val="666699"/>
          </a:solidFill>
          <a:ln w="28575">
            <a:solidFill>
              <a:schemeClr val="tx1"/>
            </a:solidFill>
            <a:miter lim="800000"/>
            <a:headEnd/>
            <a:tailEnd/>
          </a:ln>
          <a:effectLst/>
        </p:spPr>
        <p:txBody>
          <a:bodyPr wrap="none" lIns="92075" tIns="46038" rIns="92075" bIns="46038"/>
          <a:lstStyle/>
          <a:p>
            <a:endParaRPr lang="en-US"/>
          </a:p>
        </p:txBody>
      </p:sp>
      <p:grpSp>
        <p:nvGrpSpPr>
          <p:cNvPr id="422942" name="Group 30"/>
          <p:cNvGrpSpPr>
            <a:grpSpLocks/>
          </p:cNvGrpSpPr>
          <p:nvPr/>
        </p:nvGrpSpPr>
        <p:grpSpPr bwMode="auto">
          <a:xfrm>
            <a:off x="3463925" y="3833813"/>
            <a:ext cx="698500" cy="1450975"/>
            <a:chOff x="1436" y="2784"/>
            <a:chExt cx="440" cy="914"/>
          </a:xfrm>
        </p:grpSpPr>
        <p:grpSp>
          <p:nvGrpSpPr>
            <p:cNvPr id="422943" name="Group 31"/>
            <p:cNvGrpSpPr>
              <a:grpSpLocks/>
            </p:cNvGrpSpPr>
            <p:nvPr/>
          </p:nvGrpSpPr>
          <p:grpSpPr bwMode="auto">
            <a:xfrm>
              <a:off x="1436" y="3360"/>
              <a:ext cx="436" cy="338"/>
              <a:chOff x="2128" y="3492"/>
              <a:chExt cx="532" cy="412"/>
            </a:xfrm>
          </p:grpSpPr>
          <p:sp>
            <p:nvSpPr>
              <p:cNvPr id="422944" name="Rectangle 32"/>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45" name="Oval 33"/>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46" name="Oval 34"/>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2947" name="Group 35"/>
            <p:cNvGrpSpPr>
              <a:grpSpLocks/>
            </p:cNvGrpSpPr>
            <p:nvPr/>
          </p:nvGrpSpPr>
          <p:grpSpPr bwMode="auto">
            <a:xfrm>
              <a:off x="1440" y="3080"/>
              <a:ext cx="436" cy="338"/>
              <a:chOff x="2128" y="3090"/>
              <a:chExt cx="532" cy="412"/>
            </a:xfrm>
          </p:grpSpPr>
          <p:sp>
            <p:nvSpPr>
              <p:cNvPr id="422948" name="Rectangle 36"/>
              <p:cNvSpPr>
                <a:spLocks noChangeArrowheads="1"/>
              </p:cNvSpPr>
              <p:nvPr/>
            </p:nvSpPr>
            <p:spPr bwMode="gray">
              <a:xfrm>
                <a:off x="2128" y="3174"/>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49" name="Oval 37"/>
              <p:cNvSpPr>
                <a:spLocks noChangeArrowheads="1"/>
              </p:cNvSpPr>
              <p:nvPr/>
            </p:nvSpPr>
            <p:spPr bwMode="gray">
              <a:xfrm>
                <a:off x="2128" y="3090"/>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50" name="Oval 38"/>
              <p:cNvSpPr>
                <a:spLocks noChangeArrowheads="1"/>
              </p:cNvSpPr>
              <p:nvPr/>
            </p:nvSpPr>
            <p:spPr bwMode="gray">
              <a:xfrm>
                <a:off x="2128" y="3344"/>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2951" name="Group 39"/>
            <p:cNvGrpSpPr>
              <a:grpSpLocks/>
            </p:cNvGrpSpPr>
            <p:nvPr/>
          </p:nvGrpSpPr>
          <p:grpSpPr bwMode="auto">
            <a:xfrm>
              <a:off x="1440" y="2784"/>
              <a:ext cx="436" cy="338"/>
              <a:chOff x="2128" y="2685"/>
              <a:chExt cx="532" cy="412"/>
            </a:xfrm>
          </p:grpSpPr>
          <p:sp>
            <p:nvSpPr>
              <p:cNvPr id="422952" name="Rectangle 40"/>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53" name="Oval 41"/>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54" name="Oval 42"/>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22955" name="Rectangle 43"/>
          <p:cNvSpPr>
            <a:spLocks noChangeArrowheads="1"/>
          </p:cNvSpPr>
          <p:nvPr/>
        </p:nvSpPr>
        <p:spPr bwMode="auto">
          <a:xfrm>
            <a:off x="3228975" y="5280025"/>
            <a:ext cx="1168400" cy="295275"/>
          </a:xfrm>
          <a:prstGeom prst="rect">
            <a:avLst/>
          </a:prstGeom>
          <a:noFill/>
          <a:ln w="9525">
            <a:noFill/>
            <a:miter lim="800000"/>
            <a:headEnd/>
            <a:tailEnd/>
          </a:ln>
          <a:effectLst/>
        </p:spPr>
        <p:txBody>
          <a:bodyPr wrap="none" lIns="103188" tIns="52388" rIns="103188" bIns="52388"/>
          <a:lstStyle/>
          <a:p>
            <a:pPr defTabSz="1041400" eaLnBrk="0" hangingPunct="0">
              <a:lnSpc>
                <a:spcPct val="85000"/>
              </a:lnSpc>
              <a:spcBef>
                <a:spcPct val="50000"/>
              </a:spcBef>
              <a:buClrTx/>
              <a:buFontTx/>
              <a:buNone/>
            </a:pPr>
            <a:r>
              <a:rPr lang="en-US" sz="1400" b="1">
                <a:solidFill>
                  <a:schemeClr val="bg2"/>
                </a:solidFill>
                <a:latin typeface="Arial" charset="0"/>
              </a:rPr>
              <a:t>Data files</a:t>
            </a:r>
          </a:p>
        </p:txBody>
      </p:sp>
      <p:grpSp>
        <p:nvGrpSpPr>
          <p:cNvPr id="422956" name="Group 44"/>
          <p:cNvGrpSpPr>
            <a:grpSpLocks/>
          </p:cNvGrpSpPr>
          <p:nvPr/>
        </p:nvGrpSpPr>
        <p:grpSpPr bwMode="auto">
          <a:xfrm>
            <a:off x="4772025" y="3721100"/>
            <a:ext cx="1019175" cy="1854200"/>
            <a:chOff x="3270" y="2400"/>
            <a:chExt cx="642" cy="1168"/>
          </a:xfrm>
        </p:grpSpPr>
        <p:sp>
          <p:nvSpPr>
            <p:cNvPr id="422957" name="Rectangle 45"/>
            <p:cNvSpPr>
              <a:spLocks noChangeArrowheads="1"/>
            </p:cNvSpPr>
            <p:nvPr/>
          </p:nvSpPr>
          <p:spPr bwMode="blackWhite">
            <a:xfrm>
              <a:off x="3304" y="2400"/>
              <a:ext cx="576" cy="1152"/>
            </a:xfrm>
            <a:prstGeom prst="rect">
              <a:avLst/>
            </a:prstGeom>
            <a:solidFill>
              <a:schemeClr val="accent1"/>
            </a:solidFill>
            <a:ln w="28575">
              <a:solidFill>
                <a:schemeClr val="tx1"/>
              </a:solidFill>
              <a:miter lim="800000"/>
              <a:headEnd/>
              <a:tailEnd/>
            </a:ln>
            <a:effectLst/>
          </p:spPr>
          <p:txBody>
            <a:bodyPr wrap="none" lIns="92075" tIns="46038" rIns="92075" bIns="46038"/>
            <a:lstStyle/>
            <a:p>
              <a:endParaRPr lang="en-US"/>
            </a:p>
          </p:txBody>
        </p:sp>
        <p:sp>
          <p:nvSpPr>
            <p:cNvPr id="422958" name="Rectangle 46"/>
            <p:cNvSpPr>
              <a:spLocks noChangeArrowheads="1"/>
            </p:cNvSpPr>
            <p:nvPr/>
          </p:nvSpPr>
          <p:spPr bwMode="auto">
            <a:xfrm>
              <a:off x="3270" y="3274"/>
              <a:ext cx="642" cy="294"/>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charset="0"/>
                </a:rPr>
                <a:t>Control files</a:t>
              </a:r>
            </a:p>
          </p:txBody>
        </p:sp>
        <p:grpSp>
          <p:nvGrpSpPr>
            <p:cNvPr id="422959" name="Group 47"/>
            <p:cNvGrpSpPr>
              <a:grpSpLocks/>
            </p:cNvGrpSpPr>
            <p:nvPr/>
          </p:nvGrpSpPr>
          <p:grpSpPr bwMode="auto">
            <a:xfrm>
              <a:off x="3370" y="2468"/>
              <a:ext cx="436" cy="604"/>
              <a:chOff x="2593" y="2912"/>
              <a:chExt cx="436" cy="604"/>
            </a:xfrm>
          </p:grpSpPr>
          <p:grpSp>
            <p:nvGrpSpPr>
              <p:cNvPr id="422960" name="Group 48"/>
              <p:cNvGrpSpPr>
                <a:grpSpLocks/>
              </p:cNvGrpSpPr>
              <p:nvPr/>
            </p:nvGrpSpPr>
            <p:grpSpPr bwMode="auto">
              <a:xfrm>
                <a:off x="2593" y="3178"/>
                <a:ext cx="436" cy="338"/>
                <a:chOff x="2128" y="3492"/>
                <a:chExt cx="532" cy="412"/>
              </a:xfrm>
            </p:grpSpPr>
            <p:sp>
              <p:nvSpPr>
                <p:cNvPr id="422961" name="Rectangle 49"/>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62" name="Oval 50"/>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63" name="Oval 51"/>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2964" name="Group 52"/>
              <p:cNvGrpSpPr>
                <a:grpSpLocks/>
              </p:cNvGrpSpPr>
              <p:nvPr/>
            </p:nvGrpSpPr>
            <p:grpSpPr bwMode="auto">
              <a:xfrm>
                <a:off x="2593" y="2912"/>
                <a:ext cx="436" cy="338"/>
                <a:chOff x="2128" y="2685"/>
                <a:chExt cx="532" cy="412"/>
              </a:xfrm>
            </p:grpSpPr>
            <p:sp>
              <p:nvSpPr>
                <p:cNvPr id="422965" name="Rectangle 53"/>
                <p:cNvSpPr>
                  <a:spLocks noChangeArrowheads="1"/>
                </p:cNvSpPr>
                <p:nvPr/>
              </p:nvSpPr>
              <p:spPr bwMode="auto">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2966" name="Oval 54"/>
                <p:cNvSpPr>
                  <a:spLocks noChangeArrowheads="1"/>
                </p:cNvSpPr>
                <p:nvPr/>
              </p:nvSpPr>
              <p:spPr bwMode="auto">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2967" name="Oval 55"/>
                <p:cNvSpPr>
                  <a:spLocks noChangeArrowheads="1"/>
                </p:cNvSpPr>
                <p:nvPr/>
              </p:nvSpPr>
              <p:spPr bwMode="auto">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sp>
        <p:nvSpPr>
          <p:cNvPr id="422968" name="Text Box 56"/>
          <p:cNvSpPr txBox="1">
            <a:spLocks noChangeArrowheads="1"/>
          </p:cNvSpPr>
          <p:nvPr/>
        </p:nvSpPr>
        <p:spPr bwMode="auto">
          <a:xfrm>
            <a:off x="4054475" y="3402013"/>
            <a:ext cx="1039813" cy="304800"/>
          </a:xfrm>
          <a:prstGeom prst="rect">
            <a:avLst/>
          </a:prstGeom>
          <a:noFill/>
          <a:ln w="28575">
            <a:noFill/>
            <a:miter lim="800000"/>
            <a:headEnd type="none" w="sm" len="sm"/>
            <a:tailEnd type="none" w="sm" len="sm"/>
          </a:ln>
          <a:effectLst/>
        </p:spPr>
        <p:txBody>
          <a:bodyPr wrap="none">
            <a:spAutoFit/>
          </a:bodyPr>
          <a:lstStyle/>
          <a:p>
            <a:pPr defTabSz="228600"/>
            <a:r>
              <a:rPr lang="en-US" sz="1400" b="1">
                <a:latin typeface="Arial" charset="0"/>
              </a:rPr>
              <a:t>Copies of </a:t>
            </a:r>
          </a:p>
        </p:txBody>
      </p:sp>
      <p:sp>
        <p:nvSpPr>
          <p:cNvPr id="422969" name="Oval 57"/>
          <p:cNvSpPr>
            <a:spLocks noChangeArrowheads="1"/>
          </p:cNvSpPr>
          <p:nvPr/>
        </p:nvSpPr>
        <p:spPr bwMode="blackWhite">
          <a:xfrm>
            <a:off x="2532063" y="1663700"/>
            <a:ext cx="414337" cy="414338"/>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1</a:t>
            </a:r>
          </a:p>
        </p:txBody>
      </p:sp>
      <p:sp>
        <p:nvSpPr>
          <p:cNvPr id="422970" name="Oval 58"/>
          <p:cNvSpPr>
            <a:spLocks noChangeArrowheads="1"/>
          </p:cNvSpPr>
          <p:nvPr/>
        </p:nvSpPr>
        <p:spPr bwMode="blackWhite">
          <a:xfrm>
            <a:off x="2532063" y="2070100"/>
            <a:ext cx="414337" cy="414338"/>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2</a:t>
            </a:r>
          </a:p>
        </p:txBody>
      </p:sp>
      <p:sp>
        <p:nvSpPr>
          <p:cNvPr id="422971" name="Oval 59"/>
          <p:cNvSpPr>
            <a:spLocks noChangeArrowheads="1"/>
          </p:cNvSpPr>
          <p:nvPr/>
        </p:nvSpPr>
        <p:spPr bwMode="blackWhite">
          <a:xfrm>
            <a:off x="2532063" y="2514600"/>
            <a:ext cx="414337" cy="414338"/>
          </a:xfrm>
          <a:prstGeom prst="ellipse">
            <a:avLst/>
          </a:prstGeom>
          <a:solidFill>
            <a:srgbClr val="FFFFCC"/>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b="1">
                <a:solidFill>
                  <a:schemeClr val="tx1"/>
                </a:solidFill>
                <a:latin typeface="Arial" charset="0"/>
              </a:rPr>
              <a:t>3</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t>Summary</a:t>
            </a:r>
          </a:p>
        </p:txBody>
      </p:sp>
      <p:sp>
        <p:nvSpPr>
          <p:cNvPr id="424963" name="Rectangle 3"/>
          <p:cNvSpPr>
            <a:spLocks noGrp="1" noChangeArrowheads="1"/>
          </p:cNvSpPr>
          <p:nvPr>
            <p:ph type="body" idx="1"/>
          </p:nvPr>
        </p:nvSpPr>
        <p:spPr>
          <a:xfrm>
            <a:off x="609600" y="1676400"/>
            <a:ext cx="7918450" cy="2770188"/>
          </a:xfrm>
        </p:spPr>
        <p:txBody>
          <a:bodyPr/>
          <a:lstStyle/>
          <a:p>
            <a:r>
              <a:rPr lang="en-US"/>
              <a:t>In this lesson, you should have learned how to:</a:t>
            </a:r>
          </a:p>
          <a:p>
            <a:pPr lvl="1"/>
            <a:r>
              <a:rPr lang="en-US"/>
              <a:t>Create consistent database backups</a:t>
            </a:r>
          </a:p>
          <a:p>
            <a:pPr lvl="1"/>
            <a:r>
              <a:rPr lang="en-US"/>
              <a:t>Back up your database without shutting it down</a:t>
            </a:r>
          </a:p>
          <a:p>
            <a:pPr lvl="1"/>
            <a:r>
              <a:rPr lang="en-US"/>
              <a:t>Create incremental backups</a:t>
            </a:r>
          </a:p>
          <a:p>
            <a:pPr lvl="1"/>
            <a:r>
              <a:rPr lang="en-US"/>
              <a:t>Automate database backups</a:t>
            </a:r>
          </a:p>
          <a:p>
            <a:pPr lvl="1"/>
            <a:r>
              <a:rPr lang="en-US"/>
              <a:t>Manage backups and view backup reports</a:t>
            </a:r>
          </a:p>
          <a:p>
            <a:pPr lvl="1"/>
            <a:r>
              <a:rPr lang="en-US"/>
              <a:t>Monitor the flash recovery area</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t>Practice 15 Overview:</a:t>
            </a:r>
            <a:br>
              <a:rPr lang="en-US"/>
            </a:br>
            <a:r>
              <a:rPr lang="en-US"/>
              <a:t>Creating Database Backups</a:t>
            </a:r>
          </a:p>
        </p:txBody>
      </p:sp>
      <p:sp>
        <p:nvSpPr>
          <p:cNvPr id="427011" name="Rectangle 3"/>
          <p:cNvSpPr>
            <a:spLocks noGrp="1" noChangeArrowheads="1"/>
          </p:cNvSpPr>
          <p:nvPr>
            <p:ph type="body" idx="1"/>
          </p:nvPr>
        </p:nvSpPr>
        <p:spPr>
          <a:xfrm>
            <a:off x="609600" y="1676400"/>
            <a:ext cx="7918450" cy="1833563"/>
          </a:xfrm>
        </p:spPr>
        <p:txBody>
          <a:bodyPr/>
          <a:lstStyle/>
          <a:p>
            <a:r>
              <a:rPr lang="en-US"/>
              <a:t>This practice covers the following topics:</a:t>
            </a:r>
            <a:endParaRPr lang="en-US" altLang="en-US"/>
          </a:p>
          <a:p>
            <a:pPr lvl="1"/>
            <a:r>
              <a:rPr lang="en-US" altLang="en-US"/>
              <a:t>Backing up your database while the database is open for user activity</a:t>
            </a:r>
          </a:p>
          <a:p>
            <a:pPr lvl="1"/>
            <a:r>
              <a:rPr lang="en-US" altLang="en-US"/>
              <a:t>Scheduling automatic nightly incremental backups for your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Backup Solutions: Overview</a:t>
            </a:r>
          </a:p>
        </p:txBody>
      </p:sp>
      <p:sp>
        <p:nvSpPr>
          <p:cNvPr id="388099" name="Rectangle 3"/>
          <p:cNvSpPr>
            <a:spLocks noGrp="1" noChangeArrowheads="1"/>
          </p:cNvSpPr>
          <p:nvPr>
            <p:ph type="body" idx="1"/>
          </p:nvPr>
        </p:nvSpPr>
        <p:spPr>
          <a:xfrm>
            <a:off x="609600" y="1676400"/>
            <a:ext cx="7918450" cy="1565275"/>
          </a:xfrm>
        </p:spPr>
        <p:txBody>
          <a:bodyPr/>
          <a:lstStyle/>
          <a:p>
            <a:r>
              <a:rPr lang="en-US"/>
              <a:t>Backups can be performed by using:</a:t>
            </a:r>
          </a:p>
          <a:p>
            <a:pPr lvl="1"/>
            <a:r>
              <a:rPr lang="en-US"/>
              <a:t>Recovery Manager </a:t>
            </a:r>
          </a:p>
          <a:p>
            <a:pPr lvl="1"/>
            <a:r>
              <a:rPr lang="en-US"/>
              <a:t>Oracle Secure Backup</a:t>
            </a:r>
          </a:p>
          <a:p>
            <a:pPr lvl="1"/>
            <a:r>
              <a:rPr lang="en-US"/>
              <a:t>User-managed backup</a:t>
            </a:r>
          </a:p>
        </p:txBody>
      </p:sp>
      <p:sp>
        <p:nvSpPr>
          <p:cNvPr id="388100" name="Rectangle 4"/>
          <p:cNvSpPr>
            <a:spLocks noChangeArrowheads="1"/>
          </p:cNvSpPr>
          <p:nvPr/>
        </p:nvSpPr>
        <p:spPr bwMode="gray">
          <a:xfrm>
            <a:off x="1566863" y="3568700"/>
            <a:ext cx="5634037" cy="1827213"/>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388101" name="Rectangle 5"/>
          <p:cNvSpPr>
            <a:spLocks noChangeArrowheads="1"/>
          </p:cNvSpPr>
          <p:nvPr/>
        </p:nvSpPr>
        <p:spPr bwMode="gray">
          <a:xfrm>
            <a:off x="4589463" y="3568700"/>
            <a:ext cx="2819400" cy="1827213"/>
          </a:xfrm>
          <a:prstGeom prst="rect">
            <a:avLst/>
          </a:prstGeom>
          <a:solidFill>
            <a:srgbClr val="FFFFCC"/>
          </a:solidFill>
          <a:ln w="28575">
            <a:solidFill>
              <a:srgbClr val="FFCC00"/>
            </a:solidFill>
            <a:miter lim="800000"/>
            <a:headEnd type="none" w="sm" len="sm"/>
            <a:tailEnd type="none" w="sm" len="sm"/>
          </a:ln>
          <a:effectLst/>
        </p:spPr>
        <p:txBody>
          <a:bodyPr wrap="none" anchor="ctr"/>
          <a:lstStyle/>
          <a:p>
            <a:endParaRPr lang="en-US"/>
          </a:p>
        </p:txBody>
      </p:sp>
      <p:grpSp>
        <p:nvGrpSpPr>
          <p:cNvPr id="388102" name="Group 6"/>
          <p:cNvGrpSpPr>
            <a:grpSpLocks/>
          </p:cNvGrpSpPr>
          <p:nvPr/>
        </p:nvGrpSpPr>
        <p:grpSpPr bwMode="auto">
          <a:xfrm>
            <a:off x="5783263" y="3644900"/>
            <a:ext cx="1531937" cy="1397000"/>
            <a:chOff x="2539" y="1864"/>
            <a:chExt cx="1349" cy="880"/>
          </a:xfrm>
        </p:grpSpPr>
        <p:sp>
          <p:nvSpPr>
            <p:cNvPr id="388103" name="AutoShape 7"/>
            <p:cNvSpPr>
              <a:spLocks noChangeArrowheads="1"/>
            </p:cNvSpPr>
            <p:nvPr/>
          </p:nvSpPr>
          <p:spPr bwMode="blackWhite">
            <a:xfrm>
              <a:off x="2539" y="1864"/>
              <a:ext cx="1349" cy="880"/>
            </a:xfrm>
            <a:prstGeom prst="flowChartAlternateProcess">
              <a:avLst/>
            </a:prstGeom>
            <a:solidFill>
              <a:srgbClr val="DADADA"/>
            </a:solidFill>
            <a:ln w="28575">
              <a:solidFill>
                <a:schemeClr val="tx1"/>
              </a:solidFill>
              <a:miter lim="800000"/>
              <a:headEnd type="none" w="sm" len="sm"/>
              <a:tailEnd type="none" w="sm" len="sm"/>
            </a:ln>
            <a:effectLst/>
          </p:spPr>
          <p:txBody>
            <a:bodyPr wrap="none" anchor="ctr"/>
            <a:lstStyle/>
            <a:p>
              <a:endParaRPr lang="en-US"/>
            </a:p>
          </p:txBody>
        </p:sp>
        <p:sp>
          <p:nvSpPr>
            <p:cNvPr id="388104" name="AutoShape 8"/>
            <p:cNvSpPr>
              <a:spLocks noChangeArrowheads="1"/>
            </p:cNvSpPr>
            <p:nvPr/>
          </p:nvSpPr>
          <p:spPr bwMode="blackWhite">
            <a:xfrm>
              <a:off x="2606" y="1928"/>
              <a:ext cx="1216" cy="248"/>
            </a:xfrm>
            <a:prstGeom prst="roundRect">
              <a:avLst>
                <a:gd name="adj" fmla="val 16667"/>
              </a:avLst>
            </a:prstGeom>
            <a:solidFill>
              <a:schemeClr val="bg1"/>
            </a:solidFill>
            <a:ln w="28575">
              <a:solidFill>
                <a:schemeClr val="tx1"/>
              </a:solidFill>
              <a:round/>
              <a:headEnd type="none" w="sm" len="sm"/>
              <a:tailEnd type="none" w="sm" len="sm"/>
            </a:ln>
            <a:effectLst/>
          </p:spPr>
          <p:txBody>
            <a:bodyPr wrap="none" anchor="ctr"/>
            <a:lstStyle/>
            <a:p>
              <a:endParaRPr lang="en-US"/>
            </a:p>
          </p:txBody>
        </p:sp>
        <p:sp>
          <p:nvSpPr>
            <p:cNvPr id="388105" name="AutoShape 9"/>
            <p:cNvSpPr>
              <a:spLocks noChangeArrowheads="1"/>
            </p:cNvSpPr>
            <p:nvPr/>
          </p:nvSpPr>
          <p:spPr bwMode="blackWhite">
            <a:xfrm>
              <a:off x="2606" y="2248"/>
              <a:ext cx="1216" cy="248"/>
            </a:xfrm>
            <a:prstGeom prst="roundRect">
              <a:avLst>
                <a:gd name="adj" fmla="val 16667"/>
              </a:avLst>
            </a:prstGeom>
            <a:solidFill>
              <a:schemeClr val="bg1"/>
            </a:solidFill>
            <a:ln w="28575">
              <a:solidFill>
                <a:schemeClr val="tx1"/>
              </a:solidFill>
              <a:round/>
              <a:headEnd type="none" w="sm" len="sm"/>
              <a:tailEnd type="none" w="sm" len="sm"/>
            </a:ln>
            <a:effectLst/>
          </p:spPr>
          <p:txBody>
            <a:bodyPr wrap="none" anchor="ctr"/>
            <a:lstStyle/>
            <a:p>
              <a:endParaRPr lang="en-US"/>
            </a:p>
          </p:txBody>
        </p:sp>
        <p:sp>
          <p:nvSpPr>
            <p:cNvPr id="388106" name="Text Box 10"/>
            <p:cNvSpPr txBox="1">
              <a:spLocks noChangeArrowheads="1"/>
            </p:cNvSpPr>
            <p:nvPr/>
          </p:nvSpPr>
          <p:spPr bwMode="blackWhite">
            <a:xfrm>
              <a:off x="2638" y="1959"/>
              <a:ext cx="1151" cy="192"/>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Image copies</a:t>
              </a:r>
            </a:p>
          </p:txBody>
        </p:sp>
        <p:sp>
          <p:nvSpPr>
            <p:cNvPr id="388107" name="Text Box 11"/>
            <p:cNvSpPr txBox="1">
              <a:spLocks noChangeArrowheads="1"/>
            </p:cNvSpPr>
            <p:nvPr/>
          </p:nvSpPr>
          <p:spPr bwMode="blackWhite">
            <a:xfrm>
              <a:off x="2587" y="2271"/>
              <a:ext cx="1253" cy="192"/>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Backup pieces</a:t>
              </a:r>
            </a:p>
          </p:txBody>
        </p:sp>
        <p:sp>
          <p:nvSpPr>
            <p:cNvPr id="388108" name="Text Box 12"/>
            <p:cNvSpPr txBox="1">
              <a:spLocks noChangeArrowheads="1"/>
            </p:cNvSpPr>
            <p:nvPr/>
          </p:nvSpPr>
          <p:spPr bwMode="blackWhite">
            <a:xfrm>
              <a:off x="2668" y="2551"/>
              <a:ext cx="1089" cy="192"/>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Backup data</a:t>
              </a:r>
            </a:p>
          </p:txBody>
        </p:sp>
      </p:grpSp>
      <p:pic>
        <p:nvPicPr>
          <p:cNvPr id="388109" name="Picture 13" descr="C:\Documents and Settings\jubillin.JUBILLIN-LAP\My Documents\OU_Pictures\Icons_inititated\datab-5-segment.gif"/>
          <p:cNvPicPr>
            <a:picLocks noChangeAspect="1" noChangeArrowheads="1"/>
          </p:cNvPicPr>
          <p:nvPr/>
        </p:nvPicPr>
        <p:blipFill>
          <a:blip r:embed="rId3" cstate="print"/>
          <a:srcRect/>
          <a:stretch>
            <a:fillRect/>
          </a:stretch>
        </p:blipFill>
        <p:spPr bwMode="gray">
          <a:xfrm>
            <a:off x="1852613" y="3757613"/>
            <a:ext cx="1327150" cy="1535112"/>
          </a:xfrm>
          <a:prstGeom prst="rect">
            <a:avLst/>
          </a:prstGeom>
          <a:noFill/>
        </p:spPr>
      </p:pic>
      <p:grpSp>
        <p:nvGrpSpPr>
          <p:cNvPr id="388110" name="Group 14"/>
          <p:cNvGrpSpPr>
            <a:grpSpLocks/>
          </p:cNvGrpSpPr>
          <p:nvPr/>
        </p:nvGrpSpPr>
        <p:grpSpPr bwMode="auto">
          <a:xfrm>
            <a:off x="2078038" y="4181475"/>
            <a:ext cx="741362" cy="833438"/>
            <a:chOff x="944" y="2024"/>
            <a:chExt cx="528" cy="551"/>
          </a:xfrm>
        </p:grpSpPr>
        <p:sp>
          <p:nvSpPr>
            <p:cNvPr id="388111" name="Rectangle 15"/>
            <p:cNvSpPr>
              <a:spLocks noChangeArrowheads="1"/>
            </p:cNvSpPr>
            <p:nvPr/>
          </p:nvSpPr>
          <p:spPr bwMode="blackWhite">
            <a:xfrm>
              <a:off x="1104" y="2024"/>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388112" name="Rectangle 16"/>
            <p:cNvSpPr>
              <a:spLocks noChangeArrowheads="1"/>
            </p:cNvSpPr>
            <p:nvPr/>
          </p:nvSpPr>
          <p:spPr bwMode="blackWhite">
            <a:xfrm>
              <a:off x="944" y="2471"/>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388113" name="Rectangle 17"/>
            <p:cNvSpPr>
              <a:spLocks noChangeArrowheads="1"/>
            </p:cNvSpPr>
            <p:nvPr/>
          </p:nvSpPr>
          <p:spPr bwMode="blackWhite">
            <a:xfrm>
              <a:off x="1344" y="2184"/>
              <a:ext cx="128" cy="104"/>
            </a:xfrm>
            <a:prstGeom prst="rect">
              <a:avLst/>
            </a:prstGeom>
            <a:solidFill>
              <a:srgbClr val="CCFF99"/>
            </a:solidFill>
            <a:ln w="28575">
              <a:solidFill>
                <a:schemeClr val="tx1"/>
              </a:solidFill>
              <a:miter lim="800000"/>
              <a:headEnd type="none" w="sm" len="sm"/>
              <a:tailEnd type="none" w="sm" len="sm"/>
            </a:ln>
            <a:effectLst/>
          </p:spPr>
          <p:txBody>
            <a:bodyPr wrap="none" anchor="ctr"/>
            <a:lstStyle/>
            <a:p>
              <a:endParaRPr lang="en-US"/>
            </a:p>
          </p:txBody>
        </p:sp>
        <p:sp>
          <p:nvSpPr>
            <p:cNvPr id="388114" name="Oval 18"/>
            <p:cNvSpPr>
              <a:spLocks noChangeArrowheads="1"/>
            </p:cNvSpPr>
            <p:nvPr/>
          </p:nvSpPr>
          <p:spPr bwMode="blackWhite">
            <a:xfrm>
              <a:off x="1016" y="2176"/>
              <a:ext cx="120" cy="104"/>
            </a:xfrm>
            <a:prstGeom prst="ellipse">
              <a:avLst/>
            </a:prstGeom>
            <a:solidFill>
              <a:schemeClr val="hlink"/>
            </a:solidFill>
            <a:ln w="28575">
              <a:solidFill>
                <a:schemeClr val="tx1"/>
              </a:solidFill>
              <a:round/>
              <a:headEnd type="none" w="sm" len="sm"/>
              <a:tailEnd type="none" w="sm" len="sm"/>
            </a:ln>
            <a:effectLst/>
          </p:spPr>
          <p:txBody>
            <a:bodyPr wrap="none" anchor="ctr"/>
            <a:lstStyle/>
            <a:p>
              <a:endParaRPr lang="en-US"/>
            </a:p>
          </p:txBody>
        </p:sp>
        <p:sp>
          <p:nvSpPr>
            <p:cNvPr id="388115" name="Oval 19"/>
            <p:cNvSpPr>
              <a:spLocks noChangeArrowheads="1"/>
            </p:cNvSpPr>
            <p:nvPr/>
          </p:nvSpPr>
          <p:spPr bwMode="blackWhite">
            <a:xfrm>
              <a:off x="1128" y="2328"/>
              <a:ext cx="120" cy="104"/>
            </a:xfrm>
            <a:prstGeom prst="ellipse">
              <a:avLst/>
            </a:prstGeom>
            <a:solidFill>
              <a:schemeClr val="hlink"/>
            </a:solidFill>
            <a:ln w="28575">
              <a:solidFill>
                <a:schemeClr val="tx1"/>
              </a:solidFill>
              <a:round/>
              <a:headEnd type="none" w="sm" len="sm"/>
              <a:tailEnd type="none" w="sm" len="sm"/>
            </a:ln>
            <a:effectLst/>
          </p:spPr>
          <p:txBody>
            <a:bodyPr wrap="none" anchor="ctr"/>
            <a:lstStyle/>
            <a:p>
              <a:endParaRPr lang="en-US"/>
            </a:p>
          </p:txBody>
        </p:sp>
      </p:grpSp>
      <p:sp>
        <p:nvSpPr>
          <p:cNvPr id="388116" name="Text Box 20"/>
          <p:cNvSpPr txBox="1">
            <a:spLocks noChangeArrowheads="1"/>
          </p:cNvSpPr>
          <p:nvPr/>
        </p:nvSpPr>
        <p:spPr bwMode="gray">
          <a:xfrm>
            <a:off x="2011363" y="3821113"/>
            <a:ext cx="971550" cy="304800"/>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charset="0"/>
              </a:rPr>
              <a:t>Data files</a:t>
            </a:r>
          </a:p>
        </p:txBody>
      </p:sp>
      <p:sp>
        <p:nvSpPr>
          <p:cNvPr id="388117" name="Text Box 21"/>
          <p:cNvSpPr txBox="1">
            <a:spLocks noChangeArrowheads="1"/>
          </p:cNvSpPr>
          <p:nvPr/>
        </p:nvSpPr>
        <p:spPr bwMode="gray">
          <a:xfrm>
            <a:off x="4962525" y="5072063"/>
            <a:ext cx="2092325" cy="336550"/>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charset="0"/>
              </a:rPr>
              <a:t>Flash recovery area</a:t>
            </a:r>
          </a:p>
        </p:txBody>
      </p:sp>
      <p:sp>
        <p:nvSpPr>
          <p:cNvPr id="388118" name="Text Box 22"/>
          <p:cNvSpPr txBox="1">
            <a:spLocks noChangeArrowheads="1"/>
          </p:cNvSpPr>
          <p:nvPr/>
        </p:nvSpPr>
        <p:spPr bwMode="gray">
          <a:xfrm>
            <a:off x="3432175" y="3605213"/>
            <a:ext cx="1063625" cy="581025"/>
          </a:xfrm>
          <a:prstGeom prst="rect">
            <a:avLst/>
          </a:prstGeom>
          <a:noFill/>
          <a:ln w="28575">
            <a:noFill/>
            <a:miter lim="800000"/>
            <a:headEnd type="none" w="sm" len="sm"/>
            <a:tailEnd type="none" w="sm" len="sm"/>
          </a:ln>
          <a:effectLst/>
        </p:spPr>
        <p:txBody>
          <a:bodyPr>
            <a:spAutoFit/>
          </a:bodyPr>
          <a:lstStyle/>
          <a:p>
            <a:pPr defTabSz="228600"/>
            <a:r>
              <a:rPr lang="en-US" sz="1600" b="1">
                <a:solidFill>
                  <a:schemeClr val="tx1"/>
                </a:solidFill>
                <a:latin typeface="Arial" charset="0"/>
              </a:rPr>
              <a:t>Target database</a:t>
            </a:r>
          </a:p>
        </p:txBody>
      </p:sp>
      <p:sp>
        <p:nvSpPr>
          <p:cNvPr id="388119" name="Text Box 23"/>
          <p:cNvSpPr txBox="1">
            <a:spLocks noChangeArrowheads="1"/>
          </p:cNvSpPr>
          <p:nvPr/>
        </p:nvSpPr>
        <p:spPr bwMode="gray">
          <a:xfrm>
            <a:off x="3509963" y="4719638"/>
            <a:ext cx="995362" cy="639762"/>
          </a:xfrm>
          <a:prstGeom prst="rect">
            <a:avLst/>
          </a:prstGeom>
          <a:noFill/>
          <a:ln w="28575">
            <a:noFill/>
            <a:miter lim="800000"/>
            <a:headEnd type="none" w="sm" len="sm"/>
            <a:tailEnd type="none" w="sm" len="sm"/>
          </a:ln>
          <a:effectLst/>
        </p:spPr>
        <p:txBody>
          <a:bodyPr>
            <a:spAutoFit/>
          </a:bodyPr>
          <a:lstStyle/>
          <a:p>
            <a:pPr defTabSz="228600"/>
            <a:r>
              <a:rPr lang="en-US" b="1">
                <a:solidFill>
                  <a:schemeClr val="tx1"/>
                </a:solidFill>
                <a:latin typeface="Arial" charset="0"/>
              </a:rPr>
              <a:t>Redundant archive log files</a:t>
            </a:r>
          </a:p>
        </p:txBody>
      </p:sp>
      <p:sp>
        <p:nvSpPr>
          <p:cNvPr id="388120" name="Text Box 24"/>
          <p:cNvSpPr txBox="1">
            <a:spLocks noChangeArrowheads="1"/>
          </p:cNvSpPr>
          <p:nvPr/>
        </p:nvSpPr>
        <p:spPr bwMode="gray">
          <a:xfrm>
            <a:off x="4679950" y="4422775"/>
            <a:ext cx="879475" cy="457200"/>
          </a:xfrm>
          <a:prstGeom prst="rect">
            <a:avLst/>
          </a:prstGeom>
          <a:noFill/>
          <a:ln w="28575">
            <a:noFill/>
            <a:miter lim="800000"/>
            <a:headEnd type="none" w="sm" len="sm"/>
            <a:tailEnd type="none" w="sm" len="sm"/>
          </a:ln>
          <a:effectLst/>
        </p:spPr>
        <p:txBody>
          <a:bodyPr>
            <a:spAutoFit/>
          </a:bodyPr>
          <a:lstStyle/>
          <a:p>
            <a:pPr defTabSz="228600"/>
            <a:r>
              <a:rPr lang="en-US" b="1">
                <a:solidFill>
                  <a:schemeClr val="tx1"/>
                </a:solidFill>
                <a:latin typeface="Arial" charset="0"/>
              </a:rPr>
              <a:t>Archive log files</a:t>
            </a:r>
          </a:p>
        </p:txBody>
      </p:sp>
      <p:sp>
        <p:nvSpPr>
          <p:cNvPr id="388121" name="Line 25"/>
          <p:cNvSpPr>
            <a:spLocks noChangeShapeType="1"/>
          </p:cNvSpPr>
          <p:nvPr/>
        </p:nvSpPr>
        <p:spPr bwMode="gray">
          <a:xfrm>
            <a:off x="4419600" y="4889500"/>
            <a:ext cx="1371600" cy="0"/>
          </a:xfrm>
          <a:prstGeom prst="line">
            <a:avLst/>
          </a:prstGeom>
          <a:noFill/>
          <a:ln w="28575">
            <a:solidFill>
              <a:schemeClr val="tx1"/>
            </a:solidFill>
            <a:prstDash val="dash"/>
            <a:round/>
            <a:headEnd type="none" w="sm" len="sm"/>
            <a:tailEnd type="triangle" w="sm" len="sm"/>
          </a:ln>
          <a:effectLst/>
        </p:spPr>
        <p:txBody>
          <a:bodyPr/>
          <a:lstStyle/>
          <a:p>
            <a:endParaRPr lang="en-US"/>
          </a:p>
        </p:txBody>
      </p:sp>
      <p:sp>
        <p:nvSpPr>
          <p:cNvPr id="388122" name="Line 26"/>
          <p:cNvSpPr>
            <a:spLocks noChangeShapeType="1"/>
          </p:cNvSpPr>
          <p:nvPr/>
        </p:nvSpPr>
        <p:spPr bwMode="gray">
          <a:xfrm>
            <a:off x="5397500" y="4572000"/>
            <a:ext cx="355600"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388123" name="Text Box 27"/>
          <p:cNvSpPr txBox="1">
            <a:spLocks noChangeArrowheads="1"/>
          </p:cNvSpPr>
          <p:nvPr/>
        </p:nvSpPr>
        <p:spPr bwMode="gray">
          <a:xfrm>
            <a:off x="5362575" y="4392613"/>
            <a:ext cx="336550" cy="366712"/>
          </a:xfrm>
          <a:prstGeom prst="rect">
            <a:avLst/>
          </a:prstGeom>
          <a:noFill/>
          <a:ln w="28575">
            <a:noFill/>
            <a:miter lim="800000"/>
            <a:headEnd type="none" w="sm" len="sm"/>
            <a:tailEnd type="none" w="sm" len="sm"/>
          </a:ln>
          <a:effectLst/>
        </p:spPr>
        <p:txBody>
          <a:bodyPr>
            <a:spAutoFit/>
          </a:bodyPr>
          <a:lstStyle/>
          <a:p>
            <a:pPr defTabSz="228600"/>
            <a:endParaRPr lang="en-US" sz="1800">
              <a:latin typeface="Arial" charset="0"/>
            </a:endParaRPr>
          </a:p>
        </p:txBody>
      </p:sp>
      <p:grpSp>
        <p:nvGrpSpPr>
          <p:cNvPr id="388124" name="Group 28"/>
          <p:cNvGrpSpPr>
            <a:grpSpLocks/>
          </p:cNvGrpSpPr>
          <p:nvPr/>
        </p:nvGrpSpPr>
        <p:grpSpPr bwMode="auto">
          <a:xfrm>
            <a:off x="4811713" y="3703638"/>
            <a:ext cx="601662" cy="727075"/>
            <a:chOff x="4327" y="1341"/>
            <a:chExt cx="379" cy="458"/>
          </a:xfrm>
        </p:grpSpPr>
        <p:grpSp>
          <p:nvGrpSpPr>
            <p:cNvPr id="388125" name="Group 29"/>
            <p:cNvGrpSpPr>
              <a:grpSpLocks/>
            </p:cNvGrpSpPr>
            <p:nvPr/>
          </p:nvGrpSpPr>
          <p:grpSpPr bwMode="auto">
            <a:xfrm>
              <a:off x="4327" y="1539"/>
              <a:ext cx="376" cy="260"/>
              <a:chOff x="2128" y="3492"/>
              <a:chExt cx="532" cy="412"/>
            </a:xfrm>
          </p:grpSpPr>
          <p:sp>
            <p:nvSpPr>
              <p:cNvPr id="388126" name="Rectangle 30"/>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88127" name="Oval 31"/>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88128" name="Oval 32"/>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388129" name="Group 33"/>
            <p:cNvGrpSpPr>
              <a:grpSpLocks/>
            </p:cNvGrpSpPr>
            <p:nvPr/>
          </p:nvGrpSpPr>
          <p:grpSpPr bwMode="auto">
            <a:xfrm>
              <a:off x="4330" y="1341"/>
              <a:ext cx="376" cy="260"/>
              <a:chOff x="2128" y="3090"/>
              <a:chExt cx="532" cy="412"/>
            </a:xfrm>
          </p:grpSpPr>
          <p:sp>
            <p:nvSpPr>
              <p:cNvPr id="388130" name="Rectangle 34"/>
              <p:cNvSpPr>
                <a:spLocks noChangeArrowheads="1"/>
              </p:cNvSpPr>
              <p:nvPr/>
            </p:nvSpPr>
            <p:spPr bwMode="gray">
              <a:xfrm>
                <a:off x="2128" y="3174"/>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88131" name="Oval 35"/>
              <p:cNvSpPr>
                <a:spLocks noChangeArrowheads="1"/>
              </p:cNvSpPr>
              <p:nvPr/>
            </p:nvSpPr>
            <p:spPr bwMode="gray">
              <a:xfrm>
                <a:off x="2128" y="3090"/>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88132" name="Oval 36"/>
              <p:cNvSpPr>
                <a:spLocks noChangeArrowheads="1"/>
              </p:cNvSpPr>
              <p:nvPr/>
            </p:nvSpPr>
            <p:spPr bwMode="gray">
              <a:xfrm>
                <a:off x="2128" y="3344"/>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nvGrpSpPr>
          <p:cNvPr id="388133" name="Group 37"/>
          <p:cNvGrpSpPr>
            <a:grpSpLocks/>
          </p:cNvGrpSpPr>
          <p:nvPr/>
        </p:nvGrpSpPr>
        <p:grpSpPr bwMode="auto">
          <a:xfrm>
            <a:off x="3698875" y="4330700"/>
            <a:ext cx="596900" cy="412750"/>
            <a:chOff x="2128" y="2685"/>
            <a:chExt cx="532" cy="412"/>
          </a:xfrm>
        </p:grpSpPr>
        <p:sp>
          <p:nvSpPr>
            <p:cNvPr id="388134" name="Rectangle 38"/>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88135" name="Oval 39"/>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88136" name="Oval 40"/>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Oracle Secure Backup</a:t>
            </a:r>
          </a:p>
        </p:txBody>
      </p:sp>
      <p:sp>
        <p:nvSpPr>
          <p:cNvPr id="390147" name="Rectangle 3"/>
          <p:cNvSpPr>
            <a:spLocks noGrp="1" noChangeArrowheads="1"/>
          </p:cNvSpPr>
          <p:nvPr>
            <p:ph type="body" idx="1"/>
          </p:nvPr>
        </p:nvSpPr>
        <p:spPr/>
        <p:txBody>
          <a:bodyPr/>
          <a:lstStyle/>
          <a:p>
            <a:pPr lvl="1"/>
            <a:r>
              <a:rPr lang="en-US"/>
              <a:t>Oracle Secure Backup and RMAN provide an </a:t>
            </a:r>
            <a:br>
              <a:rPr lang="en-US"/>
            </a:br>
            <a:r>
              <a:rPr lang="en-US"/>
              <a:t>end-to-end backup solution for Oracle environments:</a:t>
            </a:r>
          </a:p>
          <a:p>
            <a:pPr lvl="2"/>
            <a:r>
              <a:rPr lang="en-US"/>
              <a:t>Centralized tape backup management for file system data and the Oracle database</a:t>
            </a:r>
          </a:p>
          <a:p>
            <a:pPr lvl="2"/>
            <a:r>
              <a:rPr lang="en-US"/>
              <a:t>Most well-integrated media management layer for RMAN backups</a:t>
            </a:r>
          </a:p>
          <a:p>
            <a:pPr lvl="2"/>
            <a:r>
              <a:rPr lang="en-US"/>
              <a:t>Backup of any data anywhere on the network</a:t>
            </a:r>
          </a:p>
          <a:p>
            <a:pPr lvl="1"/>
            <a:r>
              <a:rPr lang="en-US"/>
              <a:t>A single technical support resource for the entire backup solution expedites problem resolution.</a:t>
            </a:r>
          </a:p>
          <a:p>
            <a:pPr lvl="1"/>
            <a:r>
              <a:rPr lang="en-US"/>
              <a:t>This ensures reliable data protection at lower cost and complexity.</a:t>
            </a:r>
          </a:p>
        </p:txBody>
      </p:sp>
      <p:pic>
        <p:nvPicPr>
          <p:cNvPr id="390148" name="Picture 4" descr="C:\Documents and Settings\jubillin.JUBILLIN-LAP\My Documents\OU_Pictures\Icons_inititated\Secure-Backup.gif"/>
          <p:cNvPicPr>
            <a:picLocks noChangeAspect="1" noChangeArrowheads="1"/>
          </p:cNvPicPr>
          <p:nvPr/>
        </p:nvPicPr>
        <p:blipFill>
          <a:blip r:embed="rId3" cstate="print"/>
          <a:srcRect/>
          <a:stretch>
            <a:fillRect/>
          </a:stretch>
        </p:blipFill>
        <p:spPr bwMode="gray">
          <a:xfrm>
            <a:off x="6884988" y="5235575"/>
            <a:ext cx="1393825" cy="10858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User-Managed Backup</a:t>
            </a:r>
          </a:p>
        </p:txBody>
      </p:sp>
      <p:sp>
        <p:nvSpPr>
          <p:cNvPr id="392195" name="Rectangle 3"/>
          <p:cNvSpPr>
            <a:spLocks noGrp="1" noChangeArrowheads="1"/>
          </p:cNvSpPr>
          <p:nvPr>
            <p:ph type="body" idx="1"/>
          </p:nvPr>
        </p:nvSpPr>
        <p:spPr>
          <a:xfrm>
            <a:off x="609600" y="1676400"/>
            <a:ext cx="7918450" cy="2971800"/>
          </a:xfrm>
        </p:spPr>
        <p:txBody>
          <a:bodyPr/>
          <a:lstStyle/>
          <a:p>
            <a:r>
              <a:rPr lang="en-US"/>
              <a:t>A user-managed scenario:</a:t>
            </a:r>
          </a:p>
          <a:p>
            <a:pPr lvl="1"/>
            <a:r>
              <a:rPr lang="en-US"/>
              <a:t>Is a manual process of tracking backup needs and status</a:t>
            </a:r>
          </a:p>
          <a:p>
            <a:pPr lvl="1"/>
            <a:r>
              <a:rPr lang="en-US"/>
              <a:t>Typically uses your own written scripts</a:t>
            </a:r>
          </a:p>
          <a:p>
            <a:pPr lvl="1"/>
            <a:r>
              <a:rPr lang="en-US"/>
              <a:t>Requires that database files be put in the correct mode for backup</a:t>
            </a:r>
          </a:p>
          <a:p>
            <a:pPr lvl="1"/>
            <a:r>
              <a:rPr lang="en-US"/>
              <a:t>Relies on operating system commands to make backups of files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Terminology</a:t>
            </a:r>
          </a:p>
        </p:txBody>
      </p:sp>
      <p:sp>
        <p:nvSpPr>
          <p:cNvPr id="394243" name="Rectangle 3"/>
          <p:cNvSpPr>
            <a:spLocks noGrp="1" noChangeArrowheads="1"/>
          </p:cNvSpPr>
          <p:nvPr>
            <p:ph type="body" idx="1"/>
          </p:nvPr>
        </p:nvSpPr>
        <p:spPr>
          <a:xfrm>
            <a:off x="609600" y="1676400"/>
            <a:ext cx="7918450" cy="4264025"/>
          </a:xfrm>
        </p:spPr>
        <p:txBody>
          <a:bodyPr/>
          <a:lstStyle/>
          <a:p>
            <a:pPr lvl="1"/>
            <a:r>
              <a:rPr lang="en-US"/>
              <a:t>Backup strategy may include:</a:t>
            </a:r>
          </a:p>
          <a:p>
            <a:pPr lvl="2"/>
            <a:r>
              <a:rPr lang="en-US"/>
              <a:t>Entire database (whole)</a:t>
            </a:r>
          </a:p>
          <a:p>
            <a:pPr lvl="2"/>
            <a:r>
              <a:rPr lang="en-US"/>
              <a:t>Portion of the database (partial)</a:t>
            </a:r>
          </a:p>
          <a:p>
            <a:pPr lvl="1"/>
            <a:r>
              <a:rPr lang="en-US"/>
              <a:t>Backup type may indicate inclusion of:</a:t>
            </a:r>
          </a:p>
          <a:p>
            <a:pPr lvl="2"/>
            <a:r>
              <a:rPr lang="en-US"/>
              <a:t>All data blocks within your chosen files (full)</a:t>
            </a:r>
          </a:p>
          <a:p>
            <a:pPr lvl="2"/>
            <a:r>
              <a:rPr lang="en-US"/>
              <a:t>Only information that has changed since a previous backup (incremental)</a:t>
            </a:r>
          </a:p>
          <a:p>
            <a:pPr lvl="3"/>
            <a:r>
              <a:rPr lang="en-US"/>
              <a:t>Cumulative (changes up to last level 0)</a:t>
            </a:r>
          </a:p>
          <a:p>
            <a:pPr lvl="3">
              <a:lnSpc>
                <a:spcPct val="85000"/>
              </a:lnSpc>
              <a:spcBef>
                <a:spcPct val="15000"/>
              </a:spcBef>
            </a:pPr>
            <a:r>
              <a:rPr lang="en-US"/>
              <a:t>Differential (changes up to last incremental)</a:t>
            </a:r>
          </a:p>
          <a:p>
            <a:pPr lvl="1"/>
            <a:r>
              <a:rPr lang="en-US"/>
              <a:t>Backup mode may be:</a:t>
            </a:r>
          </a:p>
          <a:p>
            <a:pPr lvl="2"/>
            <a:r>
              <a:rPr lang="en-US"/>
              <a:t>Offline (consistent, cold)</a:t>
            </a:r>
          </a:p>
          <a:p>
            <a:pPr lvl="2"/>
            <a:r>
              <a:rPr lang="en-US"/>
              <a:t>Online (inconsistent, hot)</a:t>
            </a:r>
          </a:p>
        </p:txBody>
      </p:sp>
      <p:pic>
        <p:nvPicPr>
          <p:cNvPr id="394244" name="Picture 4" descr="C:\Documents and Settings\jubillin.JUBILLIN-LAP\My Documents\OU_Pictures\alphabet\symbo077_0.gif"/>
          <p:cNvPicPr>
            <a:picLocks noChangeAspect="1" noChangeArrowheads="1"/>
          </p:cNvPicPr>
          <p:nvPr/>
        </p:nvPicPr>
        <p:blipFill>
          <a:blip r:embed="rId3" cstate="print"/>
          <a:srcRect/>
          <a:stretch>
            <a:fillRect/>
          </a:stretch>
        </p:blipFill>
        <p:spPr bwMode="gray">
          <a:xfrm>
            <a:off x="7307263" y="2889250"/>
            <a:ext cx="446087" cy="685800"/>
          </a:xfrm>
          <a:prstGeom prst="rect">
            <a:avLst/>
          </a:prstGeom>
          <a:noFill/>
        </p:spPr>
      </p:pic>
      <p:pic>
        <p:nvPicPr>
          <p:cNvPr id="394245" name="Picture 5" descr="C:\Documents and Settings\jubillin.JUBILLIN-LAP\My Documents\OU_Pictures\alphabet\symbo078_1.gif"/>
          <p:cNvPicPr>
            <a:picLocks noChangeAspect="1" noChangeArrowheads="1"/>
          </p:cNvPicPr>
          <p:nvPr/>
        </p:nvPicPr>
        <p:blipFill>
          <a:blip r:embed="rId4" cstate="print"/>
          <a:srcRect/>
          <a:stretch>
            <a:fillRect/>
          </a:stretch>
        </p:blipFill>
        <p:spPr bwMode="gray">
          <a:xfrm>
            <a:off x="7369175" y="3954463"/>
            <a:ext cx="320675" cy="685800"/>
          </a:xfrm>
          <a:prstGeom prst="rect">
            <a:avLst/>
          </a:prstGeom>
          <a:noFill/>
        </p:spPr>
      </p:pic>
      <p:pic>
        <p:nvPicPr>
          <p:cNvPr id="394246" name="Picture 6" descr="C:\Documents and Settings\jubillin.JUBILLIN-LAP\My Documents\OU_Pictures\iasicon16_pie.gif"/>
          <p:cNvPicPr>
            <a:picLocks noChangeAspect="1" noChangeArrowheads="1"/>
          </p:cNvPicPr>
          <p:nvPr/>
        </p:nvPicPr>
        <p:blipFill>
          <a:blip r:embed="rId5" cstate="print"/>
          <a:srcRect/>
          <a:stretch>
            <a:fillRect/>
          </a:stretch>
        </p:blipFill>
        <p:spPr bwMode="gray">
          <a:xfrm>
            <a:off x="6677025" y="1752600"/>
            <a:ext cx="1554163" cy="765175"/>
          </a:xfrm>
          <a:prstGeom prst="rect">
            <a:avLst/>
          </a:prstGeom>
          <a:noFill/>
        </p:spPr>
      </p:pic>
      <p:sp>
        <p:nvSpPr>
          <p:cNvPr id="394247" name="Rectangle 7"/>
          <p:cNvSpPr>
            <a:spLocks noChangeArrowheads="1"/>
          </p:cNvSpPr>
          <p:nvPr/>
        </p:nvSpPr>
        <p:spPr bwMode="blackWhite">
          <a:xfrm>
            <a:off x="5018088" y="4835525"/>
            <a:ext cx="3506787" cy="1485900"/>
          </a:xfrm>
          <a:prstGeom prst="rect">
            <a:avLst/>
          </a:prstGeom>
          <a:solidFill>
            <a:schemeClr val="accent1"/>
          </a:solidFill>
          <a:ln w="28575">
            <a:solidFill>
              <a:schemeClr val="tx1"/>
            </a:solidFill>
            <a:miter lim="800000"/>
            <a:headEnd/>
            <a:tailEnd/>
          </a:ln>
          <a:effectLst/>
        </p:spPr>
        <p:txBody>
          <a:bodyPr wrap="none" lIns="92075" tIns="46038" rIns="92075" bIns="46038"/>
          <a:lstStyle/>
          <a:p>
            <a:pPr defTabSz="1041400" eaLnBrk="0" hangingPunct="0">
              <a:lnSpc>
                <a:spcPct val="85000"/>
              </a:lnSpc>
              <a:spcBef>
                <a:spcPct val="50000"/>
              </a:spcBef>
              <a:buClrTx/>
              <a:buFontTx/>
              <a:buNone/>
            </a:pPr>
            <a:endParaRPr lang="en-US" sz="1400" b="1">
              <a:solidFill>
                <a:schemeClr val="bg2"/>
              </a:solidFill>
              <a:latin typeface="Arial" charset="0"/>
            </a:endParaRPr>
          </a:p>
          <a:p>
            <a:pPr defTabSz="1041400" eaLnBrk="0" hangingPunct="0">
              <a:lnSpc>
                <a:spcPct val="85000"/>
              </a:lnSpc>
              <a:spcBef>
                <a:spcPct val="50000"/>
              </a:spcBef>
              <a:buClrTx/>
              <a:buFontTx/>
              <a:buNone/>
            </a:pPr>
            <a:endParaRPr lang="en-US" sz="1400" b="1">
              <a:solidFill>
                <a:schemeClr val="bg2"/>
              </a:solidFill>
              <a:latin typeface="Arial" charset="0"/>
            </a:endParaRPr>
          </a:p>
          <a:p>
            <a:pPr defTabSz="1041400" eaLnBrk="0" hangingPunct="0">
              <a:lnSpc>
                <a:spcPct val="85000"/>
              </a:lnSpc>
              <a:spcBef>
                <a:spcPct val="50000"/>
              </a:spcBef>
              <a:buClrTx/>
              <a:buFontTx/>
              <a:buNone/>
            </a:pPr>
            <a:endParaRPr lang="en-US" sz="1400" b="1">
              <a:solidFill>
                <a:schemeClr val="bg2"/>
              </a:solidFill>
              <a:latin typeface="Arial" charset="0"/>
            </a:endParaRPr>
          </a:p>
          <a:p>
            <a:pPr defTabSz="1041400" eaLnBrk="0" hangingPunct="0">
              <a:lnSpc>
                <a:spcPct val="85000"/>
              </a:lnSpc>
              <a:spcBef>
                <a:spcPct val="50000"/>
              </a:spcBef>
              <a:buClrTx/>
              <a:buFontTx/>
              <a:buNone/>
            </a:pPr>
            <a:endParaRPr lang="en-US" sz="1400" b="1">
              <a:solidFill>
                <a:schemeClr val="bg2"/>
              </a:solidFill>
              <a:latin typeface="Arial" charset="0"/>
            </a:endParaRPr>
          </a:p>
          <a:p>
            <a:pPr defTabSz="1041400" eaLnBrk="0" hangingPunct="0">
              <a:lnSpc>
                <a:spcPct val="85000"/>
              </a:lnSpc>
              <a:spcBef>
                <a:spcPct val="50000"/>
              </a:spcBef>
              <a:buClrTx/>
              <a:buFontTx/>
              <a:buNone/>
            </a:pPr>
            <a:r>
              <a:rPr lang="en-US" sz="1400" b="1">
                <a:solidFill>
                  <a:schemeClr val="bg2"/>
                </a:solidFill>
                <a:latin typeface="Arial" charset="0"/>
              </a:rPr>
              <a:t>Database</a:t>
            </a:r>
          </a:p>
        </p:txBody>
      </p:sp>
      <p:sp>
        <p:nvSpPr>
          <p:cNvPr id="394248" name="Rectangle 8"/>
          <p:cNvSpPr>
            <a:spLocks noChangeArrowheads="1"/>
          </p:cNvSpPr>
          <p:nvPr/>
        </p:nvSpPr>
        <p:spPr bwMode="blackWhite">
          <a:xfrm>
            <a:off x="7524750" y="4902200"/>
            <a:ext cx="904875" cy="1368425"/>
          </a:xfrm>
          <a:prstGeom prst="rect">
            <a:avLst/>
          </a:prstGeom>
          <a:solidFill>
            <a:srgbClr val="99CC00"/>
          </a:solidFill>
          <a:ln w="28575">
            <a:solidFill>
              <a:schemeClr val="tx1"/>
            </a:solidFill>
            <a:miter lim="800000"/>
            <a:headEnd/>
            <a:tailEnd/>
          </a:ln>
          <a:effectLst/>
        </p:spPr>
        <p:txBody>
          <a:bodyPr wrap="none" lIns="92075" tIns="46038" rIns="92075" bIns="46038"/>
          <a:lstStyle/>
          <a:p>
            <a:endParaRPr lang="en-US"/>
          </a:p>
        </p:txBody>
      </p:sp>
      <p:sp>
        <p:nvSpPr>
          <p:cNvPr id="394249" name="Rectangle 9"/>
          <p:cNvSpPr>
            <a:spLocks noChangeArrowheads="1"/>
          </p:cNvSpPr>
          <p:nvPr/>
        </p:nvSpPr>
        <p:spPr bwMode="blackWhite">
          <a:xfrm>
            <a:off x="6405563" y="4913313"/>
            <a:ext cx="785812" cy="1096962"/>
          </a:xfrm>
          <a:prstGeom prst="rect">
            <a:avLst/>
          </a:prstGeom>
          <a:solidFill>
            <a:schemeClr val="accent1"/>
          </a:solidFill>
          <a:ln w="28575">
            <a:solidFill>
              <a:schemeClr val="tx1"/>
            </a:solidFill>
            <a:miter lim="800000"/>
            <a:headEnd/>
            <a:tailEnd/>
          </a:ln>
          <a:effectLst/>
        </p:spPr>
        <p:txBody>
          <a:bodyPr wrap="none" lIns="92075" tIns="46038" rIns="92075" bIns="46038"/>
          <a:lstStyle/>
          <a:p>
            <a:endParaRPr lang="en-US"/>
          </a:p>
        </p:txBody>
      </p:sp>
      <p:sp>
        <p:nvSpPr>
          <p:cNvPr id="394250" name="Rectangle 10"/>
          <p:cNvSpPr>
            <a:spLocks noChangeArrowheads="1"/>
          </p:cNvSpPr>
          <p:nvPr/>
        </p:nvSpPr>
        <p:spPr bwMode="blackWhite">
          <a:xfrm>
            <a:off x="5113338" y="4908550"/>
            <a:ext cx="785812" cy="1362075"/>
          </a:xfrm>
          <a:prstGeom prst="rect">
            <a:avLst/>
          </a:prstGeom>
          <a:solidFill>
            <a:srgbClr val="666699"/>
          </a:solidFill>
          <a:ln w="28575">
            <a:solidFill>
              <a:schemeClr val="tx1"/>
            </a:solidFill>
            <a:miter lim="800000"/>
            <a:headEnd/>
            <a:tailEnd/>
          </a:ln>
          <a:effectLst/>
        </p:spPr>
        <p:txBody>
          <a:bodyPr wrap="none" lIns="92075" tIns="46038" rIns="92075" bIns="46038"/>
          <a:lstStyle/>
          <a:p>
            <a:endParaRPr lang="en-US"/>
          </a:p>
        </p:txBody>
      </p:sp>
      <p:grpSp>
        <p:nvGrpSpPr>
          <p:cNvPr id="394251" name="Group 11"/>
          <p:cNvGrpSpPr>
            <a:grpSpLocks/>
          </p:cNvGrpSpPr>
          <p:nvPr/>
        </p:nvGrpSpPr>
        <p:grpSpPr bwMode="auto">
          <a:xfrm>
            <a:off x="5205413" y="4937125"/>
            <a:ext cx="601662" cy="1039813"/>
            <a:chOff x="1458" y="2807"/>
            <a:chExt cx="440" cy="851"/>
          </a:xfrm>
        </p:grpSpPr>
        <p:grpSp>
          <p:nvGrpSpPr>
            <p:cNvPr id="394252" name="Group 12"/>
            <p:cNvGrpSpPr>
              <a:grpSpLocks/>
            </p:cNvGrpSpPr>
            <p:nvPr/>
          </p:nvGrpSpPr>
          <p:grpSpPr bwMode="auto">
            <a:xfrm>
              <a:off x="1458" y="3320"/>
              <a:ext cx="436" cy="338"/>
              <a:chOff x="2128" y="3492"/>
              <a:chExt cx="532" cy="412"/>
            </a:xfrm>
          </p:grpSpPr>
          <p:sp>
            <p:nvSpPr>
              <p:cNvPr id="394253" name="Rectangle 13"/>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54" name="Oval 14"/>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55" name="Oval 15"/>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394256" name="Group 16"/>
            <p:cNvGrpSpPr>
              <a:grpSpLocks/>
            </p:cNvGrpSpPr>
            <p:nvPr/>
          </p:nvGrpSpPr>
          <p:grpSpPr bwMode="auto">
            <a:xfrm>
              <a:off x="1462" y="3063"/>
              <a:ext cx="436" cy="338"/>
              <a:chOff x="2128" y="3090"/>
              <a:chExt cx="532" cy="412"/>
            </a:xfrm>
          </p:grpSpPr>
          <p:sp>
            <p:nvSpPr>
              <p:cNvPr id="394257" name="Rectangle 17"/>
              <p:cNvSpPr>
                <a:spLocks noChangeArrowheads="1"/>
              </p:cNvSpPr>
              <p:nvPr/>
            </p:nvSpPr>
            <p:spPr bwMode="gray">
              <a:xfrm>
                <a:off x="2128" y="3174"/>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58" name="Oval 18"/>
              <p:cNvSpPr>
                <a:spLocks noChangeArrowheads="1"/>
              </p:cNvSpPr>
              <p:nvPr/>
            </p:nvSpPr>
            <p:spPr bwMode="gray">
              <a:xfrm>
                <a:off x="2128" y="3090"/>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59" name="Oval 19"/>
              <p:cNvSpPr>
                <a:spLocks noChangeArrowheads="1"/>
              </p:cNvSpPr>
              <p:nvPr/>
            </p:nvSpPr>
            <p:spPr bwMode="gray">
              <a:xfrm>
                <a:off x="2128" y="3344"/>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394260" name="Group 20"/>
            <p:cNvGrpSpPr>
              <a:grpSpLocks/>
            </p:cNvGrpSpPr>
            <p:nvPr/>
          </p:nvGrpSpPr>
          <p:grpSpPr bwMode="auto">
            <a:xfrm>
              <a:off x="1462" y="2807"/>
              <a:ext cx="436" cy="338"/>
              <a:chOff x="2128" y="2685"/>
              <a:chExt cx="532" cy="412"/>
            </a:xfrm>
          </p:grpSpPr>
          <p:sp>
            <p:nvSpPr>
              <p:cNvPr id="394261" name="Rectangle 21"/>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62" name="Oval 22"/>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63" name="Oval 23"/>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394264" name="Rectangle 24"/>
          <p:cNvSpPr>
            <a:spLocks noChangeArrowheads="1"/>
          </p:cNvSpPr>
          <p:nvPr/>
        </p:nvSpPr>
        <p:spPr bwMode="auto">
          <a:xfrm>
            <a:off x="5003800" y="5994400"/>
            <a:ext cx="1004888" cy="227013"/>
          </a:xfrm>
          <a:prstGeom prst="rect">
            <a:avLst/>
          </a:prstGeom>
          <a:noFill/>
          <a:ln w="9525">
            <a:noFill/>
            <a:miter lim="800000"/>
            <a:headEnd/>
            <a:tailEnd/>
          </a:ln>
          <a:effectLst/>
        </p:spPr>
        <p:txBody>
          <a:bodyPr wrap="none" lIns="103188" tIns="52388" rIns="103188" bIns="52388"/>
          <a:lstStyle/>
          <a:p>
            <a:pPr defTabSz="1041400" eaLnBrk="0" hangingPunct="0">
              <a:lnSpc>
                <a:spcPct val="85000"/>
              </a:lnSpc>
              <a:spcBef>
                <a:spcPct val="50000"/>
              </a:spcBef>
              <a:buClrTx/>
              <a:buFontTx/>
              <a:buNone/>
            </a:pPr>
            <a:r>
              <a:rPr lang="en-US" sz="1400" b="1">
                <a:solidFill>
                  <a:schemeClr val="bg2"/>
                </a:solidFill>
                <a:latin typeface="Arial" charset="0"/>
              </a:rPr>
              <a:t>Data files</a:t>
            </a:r>
          </a:p>
        </p:txBody>
      </p:sp>
      <p:sp>
        <p:nvSpPr>
          <p:cNvPr id="394265" name="Rectangle 25"/>
          <p:cNvSpPr>
            <a:spLocks noChangeArrowheads="1"/>
          </p:cNvSpPr>
          <p:nvPr/>
        </p:nvSpPr>
        <p:spPr bwMode="auto">
          <a:xfrm>
            <a:off x="7459663" y="5683250"/>
            <a:ext cx="1049337" cy="647700"/>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charset="0"/>
              </a:rPr>
              <a:t>Online redo log files</a:t>
            </a:r>
          </a:p>
        </p:txBody>
      </p:sp>
      <p:sp>
        <p:nvSpPr>
          <p:cNvPr id="394266" name="Rectangle 26"/>
          <p:cNvSpPr>
            <a:spLocks noChangeArrowheads="1"/>
          </p:cNvSpPr>
          <p:nvPr/>
        </p:nvSpPr>
        <p:spPr bwMode="auto">
          <a:xfrm>
            <a:off x="6357938" y="5605463"/>
            <a:ext cx="877887" cy="466725"/>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charset="0"/>
              </a:rPr>
              <a:t>Control files</a:t>
            </a:r>
          </a:p>
        </p:txBody>
      </p:sp>
      <p:grpSp>
        <p:nvGrpSpPr>
          <p:cNvPr id="394267" name="Group 27"/>
          <p:cNvGrpSpPr>
            <a:grpSpLocks/>
          </p:cNvGrpSpPr>
          <p:nvPr/>
        </p:nvGrpSpPr>
        <p:grpSpPr bwMode="auto">
          <a:xfrm>
            <a:off x="6496050" y="4937125"/>
            <a:ext cx="595313" cy="738188"/>
            <a:chOff x="2593" y="2912"/>
            <a:chExt cx="436" cy="604"/>
          </a:xfrm>
        </p:grpSpPr>
        <p:grpSp>
          <p:nvGrpSpPr>
            <p:cNvPr id="394268" name="Group 28"/>
            <p:cNvGrpSpPr>
              <a:grpSpLocks/>
            </p:cNvGrpSpPr>
            <p:nvPr/>
          </p:nvGrpSpPr>
          <p:grpSpPr bwMode="auto">
            <a:xfrm>
              <a:off x="2593" y="3178"/>
              <a:ext cx="436" cy="338"/>
              <a:chOff x="2128" y="3492"/>
              <a:chExt cx="532" cy="412"/>
            </a:xfrm>
          </p:grpSpPr>
          <p:sp>
            <p:nvSpPr>
              <p:cNvPr id="394269" name="Rectangle 29"/>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70" name="Oval 30"/>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71" name="Oval 31"/>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394272" name="Group 32"/>
            <p:cNvGrpSpPr>
              <a:grpSpLocks/>
            </p:cNvGrpSpPr>
            <p:nvPr/>
          </p:nvGrpSpPr>
          <p:grpSpPr bwMode="auto">
            <a:xfrm>
              <a:off x="2593" y="2912"/>
              <a:ext cx="436" cy="338"/>
              <a:chOff x="2128" y="2685"/>
              <a:chExt cx="532" cy="412"/>
            </a:xfrm>
          </p:grpSpPr>
          <p:sp>
            <p:nvSpPr>
              <p:cNvPr id="394273" name="Rectangle 33"/>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74" name="Oval 34"/>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75" name="Oval 35"/>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nvGrpSpPr>
          <p:cNvPr id="394276" name="Group 36"/>
          <p:cNvGrpSpPr>
            <a:grpSpLocks/>
          </p:cNvGrpSpPr>
          <p:nvPr/>
        </p:nvGrpSpPr>
        <p:grpSpPr bwMode="auto">
          <a:xfrm>
            <a:off x="7686675" y="4940300"/>
            <a:ext cx="595313" cy="736600"/>
            <a:chOff x="2593" y="2912"/>
            <a:chExt cx="436" cy="604"/>
          </a:xfrm>
        </p:grpSpPr>
        <p:grpSp>
          <p:nvGrpSpPr>
            <p:cNvPr id="394277" name="Group 37"/>
            <p:cNvGrpSpPr>
              <a:grpSpLocks/>
            </p:cNvGrpSpPr>
            <p:nvPr/>
          </p:nvGrpSpPr>
          <p:grpSpPr bwMode="auto">
            <a:xfrm>
              <a:off x="2593" y="3178"/>
              <a:ext cx="436" cy="338"/>
              <a:chOff x="2128" y="3492"/>
              <a:chExt cx="532" cy="412"/>
            </a:xfrm>
          </p:grpSpPr>
          <p:sp>
            <p:nvSpPr>
              <p:cNvPr id="394278" name="Rectangle 38"/>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79" name="Oval 39"/>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80" name="Oval 40"/>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394281" name="Group 41"/>
            <p:cNvGrpSpPr>
              <a:grpSpLocks/>
            </p:cNvGrpSpPr>
            <p:nvPr/>
          </p:nvGrpSpPr>
          <p:grpSpPr bwMode="auto">
            <a:xfrm>
              <a:off x="2593" y="2912"/>
              <a:ext cx="436" cy="338"/>
              <a:chOff x="2128" y="2685"/>
              <a:chExt cx="532" cy="412"/>
            </a:xfrm>
          </p:grpSpPr>
          <p:sp>
            <p:nvSpPr>
              <p:cNvPr id="394282" name="Rectangle 42"/>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394283" name="Oval 43"/>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394284" name="Oval 44"/>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t>Terminology</a:t>
            </a:r>
          </a:p>
        </p:txBody>
      </p:sp>
      <p:sp>
        <p:nvSpPr>
          <p:cNvPr id="396291" name="Rectangle 3"/>
          <p:cNvSpPr>
            <a:spLocks noGrp="1" noChangeArrowheads="1"/>
          </p:cNvSpPr>
          <p:nvPr>
            <p:ph type="body" idx="1"/>
          </p:nvPr>
        </p:nvSpPr>
        <p:spPr/>
        <p:txBody>
          <a:bodyPr/>
          <a:lstStyle/>
          <a:p>
            <a:r>
              <a:rPr lang="en-US"/>
              <a:t>Backups may be stored as:</a:t>
            </a:r>
          </a:p>
          <a:p>
            <a:pPr lvl="1"/>
            <a:r>
              <a:rPr lang="en-US"/>
              <a:t>Image copies</a:t>
            </a:r>
          </a:p>
          <a:p>
            <a:pPr lvl="1"/>
            <a:r>
              <a:rPr lang="en-US"/>
              <a:t>Backup sets</a:t>
            </a:r>
          </a:p>
        </p:txBody>
      </p:sp>
      <p:sp>
        <p:nvSpPr>
          <p:cNvPr id="396292" name="Rectangle 4"/>
          <p:cNvSpPr>
            <a:spLocks noChangeArrowheads="1"/>
          </p:cNvSpPr>
          <p:nvPr/>
        </p:nvSpPr>
        <p:spPr bwMode="blackWhite">
          <a:xfrm>
            <a:off x="1600200" y="3378200"/>
            <a:ext cx="2133600" cy="304800"/>
          </a:xfrm>
          <a:prstGeom prst="rect">
            <a:avLst/>
          </a:prstGeom>
          <a:solidFill>
            <a:srgbClr val="CCFF99"/>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Data file #2</a:t>
            </a:r>
          </a:p>
        </p:txBody>
      </p:sp>
      <p:sp>
        <p:nvSpPr>
          <p:cNvPr id="396293" name="Rectangle 5"/>
          <p:cNvSpPr>
            <a:spLocks noChangeArrowheads="1"/>
          </p:cNvSpPr>
          <p:nvPr/>
        </p:nvSpPr>
        <p:spPr bwMode="blackWhite">
          <a:xfrm>
            <a:off x="1600200" y="3810000"/>
            <a:ext cx="2133600" cy="304800"/>
          </a:xfrm>
          <a:prstGeom prst="rect">
            <a:avLst/>
          </a:prstGeom>
          <a:solidFill>
            <a:srgbClr val="FFE291"/>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Data file #3</a:t>
            </a:r>
          </a:p>
        </p:txBody>
      </p:sp>
      <p:sp>
        <p:nvSpPr>
          <p:cNvPr id="396294" name="Rectangle 6"/>
          <p:cNvSpPr>
            <a:spLocks noChangeArrowheads="1"/>
          </p:cNvSpPr>
          <p:nvPr/>
        </p:nvSpPr>
        <p:spPr bwMode="blackWhite">
          <a:xfrm>
            <a:off x="1600200" y="4241800"/>
            <a:ext cx="2133600" cy="3048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Data file #4</a:t>
            </a:r>
          </a:p>
        </p:txBody>
      </p:sp>
      <p:sp>
        <p:nvSpPr>
          <p:cNvPr id="396295" name="Rectangle 7"/>
          <p:cNvSpPr>
            <a:spLocks noChangeArrowheads="1"/>
          </p:cNvSpPr>
          <p:nvPr/>
        </p:nvSpPr>
        <p:spPr bwMode="blackWhite">
          <a:xfrm>
            <a:off x="1600200" y="4673600"/>
            <a:ext cx="2133600" cy="304800"/>
          </a:xfrm>
          <a:prstGeom prst="rect">
            <a:avLst/>
          </a:prstGeom>
          <a:solidFill>
            <a:srgbClr val="CCFF99"/>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Data file #5</a:t>
            </a:r>
          </a:p>
        </p:txBody>
      </p:sp>
      <p:sp>
        <p:nvSpPr>
          <p:cNvPr id="396296" name="Rectangle 8"/>
          <p:cNvSpPr>
            <a:spLocks noChangeArrowheads="1"/>
          </p:cNvSpPr>
          <p:nvPr/>
        </p:nvSpPr>
        <p:spPr bwMode="blackWhite">
          <a:xfrm>
            <a:off x="1600200" y="2946400"/>
            <a:ext cx="2133600" cy="3048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Data file #1</a:t>
            </a:r>
          </a:p>
        </p:txBody>
      </p:sp>
      <p:sp>
        <p:nvSpPr>
          <p:cNvPr id="396297" name="Rectangle 9"/>
          <p:cNvSpPr>
            <a:spLocks noChangeArrowheads="1"/>
          </p:cNvSpPr>
          <p:nvPr/>
        </p:nvSpPr>
        <p:spPr bwMode="blackWhite">
          <a:xfrm>
            <a:off x="1600200" y="5105400"/>
            <a:ext cx="2133600" cy="304800"/>
          </a:xfrm>
          <a:prstGeom prst="rect">
            <a:avLst/>
          </a:prstGeom>
          <a:solidFill>
            <a:srgbClr val="FFE291"/>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charset="0"/>
              </a:rPr>
              <a:t>Data file #6</a:t>
            </a:r>
          </a:p>
        </p:txBody>
      </p:sp>
      <p:sp>
        <p:nvSpPr>
          <p:cNvPr id="396298" name="Text Box 10"/>
          <p:cNvSpPr txBox="1">
            <a:spLocks noChangeArrowheads="1"/>
          </p:cNvSpPr>
          <p:nvPr/>
        </p:nvSpPr>
        <p:spPr bwMode="auto">
          <a:xfrm>
            <a:off x="381000" y="5384800"/>
            <a:ext cx="4533900" cy="635000"/>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Image copies</a:t>
            </a:r>
          </a:p>
          <a:p>
            <a:pPr defTabSz="228600">
              <a:spcBef>
                <a:spcPct val="10000"/>
              </a:spcBef>
            </a:pPr>
            <a:r>
              <a:rPr lang="en-US" sz="1600" b="1">
                <a:solidFill>
                  <a:schemeClr val="tx1"/>
                </a:solidFill>
                <a:latin typeface="Arial" charset="0"/>
              </a:rPr>
              <a:t>(Duplicate data and log files in OS format)</a:t>
            </a:r>
          </a:p>
        </p:txBody>
      </p:sp>
      <p:sp>
        <p:nvSpPr>
          <p:cNvPr id="396299" name="Text Box 11"/>
          <p:cNvSpPr txBox="1">
            <a:spLocks noChangeArrowheads="1"/>
          </p:cNvSpPr>
          <p:nvPr/>
        </p:nvSpPr>
        <p:spPr bwMode="auto">
          <a:xfrm>
            <a:off x="4876800" y="4076700"/>
            <a:ext cx="3124200" cy="879475"/>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sz="1800" b="1">
                <a:solidFill>
                  <a:schemeClr val="tx1"/>
                </a:solidFill>
                <a:latin typeface="Arial" charset="0"/>
              </a:rPr>
              <a:t>Backup set</a:t>
            </a:r>
          </a:p>
          <a:p>
            <a:pPr defTabSz="228600">
              <a:spcBef>
                <a:spcPct val="10000"/>
              </a:spcBef>
            </a:pPr>
            <a:r>
              <a:rPr lang="en-US" sz="1600" b="1">
                <a:solidFill>
                  <a:schemeClr val="tx1"/>
                </a:solidFill>
                <a:latin typeface="Arial" charset="0"/>
              </a:rPr>
              <a:t>(Binary, compressed files in Oracle proprietary format)</a:t>
            </a:r>
          </a:p>
        </p:txBody>
      </p:sp>
      <p:graphicFrame>
        <p:nvGraphicFramePr>
          <p:cNvPr id="396300" name="Group 12"/>
          <p:cNvGraphicFramePr>
            <a:graphicFrameLocks noGrp="1"/>
          </p:cNvGraphicFramePr>
          <p:nvPr/>
        </p:nvGraphicFramePr>
        <p:xfrm>
          <a:off x="5080000" y="2946400"/>
          <a:ext cx="2654300" cy="1066800"/>
        </p:xfrm>
        <a:graphic>
          <a:graphicData uri="http://schemas.openxmlformats.org/drawingml/2006/table">
            <a:tbl>
              <a:tblPr/>
              <a:tblGrid>
                <a:gridCol w="1327150"/>
                <a:gridCol w="1327150"/>
              </a:tblGrid>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smtClean="0">
                          <a:ln>
                            <a:noFill/>
                          </a:ln>
                          <a:solidFill>
                            <a:schemeClr val="tx1"/>
                          </a:solidFill>
                          <a:effectLst/>
                          <a:latin typeface="Arial" charset="0"/>
                        </a:rPr>
                        <a:t>Data file #1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smtClean="0">
                          <a:ln>
                            <a:noFill/>
                          </a:ln>
                          <a:solidFill>
                            <a:schemeClr val="tx1"/>
                          </a:solidFill>
                          <a:effectLst/>
                          <a:latin typeface="Arial" charset="0"/>
                        </a:rPr>
                        <a:t>Data file #2</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99"/>
                    </a:solidFill>
                  </a:tcPr>
                </a:tc>
              </a:tr>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smtClean="0">
                          <a:ln>
                            <a:noFill/>
                          </a:ln>
                          <a:solidFill>
                            <a:schemeClr val="tx1"/>
                          </a:solidFill>
                          <a:effectLst/>
                          <a:latin typeface="Arial" charset="0"/>
                        </a:rPr>
                        <a:t>Data file #3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29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smtClean="0">
                          <a:ln>
                            <a:noFill/>
                          </a:ln>
                          <a:solidFill>
                            <a:schemeClr val="tx1"/>
                          </a:solidFill>
                          <a:effectLst/>
                          <a:latin typeface="Arial" charset="0"/>
                        </a:rPr>
                        <a:t>Data file #4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556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smtClean="0">
                          <a:ln>
                            <a:noFill/>
                          </a:ln>
                          <a:solidFill>
                            <a:schemeClr val="tx1"/>
                          </a:solidFill>
                          <a:effectLst/>
                          <a:latin typeface="Arial" charset="0"/>
                        </a:rPr>
                        <a:t>Data file #5</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9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smtClean="0">
                          <a:ln>
                            <a:noFill/>
                          </a:ln>
                          <a:solidFill>
                            <a:schemeClr val="tx1"/>
                          </a:solidFill>
                          <a:effectLst/>
                          <a:latin typeface="Arial" charset="0"/>
                        </a:rPr>
                        <a:t>Data file #6</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291"/>
                    </a:solidFill>
                  </a:tcPr>
                </a:tc>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Recovery Manager (RMAN)</a:t>
            </a:r>
          </a:p>
        </p:txBody>
      </p:sp>
      <p:sp>
        <p:nvSpPr>
          <p:cNvPr id="398339" name="Rectangle 3"/>
          <p:cNvSpPr>
            <a:spLocks noGrp="1" noChangeArrowheads="1"/>
          </p:cNvSpPr>
          <p:nvPr>
            <p:ph type="body" idx="1"/>
          </p:nvPr>
        </p:nvSpPr>
        <p:spPr>
          <a:xfrm>
            <a:off x="609600" y="1676400"/>
            <a:ext cx="7918450" cy="2636838"/>
          </a:xfrm>
        </p:spPr>
        <p:txBody>
          <a:bodyPr/>
          <a:lstStyle/>
          <a:p>
            <a:pPr lvl="1"/>
            <a:r>
              <a:rPr lang="en-US"/>
              <a:t>Powerful control and scripting language</a:t>
            </a:r>
          </a:p>
          <a:p>
            <a:pPr lvl="1"/>
            <a:r>
              <a:rPr lang="en-US"/>
              <a:t>Integrated with Enterprise Manager</a:t>
            </a:r>
          </a:p>
          <a:p>
            <a:pPr lvl="1"/>
            <a:r>
              <a:rPr lang="en-US"/>
              <a:t>Published API that enables interface with most popular backup software</a:t>
            </a:r>
          </a:p>
          <a:p>
            <a:pPr lvl="1"/>
            <a:r>
              <a:rPr lang="en-US"/>
              <a:t>Backing up data, control, archived log, and server parameter files</a:t>
            </a:r>
          </a:p>
          <a:p>
            <a:pPr lvl="1"/>
            <a:r>
              <a:rPr lang="en-US"/>
              <a:t>Backing up files to the disk or tape</a:t>
            </a:r>
          </a:p>
        </p:txBody>
      </p:sp>
      <p:pic>
        <p:nvPicPr>
          <p:cNvPr id="398340" name="Picture 4" descr="C:\a_image\add91.gif"/>
          <p:cNvPicPr>
            <a:picLocks noChangeAspect="1" noChangeArrowheads="1"/>
          </p:cNvPicPr>
          <p:nvPr/>
        </p:nvPicPr>
        <p:blipFill>
          <a:blip r:embed="rId3" cstate="print"/>
          <a:srcRect/>
          <a:stretch>
            <a:fillRect/>
          </a:stretch>
        </p:blipFill>
        <p:spPr bwMode="gray">
          <a:xfrm>
            <a:off x="725488" y="4395788"/>
            <a:ext cx="7770812" cy="1916112"/>
          </a:xfrm>
          <a:prstGeom prst="rect">
            <a:avLst/>
          </a:prstGeom>
          <a:noFill/>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Configuring Backup Settings</a:t>
            </a:r>
          </a:p>
        </p:txBody>
      </p:sp>
      <p:pic>
        <p:nvPicPr>
          <p:cNvPr id="400387" name="Picture 3" descr="C:\a_image\add85.gif"/>
          <p:cNvPicPr>
            <a:picLocks noChangeAspect="1" noChangeArrowheads="1"/>
          </p:cNvPicPr>
          <p:nvPr/>
        </p:nvPicPr>
        <p:blipFill>
          <a:blip r:embed="rId3" cstate="print"/>
          <a:srcRect/>
          <a:stretch>
            <a:fillRect/>
          </a:stretch>
        </p:blipFill>
        <p:spPr bwMode="gray">
          <a:xfrm>
            <a:off x="630238" y="1025525"/>
            <a:ext cx="5768975" cy="3379788"/>
          </a:xfrm>
          <a:prstGeom prst="rect">
            <a:avLst/>
          </a:prstGeom>
          <a:noFill/>
        </p:spPr>
      </p:pic>
      <p:pic>
        <p:nvPicPr>
          <p:cNvPr id="400388" name="Picture 4" descr="C:\a_image\d93.gif"/>
          <p:cNvPicPr>
            <a:picLocks noChangeAspect="1" noChangeArrowheads="1"/>
          </p:cNvPicPr>
          <p:nvPr/>
        </p:nvPicPr>
        <p:blipFill>
          <a:blip r:embed="rId4" cstate="print"/>
          <a:srcRect/>
          <a:stretch>
            <a:fillRect/>
          </a:stretch>
        </p:blipFill>
        <p:spPr bwMode="gray">
          <a:xfrm>
            <a:off x="3400425" y="2894013"/>
            <a:ext cx="5108575" cy="3406775"/>
          </a:xfrm>
          <a:prstGeom prst="rect">
            <a:avLst/>
          </a:prstGeom>
          <a:noFill/>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2832</TotalTime>
  <Words>3504</Words>
  <Application>Microsoft Office PowerPoint</Application>
  <PresentationFormat>On-screen Show (4:3)</PresentationFormat>
  <Paragraphs>256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Courier New</vt:lpstr>
      <vt:lpstr>MS Mincho</vt:lpstr>
      <vt:lpstr>OU6</vt:lpstr>
      <vt:lpstr>Performing Database Backups</vt:lpstr>
      <vt:lpstr>Objectives</vt:lpstr>
      <vt:lpstr>Backup Solutions: Overview</vt:lpstr>
      <vt:lpstr>Oracle Secure Backup</vt:lpstr>
      <vt:lpstr>User-Managed Backup</vt:lpstr>
      <vt:lpstr>Terminology</vt:lpstr>
      <vt:lpstr>Terminology</vt:lpstr>
      <vt:lpstr>Recovery Manager (RMAN)</vt:lpstr>
      <vt:lpstr>Configuring Backup Settings</vt:lpstr>
      <vt:lpstr>Configuring Backup Settings</vt:lpstr>
      <vt:lpstr>Scheduling Backups: Strategy</vt:lpstr>
      <vt:lpstr>Scheduling Backups: Options</vt:lpstr>
      <vt:lpstr>Scheduling Backups: Settings</vt:lpstr>
      <vt:lpstr>Scheduling Backups: Schedule</vt:lpstr>
      <vt:lpstr>Scheduling Backups: Review</vt:lpstr>
      <vt:lpstr>Backing Up the Control File to a Trace File</vt:lpstr>
      <vt:lpstr>Managing Backups</vt:lpstr>
      <vt:lpstr>Viewing Backup Reports</vt:lpstr>
      <vt:lpstr>Monitoring the Flash Recovery Area</vt:lpstr>
      <vt:lpstr>Using the RMAN Command Line</vt:lpstr>
      <vt:lpstr>Summary</vt:lpstr>
      <vt:lpstr>Practice 15 Overview: Creating Database Backups</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55</cp:revision>
  <cp:lastPrinted>2007-07-05T21:00:47Z</cp:lastPrinted>
  <dcterms:created xsi:type="dcterms:W3CDTF">2006-01-17T11:30:56Z</dcterms:created>
  <dcterms:modified xsi:type="dcterms:W3CDTF">2015-04-29T16:38:33Z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