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7240" autoAdjust="0"/>
  </p:normalViewPr>
  <p:slideViewPr>
    <p:cSldViewPr snapToGrid="0">
      <p:cViewPr>
        <p:scale>
          <a:sx n="60" d="100"/>
          <a:sy n="60" d="100"/>
        </p:scale>
        <p:origin x="-2142" y="12"/>
      </p:cViewPr>
      <p:guideLst>
        <p:guide orient="horz" pos="480"/>
        <p:guide orient="horz" pos="880"/>
        <p:guide pos="384"/>
        <p:guide pos="480"/>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636" y="2772"/>
      </p:cViewPr>
      <p:guideLst>
        <p:guide orient="horz" pos="3412"/>
        <p:guide orient="horz" pos="388"/>
        <p:guide orient="horz" pos="3556"/>
        <p:guide orient="horz" pos="288"/>
        <p:guide pos="336"/>
        <p:guide pos="486"/>
        <p:guide pos="534"/>
        <p:guide pos="726"/>
        <p:guide pos="91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2.xml"/><Relationship Id="rId3" Type="http://schemas.openxmlformats.org/officeDocument/2006/relationships/slide" Target="slides/slide3.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1.xml"/><Relationship Id="rId2" Type="http://schemas.openxmlformats.org/officeDocument/2006/relationships/slide" Target="slides/slide2.xml"/><Relationship Id="rId16"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5" Type="http://schemas.openxmlformats.org/officeDocument/2006/relationships/slide" Target="slides/slide5.xml"/><Relationship Id="rId15" Type="http://schemas.openxmlformats.org/officeDocument/2006/relationships/slide" Target="slides/slide19.xml"/><Relationship Id="rId10" Type="http://schemas.openxmlformats.org/officeDocument/2006/relationships/slide" Target="slides/slide11.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fld id="{5F5DC16C-2E09-4D87-ACC3-EC0BC86E64F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663950"/>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2217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16 - </a:t>
            </a:r>
            <a:fld id="{A487DE09-CEFA-4F86-A299-914997C6A07D}"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4" name="Rectangle 4"/>
          <p:cNvSpPr>
            <a:spLocks noChangeArrowheads="1" noTextEdit="1"/>
          </p:cNvSpPr>
          <p:nvPr>
            <p:ph type="sldImg"/>
          </p:nvPr>
        </p:nvSpPr>
        <p:spPr>
          <a:ln/>
        </p:spPr>
      </p:sp>
      <p:sp>
        <p:nvSpPr>
          <p:cNvPr id="43008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A3B3A8F0-4C1C-4C3B-8AF1-8D5552E19DAF}" type="slidenum">
              <a:rPr lang="en-US"/>
              <a:pPr/>
              <a:t>10</a:t>
            </a:fld>
            <a:endParaRPr lang="en-US"/>
          </a:p>
        </p:txBody>
      </p:sp>
      <p:sp>
        <p:nvSpPr>
          <p:cNvPr id="448516" name="Rectangle 4"/>
          <p:cNvSpPr>
            <a:spLocks noChangeArrowheads="1" noTextEdit="1"/>
          </p:cNvSpPr>
          <p:nvPr>
            <p:ph type="sldImg"/>
          </p:nvPr>
        </p:nvSpPr>
        <p:spPr>
          <a:ln/>
        </p:spPr>
      </p:sp>
      <p:sp>
        <p:nvSpPr>
          <p:cNvPr id="448517" name="Rectangle 5"/>
          <p:cNvSpPr>
            <a:spLocks noGrp="1" noChangeArrowheads="1"/>
          </p:cNvSpPr>
          <p:nvPr>
            <p:ph type="body" idx="1"/>
          </p:nvPr>
        </p:nvSpPr>
        <p:spPr/>
        <p:txBody>
          <a:bodyPr/>
          <a:lstStyle/>
          <a:p>
            <a:r>
              <a:rPr lang="en-US"/>
              <a:t>Loss of a Data File in </a:t>
            </a:r>
            <a:r>
              <a:rPr lang="en-US">
                <a:latin typeface="Courier New" pitchFamily="49" charset="0"/>
              </a:rPr>
              <a:t>NOARCHIVELOG</a:t>
            </a:r>
            <a:r>
              <a:rPr lang="en-US">
                <a:latin typeface="Times New Roman" pitchFamily="18" charset="0"/>
              </a:rPr>
              <a:t> </a:t>
            </a:r>
            <a:r>
              <a:rPr lang="en-US"/>
              <a:t>Mode</a:t>
            </a:r>
          </a:p>
          <a:p>
            <a:pPr lvl="1"/>
            <a:r>
              <a:rPr lang="en-US"/>
              <a:t>The loss of </a:t>
            </a:r>
            <a:r>
              <a:rPr lang="en-US" i="1"/>
              <a:t>any</a:t>
            </a:r>
            <a:r>
              <a:rPr lang="en-US"/>
              <a:t> data file from a database in </a:t>
            </a:r>
            <a:r>
              <a:rPr lang="en-US">
                <a:latin typeface="Courier New" pitchFamily="49" charset="0"/>
              </a:rPr>
              <a:t>NOARCHIVELOG</a:t>
            </a:r>
            <a:r>
              <a:rPr lang="en-US"/>
              <a:t> mode requires complete restoration of the database, including control files and all data files.</a:t>
            </a:r>
          </a:p>
          <a:p>
            <a:pPr lvl="1"/>
            <a:r>
              <a:rPr lang="en-US"/>
              <a:t>With the database in </a:t>
            </a:r>
            <a:r>
              <a:rPr lang="en-US">
                <a:latin typeface="Courier New" pitchFamily="49" charset="0"/>
              </a:rPr>
              <a:t>NOARCHIVELOG</a:t>
            </a:r>
            <a:r>
              <a:rPr lang="en-US"/>
              <a:t> mode, recovery is possible only up to the time of the last backup. So users must reenter all changes made since that backup. </a:t>
            </a:r>
          </a:p>
          <a:p>
            <a:pPr lvl="1"/>
            <a:r>
              <a:rPr lang="en-US">
                <a:ea typeface="SimSun" pitchFamily="2" charset="-122"/>
              </a:rPr>
              <a:t>To perform this type of recovery:</a:t>
            </a:r>
            <a:r>
              <a:rPr lang="en-US"/>
              <a:t> </a:t>
            </a:r>
          </a:p>
          <a:p>
            <a:pPr lvl="2">
              <a:buFont typeface="Times New Roman" pitchFamily="18" charset="0"/>
              <a:buNone/>
            </a:pPr>
            <a:r>
              <a:rPr lang="en-US"/>
              <a:t>1.	Shut down the instance if it is not already down.</a:t>
            </a:r>
          </a:p>
          <a:p>
            <a:pPr lvl="2">
              <a:buFont typeface="Times New Roman" pitchFamily="18" charset="0"/>
              <a:buNone/>
            </a:pPr>
            <a:r>
              <a:rPr lang="en-US"/>
              <a:t>2.	Click Perform Recovery on the Maintenance properties page. </a:t>
            </a:r>
          </a:p>
          <a:p>
            <a:pPr lvl="2">
              <a:buFont typeface="Times New Roman" pitchFamily="18" charset="0"/>
              <a:buNone/>
            </a:pPr>
            <a:r>
              <a:rPr lang="en-US"/>
              <a:t>3.	Select Whole Database as the type of recovery.</a:t>
            </a:r>
          </a:p>
          <a:p>
            <a:pPr lvl="1"/>
            <a:r>
              <a:rPr lang="en-US"/>
              <a:t>If you have a database in </a:t>
            </a:r>
            <a:r>
              <a:rPr lang="en-US">
                <a:latin typeface="Courier New" pitchFamily="49" charset="0"/>
              </a:rPr>
              <a:t>NOARCHIVELOG</a:t>
            </a:r>
            <a:r>
              <a:rPr lang="en-US"/>
              <a:t> mode that has an incremental backup strategy, RMAN first restores the most recent level 0 and then RMAN recovery applies the incremental backups.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0471B36E-7ECF-4DB8-A41A-C4AF64C4112E}" type="slidenum">
              <a:rPr lang="en-US"/>
              <a:pPr/>
              <a:t>11</a:t>
            </a:fld>
            <a:endParaRPr lang="en-US"/>
          </a:p>
        </p:txBody>
      </p:sp>
      <p:sp>
        <p:nvSpPr>
          <p:cNvPr id="450564" name="Rectangle 4"/>
          <p:cNvSpPr>
            <a:spLocks noChangeArrowheads="1" noTextEdit="1"/>
          </p:cNvSpPr>
          <p:nvPr>
            <p:ph type="sldImg"/>
          </p:nvPr>
        </p:nvSpPr>
        <p:spPr>
          <a:ln/>
        </p:spPr>
      </p:sp>
      <p:sp>
        <p:nvSpPr>
          <p:cNvPr id="450565" name="Rectangle 5"/>
          <p:cNvSpPr>
            <a:spLocks noGrp="1" noChangeArrowheads="1"/>
          </p:cNvSpPr>
          <p:nvPr>
            <p:ph type="body" idx="1"/>
          </p:nvPr>
        </p:nvSpPr>
        <p:spPr/>
        <p:txBody>
          <a:bodyPr/>
          <a:lstStyle/>
          <a:p>
            <a:r>
              <a:rPr lang="en-US"/>
              <a:t>Loss of a Noncritical Data File in </a:t>
            </a:r>
            <a:r>
              <a:rPr lang="en-US">
                <a:latin typeface="Courier New" pitchFamily="49" charset="0"/>
              </a:rPr>
              <a:t>ARCHIVELOG</a:t>
            </a:r>
            <a:r>
              <a:rPr lang="en-US"/>
              <a:t> Mode</a:t>
            </a:r>
          </a:p>
          <a:p>
            <a:pPr lvl="1"/>
            <a:r>
              <a:rPr lang="en-US"/>
              <a:t>With the database in </a:t>
            </a:r>
            <a:r>
              <a:rPr lang="en-US">
                <a:latin typeface="Courier New" pitchFamily="49" charset="0"/>
              </a:rPr>
              <a:t>ARCHIVELOG</a:t>
            </a:r>
            <a:r>
              <a:rPr lang="en-US"/>
              <a:t> mode, the loss of any data file not belonging to the </a:t>
            </a:r>
            <a:r>
              <a:rPr lang="en-US">
                <a:latin typeface="Courier New" pitchFamily="49" charset="0"/>
              </a:rPr>
              <a:t>SYSTEM</a:t>
            </a:r>
            <a:r>
              <a:rPr lang="en-US"/>
              <a:t> or </a:t>
            </a:r>
            <a:r>
              <a:rPr lang="en-US">
                <a:latin typeface="Courier New" pitchFamily="49" charset="0"/>
              </a:rPr>
              <a:t>UNDO</a:t>
            </a:r>
            <a:r>
              <a:rPr lang="en-US"/>
              <a:t> tablespaces affects only the objects that are in the missing file. The rest of the database remains available for users to continue work. </a:t>
            </a:r>
          </a:p>
          <a:p>
            <a:pPr lvl="1"/>
            <a:r>
              <a:rPr lang="en-US">
                <a:ea typeface="SimSun" pitchFamily="2" charset="-122"/>
              </a:rPr>
              <a:t>To restore and recover the missing data file:</a:t>
            </a:r>
            <a:r>
              <a:rPr lang="en-US"/>
              <a:t> </a:t>
            </a:r>
          </a:p>
          <a:p>
            <a:pPr lvl="2">
              <a:buFont typeface="Times New Roman" pitchFamily="18" charset="0"/>
              <a:buNone/>
            </a:pPr>
            <a:r>
              <a:rPr lang="en-US"/>
              <a:t>1.	Click Perform Recovery on the Maintenance properties page.</a:t>
            </a:r>
          </a:p>
          <a:p>
            <a:pPr lvl="2">
              <a:buFont typeface="Times New Roman" pitchFamily="18" charset="0"/>
              <a:buNone/>
            </a:pPr>
            <a:r>
              <a:rPr lang="en-US"/>
              <a:t>2.	Select Datafiles as the recovery type, and then select “Restore to current time.”</a:t>
            </a:r>
          </a:p>
          <a:p>
            <a:pPr lvl="2">
              <a:buFont typeface="Times New Roman" pitchFamily="18" charset="0"/>
              <a:buNone/>
            </a:pPr>
            <a:r>
              <a:rPr lang="en-US"/>
              <a:t>3.	Add all data files that need recovery.</a:t>
            </a:r>
          </a:p>
          <a:p>
            <a:pPr lvl="2">
              <a:buFont typeface="Times New Roman" pitchFamily="18" charset="0"/>
              <a:buNone/>
            </a:pPr>
            <a:r>
              <a:rPr lang="en-US"/>
              <a:t>4.	</a:t>
            </a:r>
            <a:r>
              <a:rPr lang="en-US">
                <a:ea typeface="SimSun" pitchFamily="2" charset="-122"/>
              </a:rPr>
              <a:t>Determine whether you want to restore the files to the default location or (if a disk or controller is missing) to a new location</a:t>
            </a:r>
            <a:r>
              <a:rPr lang="en-US"/>
              <a:t>.</a:t>
            </a:r>
          </a:p>
          <a:p>
            <a:pPr lvl="2">
              <a:buFont typeface="Times New Roman" pitchFamily="18" charset="0"/>
              <a:buNone/>
            </a:pPr>
            <a:r>
              <a:rPr lang="en-US"/>
              <a:t>5.	Submit the RMAN job to restore and recover the missing files.</a:t>
            </a:r>
          </a:p>
          <a:p>
            <a:pPr lvl="1">
              <a:buFontTx/>
              <a:buNone/>
            </a:pPr>
            <a:r>
              <a:rPr lang="en-US"/>
              <a:t>Because the database is in </a:t>
            </a:r>
            <a:r>
              <a:rPr lang="en-US">
                <a:latin typeface="Courier New" pitchFamily="49" charset="0"/>
              </a:rPr>
              <a:t>ARCHIVELOG</a:t>
            </a:r>
            <a:r>
              <a:rPr lang="en-US"/>
              <a:t> mode, recovery is possible up to the time of the last commit and users are not required to reenter any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EFA05CD5-575A-4B6A-862F-1D66F56C5E38}" type="slidenum">
              <a:rPr lang="en-US"/>
              <a:pPr/>
              <a:t>12</a:t>
            </a:fld>
            <a:endParaRPr lang="en-US"/>
          </a:p>
        </p:txBody>
      </p:sp>
      <p:sp>
        <p:nvSpPr>
          <p:cNvPr id="452612" name="Rectangle 4"/>
          <p:cNvSpPr>
            <a:spLocks noChangeArrowheads="1" noTextEdit="1"/>
          </p:cNvSpPr>
          <p:nvPr>
            <p:ph type="sldImg"/>
          </p:nvPr>
        </p:nvSpPr>
        <p:spPr>
          <a:ln/>
        </p:spPr>
      </p:sp>
      <p:sp>
        <p:nvSpPr>
          <p:cNvPr id="452613" name="Rectangle 5"/>
          <p:cNvSpPr>
            <a:spLocks noGrp="1" noChangeArrowheads="1"/>
          </p:cNvSpPr>
          <p:nvPr>
            <p:ph type="body" idx="1"/>
          </p:nvPr>
        </p:nvSpPr>
        <p:spPr/>
        <p:txBody>
          <a:bodyPr/>
          <a:lstStyle/>
          <a:p>
            <a:r>
              <a:rPr lang="en-US"/>
              <a:t>Loss of a System-Critical Data File in </a:t>
            </a:r>
            <a:r>
              <a:rPr lang="en-US">
                <a:latin typeface="Courier New" pitchFamily="49" charset="0"/>
              </a:rPr>
              <a:t>ARCHIVELOG</a:t>
            </a:r>
            <a:r>
              <a:rPr lang="en-US"/>
              <a:t> Mode</a:t>
            </a:r>
            <a:endParaRPr lang="en-US" i="1" u="sng">
              <a:solidFill>
                <a:srgbClr val="0066FF"/>
              </a:solidFill>
            </a:endParaRPr>
          </a:p>
          <a:p>
            <a:pPr lvl="1"/>
            <a:r>
              <a:rPr lang="en-US"/>
              <a:t>Data files belonging to the </a:t>
            </a:r>
            <a:r>
              <a:rPr lang="en-US">
                <a:latin typeface="Courier New" pitchFamily="49" charset="0"/>
              </a:rPr>
              <a:t>SYSTEM</a:t>
            </a:r>
            <a:r>
              <a:rPr lang="en-US"/>
              <a:t> tablespace or containing </a:t>
            </a:r>
            <a:r>
              <a:rPr lang="en-US">
                <a:latin typeface="Courier New" pitchFamily="49" charset="0"/>
              </a:rPr>
              <a:t>UNDO</a:t>
            </a:r>
            <a:r>
              <a:rPr lang="en-US"/>
              <a:t> data are considered system critical. A loss of one of these files requires the database to be restored from the </a:t>
            </a:r>
            <a:r>
              <a:rPr lang="en-US">
                <a:latin typeface="Courier New" pitchFamily="49" charset="0"/>
              </a:rPr>
              <a:t>MOUNT</a:t>
            </a:r>
            <a:r>
              <a:rPr lang="en-US"/>
              <a:t> state (unlike other data files that may be restored with the database open). </a:t>
            </a:r>
          </a:p>
          <a:p>
            <a:pPr lvl="1"/>
            <a:r>
              <a:rPr lang="en-US">
                <a:ea typeface="SimSun" pitchFamily="2" charset="-122"/>
              </a:rPr>
              <a:t>To perform this recovery:</a:t>
            </a:r>
            <a:r>
              <a:rPr lang="en-US"/>
              <a:t> </a:t>
            </a:r>
          </a:p>
          <a:p>
            <a:pPr lvl="2">
              <a:buFont typeface="Times New Roman" pitchFamily="18" charset="0"/>
              <a:buNone/>
            </a:pPr>
            <a:r>
              <a:rPr lang="en-US"/>
              <a:t>1.	If the instance is not already shut down, shut it down.</a:t>
            </a:r>
          </a:p>
          <a:p>
            <a:pPr lvl="2">
              <a:buFont typeface="Times New Roman" pitchFamily="18" charset="0"/>
              <a:buNone/>
            </a:pPr>
            <a:r>
              <a:rPr lang="en-US"/>
              <a:t>2.	Mount the database.</a:t>
            </a:r>
          </a:p>
          <a:p>
            <a:pPr lvl="2">
              <a:buFont typeface="Times New Roman" pitchFamily="18" charset="0"/>
              <a:buNone/>
            </a:pPr>
            <a:r>
              <a:rPr lang="en-US"/>
              <a:t>3.	Click Perform Recovery on the Maintenance properties page.</a:t>
            </a:r>
          </a:p>
          <a:p>
            <a:pPr lvl="2">
              <a:buFont typeface="Times New Roman" pitchFamily="18" charset="0"/>
              <a:buNone/>
            </a:pPr>
            <a:r>
              <a:rPr lang="en-US"/>
              <a:t>4.	Select Datafiles as the recovery type, and then select “Restore to current time.”</a:t>
            </a:r>
          </a:p>
          <a:p>
            <a:pPr lvl="2">
              <a:buFont typeface="Times New Roman" pitchFamily="18" charset="0"/>
              <a:buNone/>
            </a:pPr>
            <a:r>
              <a:rPr lang="en-US"/>
              <a:t>5.	Add all data files that need recovery.</a:t>
            </a:r>
          </a:p>
          <a:p>
            <a:pPr lvl="2">
              <a:buFont typeface="Times New Roman" pitchFamily="18" charset="0"/>
              <a:buNone/>
            </a:pPr>
            <a:r>
              <a:rPr lang="en-US"/>
              <a:t>6.	Determine whether you want to restore the files to the default location or </a:t>
            </a:r>
            <a:r>
              <a:rPr lang="en-US">
                <a:ea typeface="SimSun" pitchFamily="2" charset="-122"/>
              </a:rPr>
              <a:t>(if a disk or controller is missing)</a:t>
            </a:r>
            <a:r>
              <a:rPr lang="en-US"/>
              <a:t> to a new location.</a:t>
            </a:r>
          </a:p>
          <a:p>
            <a:pPr lvl="2">
              <a:buFont typeface="Times New Roman" pitchFamily="18" charset="0"/>
              <a:buNone/>
            </a:pPr>
            <a:r>
              <a:rPr lang="en-US"/>
              <a:t>7.	Submit the RMAN job to restore and recover the missing files. </a:t>
            </a:r>
          </a:p>
          <a:p>
            <a:pPr lvl="2">
              <a:buFont typeface="Times New Roman" pitchFamily="18" charset="0"/>
              <a:buNone/>
            </a:pPr>
            <a:r>
              <a:rPr lang="en-US"/>
              <a:t>8.	Open the database. Users are not required to reenter data because the recovery is up to the time of the last commit.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C9BD93E8-63EE-43AE-9C13-D3B6728B6A8F}" type="slidenum">
              <a:rPr lang="en-US"/>
              <a:pPr/>
              <a:t>13</a:t>
            </a:fld>
            <a:endParaRPr lang="en-US"/>
          </a:p>
        </p:txBody>
      </p:sp>
      <p:sp>
        <p:nvSpPr>
          <p:cNvPr id="454660" name="Rectangle 4"/>
          <p:cNvSpPr>
            <a:spLocks noChangeArrowheads="1" noTextEdit="1"/>
          </p:cNvSpPr>
          <p:nvPr>
            <p:ph type="sldImg"/>
          </p:nvPr>
        </p:nvSpPr>
        <p:spPr>
          <a:ln/>
        </p:spPr>
      </p:sp>
      <p:sp>
        <p:nvSpPr>
          <p:cNvPr id="454661" name="Rectangle 5"/>
          <p:cNvSpPr>
            <a:spLocks noGrp="1" noChangeArrowheads="1"/>
          </p:cNvSpPr>
          <p:nvPr>
            <p:ph type="body" idx="1"/>
          </p:nvPr>
        </p:nvSpPr>
        <p:spPr/>
        <p:txBody>
          <a:bodyPr/>
          <a:lstStyle/>
          <a:p>
            <a:r>
              <a:rPr lang="en-US"/>
              <a:t>Data Recovery Advisor</a:t>
            </a:r>
          </a:p>
          <a:p>
            <a:pPr lvl="1"/>
            <a:r>
              <a:rPr lang="en-US"/>
              <a:t>The automatic diagnostic workflow in Oracle Database 11</a:t>
            </a:r>
            <a:r>
              <a:rPr lang="en-US" i="1"/>
              <a:t>g</a:t>
            </a:r>
            <a:r>
              <a:rPr lang="en-US"/>
              <a:t> performs workflow steps for you. With the Data Recovery Advisor you only need to initiate an advise and a repair. </a:t>
            </a:r>
          </a:p>
          <a:p>
            <a:pPr lvl="2">
              <a:buFont typeface="Times New Roman" pitchFamily="18" charset="0"/>
              <a:buNone/>
            </a:pPr>
            <a:r>
              <a:rPr lang="en-US"/>
              <a:t>1.	Health Monitor automatically executes checks and logs failures and their symptoms as “findings” into the automatic diagnostic repository (ADR). For details about Health Monitor, see the </a:t>
            </a:r>
            <a:r>
              <a:rPr lang="en-US" i="1"/>
              <a:t>Diagnostics </a:t>
            </a:r>
            <a:r>
              <a:rPr lang="en-US"/>
              <a:t>eStudy.</a:t>
            </a:r>
          </a:p>
          <a:p>
            <a:pPr lvl="2">
              <a:buFont typeface="Times New Roman" pitchFamily="18" charset="0"/>
              <a:buNone/>
            </a:pPr>
            <a:r>
              <a:rPr lang="en-US"/>
              <a:t>2. The Data Recovery Advisor consolidates findings into failures. It lists the results of previously executed assessments with failure severity (critical or high). </a:t>
            </a:r>
          </a:p>
          <a:p>
            <a:pPr lvl="2">
              <a:buFont typeface="Times New Roman" pitchFamily="18" charset="0"/>
              <a:buNone/>
            </a:pPr>
            <a:r>
              <a:rPr lang="en-US"/>
              <a:t>3. When you ask for repair advice on a failure, the Data Recovery Advisor maps failures to automatic and manual repair options, checks basic feasibility, and presents you with the repair advice.</a:t>
            </a:r>
          </a:p>
          <a:p>
            <a:pPr lvl="2">
              <a:buFont typeface="Times New Roman" pitchFamily="18" charset="0"/>
              <a:buNone/>
            </a:pPr>
            <a:r>
              <a:rPr lang="en-US"/>
              <a:t>4. You can execute a repair manually, or you can request the Data Recovery Advisor to do it for you. </a:t>
            </a:r>
          </a:p>
          <a:p>
            <a:pPr lvl="2">
              <a:buFont typeface="Times New Roman" pitchFamily="18" charset="0"/>
              <a:buNone/>
            </a:pPr>
            <a:r>
              <a:rPr lang="en-US"/>
              <a:t>5.	In addition to the automatic, primarily “reactive” checks of Health Monitor and the Data Recovery Advisor, Oracle recommends using the </a:t>
            </a:r>
            <a:r>
              <a:rPr lang="en-US">
                <a:latin typeface="Courier New" pitchFamily="49" charset="0"/>
              </a:rPr>
              <a:t>VALIDATE</a:t>
            </a:r>
            <a:r>
              <a:rPr lang="en-US"/>
              <a:t> command as a “proactive” check.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0B5A4CE9-FA78-44CB-B730-1E9AE894B30F}" type="slidenum">
              <a:rPr lang="en-US"/>
              <a:pPr/>
              <a:t>14</a:t>
            </a:fld>
            <a:endParaRPr lang="en-US"/>
          </a:p>
        </p:txBody>
      </p:sp>
      <p:sp>
        <p:nvSpPr>
          <p:cNvPr id="456708" name="Rectangle 4"/>
          <p:cNvSpPr>
            <a:spLocks noChangeArrowheads="1" noTextEdit="1"/>
          </p:cNvSpPr>
          <p:nvPr>
            <p:ph type="sldImg"/>
          </p:nvPr>
        </p:nvSpPr>
        <p:spPr>
          <a:ln/>
        </p:spPr>
      </p:sp>
      <p:sp>
        <p:nvSpPr>
          <p:cNvPr id="456709" name="Rectangle 5"/>
          <p:cNvSpPr>
            <a:spLocks noGrp="1" noChangeArrowheads="1"/>
          </p:cNvSpPr>
          <p:nvPr>
            <p:ph type="body" idx="1"/>
          </p:nvPr>
        </p:nvSpPr>
        <p:spPr/>
        <p:txBody>
          <a:bodyPr/>
          <a:lstStyle/>
          <a:p>
            <a:r>
              <a:rPr lang="en-US"/>
              <a:t>Assessing Data Failures</a:t>
            </a:r>
          </a:p>
          <a:p>
            <a:pPr lvl="1"/>
            <a:r>
              <a:rPr lang="en-US"/>
              <a:t>The example in the slide shows one of several possible ways to see the interaction of Health Monitor and the Data Recovery Advisor.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1DE73322-FBBD-4CB3-9873-7636CE502602}" type="slidenum">
              <a:rPr lang="en-US"/>
              <a:pPr/>
              <a:t>15</a:t>
            </a:fld>
            <a:endParaRPr lang="en-US"/>
          </a:p>
        </p:txBody>
      </p:sp>
      <p:sp>
        <p:nvSpPr>
          <p:cNvPr id="458756" name="Rectangle 4"/>
          <p:cNvSpPr>
            <a:spLocks noChangeArrowheads="1" noTextEdit="1"/>
          </p:cNvSpPr>
          <p:nvPr>
            <p:ph type="sldImg"/>
          </p:nvPr>
        </p:nvSpPr>
        <p:spPr>
          <a:ln/>
        </p:spPr>
      </p:sp>
      <p:sp>
        <p:nvSpPr>
          <p:cNvPr id="458757" name="Rectangle 5"/>
          <p:cNvSpPr>
            <a:spLocks noGrp="1" noChangeArrowheads="1"/>
          </p:cNvSpPr>
          <p:nvPr>
            <p:ph type="body" idx="1"/>
          </p:nvPr>
        </p:nvSpPr>
        <p:spPr/>
        <p:txBody>
          <a:bodyPr/>
          <a:lstStyle/>
          <a:p>
            <a:r>
              <a:rPr lang="en-US"/>
              <a:t>Data Failures</a:t>
            </a:r>
          </a:p>
          <a:p>
            <a:pPr lvl="1"/>
            <a:r>
              <a:rPr lang="en-US"/>
              <a:t>Data failures are detected by checks, which are diagnostic procedures that asses the health of the database or its components. Each check can diagnose one or more failures, which are then mapped to a repair. </a:t>
            </a:r>
          </a:p>
          <a:p>
            <a:pPr lvl="1"/>
            <a:r>
              <a:rPr lang="en-US"/>
              <a:t>Checks can be reactive or proactive. When an error occurs in the database, reactive checks are automatically executed. You can also initiate proactive checks (for example, by executing the </a:t>
            </a:r>
            <a:r>
              <a:rPr lang="en-US">
                <a:latin typeface="Courier New" pitchFamily="49" charset="0"/>
              </a:rPr>
              <a:t>VALIDATE DATABASE</a:t>
            </a:r>
            <a:r>
              <a:rPr lang="en-US"/>
              <a:t> command). </a:t>
            </a:r>
          </a:p>
          <a:p>
            <a:pPr lvl="1"/>
            <a:r>
              <a:rPr lang="en-US"/>
              <a:t>In Enterprise Manager, select Availability &gt; Perform Recovery or click the Perform Recovery button if you find your database in a “down” or “mounted” state.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BF7CF826-D5D6-4585-B259-9175F6973F13}" type="slidenum">
              <a:rPr lang="en-US"/>
              <a:pPr/>
              <a:t>16</a:t>
            </a:fld>
            <a:endParaRPr lang="en-US"/>
          </a:p>
        </p:txBody>
      </p:sp>
      <p:sp>
        <p:nvSpPr>
          <p:cNvPr id="460804" name="Rectangle 4"/>
          <p:cNvSpPr>
            <a:spLocks noChangeArrowheads="1" noTextEdit="1"/>
          </p:cNvSpPr>
          <p:nvPr>
            <p:ph type="sldImg"/>
          </p:nvPr>
        </p:nvSpPr>
        <p:spPr>
          <a:ln/>
        </p:spPr>
      </p:sp>
      <p:sp>
        <p:nvSpPr>
          <p:cNvPr id="460805" name="Rectangle 5"/>
          <p:cNvSpPr>
            <a:spLocks noGrp="1" noChangeArrowheads="1"/>
          </p:cNvSpPr>
          <p:nvPr>
            <p:ph type="body" idx="1"/>
          </p:nvPr>
        </p:nvSpPr>
        <p:spPr/>
        <p:txBody>
          <a:bodyPr/>
          <a:lstStyle/>
          <a:p>
            <a:r>
              <a:rPr lang="en-US"/>
              <a:t>Data Failure: Examples</a:t>
            </a:r>
          </a:p>
          <a:p>
            <a:pPr lvl="1"/>
            <a:r>
              <a:rPr lang="en-US"/>
              <a:t>The Data Recovery Advisor can analyze failures and suggest repair options for a growing list of issues.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87AD48A4-7595-46BB-BECB-469F91025B4F}" type="slidenum">
              <a:rPr lang="en-US"/>
              <a:pPr/>
              <a:t>17</a:t>
            </a:fld>
            <a:endParaRPr lang="en-US"/>
          </a:p>
        </p:txBody>
      </p:sp>
      <p:sp>
        <p:nvSpPr>
          <p:cNvPr id="462852" name="Rectangle 4"/>
          <p:cNvSpPr>
            <a:spLocks noChangeArrowheads="1" noTextEdit="1"/>
          </p:cNvSpPr>
          <p:nvPr>
            <p:ph type="sldImg"/>
          </p:nvPr>
        </p:nvSpPr>
        <p:spPr>
          <a:ln/>
        </p:spPr>
      </p:sp>
      <p:sp>
        <p:nvSpPr>
          <p:cNvPr id="462853" name="Rectangle 5"/>
          <p:cNvSpPr>
            <a:spLocks noGrp="1" noChangeArrowheads="1"/>
          </p:cNvSpPr>
          <p:nvPr>
            <p:ph type="body" idx="1"/>
          </p:nvPr>
        </p:nvSpPr>
        <p:spPr/>
        <p:txBody>
          <a:bodyPr/>
          <a:lstStyle/>
          <a:p>
            <a:r>
              <a:rPr lang="en-US"/>
              <a:t>Listing Data Failures</a:t>
            </a:r>
          </a:p>
          <a:p>
            <a:pPr lvl="1"/>
            <a:r>
              <a:rPr lang="en-US"/>
              <a:t>On the Perform Recovery page, click “Advise and Repair.” </a:t>
            </a:r>
          </a:p>
          <a:p>
            <a:pPr lvl="1"/>
            <a:r>
              <a:rPr lang="en-US"/>
              <a:t>This “View and Manage Failures” page is the home page for the Data Recovery Advisor. The example in the screenshot shows how the Data Recovery Advisor lists data failures and details. Activities that you can initiate include advising, setting priorities, and closing failures.</a:t>
            </a:r>
          </a:p>
          <a:p>
            <a:pPr lvl="1"/>
            <a:r>
              <a:rPr lang="en-US"/>
              <a:t>The underlying RMAN </a:t>
            </a:r>
            <a:r>
              <a:rPr lang="en-US">
                <a:latin typeface="Courier New" pitchFamily="49" charset="0"/>
              </a:rPr>
              <a:t>LIST FAILURE</a:t>
            </a:r>
            <a:r>
              <a:rPr lang="en-US"/>
              <a:t> command can also display data failures and details. Failure assessments are not initiated here; they are executed and stored in the ADR.</a:t>
            </a:r>
          </a:p>
          <a:p>
            <a:pPr lvl="1"/>
            <a:r>
              <a:rPr lang="en-US"/>
              <a:t>Failures are listed in decreasing priority order: </a:t>
            </a:r>
            <a:r>
              <a:rPr lang="en-US">
                <a:latin typeface="Courier New" pitchFamily="49" charset="0"/>
              </a:rPr>
              <a:t>CRITICAL</a:t>
            </a:r>
            <a:r>
              <a:rPr lang="en-US"/>
              <a:t>, </a:t>
            </a:r>
            <a:r>
              <a:rPr lang="en-US">
                <a:latin typeface="Courier New" pitchFamily="49" charset="0"/>
              </a:rPr>
              <a:t>HIGH</a:t>
            </a:r>
            <a:r>
              <a:rPr lang="en-US"/>
              <a:t>, </a:t>
            </a:r>
            <a:r>
              <a:rPr lang="en-US">
                <a:latin typeface="Courier New" pitchFamily="49" charset="0"/>
              </a:rPr>
              <a:t>LOW</a:t>
            </a:r>
            <a:r>
              <a:rPr lang="en-US"/>
              <a:t>. Failures with the same priority are listed in order of increasing time stamps.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BB252017-0C10-42E6-9F94-E1D8341A0AE1}" type="slidenum">
              <a:rPr lang="en-US"/>
              <a:pPr/>
              <a:t>18</a:t>
            </a:fld>
            <a:endParaRPr lang="en-US"/>
          </a:p>
        </p:txBody>
      </p:sp>
      <p:sp>
        <p:nvSpPr>
          <p:cNvPr id="464900" name="Rectangle 4"/>
          <p:cNvSpPr>
            <a:spLocks noChangeArrowheads="1" noTextEdit="1"/>
          </p:cNvSpPr>
          <p:nvPr>
            <p:ph type="sldImg"/>
          </p:nvPr>
        </p:nvSpPr>
        <p:spPr>
          <a:ln/>
        </p:spPr>
      </p:sp>
      <p:sp>
        <p:nvSpPr>
          <p:cNvPr id="464901" name="Rectangle 5"/>
          <p:cNvSpPr>
            <a:spLocks noGrp="1" noChangeArrowheads="1"/>
          </p:cNvSpPr>
          <p:nvPr>
            <p:ph type="body" idx="1"/>
          </p:nvPr>
        </p:nvSpPr>
        <p:spPr/>
        <p:txBody>
          <a:bodyPr/>
          <a:lstStyle/>
          <a:p>
            <a:r>
              <a:rPr lang="en-US"/>
              <a:t>Advising on Repair</a:t>
            </a:r>
          </a:p>
          <a:p>
            <a:pPr lvl="1"/>
            <a:r>
              <a:rPr lang="en-US"/>
              <a:t>On the “View and Manage Failures” page, the Data Recovery Advisor generates a manual checklist after you click the Advise button. Two types of failures can appear.</a:t>
            </a:r>
          </a:p>
          <a:p>
            <a:pPr lvl="2"/>
            <a:r>
              <a:rPr lang="en-US"/>
              <a:t>Failures that require human intervention: An example is a connectivity failure when a disk cable is not plugged in.</a:t>
            </a:r>
          </a:p>
          <a:p>
            <a:pPr lvl="2"/>
            <a:r>
              <a:rPr lang="en-US"/>
              <a:t>Failures that are repaired faster if you can undo a previous erroneous action: For example, if you renamed a data file by error, it is faster to rename it back to its previous name than to initiate RMAN restoration from backup.</a:t>
            </a:r>
          </a:p>
          <a:p>
            <a:pPr lvl="1"/>
            <a:r>
              <a:rPr lang="en-US"/>
              <a:t>You can initiate the following actions:</a:t>
            </a:r>
          </a:p>
          <a:p>
            <a:pPr lvl="2"/>
            <a:r>
              <a:rPr lang="en-US"/>
              <a:t>Click “Re-assess Failures” after you perform a manual repair. Resolved failures are implicitly closed; any remaining failures are displayed on the “View and Manage Failures” page.</a:t>
            </a:r>
          </a:p>
          <a:p>
            <a:pPr lvl="2"/>
            <a:r>
              <a:rPr lang="en-US"/>
              <a:t>Click “Continue with Advise” to initiate an automated repair. When the Data Recovery Advisor generates an automated repair option, it generates a script that shows how RMAN plans to repair the failure. Click Continue if you want to execute the automated repair. If you do not want the Data Recovery Advisor to automatically repair the failure, you can use this script as a starting point for your manual repair.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B88ABD5E-1283-4221-AE1B-E288D644E54C}" type="slidenum">
              <a:rPr lang="en-US"/>
              <a:pPr/>
              <a:t>19</a:t>
            </a:fld>
            <a:endParaRPr lang="en-US"/>
          </a:p>
        </p:txBody>
      </p:sp>
      <p:sp>
        <p:nvSpPr>
          <p:cNvPr id="466948" name="Rectangle 4"/>
          <p:cNvSpPr>
            <a:spLocks noChangeArrowheads="1" noTextEdit="1"/>
          </p:cNvSpPr>
          <p:nvPr>
            <p:ph type="sldImg"/>
          </p:nvPr>
        </p:nvSpPr>
        <p:spPr>
          <a:ln/>
        </p:spPr>
      </p:sp>
      <p:sp>
        <p:nvSpPr>
          <p:cNvPr id="466949" name="Rectangle 5"/>
          <p:cNvSpPr>
            <a:spLocks noGrp="1" noChangeArrowheads="1"/>
          </p:cNvSpPr>
          <p:nvPr>
            <p:ph type="body" idx="1"/>
          </p:nvPr>
        </p:nvSpPr>
        <p:spPr/>
        <p:txBody>
          <a:bodyPr/>
          <a:lstStyle/>
          <a:p>
            <a:r>
              <a:rPr lang="en-US"/>
              <a:t>Executing Repairs</a:t>
            </a:r>
          </a:p>
          <a:p>
            <a:pPr lvl="1"/>
            <a:r>
              <a:rPr lang="en-US"/>
              <a:t>The Data Recovery Advisor displays these pages. In the example, a successful repair is completed in less than one second.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36889594-11F7-4F7C-9F38-85AB4FFAB4E2}" type="slidenum">
              <a:rPr lang="en-US"/>
              <a:pPr/>
              <a:t>2</a:t>
            </a:fld>
            <a:endParaRPr lang="en-US"/>
          </a:p>
        </p:txBody>
      </p:sp>
      <p:sp>
        <p:nvSpPr>
          <p:cNvPr id="432132" name="Rectangle 4"/>
          <p:cNvSpPr>
            <a:spLocks noChangeArrowheads="1" noTextEdit="1"/>
          </p:cNvSpPr>
          <p:nvPr>
            <p:ph type="sldImg"/>
          </p:nvPr>
        </p:nvSpPr>
        <p:spPr>
          <a:ln/>
        </p:spPr>
      </p:sp>
      <p:sp>
        <p:nvSpPr>
          <p:cNvPr id="43213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5C499921-1F13-4178-953C-78BB5D183327}" type="slidenum">
              <a:rPr lang="en-US"/>
              <a:pPr/>
              <a:t>20</a:t>
            </a:fld>
            <a:endParaRPr lang="en-US"/>
          </a:p>
        </p:txBody>
      </p:sp>
      <p:sp>
        <p:nvSpPr>
          <p:cNvPr id="468996" name="Rectangle 4"/>
          <p:cNvSpPr>
            <a:spLocks noChangeArrowheads="1" noTextEdit="1"/>
          </p:cNvSpPr>
          <p:nvPr>
            <p:ph type="sldImg"/>
          </p:nvPr>
        </p:nvSpPr>
        <p:spPr>
          <a:ln/>
        </p:spPr>
      </p:sp>
      <p:sp>
        <p:nvSpPr>
          <p:cNvPr id="468997" name="Rectangle 5"/>
          <p:cNvSpPr>
            <a:spLocks noGrp="1" noChangeArrowheads="1"/>
          </p:cNvSpPr>
          <p:nvPr>
            <p:ph type="body" idx="1"/>
          </p:nvPr>
        </p:nvSpPr>
        <p:spPr/>
        <p:txBody>
          <a:bodyPr/>
          <a:lstStyle/>
          <a:p>
            <a:r>
              <a:rPr lang="en-US"/>
              <a:t>Data Recovery Advisor Views</a:t>
            </a:r>
          </a:p>
          <a:p>
            <a:pPr lvl="1"/>
            <a:r>
              <a:rPr lang="en-US" b="1"/>
              <a:t>Usage Example</a:t>
            </a:r>
          </a:p>
          <a:p>
            <a:pPr lvl="1"/>
            <a:r>
              <a:rPr lang="en-US"/>
              <a:t>Suppose that you need to display all failures that were detected on June 21, 2007.</a:t>
            </a:r>
          </a:p>
          <a:p>
            <a:pPr lvl="4"/>
            <a:r>
              <a:rPr lang="en-US"/>
              <a:t>SELECT * FROM v$ir_failure</a:t>
            </a:r>
          </a:p>
          <a:p>
            <a:pPr lvl="4"/>
            <a:r>
              <a:rPr lang="en-US"/>
              <a:t>WHERE trunc (time_detected) = '21-JUN-2007';</a:t>
            </a:r>
          </a:p>
          <a:p>
            <a:pPr lvl="1"/>
            <a:r>
              <a:rPr lang="en-US"/>
              <a:t>See the </a:t>
            </a:r>
            <a:r>
              <a:rPr lang="en-US" i="1"/>
              <a:t>Oracle Database Reference</a:t>
            </a:r>
            <a:r>
              <a:rPr lang="en-US"/>
              <a:t> for details about the dynamic data dictionary views used by the Data Recovery Advisor.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4F2ADE72-6AC9-4CBD-9446-A37D72F99BBA}" type="slidenum">
              <a:rPr lang="en-US"/>
              <a:pPr/>
              <a:t>21</a:t>
            </a:fld>
            <a:endParaRPr lang="en-US"/>
          </a:p>
        </p:txBody>
      </p:sp>
      <p:sp>
        <p:nvSpPr>
          <p:cNvPr id="471044" name="Rectangle 4"/>
          <p:cNvSpPr>
            <a:spLocks noChangeArrowheads="1" noTextEdit="1"/>
          </p:cNvSpPr>
          <p:nvPr>
            <p:ph type="sldImg"/>
          </p:nvPr>
        </p:nvSpPr>
        <p:spPr>
          <a:ln/>
        </p:spPr>
      </p:sp>
      <p:sp>
        <p:nvSpPr>
          <p:cNvPr id="47104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B4FF1B98-C08B-4C02-AC31-B38FDCDE8D0B}" type="slidenum">
              <a:rPr lang="en-US"/>
              <a:pPr/>
              <a:t>22</a:t>
            </a:fld>
            <a:endParaRPr lang="en-US"/>
          </a:p>
        </p:txBody>
      </p:sp>
      <p:sp>
        <p:nvSpPr>
          <p:cNvPr id="473092" name="Rectangle 4"/>
          <p:cNvSpPr>
            <a:spLocks noChangeArrowheads="1" noTextEdit="1"/>
          </p:cNvSpPr>
          <p:nvPr>
            <p:ph type="sldImg"/>
          </p:nvPr>
        </p:nvSpPr>
        <p:spPr>
          <a:ln/>
        </p:spPr>
      </p:sp>
      <p:sp>
        <p:nvSpPr>
          <p:cNvPr id="47309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C69B1A10-BE45-4708-BA07-543E000272D4}" type="slidenum">
              <a:rPr lang="en-US"/>
              <a:pPr/>
              <a:t>3</a:t>
            </a:fld>
            <a:endParaRPr lang="en-US"/>
          </a:p>
        </p:txBody>
      </p:sp>
      <p:sp>
        <p:nvSpPr>
          <p:cNvPr id="434180" name="Rectangle 4"/>
          <p:cNvSpPr>
            <a:spLocks noChangeArrowheads="1" noTextEdit="1"/>
          </p:cNvSpPr>
          <p:nvPr>
            <p:ph type="sldImg"/>
          </p:nvPr>
        </p:nvSpPr>
        <p:spPr>
          <a:ln/>
        </p:spPr>
      </p:sp>
      <p:sp>
        <p:nvSpPr>
          <p:cNvPr id="434181" name="Rectangle 5"/>
          <p:cNvSpPr>
            <a:spLocks noGrp="1" noChangeArrowheads="1"/>
          </p:cNvSpPr>
          <p:nvPr>
            <p:ph type="body" idx="1"/>
          </p:nvPr>
        </p:nvSpPr>
        <p:spPr/>
        <p:txBody>
          <a:bodyPr/>
          <a:lstStyle/>
          <a:p>
            <a:r>
              <a:rPr lang="en-US"/>
              <a:t>Opening a Database</a:t>
            </a:r>
          </a:p>
          <a:p>
            <a:pPr lvl="1"/>
            <a:r>
              <a:rPr lang="en-US"/>
              <a:t>As a database moves from the shutdown stage to being fully open, it performs internal consistency checks with the following stages:</a:t>
            </a:r>
          </a:p>
          <a:p>
            <a:pPr lvl="2">
              <a:buSzPct val="70000"/>
            </a:pPr>
            <a:r>
              <a:rPr lang="en-US" b="1">
                <a:latin typeface="Courier New" pitchFamily="49" charset="0"/>
              </a:rPr>
              <a:t>NOMOUNT</a:t>
            </a:r>
            <a:r>
              <a:rPr lang="en-US" b="1"/>
              <a:t>:</a:t>
            </a:r>
            <a:r>
              <a:rPr lang="en-US"/>
              <a:t> For an instance to reach the </a:t>
            </a:r>
            <a:r>
              <a:rPr lang="en-US">
                <a:latin typeface="Courier New" pitchFamily="49" charset="0"/>
              </a:rPr>
              <a:t>NOMOUNT</a:t>
            </a:r>
            <a:r>
              <a:rPr lang="en-US"/>
              <a:t> (also known as </a:t>
            </a:r>
            <a:r>
              <a:rPr lang="en-US">
                <a:latin typeface="Courier New" pitchFamily="49" charset="0"/>
              </a:rPr>
              <a:t>STARTED</a:t>
            </a:r>
            <a:r>
              <a:rPr lang="en-US"/>
              <a:t>) status, the instance must read the initialization parameter file. </a:t>
            </a:r>
            <a:r>
              <a:rPr lang="en-US">
                <a:ea typeface="SimSun" pitchFamily="2" charset="-122"/>
              </a:rPr>
              <a:t>No database files are checked while the instance enters the </a:t>
            </a:r>
            <a:r>
              <a:rPr lang="en-US">
                <a:latin typeface="Courier New" pitchFamily="49" charset="0"/>
                <a:ea typeface="SimSun" pitchFamily="2" charset="-122"/>
              </a:rPr>
              <a:t>NOMOUNT</a:t>
            </a:r>
            <a:r>
              <a:rPr lang="en-US">
                <a:ea typeface="SimSun" pitchFamily="2" charset="-122"/>
              </a:rPr>
              <a:t> state</a:t>
            </a:r>
            <a:r>
              <a:rPr lang="en-US"/>
              <a:t>.</a:t>
            </a:r>
          </a:p>
          <a:p>
            <a:pPr lvl="2">
              <a:buSzPct val="70000"/>
            </a:pPr>
            <a:r>
              <a:rPr lang="en-US" b="1">
                <a:latin typeface="Courier New" pitchFamily="49" charset="0"/>
              </a:rPr>
              <a:t>MOUNT</a:t>
            </a:r>
            <a:r>
              <a:rPr lang="en-US" b="1"/>
              <a:t>:</a:t>
            </a:r>
            <a:r>
              <a:rPr lang="en-US"/>
              <a:t> As the instance moves to the </a:t>
            </a:r>
            <a:r>
              <a:rPr lang="en-US">
                <a:latin typeface="Courier New" pitchFamily="49" charset="0"/>
              </a:rPr>
              <a:t>MOUNT</a:t>
            </a:r>
            <a:r>
              <a:rPr lang="en-US"/>
              <a:t> status, it checks whether all control files listed in the initialization parameter file are present and synchronized. If even one control file is missing or corrupt, the instance returns an error (noting the missing control file) to the administrator and remains in the </a:t>
            </a:r>
            <a:r>
              <a:rPr lang="en-US">
                <a:latin typeface="Courier New" pitchFamily="49" charset="0"/>
              </a:rPr>
              <a:t>NOMOUNT</a:t>
            </a:r>
            <a:r>
              <a:rPr lang="en-US"/>
              <a:t> state.</a:t>
            </a:r>
          </a:p>
          <a:p>
            <a:pPr lvl="2">
              <a:buSzPct val="70000"/>
            </a:pPr>
            <a:r>
              <a:rPr lang="en-US" b="1">
                <a:latin typeface="Courier New" pitchFamily="49" charset="0"/>
              </a:rPr>
              <a:t>OPEN</a:t>
            </a:r>
            <a:r>
              <a:rPr lang="en-US" b="1"/>
              <a:t>:</a:t>
            </a:r>
            <a:r>
              <a:rPr lang="en-US"/>
              <a:t> When the instance moves from the </a:t>
            </a:r>
            <a:r>
              <a:rPr lang="en-US">
                <a:latin typeface="Courier New" pitchFamily="49" charset="0"/>
              </a:rPr>
              <a:t>MOUNT</a:t>
            </a:r>
            <a:r>
              <a:rPr lang="en-US"/>
              <a:t> state to the </a:t>
            </a:r>
            <a:r>
              <a:rPr lang="en-US">
                <a:latin typeface="Courier New" pitchFamily="49" charset="0"/>
              </a:rPr>
              <a:t>OPEN</a:t>
            </a:r>
            <a:r>
              <a:rPr lang="en-US"/>
              <a:t> state, it does the following:</a:t>
            </a:r>
          </a:p>
          <a:p>
            <a:pPr lvl="3"/>
            <a:r>
              <a:rPr lang="en-US" altLang="en-US"/>
              <a:t>Checks whether all redo log groups known to the control file have at least one member present. Any missing members are noted in the alert log.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7A992637-777B-43DE-8ADB-1B93734B1468}" type="slidenum">
              <a:rPr lang="en-US"/>
              <a:pPr/>
              <a:t>4</a:t>
            </a:fld>
            <a:endParaRPr lang="en-US"/>
          </a:p>
        </p:txBody>
      </p:sp>
      <p:sp>
        <p:nvSpPr>
          <p:cNvPr id="436226" name="Rectangle 2"/>
          <p:cNvSpPr>
            <a:spLocks noGrp="1" noChangeArrowheads="1"/>
          </p:cNvSpPr>
          <p:nvPr>
            <p:ph type="body" idx="1"/>
          </p:nvPr>
        </p:nvSpPr>
        <p:spPr>
          <a:xfrm>
            <a:off x="504825" y="460375"/>
            <a:ext cx="6096000" cy="8378825"/>
          </a:xfrm>
        </p:spPr>
        <p:txBody>
          <a:bodyPr/>
          <a:lstStyle/>
          <a:p>
            <a:r>
              <a:rPr lang="en-US" altLang="en-US"/>
              <a:t>Opening a Database (continued)</a:t>
            </a:r>
          </a:p>
          <a:p>
            <a:pPr lvl="3">
              <a:spcBef>
                <a:spcPct val="25000"/>
              </a:spcBef>
            </a:pPr>
            <a:r>
              <a:rPr lang="en-US"/>
              <a:t>Verifies that all data files known to the control file are present unless they have been taken offline. Offline files are not checked until the administrator tries to bring them online. The administrator may take a data file offline and open the instance if the data file does not belong to the </a:t>
            </a:r>
            <a:r>
              <a:rPr lang="en-US">
                <a:latin typeface="Courier New" pitchFamily="49" charset="0"/>
              </a:rPr>
              <a:t>SYSTEM</a:t>
            </a:r>
            <a:r>
              <a:rPr lang="en-US"/>
              <a:t> or </a:t>
            </a:r>
            <a:r>
              <a:rPr lang="en-US">
                <a:latin typeface="Courier New" pitchFamily="49" charset="0"/>
              </a:rPr>
              <a:t>UNDO </a:t>
            </a:r>
            <a:r>
              <a:rPr lang="en-US"/>
              <a:t>tablespaces. If any files are missing, an error noting the first missing file is returned to the administrator and the instance remains in the </a:t>
            </a:r>
            <a:r>
              <a:rPr lang="en-US">
                <a:latin typeface="Courier New" pitchFamily="49" charset="0"/>
              </a:rPr>
              <a:t>MOUNT</a:t>
            </a:r>
            <a:r>
              <a:rPr lang="en-US"/>
              <a:t> state. When the instance finds files that are missing, only the first file causing a problem appears in the error message. To find all files that need recovery, the administrator can check the </a:t>
            </a:r>
            <a:r>
              <a:rPr lang="en-US">
                <a:latin typeface="Courier New" pitchFamily="49" charset="0"/>
              </a:rPr>
              <a:t>v$recover_file</a:t>
            </a:r>
            <a:r>
              <a:rPr lang="en-US"/>
              <a:t> dynamic performance view to get a complete list of the files that need attention:</a:t>
            </a:r>
          </a:p>
          <a:p>
            <a:pPr lvl="4"/>
            <a:r>
              <a:rPr lang="en-US"/>
              <a:t>SQL&gt; startup</a:t>
            </a:r>
          </a:p>
          <a:p>
            <a:pPr lvl="4"/>
            <a:r>
              <a:rPr lang="en-US"/>
              <a:t>ORACLE instance started.</a:t>
            </a:r>
          </a:p>
          <a:p>
            <a:pPr lvl="4"/>
            <a:r>
              <a:rPr lang="en-US"/>
              <a:t>Total System Global Area  171966464 bytes</a:t>
            </a:r>
          </a:p>
          <a:p>
            <a:pPr lvl="4"/>
            <a:r>
              <a:rPr lang="en-US"/>
              <a:t>Fixed Size                   775608 bytes</a:t>
            </a:r>
          </a:p>
          <a:p>
            <a:pPr lvl="4"/>
            <a:r>
              <a:rPr lang="en-US"/>
              <a:t>Variable Size             145762888 bytes</a:t>
            </a:r>
          </a:p>
          <a:p>
            <a:pPr lvl="4"/>
            <a:r>
              <a:rPr lang="en-US"/>
              <a:t>Database Buffers           25165824 bytes</a:t>
            </a:r>
          </a:p>
          <a:p>
            <a:pPr lvl="4"/>
            <a:r>
              <a:rPr lang="en-US"/>
              <a:t>Redo Buffers                 262144 bytes</a:t>
            </a:r>
          </a:p>
          <a:p>
            <a:pPr lvl="4"/>
            <a:r>
              <a:rPr lang="en-US"/>
              <a:t>Database mounted.</a:t>
            </a:r>
          </a:p>
          <a:p>
            <a:pPr lvl="4"/>
            <a:r>
              <a:rPr lang="en-US"/>
              <a:t>ORA-01157: cannot identify/lock data file 4 - see DBWR trace file</a:t>
            </a:r>
          </a:p>
          <a:p>
            <a:pPr lvl="4"/>
            <a:r>
              <a:rPr lang="en-US"/>
              <a:t>ORA-01110: data file 4: '/oracle/oradata/orcl/users01.dbf'</a:t>
            </a:r>
          </a:p>
          <a:p>
            <a:pPr lvl="4"/>
            <a:r>
              <a:rPr lang="en-US"/>
              <a:t>SQL&gt; SELECT name, error</a:t>
            </a:r>
          </a:p>
          <a:p>
            <a:pPr lvl="4"/>
            <a:r>
              <a:rPr lang="en-US"/>
              <a:t>  2  FROM v$datafile</a:t>
            </a:r>
          </a:p>
          <a:p>
            <a:pPr lvl="4"/>
            <a:r>
              <a:rPr lang="en-US"/>
              <a:t>  3  JOIN v$recover_file</a:t>
            </a:r>
          </a:p>
          <a:p>
            <a:pPr lvl="4"/>
            <a:r>
              <a:rPr lang="en-US"/>
              <a:t>  4  USING (file#);</a:t>
            </a:r>
          </a:p>
          <a:p>
            <a:pPr lvl="4"/>
            <a:r>
              <a:rPr lang="en-US"/>
              <a:t>NAME                                ERROR</a:t>
            </a:r>
          </a:p>
          <a:p>
            <a:pPr lvl="4"/>
            <a:r>
              <a:rPr lang="en-US"/>
              <a:t>----------------------------------- ------------------</a:t>
            </a:r>
          </a:p>
          <a:p>
            <a:pPr lvl="4"/>
            <a:r>
              <a:rPr lang="en-US"/>
              <a:t>/oracle/oradata/orcl/users01.dbf    FILE NOT FOUND</a:t>
            </a:r>
          </a:p>
          <a:p>
            <a:pPr lvl="4"/>
            <a:r>
              <a:rPr lang="en-US"/>
              <a:t>/oracle/oradata/orcl/example01.dbf  FILE NOT FOUND</a:t>
            </a:r>
          </a:p>
          <a:p>
            <a:pPr lvl="3"/>
            <a:r>
              <a:rPr lang="en-US"/>
              <a:t>Verifies that all data files that are not offline or read-only are synchronized with the control file. If necessary, instance recovery is automatically performed. However, if a file is out of synchronization to the extent that it cannot be recovered by using the online redo log groups, then the administrator must perform media recovery. If any files require media recovery, an error message noting the first file requiring recovery is returned to the administrator and the instance remains in the </a:t>
            </a:r>
            <a:r>
              <a:rPr lang="en-US">
                <a:latin typeface="Courier New" pitchFamily="49" charset="0"/>
              </a:rPr>
              <a:t>MOUNT</a:t>
            </a:r>
            <a:r>
              <a:rPr lang="en-US"/>
              <a:t> state:</a:t>
            </a:r>
          </a:p>
          <a:p>
            <a:pPr lvl="4"/>
            <a:r>
              <a:rPr lang="it-IT"/>
              <a:t>ORA-01113: file 4 needs media recovery</a:t>
            </a:r>
          </a:p>
          <a:p>
            <a:pPr lvl="4"/>
            <a:r>
              <a:rPr lang="it-IT"/>
              <a:t>ORA-01110: data file 4: '/oracle/oradata/orcl/users01.dbf'</a:t>
            </a:r>
          </a:p>
          <a:p>
            <a:pPr lvl="3">
              <a:buFont typeface="Times New Roman" pitchFamily="18" charset="0"/>
              <a:buNone/>
            </a:pPr>
            <a:r>
              <a:rPr lang="en-US"/>
              <a:t>	Again, </a:t>
            </a:r>
            <a:r>
              <a:rPr lang="en-US">
                <a:latin typeface="Courier New" pitchFamily="49" charset="0"/>
              </a:rPr>
              <a:t>v$recover_file</a:t>
            </a:r>
            <a:r>
              <a:rPr lang="en-US"/>
              <a:t> gives a complete list of files that need attention. Files that are present and require media recovery are listed, but </a:t>
            </a:r>
            <a:r>
              <a:rPr lang="en-US">
                <a:ea typeface="SimSun" pitchFamily="2" charset="-122"/>
              </a:rPr>
              <a:t>no error message is displayed</a:t>
            </a:r>
            <a:r>
              <a:rPr lang="en-US"/>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B2317090-EF9B-47C5-99F0-E4D77A180E73}" type="slidenum">
              <a:rPr lang="en-US"/>
              <a:pPr/>
              <a:t>5</a:t>
            </a:fld>
            <a:endParaRPr lang="en-US"/>
          </a:p>
        </p:txBody>
      </p:sp>
      <p:sp>
        <p:nvSpPr>
          <p:cNvPr id="438276" name="Rectangle 4"/>
          <p:cNvSpPr>
            <a:spLocks noChangeArrowheads="1" noTextEdit="1"/>
          </p:cNvSpPr>
          <p:nvPr>
            <p:ph type="sldImg"/>
          </p:nvPr>
        </p:nvSpPr>
        <p:spPr>
          <a:ln/>
        </p:spPr>
      </p:sp>
      <p:sp>
        <p:nvSpPr>
          <p:cNvPr id="438277" name="Rectangle 5"/>
          <p:cNvSpPr>
            <a:spLocks noGrp="1" noChangeArrowheads="1"/>
          </p:cNvSpPr>
          <p:nvPr>
            <p:ph type="body" idx="1"/>
          </p:nvPr>
        </p:nvSpPr>
        <p:spPr/>
        <p:txBody>
          <a:bodyPr/>
          <a:lstStyle/>
          <a:p>
            <a:r>
              <a:rPr lang="en-US"/>
              <a:t>Keeping a Database Open</a:t>
            </a:r>
          </a:p>
          <a:p>
            <a:pPr lvl="1"/>
            <a:r>
              <a:rPr lang="en-US"/>
              <a:t>After a database is open, instance failure can be caused by media failure: for example, by the loss of a control file, the loss of an entire redo log group, or the loss of a data file belonging to the </a:t>
            </a:r>
            <a:r>
              <a:rPr lang="en-US">
                <a:latin typeface="Courier New" pitchFamily="49" charset="0"/>
              </a:rPr>
              <a:t>SYSTEM</a:t>
            </a:r>
            <a:r>
              <a:rPr lang="en-US"/>
              <a:t> or </a:t>
            </a:r>
            <a:r>
              <a:rPr lang="en-US">
                <a:latin typeface="Courier New" pitchFamily="49" charset="0"/>
              </a:rPr>
              <a:t>UNDO</a:t>
            </a:r>
            <a:r>
              <a:rPr lang="en-US"/>
              <a:t> tablespaces.</a:t>
            </a:r>
          </a:p>
          <a:p>
            <a:pPr lvl="1"/>
            <a:r>
              <a:rPr lang="en-US"/>
              <a:t>In many cases, the failed instance does not completely shut down but is unable to continue to perform work. Recovering from these types of media failure must be done with the database down. As a result, the administrator must use the </a:t>
            </a:r>
            <a:r>
              <a:rPr lang="en-US">
                <a:latin typeface="Courier New" pitchFamily="49" charset="0"/>
              </a:rPr>
              <a:t>SHUTDOWN</a:t>
            </a:r>
            <a:r>
              <a:rPr lang="en-US"/>
              <a:t> </a:t>
            </a:r>
            <a:r>
              <a:rPr lang="en-US">
                <a:latin typeface="Courier New" pitchFamily="49" charset="0"/>
              </a:rPr>
              <a:t>ABORT</a:t>
            </a:r>
            <a:r>
              <a:rPr lang="en-US"/>
              <a:t> command before beginning recovery efforts.</a:t>
            </a:r>
          </a:p>
          <a:p>
            <a:pPr lvl="1"/>
            <a:r>
              <a:rPr lang="en-US"/>
              <a:t>The loss of data files belonging to other tablespaces does not cause instance failure, and the database can be recovered while open, with work continuing in other tablespaces.</a:t>
            </a:r>
          </a:p>
          <a:p>
            <a:pPr lvl="1"/>
            <a:r>
              <a:rPr lang="en-US"/>
              <a:t>These errors can be detected by inspecting the alert log file or by using the Data Recovery Advisor.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340778DD-3754-46A1-A018-BFD448F602DF}" type="slidenum">
              <a:rPr lang="en-US"/>
              <a:pPr/>
              <a:t>6</a:t>
            </a:fld>
            <a:endParaRPr lang="en-US"/>
          </a:p>
        </p:txBody>
      </p:sp>
      <p:sp>
        <p:nvSpPr>
          <p:cNvPr id="440324" name="Rectangle 4"/>
          <p:cNvSpPr>
            <a:spLocks noChangeArrowheads="1" noTextEdit="1"/>
          </p:cNvSpPr>
          <p:nvPr>
            <p:ph type="sldImg"/>
          </p:nvPr>
        </p:nvSpPr>
        <p:spPr>
          <a:ln/>
        </p:spPr>
      </p:sp>
      <p:sp>
        <p:nvSpPr>
          <p:cNvPr id="440325" name="Rectangle 5"/>
          <p:cNvSpPr>
            <a:spLocks noGrp="1" noChangeArrowheads="1"/>
          </p:cNvSpPr>
          <p:nvPr>
            <p:ph type="body" idx="1"/>
          </p:nvPr>
        </p:nvSpPr>
        <p:spPr/>
        <p:txBody>
          <a:bodyPr/>
          <a:lstStyle/>
          <a:p>
            <a:r>
              <a:rPr lang="en-US"/>
              <a:t>Functionality of the Data Recovery Advisor</a:t>
            </a:r>
          </a:p>
          <a:p>
            <a:pPr lvl="1"/>
            <a:r>
              <a:rPr lang="en-US"/>
              <a:t>The Data Recovery Advisor automatically gathers data failure information when an error is encountered. In addition, it can proactively check for failures. In this mode, it can potentially detect and analyze data failures before a database process discovers the corruption and signals an error. (Note that repairs are always under human control.) </a:t>
            </a:r>
          </a:p>
          <a:p>
            <a:pPr lvl="1"/>
            <a:r>
              <a:rPr lang="en-US"/>
              <a:t>Data failures can be very serious. For example, if your current log files are missing, you cannot open your database. Some data failures (like block corruptions in data files) are not catastrophic because they do not take the database down or prevent you from opening the Oracle instance. The Data Recovery Advisor handles both cases: the one when you cannot start up the database (because required database files are missing, inconsistent, or corrupted) and the one when file corruptions are discovered during run time. </a:t>
            </a:r>
          </a:p>
          <a:p>
            <a:pPr lvl="1"/>
            <a:r>
              <a:rPr lang="en-US"/>
              <a:t>The preferred way to address serious data failures is as follows:</a:t>
            </a:r>
          </a:p>
          <a:p>
            <a:pPr lvl="2">
              <a:buFont typeface="Times New Roman" pitchFamily="18" charset="0"/>
              <a:buNone/>
            </a:pPr>
            <a:r>
              <a:rPr lang="en-US"/>
              <a:t>1.	Fail over to a standby database if you are in a Data Guard configuration. This allows users to come back online as soon as possible.</a:t>
            </a:r>
          </a:p>
          <a:p>
            <a:pPr lvl="2">
              <a:buFont typeface="Times New Roman" pitchFamily="18" charset="0"/>
              <a:buNone/>
            </a:pPr>
            <a:r>
              <a:rPr lang="en-US"/>
              <a:t>2.	Repair the primary cause of the data failure (fortunately, this does not affect your users).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C7FFC221-24B3-4C8C-A283-06D406B06A99}" type="slidenum">
              <a:rPr lang="en-US"/>
              <a:pPr/>
              <a:t>7</a:t>
            </a:fld>
            <a:endParaRPr lang="en-US"/>
          </a:p>
        </p:txBody>
      </p:sp>
      <p:sp>
        <p:nvSpPr>
          <p:cNvPr id="442370" name="Rectangle 2"/>
          <p:cNvSpPr>
            <a:spLocks noGrp="1" noChangeArrowheads="1"/>
          </p:cNvSpPr>
          <p:nvPr>
            <p:ph type="body" idx="1"/>
          </p:nvPr>
        </p:nvSpPr>
        <p:spPr>
          <a:xfrm>
            <a:off x="428625" y="428625"/>
            <a:ext cx="6359525" cy="8453438"/>
          </a:xfrm>
          <a:noFill/>
          <a:ln/>
        </p:spPr>
        <p:txBody>
          <a:bodyPr lIns="91416" tIns="45708" rIns="91416" bIns="45708"/>
          <a:lstStyle/>
          <a:p>
            <a:r>
              <a:rPr lang="en-US"/>
              <a:t>Functionality of the Data Recovery Advisor (continued)</a:t>
            </a:r>
          </a:p>
          <a:p>
            <a:r>
              <a:rPr lang="en-US"/>
              <a:t>User Interfaces</a:t>
            </a:r>
          </a:p>
          <a:p>
            <a:pPr lvl="1"/>
            <a:r>
              <a:rPr lang="en-US"/>
              <a:t>The Data Recovery Advisor is available from Enterprise Manager (EM) Database Control and Grid Control. When failures exist, there are several ways to access the Data Recovery Advisor. The following examples all begin on the Database Instance home page:</a:t>
            </a:r>
          </a:p>
          <a:p>
            <a:pPr lvl="2"/>
            <a:r>
              <a:rPr lang="en-US"/>
              <a:t>Availability tabbed page &gt; Perform Recovery &gt; Advise and Recover</a:t>
            </a:r>
          </a:p>
          <a:p>
            <a:pPr lvl="2"/>
            <a:r>
              <a:rPr lang="en-US"/>
              <a:t>Active Incidents link  &gt; on the Support Workbench “Problems” page: Checker Findings tabbed page &gt; Launch Recovery Advisor</a:t>
            </a:r>
          </a:p>
          <a:p>
            <a:pPr lvl="2"/>
            <a:r>
              <a:rPr lang="en-US"/>
              <a:t>Database Instance Health &gt; click specific link (for example, ORA 1578) in the Incidents section &gt; Support Workbench, Problems Detail page &gt; Data Recovery Advisor</a:t>
            </a:r>
          </a:p>
          <a:p>
            <a:pPr lvl="2"/>
            <a:r>
              <a:rPr lang="en-US"/>
              <a:t>Database Instance Health &gt; Related Links section: Support Workbench &gt; Checker Findings tabbed page: Launch Recovery Advisor</a:t>
            </a:r>
          </a:p>
          <a:p>
            <a:pPr lvl="2"/>
            <a:r>
              <a:rPr lang="en-US"/>
              <a:t>Related Link: Advisor Central &gt; Advisors tabbed page: Data Recovery Advisor</a:t>
            </a:r>
          </a:p>
          <a:p>
            <a:pPr lvl="2"/>
            <a:r>
              <a:rPr lang="en-US"/>
              <a:t>Related Link: Advisor Central &gt; Checkers tabbed page: Details &gt; Run Detail tabbed page: Launch Recovery Advisor</a:t>
            </a:r>
          </a:p>
          <a:p>
            <a:pPr lvl="1"/>
            <a:r>
              <a:rPr lang="en-US">
                <a:cs typeface="Times New Roman" pitchFamily="18" charset="0"/>
              </a:rPr>
              <a:t>You can also use the Data Recovery Advisor by using the RMAN command line: </a:t>
            </a:r>
          </a:p>
          <a:p>
            <a:pPr lvl="2">
              <a:buFont typeface="Times New Roman" pitchFamily="18" charset="0"/>
              <a:buNone/>
            </a:pPr>
            <a:r>
              <a:rPr lang="en-US">
                <a:latin typeface="Courier New" pitchFamily="49" charset="0"/>
                <a:cs typeface="Times New Roman" pitchFamily="18" charset="0"/>
              </a:rPr>
              <a:t>rman target / nocatalog</a:t>
            </a:r>
          </a:p>
          <a:p>
            <a:pPr lvl="2">
              <a:buFont typeface="Times New Roman" pitchFamily="18" charset="0"/>
              <a:buNone/>
            </a:pPr>
            <a:r>
              <a:rPr lang="en-US">
                <a:latin typeface="Courier New" pitchFamily="49" charset="0"/>
              </a:rPr>
              <a:t>rman&gt; list failure all;</a:t>
            </a:r>
            <a:endParaRPr lang="en-US">
              <a:latin typeface="Courier New" pitchFamily="49" charset="0"/>
              <a:cs typeface="Arial" charset="0"/>
            </a:endParaRPr>
          </a:p>
          <a:p>
            <a:r>
              <a:rPr lang="en-US">
                <a:cs typeface="Arial" charset="0"/>
              </a:rPr>
              <a:t>Supported Database Configurations</a:t>
            </a:r>
          </a:p>
          <a:p>
            <a:pPr lvl="1"/>
            <a:r>
              <a:rPr lang="en-US">
                <a:cs typeface="Arial" charset="0"/>
              </a:rPr>
              <a:t>In the current release, the Data Recovery Advisor supports single-instance databases. Oracle Real Application Clusters databases are not supported.</a:t>
            </a:r>
          </a:p>
          <a:p>
            <a:pPr lvl="1"/>
            <a:r>
              <a:rPr lang="en-US">
                <a:cs typeface="Arial" charset="0"/>
              </a:rPr>
              <a:t>The Data Recovery Advisor cannot use blocks or files transferred from a standby database to repair failures on a primary database. Furthermore, you cannot use the Data Recovery Advisor to diagnose and repair failures on a standby database. However, the Data Recovery Advisor does support failover to a standby database as a repair option (as mentioned above).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61E20F1A-AF69-4A3B-B3C0-903F2E2FA488}" type="slidenum">
              <a:rPr lang="en-US"/>
              <a:pPr/>
              <a:t>8</a:t>
            </a:fld>
            <a:endParaRPr lang="en-US"/>
          </a:p>
        </p:txBody>
      </p:sp>
      <p:sp>
        <p:nvSpPr>
          <p:cNvPr id="444420" name="Rectangle 4"/>
          <p:cNvSpPr>
            <a:spLocks noChangeArrowheads="1" noTextEdit="1"/>
          </p:cNvSpPr>
          <p:nvPr>
            <p:ph type="sldImg"/>
          </p:nvPr>
        </p:nvSpPr>
        <p:spPr>
          <a:ln/>
        </p:spPr>
      </p:sp>
      <p:sp>
        <p:nvSpPr>
          <p:cNvPr id="444421" name="Rectangle 5"/>
          <p:cNvSpPr>
            <a:spLocks noGrp="1" noChangeArrowheads="1"/>
          </p:cNvSpPr>
          <p:nvPr>
            <p:ph type="body" idx="1"/>
          </p:nvPr>
        </p:nvSpPr>
        <p:spPr/>
        <p:txBody>
          <a:bodyPr/>
          <a:lstStyle/>
          <a:p>
            <a:r>
              <a:rPr lang="en-US"/>
              <a:t>Loss of a Control File</a:t>
            </a:r>
          </a:p>
          <a:p>
            <a:pPr lvl="1"/>
            <a:r>
              <a:rPr lang="en-US"/>
              <a:t>Recovering from the loss of a control file (if at least one control file remains) can be accomplished by performing the following steps:</a:t>
            </a:r>
          </a:p>
          <a:p>
            <a:pPr lvl="2">
              <a:buFont typeface="Times New Roman" pitchFamily="18" charset="0"/>
              <a:buNone/>
            </a:pPr>
            <a:r>
              <a:rPr lang="en-US"/>
              <a:t>1.	If the instance has not already failed, shut it down by using </a:t>
            </a:r>
            <a:r>
              <a:rPr lang="en-US">
                <a:latin typeface="Courier New" pitchFamily="49" charset="0"/>
              </a:rPr>
              <a:t>SHUTDOWN</a:t>
            </a:r>
            <a:r>
              <a:rPr lang="en-US"/>
              <a:t> </a:t>
            </a:r>
            <a:r>
              <a:rPr lang="en-US">
                <a:latin typeface="Courier New" pitchFamily="49" charset="0"/>
              </a:rPr>
              <a:t>ABORT</a:t>
            </a:r>
            <a:r>
              <a:rPr lang="en-US"/>
              <a:t>.</a:t>
            </a:r>
          </a:p>
          <a:p>
            <a:pPr lvl="2">
              <a:buFont typeface="Times New Roman" pitchFamily="18" charset="0"/>
              <a:buNone/>
            </a:pPr>
            <a:r>
              <a:rPr lang="en-US"/>
              <a:t>2.	Copy one of the remaining control files to the missing file’s location. If the media failure is due to the loss of a disk drive or controller, copy one of the remaining control files to some other location and update the instance’s parameter file to point to the new location. Alternatively, you can delete the reference to the missing control file from the initialization parameter file. Remember that Oracle recommends having </a:t>
            </a:r>
            <a:r>
              <a:rPr lang="en-US" i="1"/>
              <a:t>at least</a:t>
            </a:r>
            <a:r>
              <a:rPr lang="en-US"/>
              <a:t> two control files at all times.</a:t>
            </a:r>
          </a:p>
          <a:p>
            <a:pPr lvl="2">
              <a:buFont typeface="Times New Roman" pitchFamily="18" charset="0"/>
              <a:buNone/>
            </a:pPr>
            <a:r>
              <a:rPr lang="en-US"/>
              <a:t>3.	Start the instance.</a:t>
            </a:r>
          </a:p>
          <a:p>
            <a:pPr lvl="1"/>
            <a:r>
              <a:rPr lang="en-US"/>
              <a:t>Recovering from the loss of all control files is covered in the course titled </a:t>
            </a:r>
            <a:r>
              <a:rPr lang="en-US" i="1"/>
              <a:t>Oracle Database 11g: Administration Workshop II</a:t>
            </a:r>
            <a:r>
              <a:rPr 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16 - </a:t>
            </a:r>
            <a:fld id="{3DF5AEB9-9B38-4BC0-B351-CF8EA58B8F9C}" type="slidenum">
              <a:rPr lang="en-US"/>
              <a:pPr/>
              <a:t>9</a:t>
            </a:fld>
            <a:endParaRPr lang="en-US"/>
          </a:p>
        </p:txBody>
      </p:sp>
      <p:sp>
        <p:nvSpPr>
          <p:cNvPr id="446468" name="Rectangle 4"/>
          <p:cNvSpPr>
            <a:spLocks noChangeArrowheads="1" noTextEdit="1"/>
          </p:cNvSpPr>
          <p:nvPr>
            <p:ph type="sldImg"/>
          </p:nvPr>
        </p:nvSpPr>
        <p:spPr>
          <a:ln/>
        </p:spPr>
      </p:sp>
      <p:sp>
        <p:nvSpPr>
          <p:cNvPr id="446469" name="Rectangle 5"/>
          <p:cNvSpPr>
            <a:spLocks noGrp="1" noChangeArrowheads="1"/>
          </p:cNvSpPr>
          <p:nvPr>
            <p:ph type="body" idx="1"/>
          </p:nvPr>
        </p:nvSpPr>
        <p:spPr/>
        <p:txBody>
          <a:bodyPr/>
          <a:lstStyle/>
          <a:p>
            <a:r>
              <a:rPr lang="en-US"/>
              <a:t>Loss of a Redo Log File</a:t>
            </a:r>
          </a:p>
          <a:p>
            <a:pPr lvl="1"/>
            <a:r>
              <a:rPr lang="en-US"/>
              <a:t>Recovering from the loss of a single redo log group member should not affect the running instance.</a:t>
            </a:r>
          </a:p>
          <a:p>
            <a:pPr lvl="1"/>
            <a:r>
              <a:rPr lang="en-US">
                <a:ea typeface="SimSun" pitchFamily="2" charset="-122"/>
              </a:rPr>
              <a:t>To perform this recovery:</a:t>
            </a:r>
            <a:r>
              <a:rPr lang="en-US"/>
              <a:t> </a:t>
            </a:r>
          </a:p>
          <a:p>
            <a:pPr lvl="2">
              <a:buFont typeface="Times New Roman" pitchFamily="18" charset="0"/>
              <a:buNone/>
            </a:pPr>
            <a:r>
              <a:rPr lang="en-US"/>
              <a:t>1.	Determine whether there is a missing log file by examining the alert log.</a:t>
            </a:r>
          </a:p>
          <a:p>
            <a:pPr lvl="2">
              <a:buFont typeface="Times New Roman" pitchFamily="18" charset="0"/>
              <a:buNone/>
            </a:pPr>
            <a:r>
              <a:rPr lang="en-US"/>
              <a:t>2.	Restore the missing file by copying one of the remaining files from the same group.</a:t>
            </a:r>
          </a:p>
          <a:p>
            <a:pPr lvl="2">
              <a:buFont typeface="Times New Roman" pitchFamily="18" charset="0"/>
              <a:buNone/>
            </a:pPr>
            <a:r>
              <a:rPr lang="en-US"/>
              <a:t>3.	If the media failure is due to the loss of a disk drive or controller, rename the missing file.</a:t>
            </a:r>
          </a:p>
          <a:p>
            <a:pPr lvl="2">
              <a:buFont typeface="Times New Roman" pitchFamily="18" charset="0"/>
              <a:buNone/>
            </a:pPr>
            <a:r>
              <a:rPr lang="en-US"/>
              <a:t>4.	If the group has already been archived, or if you are in </a:t>
            </a:r>
            <a:r>
              <a:rPr lang="en-US">
                <a:latin typeface="Courier New" pitchFamily="49" charset="0"/>
              </a:rPr>
              <a:t>NOARCHIVELOG</a:t>
            </a:r>
            <a:r>
              <a:rPr lang="en-US"/>
              <a:t> mode, you may choose to solve the problem by clearing the log group to re-create the missing file or files. Select the appropriate group and then select the Clear Logfile action. You can also clear the affected group manually with the following command:</a:t>
            </a:r>
          </a:p>
          <a:p>
            <a:pPr lvl="4">
              <a:buFontTx/>
              <a:buNone/>
            </a:pPr>
            <a:r>
              <a:rPr lang="en-US"/>
              <a:t>SQL&gt; ALTER DATABASE CLEAR LOGFILE GROUP </a:t>
            </a:r>
            <a:r>
              <a:rPr lang="en-US" i="1"/>
              <a:t>#</a:t>
            </a:r>
            <a:r>
              <a:rPr lang="en-US"/>
              <a:t>;</a:t>
            </a:r>
          </a:p>
          <a:p>
            <a:pPr lvl="1">
              <a:buFontTx/>
              <a:buNone/>
            </a:pPr>
            <a:r>
              <a:rPr lang="en-US" b="1"/>
              <a:t>Note:</a:t>
            </a:r>
            <a:r>
              <a:rPr lang="en-US" i="1"/>
              <a:t> </a:t>
            </a:r>
            <a:r>
              <a:rPr lang="en-US"/>
              <a:t>Database Control does not allow you to clear a log group that has not been archived. Doing so breaks the chain of redo information. If you must clear an unarchived log group, you should </a:t>
            </a:r>
            <a:r>
              <a:rPr lang="en-US" i="1"/>
              <a:t>immediately</a:t>
            </a:r>
            <a:r>
              <a:rPr lang="en-US"/>
              <a:t> take a full backup of the whole database. Failure to do so may result in a loss of data if another failure occurs. To clear an unarchived log group, use the following command:</a:t>
            </a:r>
          </a:p>
          <a:p>
            <a:pPr lvl="4">
              <a:buFontTx/>
              <a:buNone/>
            </a:pPr>
            <a:r>
              <a:rPr lang="en-US"/>
              <a:t>SQL&gt; ALTER DATABASE CLEAR UNARCHIVED LOGFILE GROUP </a:t>
            </a:r>
            <a:r>
              <a:rPr lang="en-US" i="1"/>
              <a:t>#</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16</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16 - </a:t>
            </a:r>
            <a:fld id="{33153593-12AB-49F0-8332-F959CC3B0C06}"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ctrTitle"/>
          </p:nvPr>
        </p:nvSpPr>
        <p:spPr/>
        <p:txBody>
          <a:bodyPr/>
          <a:lstStyle/>
          <a:p>
            <a:r>
              <a:rPr lang="en-US"/>
              <a:t>Performing Database Recovery</a:t>
            </a:r>
          </a:p>
        </p:txBody>
      </p:sp>
      <p:sp>
        <p:nvSpPr>
          <p:cNvPr id="429059" name="Rectangle 3"/>
          <p:cNvSpPr>
            <a:spLocks noChangeArrowheads="1"/>
          </p:cNvSpPr>
          <p:nvPr/>
        </p:nvSpPr>
        <p:spPr bwMode="auto">
          <a:xfrm>
            <a:off x="927100" y="4419600"/>
            <a:ext cx="7327900" cy="427038"/>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endParaRPr lang="en-US" sz="2200" b="1">
              <a:solidFill>
                <a:schemeClr val="tx1"/>
              </a:solidFill>
              <a:latin typeface="Arial" charset="0"/>
            </a:endParaRPr>
          </a:p>
        </p:txBody>
      </p:sp>
      <p:sp>
        <p:nvSpPr>
          <p:cNvPr id="429060" name="Line 4"/>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Loss of a Data File </a:t>
            </a:r>
            <a:br>
              <a:rPr lang="en-US"/>
            </a:br>
            <a:r>
              <a:rPr lang="en-US"/>
              <a:t>in </a:t>
            </a:r>
            <a:r>
              <a:rPr lang="en-US">
                <a:latin typeface="Courier New" pitchFamily="49" charset="0"/>
              </a:rPr>
              <a:t>NOARCHIVELOG</a:t>
            </a:r>
            <a:r>
              <a:rPr lang="en-US"/>
              <a:t> Mode</a:t>
            </a:r>
          </a:p>
        </p:txBody>
      </p:sp>
      <p:sp>
        <p:nvSpPr>
          <p:cNvPr id="447491" name="Rectangle 3"/>
          <p:cNvSpPr>
            <a:spLocks noGrp="1" noChangeArrowheads="1"/>
          </p:cNvSpPr>
          <p:nvPr>
            <p:ph type="body" idx="1"/>
          </p:nvPr>
        </p:nvSpPr>
        <p:spPr>
          <a:xfrm>
            <a:off x="609600" y="1676400"/>
            <a:ext cx="7918450" cy="2971800"/>
          </a:xfrm>
        </p:spPr>
        <p:txBody>
          <a:bodyPr/>
          <a:lstStyle/>
          <a:p>
            <a:r>
              <a:rPr lang="en-US"/>
              <a:t>If the database is in </a:t>
            </a:r>
            <a:r>
              <a:rPr lang="en-US">
                <a:latin typeface="Courier New" pitchFamily="49" charset="0"/>
              </a:rPr>
              <a:t>NOARCHIVELOG</a:t>
            </a:r>
            <a:r>
              <a:rPr lang="en-US"/>
              <a:t> mode and if any data file is lost, perform the following tasks:</a:t>
            </a:r>
          </a:p>
          <a:p>
            <a:pPr lvl="1">
              <a:buFont typeface="Arial" charset="0"/>
              <a:buNone/>
            </a:pPr>
            <a:r>
              <a:rPr lang="en-US">
                <a:solidFill>
                  <a:schemeClr val="accent2"/>
                </a:solidFill>
              </a:rPr>
              <a:t>1.</a:t>
            </a:r>
            <a:r>
              <a:rPr lang="en-US"/>
              <a:t>	Shut down the instance if it is not already down.</a:t>
            </a:r>
          </a:p>
          <a:p>
            <a:pPr lvl="1">
              <a:buFont typeface="Arial" charset="0"/>
              <a:buNone/>
            </a:pPr>
            <a:r>
              <a:rPr lang="en-US">
                <a:solidFill>
                  <a:schemeClr val="accent2"/>
                </a:solidFill>
              </a:rPr>
              <a:t>2.</a:t>
            </a:r>
            <a:r>
              <a:rPr lang="en-US"/>
              <a:t>	Restore the entire database</a:t>
            </a:r>
            <a:r>
              <a:rPr lang="en-US">
                <a:cs typeface="Arial" charset="0"/>
              </a:rPr>
              <a:t>—</a:t>
            </a:r>
            <a:r>
              <a:rPr lang="en-US"/>
              <a:t>including all data and control files</a:t>
            </a:r>
            <a:r>
              <a:rPr lang="en-US">
                <a:cs typeface="Arial" charset="0"/>
              </a:rPr>
              <a:t>—</a:t>
            </a:r>
            <a:r>
              <a:rPr lang="en-US"/>
              <a:t>from the backup.</a:t>
            </a:r>
          </a:p>
          <a:p>
            <a:pPr lvl="1">
              <a:buFont typeface="Arial" charset="0"/>
              <a:buNone/>
            </a:pPr>
            <a:r>
              <a:rPr lang="en-US">
                <a:solidFill>
                  <a:schemeClr val="accent2"/>
                </a:solidFill>
              </a:rPr>
              <a:t>3.	</a:t>
            </a:r>
            <a:r>
              <a:rPr lang="en-US"/>
              <a:t>Open the database.</a:t>
            </a:r>
          </a:p>
          <a:p>
            <a:pPr lvl="1">
              <a:buFont typeface="Arial" charset="0"/>
              <a:buNone/>
            </a:pPr>
            <a:r>
              <a:rPr lang="en-US">
                <a:solidFill>
                  <a:schemeClr val="accent2"/>
                </a:solidFill>
              </a:rPr>
              <a:t>4.</a:t>
            </a:r>
            <a:r>
              <a:rPr lang="en-US"/>
              <a:t>	Have users reenter all changes that were made</a:t>
            </a:r>
            <a:br>
              <a:rPr lang="en-US"/>
            </a:br>
            <a:r>
              <a:rPr lang="en-US"/>
              <a:t>since the last backup.</a:t>
            </a:r>
          </a:p>
        </p:txBody>
      </p:sp>
      <p:pic>
        <p:nvPicPr>
          <p:cNvPr id="447492" name="Picture 4" descr="People: Person, User, Blue"/>
          <p:cNvPicPr>
            <a:picLocks noChangeAspect="1" noChangeArrowheads="1"/>
          </p:cNvPicPr>
          <p:nvPr/>
        </p:nvPicPr>
        <p:blipFill>
          <a:blip r:embed="rId3" cstate="print"/>
          <a:srcRect/>
          <a:stretch>
            <a:fillRect/>
          </a:stretch>
        </p:blipFill>
        <p:spPr bwMode="gray">
          <a:xfrm>
            <a:off x="1547813" y="4989513"/>
            <a:ext cx="1260475" cy="1250950"/>
          </a:xfrm>
          <a:prstGeom prst="rect">
            <a:avLst/>
          </a:prstGeom>
          <a:noFill/>
        </p:spPr>
      </p:pic>
      <p:sp>
        <p:nvSpPr>
          <p:cNvPr id="447493" name="Text Box 5"/>
          <p:cNvSpPr txBox="1">
            <a:spLocks noChangeArrowheads="1"/>
          </p:cNvSpPr>
          <p:nvPr/>
        </p:nvSpPr>
        <p:spPr bwMode="auto">
          <a:xfrm>
            <a:off x="1663700" y="58674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a:t>
            </a:r>
          </a:p>
        </p:txBody>
      </p:sp>
      <p:pic>
        <p:nvPicPr>
          <p:cNvPr id="447494" name="Picture 6" descr="People: Person, User, Yellow"/>
          <p:cNvPicPr>
            <a:picLocks noChangeAspect="1" noChangeArrowheads="1"/>
          </p:cNvPicPr>
          <p:nvPr/>
        </p:nvPicPr>
        <p:blipFill>
          <a:blip r:embed="rId4" cstate="print"/>
          <a:srcRect/>
          <a:stretch>
            <a:fillRect/>
          </a:stretch>
        </p:blipFill>
        <p:spPr bwMode="gray">
          <a:xfrm>
            <a:off x="2728913" y="4989513"/>
            <a:ext cx="1260475" cy="1250950"/>
          </a:xfrm>
          <a:prstGeom prst="rect">
            <a:avLst/>
          </a:prstGeom>
          <a:noFill/>
        </p:spPr>
      </p:pic>
      <p:pic>
        <p:nvPicPr>
          <p:cNvPr id="447495" name="Picture 7" descr="People: Person, User, Blue"/>
          <p:cNvPicPr>
            <a:picLocks noChangeAspect="1" noChangeArrowheads="1"/>
          </p:cNvPicPr>
          <p:nvPr/>
        </p:nvPicPr>
        <p:blipFill>
          <a:blip r:embed="rId3" cstate="print"/>
          <a:srcRect/>
          <a:stretch>
            <a:fillRect/>
          </a:stretch>
        </p:blipFill>
        <p:spPr bwMode="gray">
          <a:xfrm>
            <a:off x="3910013" y="4989513"/>
            <a:ext cx="1260475" cy="1250950"/>
          </a:xfrm>
          <a:prstGeom prst="rect">
            <a:avLst/>
          </a:prstGeom>
          <a:noFill/>
        </p:spPr>
      </p:pic>
      <p:sp>
        <p:nvSpPr>
          <p:cNvPr id="447496" name="Text Box 8"/>
          <p:cNvSpPr txBox="1">
            <a:spLocks noChangeArrowheads="1"/>
          </p:cNvSpPr>
          <p:nvPr/>
        </p:nvSpPr>
        <p:spPr bwMode="auto">
          <a:xfrm>
            <a:off x="4102100" y="58674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a:t>
            </a:r>
          </a:p>
        </p:txBody>
      </p:sp>
      <p:pic>
        <p:nvPicPr>
          <p:cNvPr id="447497" name="Picture 9" descr="People: Person, User, Yellow"/>
          <p:cNvPicPr>
            <a:picLocks noChangeAspect="1" noChangeArrowheads="1"/>
          </p:cNvPicPr>
          <p:nvPr/>
        </p:nvPicPr>
        <p:blipFill>
          <a:blip r:embed="rId4" cstate="print"/>
          <a:srcRect/>
          <a:stretch>
            <a:fillRect/>
          </a:stretch>
        </p:blipFill>
        <p:spPr bwMode="gray">
          <a:xfrm>
            <a:off x="5091113" y="4989513"/>
            <a:ext cx="1260475" cy="1250950"/>
          </a:xfrm>
          <a:prstGeom prst="rect">
            <a:avLst/>
          </a:prstGeom>
          <a:noFill/>
        </p:spPr>
      </p:pic>
      <p:pic>
        <p:nvPicPr>
          <p:cNvPr id="447498" name="Picture 10" descr="People: Person, User, Blue"/>
          <p:cNvPicPr>
            <a:picLocks noChangeAspect="1" noChangeArrowheads="1"/>
          </p:cNvPicPr>
          <p:nvPr/>
        </p:nvPicPr>
        <p:blipFill>
          <a:blip r:embed="rId3" cstate="print"/>
          <a:srcRect/>
          <a:stretch>
            <a:fillRect/>
          </a:stretch>
        </p:blipFill>
        <p:spPr bwMode="gray">
          <a:xfrm>
            <a:off x="6272213" y="4989513"/>
            <a:ext cx="1260475" cy="1250950"/>
          </a:xfrm>
          <a:prstGeom prst="rect">
            <a:avLst/>
          </a:prstGeom>
          <a:noFill/>
        </p:spPr>
      </p:pic>
      <p:sp>
        <p:nvSpPr>
          <p:cNvPr id="447499" name="Text Box 11"/>
          <p:cNvSpPr txBox="1">
            <a:spLocks noChangeArrowheads="1"/>
          </p:cNvSpPr>
          <p:nvPr/>
        </p:nvSpPr>
        <p:spPr bwMode="auto">
          <a:xfrm>
            <a:off x="6464300" y="58674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a:t>
            </a:r>
          </a:p>
        </p:txBody>
      </p:sp>
      <p:sp>
        <p:nvSpPr>
          <p:cNvPr id="447500" name="Text Box 12"/>
          <p:cNvSpPr txBox="1">
            <a:spLocks noChangeArrowheads="1"/>
          </p:cNvSpPr>
          <p:nvPr/>
        </p:nvSpPr>
        <p:spPr bwMode="auto">
          <a:xfrm>
            <a:off x="2921000" y="58674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a:t>
            </a:r>
          </a:p>
        </p:txBody>
      </p:sp>
      <p:sp>
        <p:nvSpPr>
          <p:cNvPr id="447501" name="Text Box 13"/>
          <p:cNvSpPr txBox="1">
            <a:spLocks noChangeArrowheads="1"/>
          </p:cNvSpPr>
          <p:nvPr/>
        </p:nvSpPr>
        <p:spPr bwMode="auto">
          <a:xfrm>
            <a:off x="5283200" y="58674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a:t>
            </a:r>
          </a:p>
        </p:txBody>
      </p:sp>
      <p:pic>
        <p:nvPicPr>
          <p:cNvPr id="447502" name="Picture 14" descr="C:\data\ILT\DBA_I_AND_II_update\graphics\lesson16\symbo007.gif"/>
          <p:cNvPicPr>
            <a:picLocks noChangeAspect="1" noChangeArrowheads="1"/>
          </p:cNvPicPr>
          <p:nvPr/>
        </p:nvPicPr>
        <p:blipFill>
          <a:blip r:embed="rId5" cstate="print"/>
          <a:srcRect/>
          <a:stretch>
            <a:fillRect/>
          </a:stretch>
        </p:blipFill>
        <p:spPr bwMode="gray">
          <a:xfrm>
            <a:off x="7942263" y="3743325"/>
            <a:ext cx="242887" cy="920750"/>
          </a:xfrm>
          <a:prstGeom prst="rect">
            <a:avLst/>
          </a:prstGeom>
          <a:noFill/>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050"/>
          <p:cNvSpPr>
            <a:spLocks noGrp="1" noChangeArrowheads="1"/>
          </p:cNvSpPr>
          <p:nvPr>
            <p:ph type="title"/>
          </p:nvPr>
        </p:nvSpPr>
        <p:spPr/>
        <p:txBody>
          <a:bodyPr/>
          <a:lstStyle/>
          <a:p>
            <a:r>
              <a:rPr lang="en-US"/>
              <a:t>Loss of a Noncritical Data File </a:t>
            </a:r>
            <a:br>
              <a:rPr lang="en-US"/>
            </a:br>
            <a:r>
              <a:rPr lang="en-US"/>
              <a:t>in </a:t>
            </a:r>
            <a:r>
              <a:rPr lang="en-US">
                <a:latin typeface="Courier New" pitchFamily="49" charset="0"/>
              </a:rPr>
              <a:t>ARCHIVELOG</a:t>
            </a:r>
            <a:r>
              <a:rPr lang="en-US"/>
              <a:t> Mode</a:t>
            </a:r>
          </a:p>
        </p:txBody>
      </p:sp>
      <p:sp>
        <p:nvSpPr>
          <p:cNvPr id="449539" name="Rectangle 2051"/>
          <p:cNvSpPr>
            <a:spLocks noGrp="1" noChangeArrowheads="1"/>
          </p:cNvSpPr>
          <p:nvPr>
            <p:ph type="body" idx="1"/>
          </p:nvPr>
        </p:nvSpPr>
        <p:spPr>
          <a:xfrm>
            <a:off x="609600" y="1676400"/>
            <a:ext cx="7918450" cy="1030288"/>
          </a:xfrm>
        </p:spPr>
        <p:txBody>
          <a:bodyPr/>
          <a:lstStyle/>
          <a:p>
            <a:r>
              <a:rPr lang="en-US"/>
              <a:t>If a data file is lost or corrupted, and if that file does not belong to the </a:t>
            </a:r>
            <a:r>
              <a:rPr lang="en-US">
                <a:latin typeface="Courier New" pitchFamily="49" charset="0"/>
              </a:rPr>
              <a:t>SYSTEM</a:t>
            </a:r>
            <a:r>
              <a:rPr lang="en-US"/>
              <a:t> or </a:t>
            </a:r>
            <a:r>
              <a:rPr lang="en-US">
                <a:latin typeface="Courier New" pitchFamily="49" charset="0"/>
              </a:rPr>
              <a:t>UNDO</a:t>
            </a:r>
            <a:r>
              <a:rPr lang="en-US"/>
              <a:t> tablespace, you restore and recover the missing data file.</a:t>
            </a:r>
          </a:p>
        </p:txBody>
      </p:sp>
      <p:pic>
        <p:nvPicPr>
          <p:cNvPr id="449540" name="Picture 2052" descr="People: Person in Hammock"/>
          <p:cNvPicPr>
            <a:picLocks noChangeAspect="1" noChangeArrowheads="1"/>
          </p:cNvPicPr>
          <p:nvPr/>
        </p:nvPicPr>
        <p:blipFill>
          <a:blip r:embed="rId3" cstate="print"/>
          <a:srcRect/>
          <a:stretch>
            <a:fillRect/>
          </a:stretch>
        </p:blipFill>
        <p:spPr bwMode="gray">
          <a:xfrm>
            <a:off x="5715000" y="5067300"/>
            <a:ext cx="1838325" cy="855663"/>
          </a:xfrm>
          <a:prstGeom prst="rect">
            <a:avLst/>
          </a:prstGeom>
          <a:noFill/>
        </p:spPr>
      </p:pic>
      <p:sp>
        <p:nvSpPr>
          <p:cNvPr id="449541" name="Text Box 2053"/>
          <p:cNvSpPr txBox="1">
            <a:spLocks noChangeArrowheads="1"/>
          </p:cNvSpPr>
          <p:nvPr/>
        </p:nvSpPr>
        <p:spPr bwMode="auto">
          <a:xfrm>
            <a:off x="6248400" y="59055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Users</a:t>
            </a:r>
          </a:p>
        </p:txBody>
      </p:sp>
      <p:pic>
        <p:nvPicPr>
          <p:cNvPr id="449542" name="Picture 2054" descr="C:\data\ILT\DBA_I_AND_II_update\graphics\lesson16\recover_datafiles.png"/>
          <p:cNvPicPr>
            <a:picLocks noChangeAspect="1" noChangeArrowheads="1"/>
          </p:cNvPicPr>
          <p:nvPr/>
        </p:nvPicPr>
        <p:blipFill>
          <a:blip r:embed="rId4" cstate="print"/>
          <a:srcRect/>
          <a:stretch>
            <a:fillRect/>
          </a:stretch>
        </p:blipFill>
        <p:spPr bwMode="gray">
          <a:xfrm>
            <a:off x="1485900" y="3024188"/>
            <a:ext cx="6172200" cy="1914525"/>
          </a:xfrm>
          <a:prstGeom prst="rect">
            <a:avLst/>
          </a:prstGeom>
          <a:noFill/>
          <a:ln w="28575">
            <a:solidFill>
              <a:schemeClr val="tx1"/>
            </a:solidFill>
            <a:miter lim="800000"/>
            <a:headEnd/>
            <a:tailEnd/>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Loss of a System-Critical Data File </a:t>
            </a:r>
            <a:br>
              <a:rPr lang="en-US"/>
            </a:br>
            <a:r>
              <a:rPr lang="en-US"/>
              <a:t>in </a:t>
            </a:r>
            <a:r>
              <a:rPr lang="en-US">
                <a:latin typeface="Courier New" pitchFamily="49" charset="0"/>
              </a:rPr>
              <a:t>ARCHIVELOG</a:t>
            </a:r>
            <a:r>
              <a:rPr lang="en-US"/>
              <a:t> Mode</a:t>
            </a:r>
          </a:p>
        </p:txBody>
      </p:sp>
      <p:sp>
        <p:nvSpPr>
          <p:cNvPr id="451587" name="Rectangle 3"/>
          <p:cNvSpPr>
            <a:spLocks noGrp="1" noChangeArrowheads="1"/>
          </p:cNvSpPr>
          <p:nvPr>
            <p:ph type="body" idx="1"/>
          </p:nvPr>
        </p:nvSpPr>
        <p:spPr>
          <a:xfrm>
            <a:off x="609600" y="1676400"/>
            <a:ext cx="7918450" cy="3306763"/>
          </a:xfrm>
        </p:spPr>
        <p:txBody>
          <a:bodyPr/>
          <a:lstStyle/>
          <a:p>
            <a:r>
              <a:rPr lang="en-US"/>
              <a:t>If a data file is lost or corrupted, and if that file belongs to the </a:t>
            </a:r>
            <a:r>
              <a:rPr lang="en-US">
                <a:latin typeface="Courier New" pitchFamily="49" charset="0"/>
              </a:rPr>
              <a:t>SYSTEM</a:t>
            </a:r>
            <a:r>
              <a:rPr lang="en-US"/>
              <a:t> or </a:t>
            </a:r>
            <a:r>
              <a:rPr lang="en-US">
                <a:latin typeface="Courier New" pitchFamily="49" charset="0"/>
              </a:rPr>
              <a:t>UNDO</a:t>
            </a:r>
            <a:r>
              <a:rPr lang="en-US"/>
              <a:t> tablespace, perform the following tasks:</a:t>
            </a:r>
          </a:p>
          <a:p>
            <a:pPr lvl="1">
              <a:buFont typeface="Arial" charset="0"/>
              <a:buNone/>
            </a:pPr>
            <a:r>
              <a:rPr lang="en-US">
                <a:solidFill>
                  <a:schemeClr val="accent2"/>
                </a:solidFill>
              </a:rPr>
              <a:t>1.	</a:t>
            </a:r>
            <a:r>
              <a:rPr lang="en-US"/>
              <a:t>The instance may or may not shut down automatically. If it does not, use </a:t>
            </a:r>
            <a:r>
              <a:rPr lang="en-US">
                <a:latin typeface="Courier New" pitchFamily="49" charset="0"/>
              </a:rPr>
              <a:t>SHUTDOWN ABORT</a:t>
            </a:r>
            <a:r>
              <a:rPr lang="en-US"/>
              <a:t> to bring the instance down.</a:t>
            </a:r>
          </a:p>
          <a:p>
            <a:pPr lvl="1">
              <a:buFont typeface="Arial" charset="0"/>
              <a:buNone/>
            </a:pPr>
            <a:r>
              <a:rPr lang="en-US">
                <a:solidFill>
                  <a:schemeClr val="accent2"/>
                </a:solidFill>
              </a:rPr>
              <a:t>2.</a:t>
            </a:r>
            <a:r>
              <a:rPr lang="en-US"/>
              <a:t>	Mount the database.</a:t>
            </a:r>
          </a:p>
          <a:p>
            <a:pPr lvl="1">
              <a:buFont typeface="Arial" charset="0"/>
              <a:buNone/>
            </a:pPr>
            <a:r>
              <a:rPr lang="en-US">
                <a:solidFill>
                  <a:schemeClr val="accent2"/>
                </a:solidFill>
              </a:rPr>
              <a:t>3.</a:t>
            </a:r>
            <a:r>
              <a:rPr lang="en-US"/>
              <a:t>	Restore and recover the missing data file.</a:t>
            </a:r>
          </a:p>
          <a:p>
            <a:pPr lvl="1">
              <a:buFont typeface="Arial" charset="0"/>
              <a:buNone/>
            </a:pPr>
            <a:r>
              <a:rPr lang="en-US">
                <a:solidFill>
                  <a:schemeClr val="accent2"/>
                </a:solidFill>
              </a:rPr>
              <a:t>4.	</a:t>
            </a:r>
            <a:r>
              <a:rPr lang="en-US"/>
              <a:t>Open the database.</a:t>
            </a:r>
          </a:p>
        </p:txBody>
      </p:sp>
      <p:pic>
        <p:nvPicPr>
          <p:cNvPr id="451588" name="Picture 4" descr="People: Person in Hammock"/>
          <p:cNvPicPr>
            <a:picLocks noChangeAspect="1" noChangeArrowheads="1"/>
          </p:cNvPicPr>
          <p:nvPr/>
        </p:nvPicPr>
        <p:blipFill>
          <a:blip r:embed="rId3" cstate="print"/>
          <a:srcRect/>
          <a:stretch>
            <a:fillRect/>
          </a:stretch>
        </p:blipFill>
        <p:spPr bwMode="gray">
          <a:xfrm>
            <a:off x="5715000" y="5067300"/>
            <a:ext cx="1838325" cy="855663"/>
          </a:xfrm>
          <a:prstGeom prst="rect">
            <a:avLst/>
          </a:prstGeom>
          <a:noFill/>
        </p:spPr>
      </p:pic>
      <p:sp>
        <p:nvSpPr>
          <p:cNvPr id="451589" name="Text Box 5"/>
          <p:cNvSpPr txBox="1">
            <a:spLocks noChangeArrowheads="1"/>
          </p:cNvSpPr>
          <p:nvPr/>
        </p:nvSpPr>
        <p:spPr bwMode="auto">
          <a:xfrm>
            <a:off x="6248400" y="5905500"/>
            <a:ext cx="9144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Users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t>Data Recovery Advisor</a:t>
            </a:r>
          </a:p>
        </p:txBody>
      </p:sp>
      <p:sp>
        <p:nvSpPr>
          <p:cNvPr id="453635" name="Rectangle 3"/>
          <p:cNvSpPr>
            <a:spLocks noChangeArrowheads="1"/>
          </p:cNvSpPr>
          <p:nvPr/>
        </p:nvSpPr>
        <p:spPr bwMode="blackWhite">
          <a:xfrm>
            <a:off x="1652588" y="2765425"/>
            <a:ext cx="5838825" cy="2060575"/>
          </a:xfrm>
          <a:prstGeom prst="rect">
            <a:avLst/>
          </a:prstGeom>
          <a:solidFill>
            <a:srgbClr val="EBEBEB"/>
          </a:solidFill>
          <a:ln w="28575">
            <a:solidFill>
              <a:schemeClr val="tx1"/>
            </a:solidFill>
            <a:miter lim="800000"/>
            <a:headEnd type="none" w="sm" len="sm"/>
            <a:tailEnd type="none" w="sm" len="sm"/>
          </a:ln>
          <a:effectLst/>
        </p:spPr>
        <p:txBody>
          <a:bodyPr wrap="none" anchor="ctr"/>
          <a:lstStyle/>
          <a:p>
            <a:endParaRPr lang="en-US"/>
          </a:p>
        </p:txBody>
      </p:sp>
      <p:grpSp>
        <p:nvGrpSpPr>
          <p:cNvPr id="453636" name="Group 4"/>
          <p:cNvGrpSpPr>
            <a:grpSpLocks/>
          </p:cNvGrpSpPr>
          <p:nvPr/>
        </p:nvGrpSpPr>
        <p:grpSpPr bwMode="auto">
          <a:xfrm>
            <a:off x="1754188" y="2182813"/>
            <a:ext cx="3644900" cy="508000"/>
            <a:chOff x="1152" y="1096"/>
            <a:chExt cx="3456" cy="384"/>
          </a:xfrm>
        </p:grpSpPr>
        <p:sp>
          <p:nvSpPr>
            <p:cNvPr id="453637" name="Rectangle 5"/>
            <p:cNvSpPr>
              <a:spLocks noChangeArrowheads="1"/>
            </p:cNvSpPr>
            <p:nvPr/>
          </p:nvSpPr>
          <p:spPr bwMode="blackWhite">
            <a:xfrm>
              <a:off x="1152" y="1096"/>
              <a:ext cx="3456" cy="384"/>
            </a:xfrm>
            <a:prstGeom prst="rect">
              <a:avLst/>
            </a:pr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453638" name="Rectangle 6"/>
            <p:cNvSpPr>
              <a:spLocks noChangeArrowheads="1"/>
            </p:cNvSpPr>
            <p:nvPr/>
          </p:nvSpPr>
          <p:spPr bwMode="blackWhite">
            <a:xfrm>
              <a:off x="1248" y="1181"/>
              <a:ext cx="3360" cy="255"/>
            </a:xfrm>
            <a:prstGeom prst="rect">
              <a:avLst/>
            </a:prstGeom>
            <a:solidFill>
              <a:srgbClr val="FFCC00"/>
            </a:solidFill>
            <a:ln w="28575">
              <a:noFill/>
              <a:miter lim="800000"/>
              <a:headEnd type="none" w="sm" len="sm"/>
              <a:tailEnd type="none" w="sm" len="sm"/>
            </a:ln>
            <a:effectLst/>
          </p:spPr>
          <p:txBody>
            <a:bodyPr>
              <a:spAutoFit/>
            </a:bodyPr>
            <a:lstStyle/>
            <a:p>
              <a:pPr algn="l" defTabSz="228600">
                <a:spcBef>
                  <a:spcPct val="0"/>
                </a:spcBef>
                <a:buClrTx/>
                <a:buSzPct val="100000"/>
                <a:buFont typeface="Times New Roman" pitchFamily="18" charset="0"/>
                <a:buNone/>
              </a:pPr>
              <a:r>
                <a:rPr lang="en-US" sz="1600" b="1">
                  <a:solidFill>
                    <a:srgbClr val="000000"/>
                  </a:solidFill>
                  <a:latin typeface="Arial" charset="0"/>
                </a:rPr>
                <a:t>1.  Assess data failures. </a:t>
              </a:r>
            </a:p>
          </p:txBody>
        </p:sp>
      </p:grpSp>
      <p:grpSp>
        <p:nvGrpSpPr>
          <p:cNvPr id="453639" name="Group 7"/>
          <p:cNvGrpSpPr>
            <a:grpSpLocks/>
          </p:cNvGrpSpPr>
          <p:nvPr/>
        </p:nvGrpSpPr>
        <p:grpSpPr bwMode="auto">
          <a:xfrm>
            <a:off x="1754188" y="2863850"/>
            <a:ext cx="3644900" cy="520700"/>
            <a:chOff x="1728" y="1525"/>
            <a:chExt cx="2296" cy="328"/>
          </a:xfrm>
        </p:grpSpPr>
        <p:sp>
          <p:nvSpPr>
            <p:cNvPr id="453640" name="Rectangle 8"/>
            <p:cNvSpPr>
              <a:spLocks noChangeArrowheads="1"/>
            </p:cNvSpPr>
            <p:nvPr/>
          </p:nvSpPr>
          <p:spPr bwMode="blackWhite">
            <a:xfrm>
              <a:off x="1728" y="1525"/>
              <a:ext cx="2296" cy="328"/>
            </a:xfrm>
            <a:prstGeom prst="rect">
              <a:avLst/>
            </a:prstGeom>
            <a:solidFill>
              <a:srgbClr val="FFFF66"/>
            </a:solidFill>
            <a:ln w="28575">
              <a:solidFill>
                <a:schemeClr val="tx1"/>
              </a:solidFill>
              <a:miter lim="800000"/>
              <a:headEnd type="none" w="sm" len="sm"/>
              <a:tailEnd type="none" w="sm" len="sm"/>
            </a:ln>
            <a:effectLst/>
          </p:spPr>
          <p:txBody>
            <a:bodyPr wrap="none" anchor="ctr"/>
            <a:lstStyle/>
            <a:p>
              <a:endParaRPr lang="en-US"/>
            </a:p>
          </p:txBody>
        </p:sp>
        <p:sp>
          <p:nvSpPr>
            <p:cNvPr id="453641" name="Rectangle 9"/>
            <p:cNvSpPr>
              <a:spLocks noChangeArrowheads="1"/>
            </p:cNvSpPr>
            <p:nvPr/>
          </p:nvSpPr>
          <p:spPr bwMode="blackWhite">
            <a:xfrm>
              <a:off x="1792" y="1597"/>
              <a:ext cx="2208" cy="212"/>
            </a:xfrm>
            <a:prstGeom prst="rect">
              <a:avLst/>
            </a:prstGeom>
            <a:solidFill>
              <a:srgbClr val="FFFF66"/>
            </a:solidFill>
            <a:ln w="28575">
              <a:noFill/>
              <a:miter lim="800000"/>
              <a:headEnd type="none" w="sm" len="sm"/>
              <a:tailEnd type="none" w="sm" len="sm"/>
            </a:ln>
            <a:effectLst/>
          </p:spPr>
          <p:txBody>
            <a:bodyPr>
              <a:spAutoFit/>
            </a:bodyPr>
            <a:lstStyle/>
            <a:p>
              <a:pPr algn="l" defTabSz="228600">
                <a:spcBef>
                  <a:spcPct val="0"/>
                </a:spcBef>
                <a:buClrTx/>
                <a:buSzPct val="100000"/>
                <a:buFont typeface="Times New Roman" pitchFamily="18" charset="0"/>
                <a:buNone/>
              </a:pPr>
              <a:r>
                <a:rPr lang="en-US" sz="1600" b="1">
                  <a:solidFill>
                    <a:srgbClr val="000000"/>
                  </a:solidFill>
                  <a:latin typeface="Arial" charset="0"/>
                </a:rPr>
                <a:t>2.  List failures by severity.</a:t>
              </a:r>
              <a:endParaRPr lang="en-US" sz="1400" b="1">
                <a:solidFill>
                  <a:srgbClr val="000000"/>
                </a:solidFill>
                <a:latin typeface="Arial" charset="0"/>
              </a:endParaRPr>
            </a:p>
          </p:txBody>
        </p:sp>
      </p:grpSp>
      <p:grpSp>
        <p:nvGrpSpPr>
          <p:cNvPr id="453642" name="Group 10"/>
          <p:cNvGrpSpPr>
            <a:grpSpLocks/>
          </p:cNvGrpSpPr>
          <p:nvPr/>
        </p:nvGrpSpPr>
        <p:grpSpPr bwMode="auto">
          <a:xfrm>
            <a:off x="1754188" y="4249738"/>
            <a:ext cx="3644900" cy="482600"/>
            <a:chOff x="1152" y="2976"/>
            <a:chExt cx="3456" cy="376"/>
          </a:xfrm>
        </p:grpSpPr>
        <p:sp>
          <p:nvSpPr>
            <p:cNvPr id="453643" name="Rectangle 11"/>
            <p:cNvSpPr>
              <a:spLocks noChangeArrowheads="1"/>
            </p:cNvSpPr>
            <p:nvPr/>
          </p:nvSpPr>
          <p:spPr bwMode="blackWhite">
            <a:xfrm>
              <a:off x="1152" y="2976"/>
              <a:ext cx="3456" cy="376"/>
            </a:xfrm>
            <a:prstGeom prst="rect">
              <a:avLst/>
            </a:prstGeom>
            <a:solidFill>
              <a:srgbClr val="CCFF65"/>
            </a:solidFill>
            <a:ln w="28575">
              <a:solidFill>
                <a:schemeClr val="tx1"/>
              </a:solidFill>
              <a:miter lim="800000"/>
              <a:headEnd type="none" w="sm" len="sm"/>
              <a:tailEnd type="none" w="sm" len="sm"/>
            </a:ln>
            <a:effectLst/>
          </p:spPr>
          <p:txBody>
            <a:bodyPr wrap="none" anchor="ctr"/>
            <a:lstStyle/>
            <a:p>
              <a:endParaRPr lang="en-US"/>
            </a:p>
          </p:txBody>
        </p:sp>
        <p:sp>
          <p:nvSpPr>
            <p:cNvPr id="453644" name="Rectangle 12"/>
            <p:cNvSpPr>
              <a:spLocks noChangeArrowheads="1"/>
            </p:cNvSpPr>
            <p:nvPr/>
          </p:nvSpPr>
          <p:spPr bwMode="blackWhite">
            <a:xfrm>
              <a:off x="1248" y="3058"/>
              <a:ext cx="3320" cy="262"/>
            </a:xfrm>
            <a:prstGeom prst="rect">
              <a:avLst/>
            </a:prstGeom>
            <a:solidFill>
              <a:srgbClr val="CCFF65"/>
            </a:solidFill>
            <a:ln w="28575">
              <a:noFill/>
              <a:miter lim="800000"/>
              <a:headEnd type="none" w="sm" len="sm"/>
              <a:tailEnd type="none" w="sm" len="sm"/>
            </a:ln>
            <a:effectLst/>
          </p:spPr>
          <p:txBody>
            <a:bodyPr>
              <a:spAutoFit/>
            </a:bodyPr>
            <a:lstStyle/>
            <a:p>
              <a:pPr algn="l" defTabSz="228600">
                <a:spcBef>
                  <a:spcPct val="0"/>
                </a:spcBef>
                <a:buClrTx/>
                <a:buSzPct val="100000"/>
                <a:buFont typeface="Times New Roman" pitchFamily="18" charset="0"/>
                <a:buNone/>
              </a:pPr>
              <a:r>
                <a:rPr lang="en-US" sz="1600" b="1">
                  <a:solidFill>
                    <a:srgbClr val="000000"/>
                  </a:solidFill>
                  <a:latin typeface="Arial" charset="0"/>
                </a:rPr>
                <a:t>4.  Choose and execute repair. </a:t>
              </a:r>
            </a:p>
          </p:txBody>
        </p:sp>
      </p:grpSp>
      <p:cxnSp>
        <p:nvCxnSpPr>
          <p:cNvPr id="453645" name="AutoShape 13"/>
          <p:cNvCxnSpPr>
            <a:cxnSpLocks noChangeShapeType="1"/>
            <a:endCxn id="453643" idx="0"/>
          </p:cNvCxnSpPr>
          <p:nvPr/>
        </p:nvCxnSpPr>
        <p:spPr bwMode="blackWhite">
          <a:xfrm>
            <a:off x="3576638" y="4090988"/>
            <a:ext cx="0" cy="144462"/>
          </a:xfrm>
          <a:prstGeom prst="straightConnector1">
            <a:avLst/>
          </a:prstGeom>
          <a:noFill/>
          <a:ln w="28575">
            <a:solidFill>
              <a:schemeClr val="tx1"/>
            </a:solidFill>
            <a:round/>
            <a:headEnd type="none" w="sm" len="sm"/>
            <a:tailEnd type="triangle" w="sm" len="sm"/>
          </a:ln>
          <a:effectLst/>
        </p:spPr>
      </p:cxnSp>
      <p:cxnSp>
        <p:nvCxnSpPr>
          <p:cNvPr id="453646" name="AutoShape 14"/>
          <p:cNvCxnSpPr>
            <a:cxnSpLocks noChangeShapeType="1"/>
            <a:stCxn id="453637" idx="2"/>
            <a:endCxn id="453640" idx="0"/>
          </p:cNvCxnSpPr>
          <p:nvPr/>
        </p:nvCxnSpPr>
        <p:spPr bwMode="blackWhite">
          <a:xfrm>
            <a:off x="3576638" y="2705100"/>
            <a:ext cx="0" cy="144463"/>
          </a:xfrm>
          <a:prstGeom prst="straightConnector1">
            <a:avLst/>
          </a:prstGeom>
          <a:noFill/>
          <a:ln w="28575">
            <a:solidFill>
              <a:schemeClr val="tx1"/>
            </a:solidFill>
            <a:round/>
            <a:headEnd type="none" w="sm" len="sm"/>
            <a:tailEnd type="triangle" w="sm" len="sm"/>
          </a:ln>
          <a:effectLst/>
        </p:spPr>
      </p:cxnSp>
      <p:cxnSp>
        <p:nvCxnSpPr>
          <p:cNvPr id="453647" name="AutoShape 15"/>
          <p:cNvCxnSpPr>
            <a:cxnSpLocks noChangeShapeType="1"/>
            <a:endCxn id="453649" idx="0"/>
          </p:cNvCxnSpPr>
          <p:nvPr/>
        </p:nvCxnSpPr>
        <p:spPr bwMode="blackWhite">
          <a:xfrm>
            <a:off x="3576638" y="3409950"/>
            <a:ext cx="0" cy="146050"/>
          </a:xfrm>
          <a:prstGeom prst="straightConnector1">
            <a:avLst/>
          </a:prstGeom>
          <a:noFill/>
          <a:ln w="28575">
            <a:solidFill>
              <a:schemeClr val="tx1"/>
            </a:solidFill>
            <a:round/>
            <a:headEnd type="none" w="sm" len="sm"/>
            <a:tailEnd type="triangle" w="sm" len="sm"/>
          </a:ln>
          <a:effectLst/>
        </p:spPr>
      </p:cxnSp>
      <p:grpSp>
        <p:nvGrpSpPr>
          <p:cNvPr id="453648" name="Group 16"/>
          <p:cNvGrpSpPr>
            <a:grpSpLocks/>
          </p:cNvGrpSpPr>
          <p:nvPr/>
        </p:nvGrpSpPr>
        <p:grpSpPr bwMode="auto">
          <a:xfrm>
            <a:off x="1754188" y="3570288"/>
            <a:ext cx="3644900" cy="508000"/>
            <a:chOff x="1152" y="2529"/>
            <a:chExt cx="3456" cy="376"/>
          </a:xfrm>
        </p:grpSpPr>
        <p:sp>
          <p:nvSpPr>
            <p:cNvPr id="453649" name="Rectangle 17"/>
            <p:cNvSpPr>
              <a:spLocks noChangeArrowheads="1"/>
            </p:cNvSpPr>
            <p:nvPr/>
          </p:nvSpPr>
          <p:spPr bwMode="blackWhite">
            <a:xfrm>
              <a:off x="1152" y="2529"/>
              <a:ext cx="3456" cy="376"/>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sp>
          <p:nvSpPr>
            <p:cNvPr id="453650" name="Rectangle 18"/>
            <p:cNvSpPr>
              <a:spLocks noChangeArrowheads="1"/>
            </p:cNvSpPr>
            <p:nvPr/>
          </p:nvSpPr>
          <p:spPr bwMode="blackWhite">
            <a:xfrm>
              <a:off x="1256" y="2611"/>
              <a:ext cx="3304" cy="249"/>
            </a:xfrm>
            <a:prstGeom prst="rect">
              <a:avLst/>
            </a:prstGeom>
            <a:solidFill>
              <a:srgbClr val="FFFFCC"/>
            </a:solidFill>
            <a:ln w="28575">
              <a:noFill/>
              <a:miter lim="800000"/>
              <a:headEnd type="none" w="sm" len="sm"/>
              <a:tailEnd type="none" w="sm" len="sm"/>
            </a:ln>
            <a:effectLst/>
          </p:spPr>
          <p:txBody>
            <a:bodyPr>
              <a:spAutoFit/>
            </a:bodyPr>
            <a:lstStyle/>
            <a:p>
              <a:pPr algn="l" defTabSz="228600">
                <a:spcBef>
                  <a:spcPct val="0"/>
                </a:spcBef>
                <a:buClrTx/>
                <a:buSzPct val="100000"/>
                <a:buFont typeface="Times New Roman" pitchFamily="18" charset="0"/>
                <a:buNone/>
              </a:pPr>
              <a:r>
                <a:rPr lang="en-US" sz="1600" b="1">
                  <a:solidFill>
                    <a:srgbClr val="000000"/>
                  </a:solidFill>
                  <a:latin typeface="Arial" charset="0"/>
                </a:rPr>
                <a:t>3.  Advise on repair. </a:t>
              </a:r>
              <a:endParaRPr lang="en-US" sz="1600" b="1">
                <a:solidFill>
                  <a:srgbClr val="000000"/>
                </a:solidFill>
                <a:latin typeface="Courier New" pitchFamily="49" charset="0"/>
              </a:endParaRPr>
            </a:p>
          </p:txBody>
        </p:sp>
      </p:grpSp>
      <p:grpSp>
        <p:nvGrpSpPr>
          <p:cNvPr id="453651" name="Group 19"/>
          <p:cNvGrpSpPr>
            <a:grpSpLocks/>
          </p:cNvGrpSpPr>
          <p:nvPr/>
        </p:nvGrpSpPr>
        <p:grpSpPr bwMode="auto">
          <a:xfrm>
            <a:off x="1754188" y="4906963"/>
            <a:ext cx="3644900" cy="508000"/>
            <a:chOff x="1152" y="2976"/>
            <a:chExt cx="3456" cy="376"/>
          </a:xfrm>
        </p:grpSpPr>
        <p:sp>
          <p:nvSpPr>
            <p:cNvPr id="453652" name="Rectangle 20"/>
            <p:cNvSpPr>
              <a:spLocks noChangeArrowheads="1"/>
            </p:cNvSpPr>
            <p:nvPr/>
          </p:nvSpPr>
          <p:spPr bwMode="blackWhite">
            <a:xfrm>
              <a:off x="1152" y="2976"/>
              <a:ext cx="3456" cy="376"/>
            </a:xfrm>
            <a:prstGeom prst="rect">
              <a:avLst/>
            </a:prstGeom>
            <a:solidFill>
              <a:srgbClr val="B3FF1B"/>
            </a:solidFill>
            <a:ln w="28575">
              <a:solidFill>
                <a:schemeClr val="tx1"/>
              </a:solidFill>
              <a:miter lim="800000"/>
              <a:headEnd type="none" w="sm" len="sm"/>
              <a:tailEnd type="none" w="sm" len="sm"/>
            </a:ln>
            <a:effectLst/>
          </p:spPr>
          <p:txBody>
            <a:bodyPr wrap="none" anchor="ctr"/>
            <a:lstStyle/>
            <a:p>
              <a:endParaRPr lang="en-US"/>
            </a:p>
          </p:txBody>
        </p:sp>
        <p:sp>
          <p:nvSpPr>
            <p:cNvPr id="453653" name="Rectangle 21"/>
            <p:cNvSpPr>
              <a:spLocks noChangeArrowheads="1"/>
            </p:cNvSpPr>
            <p:nvPr/>
          </p:nvSpPr>
          <p:spPr bwMode="blackWhite">
            <a:xfrm>
              <a:off x="1248" y="3058"/>
              <a:ext cx="3319" cy="249"/>
            </a:xfrm>
            <a:prstGeom prst="rect">
              <a:avLst/>
            </a:prstGeom>
            <a:solidFill>
              <a:srgbClr val="B3FF1B"/>
            </a:solidFill>
            <a:ln w="28575">
              <a:noFill/>
              <a:miter lim="800000"/>
              <a:headEnd type="none" w="sm" len="sm"/>
              <a:tailEnd type="none" w="sm" len="sm"/>
            </a:ln>
            <a:effectLst/>
          </p:spPr>
          <p:txBody>
            <a:bodyPr>
              <a:spAutoFit/>
            </a:bodyPr>
            <a:lstStyle/>
            <a:p>
              <a:pPr algn="l" defTabSz="228600">
                <a:spcBef>
                  <a:spcPct val="0"/>
                </a:spcBef>
                <a:buClrTx/>
                <a:buSzPct val="100000"/>
                <a:buFont typeface="Times New Roman" pitchFamily="18" charset="0"/>
                <a:buNone/>
              </a:pPr>
              <a:r>
                <a:rPr lang="en-US" sz="1600" b="1">
                  <a:solidFill>
                    <a:srgbClr val="000000"/>
                  </a:solidFill>
                  <a:latin typeface="Arial" charset="0"/>
                </a:rPr>
                <a:t>5.  Perform proactive checks.</a:t>
              </a:r>
            </a:p>
          </p:txBody>
        </p:sp>
      </p:grpSp>
      <p:cxnSp>
        <p:nvCxnSpPr>
          <p:cNvPr id="453654" name="AutoShape 22"/>
          <p:cNvCxnSpPr>
            <a:cxnSpLocks noChangeShapeType="1"/>
            <a:endCxn id="453652" idx="0"/>
          </p:cNvCxnSpPr>
          <p:nvPr/>
        </p:nvCxnSpPr>
        <p:spPr bwMode="blackWhite">
          <a:xfrm flipH="1">
            <a:off x="3576638" y="4705350"/>
            <a:ext cx="12700" cy="187325"/>
          </a:xfrm>
          <a:prstGeom prst="straightConnector1">
            <a:avLst/>
          </a:prstGeom>
          <a:noFill/>
          <a:ln w="28575">
            <a:solidFill>
              <a:schemeClr val="tx1"/>
            </a:solidFill>
            <a:round/>
            <a:headEnd type="none" w="sm" len="sm"/>
            <a:tailEnd type="triangle" w="sm" len="sm"/>
          </a:ln>
          <a:effectLst/>
        </p:spPr>
      </p:cxnSp>
      <p:grpSp>
        <p:nvGrpSpPr>
          <p:cNvPr id="453655" name="Group 23"/>
          <p:cNvGrpSpPr>
            <a:grpSpLocks/>
          </p:cNvGrpSpPr>
          <p:nvPr/>
        </p:nvGrpSpPr>
        <p:grpSpPr bwMode="auto">
          <a:xfrm>
            <a:off x="5257800" y="3444875"/>
            <a:ext cx="650875" cy="1062038"/>
            <a:chOff x="3989" y="2062"/>
            <a:chExt cx="410" cy="669"/>
          </a:xfrm>
        </p:grpSpPr>
        <p:grpSp>
          <p:nvGrpSpPr>
            <p:cNvPr id="453656" name="Group 24"/>
            <p:cNvGrpSpPr>
              <a:grpSpLocks/>
            </p:cNvGrpSpPr>
            <p:nvPr/>
          </p:nvGrpSpPr>
          <p:grpSpPr bwMode="auto">
            <a:xfrm>
              <a:off x="4096" y="2062"/>
              <a:ext cx="303" cy="345"/>
              <a:chOff x="4096" y="2062"/>
              <a:chExt cx="303" cy="345"/>
            </a:xfrm>
          </p:grpSpPr>
          <p:pic>
            <p:nvPicPr>
              <p:cNvPr id="453657" name="Picture 25" descr="C:\Documents and Settings\jubillin.JUBILLIN-LAP\My Documents\OU_Pictures\Icons_inititated\Bulb_blackoutline.gif"/>
              <p:cNvPicPr>
                <a:picLocks noChangeAspect="1" noChangeArrowheads="1"/>
              </p:cNvPicPr>
              <p:nvPr/>
            </p:nvPicPr>
            <p:blipFill>
              <a:blip r:embed="rId3" cstate="print"/>
              <a:srcRect/>
              <a:stretch>
                <a:fillRect/>
              </a:stretch>
            </p:blipFill>
            <p:spPr bwMode="gray">
              <a:xfrm>
                <a:off x="4096" y="2062"/>
                <a:ext cx="303" cy="345"/>
              </a:xfrm>
              <a:prstGeom prst="rect">
                <a:avLst/>
              </a:prstGeom>
              <a:noFill/>
            </p:spPr>
          </p:pic>
          <p:pic>
            <p:nvPicPr>
              <p:cNvPr id="453658" name="Picture 26" descr="C:\Documents and Settings\jubillin.JUBILLIN-LAP\My Documents\OU_Pictures\house041_bulb.gif"/>
              <p:cNvPicPr>
                <a:picLocks noChangeAspect="1" noChangeArrowheads="1"/>
              </p:cNvPicPr>
              <p:nvPr/>
            </p:nvPicPr>
            <p:blipFill>
              <a:blip r:embed="rId4" cstate="print"/>
              <a:srcRect/>
              <a:stretch>
                <a:fillRect/>
              </a:stretch>
            </p:blipFill>
            <p:spPr bwMode="gray">
              <a:xfrm>
                <a:off x="4179" y="2134"/>
                <a:ext cx="144" cy="253"/>
              </a:xfrm>
              <a:prstGeom prst="rect">
                <a:avLst/>
              </a:prstGeom>
              <a:noFill/>
            </p:spPr>
          </p:pic>
        </p:grpSp>
        <p:pic>
          <p:nvPicPr>
            <p:cNvPr id="453659" name="Picture 27" descr="C:\Documents and Settings\jubillin.JUBILLIN-LAP\My Documents\OU_Pictures\peop03green.gif"/>
            <p:cNvPicPr>
              <a:picLocks noChangeAspect="1" noChangeArrowheads="1"/>
            </p:cNvPicPr>
            <p:nvPr/>
          </p:nvPicPr>
          <p:blipFill>
            <a:blip r:embed="rId5" cstate="print"/>
            <a:srcRect/>
            <a:stretch>
              <a:fillRect/>
            </a:stretch>
          </p:blipFill>
          <p:spPr bwMode="gray">
            <a:xfrm>
              <a:off x="3989" y="2277"/>
              <a:ext cx="191" cy="454"/>
            </a:xfrm>
            <a:prstGeom prst="rect">
              <a:avLst/>
            </a:prstGeom>
            <a:noFill/>
          </p:spPr>
        </p:pic>
      </p:grpSp>
      <p:sp>
        <p:nvSpPr>
          <p:cNvPr id="453660" name="Rectangle 28"/>
          <p:cNvSpPr>
            <a:spLocks noChangeArrowheads="1"/>
          </p:cNvSpPr>
          <p:nvPr/>
        </p:nvSpPr>
        <p:spPr bwMode="blackWhite">
          <a:xfrm>
            <a:off x="6029325" y="3108325"/>
            <a:ext cx="1096963" cy="923925"/>
          </a:xfrm>
          <a:prstGeom prst="rect">
            <a:avLst/>
          </a:prstGeom>
          <a:noFill/>
          <a:ln w="28575">
            <a:noFill/>
            <a:miter lim="800000"/>
            <a:headEnd type="none" w="sm" len="sm"/>
            <a:tailEnd type="none" w="sm" len="sm"/>
          </a:ln>
          <a:effectLst/>
        </p:spPr>
        <p:txBody>
          <a:bodyPr wrap="none">
            <a:spAutoFit/>
          </a:bodyPr>
          <a:lstStyle/>
          <a:p>
            <a:pPr defTabSz="228600"/>
            <a:r>
              <a:rPr lang="en-US" sz="1600" b="1">
                <a:latin typeface="Arial" charset="0"/>
              </a:rPr>
              <a:t>Data</a:t>
            </a:r>
          </a:p>
          <a:p>
            <a:pPr defTabSz="228600"/>
            <a:r>
              <a:rPr lang="en-US" sz="1600" b="1">
                <a:latin typeface="Arial" charset="0"/>
              </a:rPr>
              <a:t>Recovery</a:t>
            </a:r>
          </a:p>
          <a:p>
            <a:pPr defTabSz="228600"/>
            <a:r>
              <a:rPr lang="en-US" sz="1600" b="1">
                <a:latin typeface="Arial" charset="0"/>
              </a:rPr>
              <a:t>Advisor</a:t>
            </a:r>
          </a:p>
        </p:txBody>
      </p:sp>
      <p:grpSp>
        <p:nvGrpSpPr>
          <p:cNvPr id="453661" name="Group 29"/>
          <p:cNvGrpSpPr>
            <a:grpSpLocks/>
          </p:cNvGrpSpPr>
          <p:nvPr/>
        </p:nvGrpSpPr>
        <p:grpSpPr bwMode="auto">
          <a:xfrm>
            <a:off x="5399088" y="2184400"/>
            <a:ext cx="2092325" cy="508000"/>
            <a:chOff x="4024" y="1368"/>
            <a:chExt cx="1318" cy="320"/>
          </a:xfrm>
        </p:grpSpPr>
        <p:sp>
          <p:nvSpPr>
            <p:cNvPr id="453662" name="Rectangle 30"/>
            <p:cNvSpPr>
              <a:spLocks noChangeArrowheads="1"/>
            </p:cNvSpPr>
            <p:nvPr/>
          </p:nvSpPr>
          <p:spPr bwMode="blackWhite">
            <a:xfrm>
              <a:off x="4024" y="1368"/>
              <a:ext cx="1318" cy="32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453663" name="Text Box 31"/>
            <p:cNvSpPr txBox="1">
              <a:spLocks noChangeArrowheads="1"/>
            </p:cNvSpPr>
            <p:nvPr/>
          </p:nvSpPr>
          <p:spPr bwMode="blackWhite">
            <a:xfrm>
              <a:off x="4234" y="1447"/>
              <a:ext cx="897"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Health Monitor</a:t>
              </a:r>
            </a:p>
          </p:txBody>
        </p:sp>
      </p:grpSp>
      <p:grpSp>
        <p:nvGrpSpPr>
          <p:cNvPr id="453664" name="Group 32"/>
          <p:cNvGrpSpPr>
            <a:grpSpLocks/>
          </p:cNvGrpSpPr>
          <p:nvPr/>
        </p:nvGrpSpPr>
        <p:grpSpPr bwMode="auto">
          <a:xfrm>
            <a:off x="5399088" y="4902200"/>
            <a:ext cx="2092325" cy="508000"/>
            <a:chOff x="4024" y="1368"/>
            <a:chExt cx="1318" cy="320"/>
          </a:xfrm>
        </p:grpSpPr>
        <p:sp>
          <p:nvSpPr>
            <p:cNvPr id="453665" name="Rectangle 33"/>
            <p:cNvSpPr>
              <a:spLocks noChangeArrowheads="1"/>
            </p:cNvSpPr>
            <p:nvPr/>
          </p:nvSpPr>
          <p:spPr bwMode="blackWhite">
            <a:xfrm>
              <a:off x="4024" y="1368"/>
              <a:ext cx="1318" cy="320"/>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453666" name="Text Box 34"/>
            <p:cNvSpPr txBox="1">
              <a:spLocks noChangeArrowheads="1"/>
            </p:cNvSpPr>
            <p:nvPr/>
          </p:nvSpPr>
          <p:spPr bwMode="blackWhite">
            <a:xfrm>
              <a:off x="4504" y="1447"/>
              <a:ext cx="359"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DBA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descr="C:\a_image\dba89.gif"/>
          <p:cNvPicPr>
            <a:picLocks noChangeAspect="1" noChangeArrowheads="1"/>
          </p:cNvPicPr>
          <p:nvPr/>
        </p:nvPicPr>
        <p:blipFill>
          <a:blip r:embed="rId3" cstate="print"/>
          <a:srcRect/>
          <a:stretch>
            <a:fillRect/>
          </a:stretch>
        </p:blipFill>
        <p:spPr bwMode="gray">
          <a:xfrm>
            <a:off x="623888" y="2486025"/>
            <a:ext cx="2901950" cy="3752850"/>
          </a:xfrm>
          <a:prstGeom prst="rect">
            <a:avLst/>
          </a:prstGeom>
          <a:noFill/>
        </p:spPr>
      </p:pic>
      <p:sp>
        <p:nvSpPr>
          <p:cNvPr id="455683" name="Rectangle 3"/>
          <p:cNvSpPr>
            <a:spLocks noGrp="1" noChangeArrowheads="1"/>
          </p:cNvSpPr>
          <p:nvPr>
            <p:ph type="title"/>
          </p:nvPr>
        </p:nvSpPr>
        <p:spPr/>
        <p:txBody>
          <a:bodyPr/>
          <a:lstStyle/>
          <a:p>
            <a:r>
              <a:rPr lang="en-US"/>
              <a:t>Assessing Data Failures</a:t>
            </a:r>
          </a:p>
        </p:txBody>
      </p:sp>
      <p:sp>
        <p:nvSpPr>
          <p:cNvPr id="455684" name="Rectangle 4"/>
          <p:cNvSpPr>
            <a:spLocks noGrp="1" noChangeArrowheads="1"/>
          </p:cNvSpPr>
          <p:nvPr>
            <p:ph type="body" idx="1"/>
          </p:nvPr>
        </p:nvSpPr>
        <p:spPr>
          <a:xfrm>
            <a:off x="1079500" y="1676400"/>
            <a:ext cx="3476625" cy="762000"/>
          </a:xfrm>
        </p:spPr>
        <p:txBody>
          <a:bodyPr/>
          <a:lstStyle/>
          <a:p>
            <a:r>
              <a:rPr lang="en-US"/>
              <a:t>Database instance health </a:t>
            </a:r>
          </a:p>
          <a:p>
            <a:r>
              <a:rPr lang="en-US"/>
              <a:t>            . . . </a:t>
            </a:r>
          </a:p>
        </p:txBody>
      </p:sp>
      <p:pic>
        <p:nvPicPr>
          <p:cNvPr id="455685" name="Picture 5" descr="C:\a_image\dba90.gif"/>
          <p:cNvPicPr>
            <a:picLocks noChangeAspect="1" noChangeArrowheads="1"/>
          </p:cNvPicPr>
          <p:nvPr/>
        </p:nvPicPr>
        <p:blipFill>
          <a:blip r:embed="rId4" cstate="print"/>
          <a:srcRect/>
          <a:stretch>
            <a:fillRect/>
          </a:stretch>
        </p:blipFill>
        <p:spPr bwMode="gray">
          <a:xfrm>
            <a:off x="633413" y="2044700"/>
            <a:ext cx="1235075" cy="4203700"/>
          </a:xfrm>
          <a:prstGeom prst="rect">
            <a:avLst/>
          </a:prstGeom>
          <a:noFill/>
        </p:spPr>
      </p:pic>
      <p:sp>
        <p:nvSpPr>
          <p:cNvPr id="455686" name="Rectangle 6"/>
          <p:cNvSpPr>
            <a:spLocks noChangeArrowheads="1"/>
          </p:cNvSpPr>
          <p:nvPr/>
        </p:nvSpPr>
        <p:spPr bwMode="auto">
          <a:xfrm>
            <a:off x="2641600" y="2133600"/>
            <a:ext cx="1485900" cy="749300"/>
          </a:xfrm>
          <a:prstGeom prst="rect">
            <a:avLst/>
          </a:prstGeom>
          <a:noFill/>
          <a:ln w="28575">
            <a:solidFill>
              <a:schemeClr val="tx1"/>
            </a:solidFill>
            <a:miter lim="800000"/>
            <a:headEnd type="none" w="sm" len="sm"/>
            <a:tailEnd type="none" w="sm" len="sm"/>
          </a:ln>
          <a:effectLst/>
        </p:spPr>
        <p:txBody>
          <a:bodyPr wrap="none" anchor="ctr"/>
          <a:lstStyle/>
          <a:p>
            <a:pPr defTabSz="228600"/>
            <a:endParaRPr lang="en-US">
              <a:solidFill>
                <a:schemeClr val="tx1"/>
              </a:solidFill>
            </a:endParaRPr>
          </a:p>
        </p:txBody>
      </p:sp>
      <p:pic>
        <p:nvPicPr>
          <p:cNvPr id="455687" name="Picture 7" descr="C:\a_image\dba91.gif"/>
          <p:cNvPicPr>
            <a:picLocks noChangeAspect="1" noChangeArrowheads="1"/>
          </p:cNvPicPr>
          <p:nvPr/>
        </p:nvPicPr>
        <p:blipFill>
          <a:blip r:embed="rId5" cstate="print"/>
          <a:srcRect/>
          <a:stretch>
            <a:fillRect/>
          </a:stretch>
        </p:blipFill>
        <p:spPr bwMode="gray">
          <a:xfrm>
            <a:off x="4121150" y="2017713"/>
            <a:ext cx="4379913" cy="4225925"/>
          </a:xfrm>
          <a:prstGeom prst="rect">
            <a:avLst/>
          </a:prstGeom>
          <a:noFill/>
        </p:spPr>
      </p:pic>
      <p:sp>
        <p:nvSpPr>
          <p:cNvPr id="455688" name="Oval 8"/>
          <p:cNvSpPr>
            <a:spLocks noChangeArrowheads="1"/>
          </p:cNvSpPr>
          <p:nvPr/>
        </p:nvSpPr>
        <p:spPr bwMode="blackWhite">
          <a:xfrm>
            <a:off x="647700" y="1654175"/>
            <a:ext cx="414338"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1</a:t>
            </a:r>
          </a:p>
        </p:txBody>
      </p:sp>
      <p:sp>
        <p:nvSpPr>
          <p:cNvPr id="455689" name="Oval 9"/>
          <p:cNvSpPr>
            <a:spLocks noChangeArrowheads="1"/>
          </p:cNvSpPr>
          <p:nvPr/>
        </p:nvSpPr>
        <p:spPr bwMode="gray">
          <a:xfrm>
            <a:off x="2671763" y="2192338"/>
            <a:ext cx="414337" cy="414337"/>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2</a:t>
            </a:r>
          </a:p>
        </p:txBody>
      </p:sp>
      <p:sp>
        <p:nvSpPr>
          <p:cNvPr id="455690" name="Oval 10"/>
          <p:cNvSpPr>
            <a:spLocks noChangeArrowheads="1"/>
          </p:cNvSpPr>
          <p:nvPr/>
        </p:nvSpPr>
        <p:spPr bwMode="blackWhite">
          <a:xfrm>
            <a:off x="5473700" y="1654175"/>
            <a:ext cx="414338"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3</a:t>
            </a:r>
          </a:p>
        </p:txBody>
      </p:sp>
      <p:sp>
        <p:nvSpPr>
          <p:cNvPr id="455691" name="Text Box 11"/>
          <p:cNvSpPr txBox="1">
            <a:spLocks noChangeArrowheads="1"/>
          </p:cNvSpPr>
          <p:nvPr/>
        </p:nvSpPr>
        <p:spPr bwMode="auto">
          <a:xfrm>
            <a:off x="3003550" y="2209800"/>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Error link</a:t>
            </a:r>
          </a:p>
        </p:txBody>
      </p:sp>
      <p:sp>
        <p:nvSpPr>
          <p:cNvPr id="455692" name="Text Box 12"/>
          <p:cNvSpPr txBox="1">
            <a:spLocks noChangeArrowheads="1"/>
          </p:cNvSpPr>
          <p:nvPr/>
        </p:nvSpPr>
        <p:spPr bwMode="auto">
          <a:xfrm>
            <a:off x="5954713" y="1649413"/>
            <a:ext cx="2266950" cy="427037"/>
          </a:xfrm>
          <a:prstGeom prst="rect">
            <a:avLst/>
          </a:prstGeom>
          <a:noFill/>
          <a:ln w="28575">
            <a:noFill/>
            <a:miter lim="800000"/>
            <a:headEnd type="none" w="sm" len="sm"/>
            <a:tailEnd type="none" w="sm" len="sm"/>
          </a:ln>
          <a:effectLst/>
        </p:spPr>
        <p:txBody>
          <a:bodyPr wrap="none">
            <a:spAutoFit/>
          </a:bodyPr>
          <a:lstStyle/>
          <a:p>
            <a:pPr defTabSz="228600">
              <a:buClr>
                <a:srgbClr val="000000"/>
              </a:buClr>
            </a:pPr>
            <a:r>
              <a:rPr lang="en-US" sz="2200" b="1">
                <a:solidFill>
                  <a:schemeClr val="tx1"/>
                </a:solidFill>
                <a:latin typeface="Arial" charset="0"/>
              </a:rPr>
              <a:t>Problem details</a:t>
            </a:r>
            <a:endParaRPr lang="en-US"/>
          </a:p>
        </p:txBody>
      </p:sp>
      <p:sp>
        <p:nvSpPr>
          <p:cNvPr id="455693" name="Rectangle 13"/>
          <p:cNvSpPr>
            <a:spLocks noChangeArrowheads="1"/>
          </p:cNvSpPr>
          <p:nvPr/>
        </p:nvSpPr>
        <p:spPr bwMode="auto">
          <a:xfrm>
            <a:off x="6908800" y="4432300"/>
            <a:ext cx="1143000" cy="215900"/>
          </a:xfrm>
          <a:prstGeom prst="rect">
            <a:avLst/>
          </a:prstGeom>
          <a:noFill/>
          <a:ln w="28575">
            <a:solidFill>
              <a:schemeClr val="hlink"/>
            </a:solidFill>
            <a:miter lim="800000"/>
            <a:headEnd type="none" w="sm" len="sm"/>
            <a:tailEnd type="none" w="sm" len="sm"/>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t>Data Failures</a:t>
            </a:r>
          </a:p>
        </p:txBody>
      </p:sp>
      <p:pic>
        <p:nvPicPr>
          <p:cNvPr id="457731" name="Picture 3" descr="C:\a_image\dba57.gif"/>
          <p:cNvPicPr>
            <a:picLocks noChangeAspect="1" noChangeArrowheads="1"/>
          </p:cNvPicPr>
          <p:nvPr/>
        </p:nvPicPr>
        <p:blipFill>
          <a:blip r:embed="rId3" cstate="print"/>
          <a:srcRect/>
          <a:stretch>
            <a:fillRect/>
          </a:stretch>
        </p:blipFill>
        <p:spPr bwMode="gray">
          <a:xfrm>
            <a:off x="647700" y="1038225"/>
            <a:ext cx="7848600" cy="525621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1" name="Rectangle 5"/>
          <p:cNvSpPr>
            <a:spLocks noGrp="1" noChangeArrowheads="1"/>
          </p:cNvSpPr>
          <p:nvPr>
            <p:ph type="title"/>
          </p:nvPr>
        </p:nvSpPr>
        <p:spPr/>
        <p:txBody>
          <a:bodyPr/>
          <a:lstStyle/>
          <a:p>
            <a:r>
              <a:rPr lang="en-US"/>
              <a:t>Data Failure: Examples</a:t>
            </a:r>
          </a:p>
        </p:txBody>
      </p:sp>
      <p:sp>
        <p:nvSpPr>
          <p:cNvPr id="459782" name="Rectangle 6"/>
          <p:cNvSpPr>
            <a:spLocks noGrp="1" noChangeArrowheads="1"/>
          </p:cNvSpPr>
          <p:nvPr>
            <p:ph type="body" idx="1"/>
          </p:nvPr>
        </p:nvSpPr>
        <p:spPr>
          <a:xfrm>
            <a:off x="609600" y="1676400"/>
            <a:ext cx="7918450" cy="3976688"/>
          </a:xfrm>
        </p:spPr>
        <p:txBody>
          <a:bodyPr/>
          <a:lstStyle/>
          <a:p>
            <a:pPr lvl="1"/>
            <a:r>
              <a:rPr lang="en-US"/>
              <a:t>Inaccessible components: Missing data </a:t>
            </a:r>
            <a:br>
              <a:rPr lang="en-US"/>
            </a:br>
            <a:r>
              <a:rPr lang="en-US"/>
              <a:t>files at the OS level, incorrect access</a:t>
            </a:r>
            <a:br>
              <a:rPr lang="en-US"/>
            </a:br>
            <a:r>
              <a:rPr lang="en-US"/>
              <a:t>permissions, offline tablespace</a:t>
            </a:r>
          </a:p>
          <a:p>
            <a:pPr lvl="1"/>
            <a:r>
              <a:rPr lang="en-US"/>
              <a:t>Physical corruptions: Block checksum failures,</a:t>
            </a:r>
            <a:br>
              <a:rPr lang="en-US"/>
            </a:br>
            <a:r>
              <a:rPr lang="en-US"/>
              <a:t>invalid block header field values</a:t>
            </a:r>
          </a:p>
          <a:p>
            <a:pPr lvl="1"/>
            <a:r>
              <a:rPr lang="en-US"/>
              <a:t>Logical corruptions: Inconsistent dictionary; </a:t>
            </a:r>
            <a:br>
              <a:rPr lang="en-US"/>
            </a:br>
            <a:r>
              <a:rPr lang="en-US"/>
              <a:t>corrupt row piece, index entry, or transaction</a:t>
            </a:r>
          </a:p>
          <a:p>
            <a:pPr lvl="1"/>
            <a:r>
              <a:rPr lang="en-US"/>
              <a:t>Inconsistencies: Control file older or newer</a:t>
            </a:r>
            <a:br>
              <a:rPr lang="en-US"/>
            </a:br>
            <a:r>
              <a:rPr lang="en-US"/>
              <a:t>than the data files and online redo logs</a:t>
            </a:r>
          </a:p>
          <a:p>
            <a:pPr lvl="1"/>
            <a:r>
              <a:rPr lang="en-US"/>
              <a:t>I/O failures: Limit on the number of open files exceeded, inaccessible channels, network or I/O error</a:t>
            </a:r>
          </a:p>
        </p:txBody>
      </p:sp>
      <p:pic>
        <p:nvPicPr>
          <p:cNvPr id="459780" name="Picture 4" descr="C:\Documents and Settings\jubillin.JUBILLIN-LAP\My Documents\OU_Pictures\datab016_broken.gif"/>
          <p:cNvPicPr>
            <a:picLocks noChangeAspect="1" noChangeArrowheads="1"/>
          </p:cNvPicPr>
          <p:nvPr/>
        </p:nvPicPr>
        <p:blipFill>
          <a:blip r:embed="rId3" cstate="print"/>
          <a:srcRect/>
          <a:stretch>
            <a:fillRect/>
          </a:stretch>
        </p:blipFill>
        <p:spPr bwMode="gray">
          <a:xfrm>
            <a:off x="6826250" y="1050925"/>
            <a:ext cx="1227138" cy="1752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Listing Data Failures</a:t>
            </a:r>
          </a:p>
        </p:txBody>
      </p:sp>
      <p:sp>
        <p:nvSpPr>
          <p:cNvPr id="461827" name="Rectangle 3"/>
          <p:cNvSpPr>
            <a:spLocks noGrp="1" noChangeArrowheads="1"/>
          </p:cNvSpPr>
          <p:nvPr>
            <p:ph type="body" idx="1"/>
          </p:nvPr>
        </p:nvSpPr>
        <p:spPr/>
        <p:txBody>
          <a:bodyPr/>
          <a:lstStyle/>
          <a:p>
            <a:endParaRPr lang="en-US"/>
          </a:p>
        </p:txBody>
      </p:sp>
      <p:pic>
        <p:nvPicPr>
          <p:cNvPr id="461828" name="Picture 4" descr="C:\a_image\dba59.gif"/>
          <p:cNvPicPr>
            <a:picLocks noChangeAspect="1" noChangeArrowheads="1"/>
          </p:cNvPicPr>
          <p:nvPr/>
        </p:nvPicPr>
        <p:blipFill>
          <a:blip r:embed="rId3" cstate="print"/>
          <a:srcRect/>
          <a:stretch>
            <a:fillRect/>
          </a:stretch>
        </p:blipFill>
        <p:spPr bwMode="gray">
          <a:xfrm>
            <a:off x="612775" y="1685925"/>
            <a:ext cx="7939088" cy="45656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Advising on Repair</a:t>
            </a:r>
          </a:p>
        </p:txBody>
      </p:sp>
      <p:pic>
        <p:nvPicPr>
          <p:cNvPr id="463875" name="Picture 3" descr="C:\a_image\dba60.gif"/>
          <p:cNvPicPr>
            <a:picLocks noChangeAspect="1" noChangeArrowheads="1"/>
          </p:cNvPicPr>
          <p:nvPr/>
        </p:nvPicPr>
        <p:blipFill>
          <a:blip r:embed="rId3" cstate="print"/>
          <a:srcRect/>
          <a:stretch>
            <a:fillRect/>
          </a:stretch>
        </p:blipFill>
        <p:spPr bwMode="gray">
          <a:xfrm>
            <a:off x="620713" y="1290638"/>
            <a:ext cx="5692775" cy="2193925"/>
          </a:xfrm>
          <a:prstGeom prst="rect">
            <a:avLst/>
          </a:prstGeom>
          <a:noFill/>
        </p:spPr>
      </p:pic>
      <p:pic>
        <p:nvPicPr>
          <p:cNvPr id="463876" name="Picture 4" descr="C:\a_image\dba65.gif"/>
          <p:cNvPicPr>
            <a:picLocks noChangeAspect="1" noChangeArrowheads="1"/>
          </p:cNvPicPr>
          <p:nvPr/>
        </p:nvPicPr>
        <p:blipFill>
          <a:blip r:embed="rId4" cstate="print"/>
          <a:srcRect/>
          <a:stretch>
            <a:fillRect/>
          </a:stretch>
        </p:blipFill>
        <p:spPr bwMode="gray">
          <a:xfrm>
            <a:off x="647700" y="3746500"/>
            <a:ext cx="3565525" cy="2411413"/>
          </a:xfrm>
          <a:prstGeom prst="rect">
            <a:avLst/>
          </a:prstGeom>
          <a:noFill/>
        </p:spPr>
      </p:pic>
      <p:sp>
        <p:nvSpPr>
          <p:cNvPr id="463877" name="Rectangle 5"/>
          <p:cNvSpPr>
            <a:spLocks noChangeArrowheads="1"/>
          </p:cNvSpPr>
          <p:nvPr/>
        </p:nvSpPr>
        <p:spPr bwMode="gray">
          <a:xfrm>
            <a:off x="4711700" y="2260600"/>
            <a:ext cx="1600200" cy="266700"/>
          </a:xfrm>
          <a:prstGeom prst="rect">
            <a:avLst/>
          </a:prstGeom>
          <a:noFill/>
          <a:ln w="28575">
            <a:solidFill>
              <a:srgbClr val="0000FF"/>
            </a:solidFill>
            <a:miter lim="800000"/>
            <a:headEnd type="none" w="sm" len="sm"/>
            <a:tailEnd type="none" w="sm" len="sm"/>
          </a:ln>
          <a:effectLst/>
        </p:spPr>
        <p:txBody>
          <a:bodyPr wrap="none" anchor="ctr"/>
          <a:lstStyle/>
          <a:p>
            <a:endParaRPr lang="en-US"/>
          </a:p>
        </p:txBody>
      </p:sp>
      <p:cxnSp>
        <p:nvCxnSpPr>
          <p:cNvPr id="463878" name="AutoShape 6"/>
          <p:cNvCxnSpPr>
            <a:cxnSpLocks noChangeShapeType="1"/>
            <a:stCxn id="463877" idx="2"/>
            <a:endCxn id="0" idx="0"/>
          </p:cNvCxnSpPr>
          <p:nvPr/>
        </p:nvCxnSpPr>
        <p:spPr bwMode="gray">
          <a:xfrm rot="5400000">
            <a:off x="3368676" y="1603375"/>
            <a:ext cx="1204912" cy="3081337"/>
          </a:xfrm>
          <a:prstGeom prst="bentConnector3">
            <a:avLst>
              <a:gd name="adj1" fmla="val 49407"/>
            </a:avLst>
          </a:prstGeom>
          <a:noFill/>
          <a:ln w="28575">
            <a:solidFill>
              <a:srgbClr val="0000FF"/>
            </a:solidFill>
            <a:miter lim="800000"/>
            <a:headEnd type="none" w="sm" len="sm"/>
            <a:tailEnd type="triangle" w="sm" len="sm"/>
          </a:ln>
          <a:effectLst/>
        </p:spPr>
      </p:cxnSp>
      <p:sp>
        <p:nvSpPr>
          <p:cNvPr id="463879" name="Rectangle 7"/>
          <p:cNvSpPr>
            <a:spLocks noChangeArrowheads="1"/>
          </p:cNvSpPr>
          <p:nvPr/>
        </p:nvSpPr>
        <p:spPr bwMode="gray">
          <a:xfrm>
            <a:off x="2565400" y="2032000"/>
            <a:ext cx="2066925" cy="495300"/>
          </a:xfrm>
          <a:prstGeom prst="rect">
            <a:avLst/>
          </a:prstGeom>
          <a:noFill/>
          <a:ln w="28575">
            <a:solidFill>
              <a:schemeClr val="tx1"/>
            </a:solidFill>
            <a:miter lim="800000"/>
            <a:headEnd type="none" w="sm" len="sm"/>
            <a:tailEnd type="none" w="sm" len="sm"/>
          </a:ln>
          <a:effectLst/>
        </p:spPr>
        <p:txBody>
          <a:bodyPr wrap="none" anchor="ctr"/>
          <a:lstStyle/>
          <a:p>
            <a:pPr defTabSz="228600"/>
            <a:endParaRPr lang="en-US">
              <a:solidFill>
                <a:schemeClr val="tx1"/>
              </a:solidFill>
            </a:endParaRPr>
          </a:p>
        </p:txBody>
      </p:sp>
      <p:sp>
        <p:nvSpPr>
          <p:cNvPr id="463880" name="Oval 8"/>
          <p:cNvSpPr>
            <a:spLocks noChangeArrowheads="1"/>
          </p:cNvSpPr>
          <p:nvPr/>
        </p:nvSpPr>
        <p:spPr bwMode="blackWhite">
          <a:xfrm>
            <a:off x="2654300" y="2060575"/>
            <a:ext cx="414338"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1</a:t>
            </a:r>
          </a:p>
        </p:txBody>
      </p:sp>
      <p:sp>
        <p:nvSpPr>
          <p:cNvPr id="463881" name="Oval 9"/>
          <p:cNvSpPr>
            <a:spLocks noChangeArrowheads="1"/>
          </p:cNvSpPr>
          <p:nvPr/>
        </p:nvSpPr>
        <p:spPr bwMode="blackWhite">
          <a:xfrm>
            <a:off x="5549900" y="2657475"/>
            <a:ext cx="414338" cy="414338"/>
          </a:xfrm>
          <a:prstGeom prst="ellipse">
            <a:avLst/>
          </a:prstGeom>
          <a:solidFill>
            <a:schemeClr val="bg1"/>
          </a:solidFill>
          <a:ln w="28575">
            <a:solidFill>
              <a:srgbClr val="0000FF"/>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rgbClr val="0000FF"/>
                </a:solidFill>
                <a:latin typeface="Arial" charset="0"/>
              </a:rPr>
              <a:t>2a</a:t>
            </a:r>
          </a:p>
        </p:txBody>
      </p:sp>
      <p:pic>
        <p:nvPicPr>
          <p:cNvPr id="463882" name="Picture 10" descr="C:\a_image\dba66.gif"/>
          <p:cNvPicPr>
            <a:picLocks noChangeAspect="1" noChangeArrowheads="1"/>
          </p:cNvPicPr>
          <p:nvPr/>
        </p:nvPicPr>
        <p:blipFill>
          <a:blip r:embed="rId5" cstate="print"/>
          <a:srcRect/>
          <a:stretch>
            <a:fillRect/>
          </a:stretch>
        </p:blipFill>
        <p:spPr bwMode="gray">
          <a:xfrm>
            <a:off x="4327525" y="3390900"/>
            <a:ext cx="4251325" cy="2911475"/>
          </a:xfrm>
          <a:prstGeom prst="rect">
            <a:avLst/>
          </a:prstGeom>
          <a:noFill/>
        </p:spPr>
      </p:pic>
      <p:sp>
        <p:nvSpPr>
          <p:cNvPr id="463883" name="Rectangle 11"/>
          <p:cNvSpPr>
            <a:spLocks noGrp="1" noChangeArrowheads="1"/>
          </p:cNvSpPr>
          <p:nvPr>
            <p:ph type="body" idx="1"/>
          </p:nvPr>
        </p:nvSpPr>
        <p:spPr>
          <a:xfrm>
            <a:off x="6003925" y="1311275"/>
            <a:ext cx="2514600" cy="639763"/>
          </a:xfrm>
          <a:solidFill>
            <a:schemeClr val="bg1"/>
          </a:solidFill>
          <a:ln>
            <a:solidFill>
              <a:schemeClr val="tx1"/>
            </a:solidFill>
          </a:ln>
        </p:spPr>
        <p:txBody>
          <a:bodyPr/>
          <a:lstStyle/>
          <a:p>
            <a:r>
              <a:rPr lang="en-US" sz="1800"/>
              <a:t>(1) After manual repair</a:t>
            </a:r>
          </a:p>
          <a:p>
            <a:r>
              <a:rPr lang="en-US" sz="1800">
                <a:solidFill>
                  <a:srgbClr val="0000FF"/>
                </a:solidFill>
              </a:rPr>
              <a:t>(2) Automatic repair</a:t>
            </a:r>
          </a:p>
        </p:txBody>
      </p:sp>
      <p:sp>
        <p:nvSpPr>
          <p:cNvPr id="463884" name="Rectangle 12"/>
          <p:cNvSpPr>
            <a:spLocks noChangeArrowheads="1"/>
          </p:cNvSpPr>
          <p:nvPr/>
        </p:nvSpPr>
        <p:spPr bwMode="gray">
          <a:xfrm>
            <a:off x="3327400" y="4737100"/>
            <a:ext cx="825500" cy="241300"/>
          </a:xfrm>
          <a:prstGeom prst="rect">
            <a:avLst/>
          </a:prstGeom>
          <a:noFill/>
          <a:ln w="28575">
            <a:solidFill>
              <a:srgbClr val="0000FF"/>
            </a:solidFill>
            <a:miter lim="800000"/>
            <a:headEnd type="none" w="sm" len="sm"/>
            <a:tailEnd type="none" w="sm" len="sm"/>
          </a:ln>
          <a:effectLst/>
        </p:spPr>
        <p:txBody>
          <a:bodyPr wrap="none" anchor="ctr"/>
          <a:lstStyle/>
          <a:p>
            <a:endParaRPr lang="en-US"/>
          </a:p>
        </p:txBody>
      </p:sp>
      <p:cxnSp>
        <p:nvCxnSpPr>
          <p:cNvPr id="463885" name="AutoShape 13"/>
          <p:cNvCxnSpPr>
            <a:cxnSpLocks noChangeShapeType="1"/>
            <a:stCxn id="463884" idx="3"/>
            <a:endCxn id="0" idx="1"/>
          </p:cNvCxnSpPr>
          <p:nvPr/>
        </p:nvCxnSpPr>
        <p:spPr bwMode="gray">
          <a:xfrm flipV="1">
            <a:off x="4167188" y="4846638"/>
            <a:ext cx="160337" cy="11112"/>
          </a:xfrm>
          <a:prstGeom prst="bentConnector3">
            <a:avLst>
              <a:gd name="adj1" fmla="val 45546"/>
            </a:avLst>
          </a:prstGeom>
          <a:noFill/>
          <a:ln w="28575">
            <a:solidFill>
              <a:srgbClr val="0000FF"/>
            </a:solidFill>
            <a:miter lim="800000"/>
            <a:headEnd type="none" w="sm" len="sm"/>
            <a:tailEnd type="triangle" w="sm" len="sm"/>
          </a:ln>
          <a:effectLst/>
        </p:spPr>
      </p:cxnSp>
      <p:sp>
        <p:nvSpPr>
          <p:cNvPr id="463886" name="Oval 14"/>
          <p:cNvSpPr>
            <a:spLocks noChangeArrowheads="1"/>
          </p:cNvSpPr>
          <p:nvPr/>
        </p:nvSpPr>
        <p:spPr bwMode="blackWhite">
          <a:xfrm>
            <a:off x="4141788" y="4930775"/>
            <a:ext cx="414337" cy="414338"/>
          </a:xfrm>
          <a:prstGeom prst="ellipse">
            <a:avLst/>
          </a:prstGeom>
          <a:solidFill>
            <a:schemeClr val="bg1"/>
          </a:solidFill>
          <a:ln w="28575">
            <a:solidFill>
              <a:srgbClr val="0000FF"/>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rgbClr val="0000FF"/>
                </a:solidFill>
                <a:latin typeface="Arial" charset="0"/>
              </a:rPr>
              <a:t>2b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7285038" y="3514725"/>
            <a:ext cx="1350962" cy="609600"/>
          </a:xfrm>
          <a:prstGeom prst="rect">
            <a:avLst/>
          </a:prstGeom>
          <a:noFill/>
          <a:ln w="28575">
            <a:solidFill>
              <a:srgbClr val="0000FF"/>
            </a:solidFill>
            <a:miter lim="800000"/>
            <a:headEnd type="none" w="sm" len="sm"/>
            <a:tailEnd type="none" w="sm" len="sm"/>
          </a:ln>
          <a:effectLst/>
        </p:spPr>
        <p:txBody>
          <a:bodyPr>
            <a:spAutoFit/>
          </a:bodyPr>
          <a:lstStyle/>
          <a:p>
            <a:pPr defTabSz="228600"/>
            <a:r>
              <a:rPr lang="en-US" sz="1600" b="1">
                <a:solidFill>
                  <a:srgbClr val="0000FF"/>
                </a:solidFill>
                <a:latin typeface="Arial" charset="0"/>
              </a:rPr>
              <a:t>in less than 1 second</a:t>
            </a:r>
          </a:p>
        </p:txBody>
      </p:sp>
      <p:sp>
        <p:nvSpPr>
          <p:cNvPr id="465923" name="Rectangle 3"/>
          <p:cNvSpPr>
            <a:spLocks noGrp="1" noChangeArrowheads="1"/>
          </p:cNvSpPr>
          <p:nvPr>
            <p:ph type="title"/>
          </p:nvPr>
        </p:nvSpPr>
        <p:spPr/>
        <p:txBody>
          <a:bodyPr/>
          <a:lstStyle/>
          <a:p>
            <a:r>
              <a:rPr lang="en-US"/>
              <a:t>Executing Repairs</a:t>
            </a:r>
          </a:p>
        </p:txBody>
      </p:sp>
      <p:pic>
        <p:nvPicPr>
          <p:cNvPr id="465924" name="Picture 4" descr="C:\a_image\dba67c.gif"/>
          <p:cNvPicPr>
            <a:picLocks noChangeAspect="1" noChangeArrowheads="1"/>
          </p:cNvPicPr>
          <p:nvPr/>
        </p:nvPicPr>
        <p:blipFill>
          <a:blip r:embed="rId3" cstate="print"/>
          <a:srcRect/>
          <a:stretch>
            <a:fillRect/>
          </a:stretch>
        </p:blipFill>
        <p:spPr bwMode="gray">
          <a:xfrm>
            <a:off x="603250" y="1296988"/>
            <a:ext cx="6780213" cy="3908425"/>
          </a:xfrm>
          <a:prstGeom prst="rect">
            <a:avLst/>
          </a:prstGeom>
          <a:noFill/>
        </p:spPr>
      </p:pic>
      <p:pic>
        <p:nvPicPr>
          <p:cNvPr id="465925" name="Picture 5" descr="C:\a_image\dba69.gif"/>
          <p:cNvPicPr>
            <a:picLocks noChangeAspect="1" noChangeArrowheads="1"/>
          </p:cNvPicPr>
          <p:nvPr/>
        </p:nvPicPr>
        <p:blipFill>
          <a:blip r:embed="rId4" cstate="print"/>
          <a:srcRect/>
          <a:stretch>
            <a:fillRect/>
          </a:stretch>
        </p:blipFill>
        <p:spPr bwMode="gray">
          <a:xfrm>
            <a:off x="3635375" y="3830638"/>
            <a:ext cx="3738563" cy="1685925"/>
          </a:xfrm>
          <a:prstGeom prst="rect">
            <a:avLst/>
          </a:prstGeom>
          <a:noFill/>
        </p:spPr>
      </p:pic>
      <p:sp>
        <p:nvSpPr>
          <p:cNvPr id="465926" name="Rectangle 6"/>
          <p:cNvSpPr>
            <a:spLocks noGrp="1" noChangeArrowheads="1"/>
          </p:cNvSpPr>
          <p:nvPr>
            <p:ph type="body" idx="1"/>
          </p:nvPr>
        </p:nvSpPr>
        <p:spPr>
          <a:xfrm>
            <a:off x="6921500" y="3421063"/>
            <a:ext cx="1382713" cy="360362"/>
          </a:xfrm>
        </p:spPr>
        <p:txBody>
          <a:bodyPr/>
          <a:lstStyle/>
          <a:p>
            <a:r>
              <a:rPr lang="en-US">
                <a:solidFill>
                  <a:srgbClr val="0000FF"/>
                </a:solidFill>
              </a:rPr>
              <a:t>. . .</a:t>
            </a:r>
          </a:p>
        </p:txBody>
      </p:sp>
      <p:sp>
        <p:nvSpPr>
          <p:cNvPr id="465927" name="Rectangle 7"/>
          <p:cNvSpPr>
            <a:spLocks noChangeArrowheads="1"/>
          </p:cNvSpPr>
          <p:nvPr/>
        </p:nvSpPr>
        <p:spPr bwMode="gray">
          <a:xfrm>
            <a:off x="5689600" y="5219700"/>
            <a:ext cx="1079500" cy="228600"/>
          </a:xfrm>
          <a:prstGeom prst="rect">
            <a:avLst/>
          </a:prstGeom>
          <a:noFill/>
          <a:ln w="28575">
            <a:solidFill>
              <a:schemeClr val="hlink"/>
            </a:solidFill>
            <a:miter lim="800000"/>
            <a:headEnd type="none" w="sm" len="sm"/>
            <a:tailEnd type="none" w="sm" len="sm"/>
          </a:ln>
          <a:effectLst/>
        </p:spPr>
        <p:txBody>
          <a:bodyPr wrap="none" anchor="ctr"/>
          <a:lstStyle/>
          <a:p>
            <a:endParaRPr lang="en-US"/>
          </a:p>
        </p:txBody>
      </p:sp>
      <p:pic>
        <p:nvPicPr>
          <p:cNvPr id="465928" name="Picture 8" descr="C:\a_image\dba71c.gif"/>
          <p:cNvPicPr>
            <a:picLocks noChangeAspect="1" noChangeArrowheads="1"/>
          </p:cNvPicPr>
          <p:nvPr/>
        </p:nvPicPr>
        <p:blipFill>
          <a:blip r:embed="rId5" cstate="print"/>
          <a:srcRect/>
          <a:stretch>
            <a:fillRect/>
          </a:stretch>
        </p:blipFill>
        <p:spPr bwMode="auto">
          <a:xfrm>
            <a:off x="4556125" y="5838825"/>
            <a:ext cx="4035425" cy="411163"/>
          </a:xfrm>
          <a:prstGeom prst="rect">
            <a:avLst/>
          </a:prstGeom>
          <a:noFill/>
        </p:spPr>
      </p:pic>
      <p:cxnSp>
        <p:nvCxnSpPr>
          <p:cNvPr id="465929" name="AutoShape 9"/>
          <p:cNvCxnSpPr>
            <a:cxnSpLocks noChangeShapeType="1"/>
            <a:stCxn id="465927" idx="2"/>
            <a:endCxn id="0" idx="0"/>
          </p:cNvCxnSpPr>
          <p:nvPr/>
        </p:nvCxnSpPr>
        <p:spPr bwMode="gray">
          <a:xfrm rot="16200000" flipH="1">
            <a:off x="6213475" y="5478463"/>
            <a:ext cx="376237" cy="344488"/>
          </a:xfrm>
          <a:prstGeom prst="bentConnector3">
            <a:avLst>
              <a:gd name="adj1" fmla="val 48102"/>
            </a:avLst>
          </a:prstGeom>
          <a:noFill/>
          <a:ln w="28575">
            <a:solidFill>
              <a:schemeClr val="hlink"/>
            </a:solidFill>
            <a:miter lim="800000"/>
            <a:headEnd type="none" w="sm" len="sm"/>
            <a:tailEnd type="triangle" w="sm" len="sm"/>
          </a:ln>
          <a:effectLst/>
        </p:spPr>
      </p:cxnSp>
      <p:sp>
        <p:nvSpPr>
          <p:cNvPr id="465930" name="Rectangle 10"/>
          <p:cNvSpPr>
            <a:spLocks noChangeArrowheads="1"/>
          </p:cNvSpPr>
          <p:nvPr/>
        </p:nvSpPr>
        <p:spPr bwMode="gray">
          <a:xfrm>
            <a:off x="6311900" y="3771900"/>
            <a:ext cx="698500" cy="254000"/>
          </a:xfrm>
          <a:prstGeom prst="rect">
            <a:avLst/>
          </a:prstGeom>
          <a:noFill/>
          <a:ln w="28575">
            <a:solidFill>
              <a:srgbClr val="0000FF"/>
            </a:solidFill>
            <a:miter lim="800000"/>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t>Objectives</a:t>
            </a:r>
          </a:p>
        </p:txBody>
      </p:sp>
      <p:sp>
        <p:nvSpPr>
          <p:cNvPr id="431107" name="Rectangle 3"/>
          <p:cNvSpPr>
            <a:spLocks noGrp="1" noChangeArrowheads="1"/>
          </p:cNvSpPr>
          <p:nvPr>
            <p:ph type="body" idx="1"/>
          </p:nvPr>
        </p:nvSpPr>
        <p:spPr>
          <a:xfrm>
            <a:off x="609600" y="1676400"/>
            <a:ext cx="7918450" cy="3732213"/>
          </a:xfrm>
        </p:spPr>
        <p:txBody>
          <a:bodyPr/>
          <a:lstStyle/>
          <a:p>
            <a:r>
              <a:rPr lang="en-US"/>
              <a:t>After completing this lesson, you should be able to:</a:t>
            </a:r>
          </a:p>
          <a:p>
            <a:pPr lvl="1"/>
            <a:r>
              <a:rPr lang="en-US"/>
              <a:t>Determine the need for performing recovery</a:t>
            </a:r>
          </a:p>
          <a:p>
            <a:pPr lvl="1"/>
            <a:r>
              <a:rPr lang="en-US"/>
              <a:t>Access different interfaces (such as Enterprise Manager and command line)</a:t>
            </a:r>
          </a:p>
          <a:p>
            <a:pPr lvl="1"/>
            <a:r>
              <a:rPr lang="en-US"/>
              <a:t>Describe and use available options, such as Recovery Manager (RMAN) and the Data Recovery Advisor</a:t>
            </a:r>
          </a:p>
          <a:p>
            <a:pPr lvl="1"/>
            <a:r>
              <a:rPr lang="en-US"/>
              <a:t>Perform recovery:</a:t>
            </a:r>
          </a:p>
          <a:p>
            <a:pPr lvl="2"/>
            <a:r>
              <a:rPr lang="en-US"/>
              <a:t>Control file</a:t>
            </a:r>
          </a:p>
          <a:p>
            <a:pPr lvl="2"/>
            <a:r>
              <a:rPr lang="en-US"/>
              <a:t>Redo log file</a:t>
            </a:r>
          </a:p>
          <a:p>
            <a:pPr lvl="2"/>
            <a:r>
              <a:rPr lang="en-US"/>
              <a:t>Data file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t>Data Recovery Advisor Views</a:t>
            </a:r>
          </a:p>
        </p:txBody>
      </p:sp>
      <p:sp>
        <p:nvSpPr>
          <p:cNvPr id="467971" name="Rectangle 3"/>
          <p:cNvSpPr>
            <a:spLocks noGrp="1" noChangeArrowheads="1"/>
          </p:cNvSpPr>
          <p:nvPr>
            <p:ph type="body" idx="1"/>
          </p:nvPr>
        </p:nvSpPr>
        <p:spPr>
          <a:xfrm>
            <a:off x="609600" y="1676400"/>
            <a:ext cx="7918450" cy="3306763"/>
          </a:xfrm>
        </p:spPr>
        <p:txBody>
          <a:bodyPr/>
          <a:lstStyle/>
          <a:p>
            <a:r>
              <a:rPr lang="en-US"/>
              <a:t>Querying dynamic data dictionary views</a:t>
            </a:r>
          </a:p>
          <a:p>
            <a:pPr lvl="1"/>
            <a:r>
              <a:rPr lang="en-US">
                <a:latin typeface="Courier New" pitchFamily="49" charset="0"/>
              </a:rPr>
              <a:t>V$IR_FAILURE</a:t>
            </a:r>
            <a:r>
              <a:rPr lang="en-US"/>
              <a:t>: Listing of all failures, including closed ones (result of the </a:t>
            </a:r>
            <a:r>
              <a:rPr lang="en-US">
                <a:latin typeface="Courier New" pitchFamily="49" charset="0"/>
              </a:rPr>
              <a:t>LIST FAILURE</a:t>
            </a:r>
            <a:r>
              <a:rPr lang="en-US"/>
              <a:t> command)</a:t>
            </a:r>
          </a:p>
          <a:p>
            <a:pPr lvl="1"/>
            <a:r>
              <a:rPr lang="en-US">
                <a:latin typeface="Courier New" pitchFamily="49" charset="0"/>
              </a:rPr>
              <a:t>V$IR_MANUAL_CHECKLIST</a:t>
            </a:r>
            <a:r>
              <a:rPr lang="en-US"/>
              <a:t>: Listing of manual advice (result of the </a:t>
            </a:r>
            <a:r>
              <a:rPr lang="en-US">
                <a:latin typeface="Courier New" pitchFamily="49" charset="0"/>
              </a:rPr>
              <a:t>ADVISE FAILURE</a:t>
            </a:r>
            <a:r>
              <a:rPr lang="en-US"/>
              <a:t> command)</a:t>
            </a:r>
          </a:p>
          <a:p>
            <a:pPr lvl="1"/>
            <a:r>
              <a:rPr lang="en-US">
                <a:latin typeface="Courier New" pitchFamily="49" charset="0"/>
              </a:rPr>
              <a:t>V$IR_REPAIR</a:t>
            </a:r>
            <a:r>
              <a:rPr lang="en-US"/>
              <a:t>: Listing of repairs (result of the </a:t>
            </a:r>
            <a:r>
              <a:rPr lang="en-US">
                <a:latin typeface="Courier New" pitchFamily="49" charset="0"/>
              </a:rPr>
              <a:t>ADVISE FAILURE</a:t>
            </a:r>
            <a:r>
              <a:rPr lang="en-US"/>
              <a:t> command)</a:t>
            </a:r>
          </a:p>
          <a:p>
            <a:pPr lvl="1"/>
            <a:r>
              <a:rPr lang="en-US">
                <a:latin typeface="Courier New" pitchFamily="49" charset="0"/>
              </a:rPr>
              <a:t>V$IR_FAILURE_SET</a:t>
            </a:r>
            <a:r>
              <a:rPr lang="en-US"/>
              <a:t>: Cross-reference of failure and advise identifiers</a:t>
            </a:r>
          </a:p>
        </p:txBody>
      </p:sp>
      <p:grpSp>
        <p:nvGrpSpPr>
          <p:cNvPr id="467972" name="Group 4"/>
          <p:cNvGrpSpPr>
            <a:grpSpLocks/>
          </p:cNvGrpSpPr>
          <p:nvPr/>
        </p:nvGrpSpPr>
        <p:grpSpPr bwMode="auto">
          <a:xfrm>
            <a:off x="6600825" y="4533900"/>
            <a:ext cx="1878013" cy="1762125"/>
            <a:chOff x="4016" y="2587"/>
            <a:chExt cx="1183" cy="1110"/>
          </a:xfrm>
        </p:grpSpPr>
        <p:pic>
          <p:nvPicPr>
            <p:cNvPr id="467973" name="Picture 5" descr="C:\Documents and Settings\jubillin.JUBILLIN-LAP\My Documents\OU_Pictures\books004_volumes.gif"/>
            <p:cNvPicPr>
              <a:picLocks noChangeAspect="1" noChangeArrowheads="1"/>
            </p:cNvPicPr>
            <p:nvPr/>
          </p:nvPicPr>
          <p:blipFill>
            <a:blip r:embed="rId3" cstate="print"/>
            <a:srcRect/>
            <a:stretch>
              <a:fillRect/>
            </a:stretch>
          </p:blipFill>
          <p:spPr bwMode="gray">
            <a:xfrm>
              <a:off x="4400" y="2587"/>
              <a:ext cx="799" cy="900"/>
            </a:xfrm>
            <a:prstGeom prst="rect">
              <a:avLst/>
            </a:prstGeom>
            <a:noFill/>
          </p:spPr>
        </p:pic>
        <p:pic>
          <p:nvPicPr>
            <p:cNvPr id="467974" name="Picture 6" descr="C:\Documents and Settings\jubillin.JUBILLIN-LAP\My Documents\OU_Pictures\books002_volumes_o.gif"/>
            <p:cNvPicPr>
              <a:picLocks noChangeAspect="1" noChangeArrowheads="1"/>
            </p:cNvPicPr>
            <p:nvPr/>
          </p:nvPicPr>
          <p:blipFill>
            <a:blip r:embed="rId4" cstate="print"/>
            <a:srcRect/>
            <a:stretch>
              <a:fillRect/>
            </a:stretch>
          </p:blipFill>
          <p:spPr bwMode="gray">
            <a:xfrm>
              <a:off x="4016" y="2783"/>
              <a:ext cx="670" cy="914"/>
            </a:xfrm>
            <a:prstGeom prst="rect">
              <a:avLst/>
            </a:prstGeom>
            <a:noFill/>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t>Summary</a:t>
            </a:r>
          </a:p>
        </p:txBody>
      </p:sp>
      <p:sp>
        <p:nvSpPr>
          <p:cNvPr id="470019" name="Rectangle 3"/>
          <p:cNvSpPr>
            <a:spLocks noGrp="1" noChangeArrowheads="1"/>
          </p:cNvSpPr>
          <p:nvPr>
            <p:ph type="body" idx="1"/>
          </p:nvPr>
        </p:nvSpPr>
        <p:spPr>
          <a:xfrm>
            <a:off x="609600" y="1676400"/>
            <a:ext cx="7918450" cy="3732213"/>
          </a:xfrm>
        </p:spPr>
        <p:txBody>
          <a:bodyPr/>
          <a:lstStyle/>
          <a:p>
            <a:r>
              <a:rPr lang="en-US"/>
              <a:t>In this lesson, you should have learned how to:</a:t>
            </a:r>
          </a:p>
          <a:p>
            <a:pPr lvl="1"/>
            <a:r>
              <a:rPr lang="en-US"/>
              <a:t>Determine the need for performing recovery</a:t>
            </a:r>
          </a:p>
          <a:p>
            <a:pPr lvl="1"/>
            <a:r>
              <a:rPr lang="en-US"/>
              <a:t>Access different interfaces (such as Enterprise Manager and command line)</a:t>
            </a:r>
          </a:p>
          <a:p>
            <a:pPr lvl="1"/>
            <a:r>
              <a:rPr lang="en-US"/>
              <a:t>Describe and use available options, such as Recovery Manager (RMAN) and the Data Recovery Advisor</a:t>
            </a:r>
          </a:p>
          <a:p>
            <a:pPr lvl="1"/>
            <a:r>
              <a:rPr lang="en-US"/>
              <a:t>Perform recovery:</a:t>
            </a:r>
          </a:p>
          <a:p>
            <a:pPr lvl="2"/>
            <a:r>
              <a:rPr lang="en-US"/>
              <a:t>Control file</a:t>
            </a:r>
          </a:p>
          <a:p>
            <a:pPr lvl="2"/>
            <a:r>
              <a:rPr lang="en-US"/>
              <a:t>Redo log file</a:t>
            </a:r>
          </a:p>
          <a:p>
            <a:pPr lvl="2"/>
            <a:r>
              <a:rPr lang="en-US"/>
              <a:t>Data file</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t>Practice 16 Overview:</a:t>
            </a:r>
            <a:br>
              <a:rPr lang="en-US"/>
            </a:br>
            <a:r>
              <a:rPr lang="en-US"/>
              <a:t>Performing Database Recovery</a:t>
            </a:r>
          </a:p>
        </p:txBody>
      </p:sp>
      <p:sp>
        <p:nvSpPr>
          <p:cNvPr id="472067" name="Rectangle 3"/>
          <p:cNvSpPr>
            <a:spLocks noGrp="1" noChangeArrowheads="1"/>
          </p:cNvSpPr>
          <p:nvPr>
            <p:ph type="body" idx="1"/>
          </p:nvPr>
        </p:nvSpPr>
        <p:spPr/>
        <p:txBody>
          <a:bodyPr/>
          <a:lstStyle/>
          <a:p>
            <a:r>
              <a:rPr lang="en-US"/>
              <a:t>This practice covers recovering from the loss of a:</a:t>
            </a:r>
          </a:p>
          <a:p>
            <a:pPr lvl="1"/>
            <a:r>
              <a:rPr lang="en-US"/>
              <a:t>Control file</a:t>
            </a:r>
          </a:p>
          <a:p>
            <a:pPr lvl="1"/>
            <a:r>
              <a:rPr lang="en-US"/>
              <a:t>Redo log file</a:t>
            </a:r>
          </a:p>
          <a:p>
            <a:pPr lvl="1"/>
            <a:r>
              <a:rPr lang="en-US"/>
              <a:t>Noncritical data file</a:t>
            </a:r>
          </a:p>
          <a:p>
            <a:pPr lvl="1"/>
            <a:r>
              <a:rPr lang="en-US"/>
              <a:t>System-critical data file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Opening a Database</a:t>
            </a:r>
          </a:p>
        </p:txBody>
      </p:sp>
      <p:sp>
        <p:nvSpPr>
          <p:cNvPr id="433155" name="Rectangle 3"/>
          <p:cNvSpPr>
            <a:spLocks noGrp="1" noChangeArrowheads="1"/>
          </p:cNvSpPr>
          <p:nvPr>
            <p:ph type="body" idx="1"/>
          </p:nvPr>
        </p:nvSpPr>
        <p:spPr>
          <a:xfrm>
            <a:off x="609600" y="1676400"/>
            <a:ext cx="7918450" cy="1900238"/>
          </a:xfrm>
        </p:spPr>
        <p:txBody>
          <a:bodyPr/>
          <a:lstStyle/>
          <a:p>
            <a:r>
              <a:rPr lang="en-US"/>
              <a:t>To open a database:</a:t>
            </a:r>
          </a:p>
          <a:p>
            <a:pPr lvl="1"/>
            <a:r>
              <a:rPr lang="en-US"/>
              <a:t>All control files must be present and synchronized</a:t>
            </a:r>
          </a:p>
          <a:p>
            <a:pPr lvl="1"/>
            <a:r>
              <a:rPr lang="en-US"/>
              <a:t>All online data files must be present and synchronized</a:t>
            </a:r>
          </a:p>
          <a:p>
            <a:pPr lvl="1"/>
            <a:r>
              <a:rPr lang="en-US"/>
              <a:t>At least one member of each redo log group must be present</a:t>
            </a:r>
          </a:p>
        </p:txBody>
      </p:sp>
      <p:sp>
        <p:nvSpPr>
          <p:cNvPr id="433156" name="Freeform 4"/>
          <p:cNvSpPr>
            <a:spLocks/>
          </p:cNvSpPr>
          <p:nvPr/>
        </p:nvSpPr>
        <p:spPr bwMode="gray">
          <a:xfrm>
            <a:off x="1806575" y="4476750"/>
            <a:ext cx="4878388" cy="1690688"/>
          </a:xfrm>
          <a:custGeom>
            <a:avLst/>
            <a:gdLst/>
            <a:ahLst/>
            <a:cxnLst>
              <a:cxn ang="0">
                <a:pos x="0" y="895"/>
              </a:cxn>
              <a:cxn ang="0">
                <a:pos x="460" y="895"/>
              </a:cxn>
              <a:cxn ang="0">
                <a:pos x="460" y="605"/>
              </a:cxn>
              <a:cxn ang="0">
                <a:pos x="968" y="605"/>
              </a:cxn>
              <a:cxn ang="0">
                <a:pos x="968" y="314"/>
              </a:cxn>
              <a:cxn ang="0">
                <a:pos x="1427" y="314"/>
              </a:cxn>
              <a:cxn ang="0">
                <a:pos x="1427" y="0"/>
              </a:cxn>
              <a:cxn ang="0">
                <a:pos x="1863" y="0"/>
              </a:cxn>
            </a:cxnLst>
            <a:rect l="0" t="0" r="r" b="b"/>
            <a:pathLst>
              <a:path w="1863" h="895">
                <a:moveTo>
                  <a:pt x="0" y="895"/>
                </a:moveTo>
                <a:lnTo>
                  <a:pt x="460" y="895"/>
                </a:lnTo>
                <a:lnTo>
                  <a:pt x="460" y="605"/>
                </a:lnTo>
                <a:lnTo>
                  <a:pt x="968" y="605"/>
                </a:lnTo>
                <a:lnTo>
                  <a:pt x="968" y="314"/>
                </a:lnTo>
                <a:lnTo>
                  <a:pt x="1427" y="314"/>
                </a:lnTo>
                <a:lnTo>
                  <a:pt x="1427" y="0"/>
                </a:lnTo>
                <a:lnTo>
                  <a:pt x="1863" y="0"/>
                </a:lnTo>
              </a:path>
            </a:pathLst>
          </a:custGeom>
          <a:noFill/>
          <a:ln w="28575" cap="flat" cmpd="sng">
            <a:solidFill>
              <a:schemeClr val="accent2"/>
            </a:solidFill>
            <a:prstDash val="solid"/>
            <a:round/>
            <a:headEnd type="none" w="sm" len="sm"/>
            <a:tailEnd type="none" w="sm" len="sm"/>
          </a:ln>
          <a:effectLst/>
        </p:spPr>
        <p:txBody>
          <a:bodyPr/>
          <a:lstStyle/>
          <a:p>
            <a:endParaRPr lang="en-US"/>
          </a:p>
        </p:txBody>
      </p:sp>
      <p:sp>
        <p:nvSpPr>
          <p:cNvPr id="433157" name="Text Box 5"/>
          <p:cNvSpPr txBox="1">
            <a:spLocks noChangeArrowheads="1"/>
          </p:cNvSpPr>
          <p:nvPr/>
        </p:nvSpPr>
        <p:spPr bwMode="auto">
          <a:xfrm>
            <a:off x="1749425" y="5821363"/>
            <a:ext cx="1306513" cy="366712"/>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Courier New" pitchFamily="49" charset="0"/>
              </a:rPr>
              <a:t>SHUTDOWN</a:t>
            </a:r>
          </a:p>
        </p:txBody>
      </p:sp>
      <p:sp>
        <p:nvSpPr>
          <p:cNvPr id="433158" name="Text Box 6"/>
          <p:cNvSpPr txBox="1">
            <a:spLocks noChangeArrowheads="1"/>
          </p:cNvSpPr>
          <p:nvPr/>
        </p:nvSpPr>
        <p:spPr bwMode="auto">
          <a:xfrm>
            <a:off x="3184525" y="5245100"/>
            <a:ext cx="1201738"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Courier New" pitchFamily="49" charset="0"/>
              </a:rPr>
              <a:t>NOMOUNT</a:t>
            </a:r>
          </a:p>
        </p:txBody>
      </p:sp>
      <p:sp>
        <p:nvSpPr>
          <p:cNvPr id="433159" name="Text Box 7"/>
          <p:cNvSpPr txBox="1">
            <a:spLocks noChangeArrowheads="1"/>
          </p:cNvSpPr>
          <p:nvPr/>
        </p:nvSpPr>
        <p:spPr bwMode="auto">
          <a:xfrm>
            <a:off x="4633913" y="4708525"/>
            <a:ext cx="947737"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Courier New" pitchFamily="49" charset="0"/>
              </a:rPr>
              <a:t>MOUNT</a:t>
            </a:r>
          </a:p>
        </p:txBody>
      </p:sp>
      <p:sp>
        <p:nvSpPr>
          <p:cNvPr id="433160" name="Text Box 8"/>
          <p:cNvSpPr txBox="1">
            <a:spLocks noChangeArrowheads="1"/>
          </p:cNvSpPr>
          <p:nvPr/>
        </p:nvSpPr>
        <p:spPr bwMode="auto">
          <a:xfrm>
            <a:off x="5800725" y="4132263"/>
            <a:ext cx="730250" cy="366712"/>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Courier New" pitchFamily="49" charset="0"/>
              </a:rPr>
              <a:t>OPEN</a:t>
            </a:r>
          </a:p>
        </p:txBody>
      </p:sp>
      <p:sp>
        <p:nvSpPr>
          <p:cNvPr id="433161" name="Line 9"/>
          <p:cNvSpPr>
            <a:spLocks noChangeShapeType="1"/>
          </p:cNvSpPr>
          <p:nvPr/>
        </p:nvSpPr>
        <p:spPr bwMode="auto">
          <a:xfrm flipV="1">
            <a:off x="1535113" y="4570413"/>
            <a:ext cx="1587" cy="1617662"/>
          </a:xfrm>
          <a:prstGeom prst="line">
            <a:avLst/>
          </a:prstGeom>
          <a:noFill/>
          <a:ln w="28575">
            <a:solidFill>
              <a:schemeClr val="tx1"/>
            </a:solidFill>
            <a:round/>
            <a:headEnd type="none" w="sm" len="sm"/>
            <a:tailEnd type="triangle" w="sm" len="sm"/>
          </a:ln>
          <a:effectLst/>
        </p:spPr>
        <p:txBody>
          <a:bodyPr/>
          <a:lstStyle/>
          <a:p>
            <a:endParaRPr lang="en-US"/>
          </a:p>
        </p:txBody>
      </p:sp>
      <p:sp>
        <p:nvSpPr>
          <p:cNvPr id="433162" name="Text Box 10"/>
          <p:cNvSpPr txBox="1">
            <a:spLocks noChangeArrowheads="1"/>
          </p:cNvSpPr>
          <p:nvPr/>
        </p:nvSpPr>
        <p:spPr bwMode="auto">
          <a:xfrm>
            <a:off x="996950" y="4268788"/>
            <a:ext cx="1187450" cy="366712"/>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Courier New" pitchFamily="49" charset="0"/>
              </a:rPr>
              <a:t>STARTUP</a:t>
            </a:r>
          </a:p>
        </p:txBody>
      </p:sp>
      <p:pic>
        <p:nvPicPr>
          <p:cNvPr id="433163" name="Picture 11" descr="C:\Documents and Settings\jubillin.JUBILLIN-LAP\My Documents\OU_Pictures\peop031Achievement.gif"/>
          <p:cNvPicPr>
            <a:picLocks noChangeAspect="1" noChangeArrowheads="1"/>
          </p:cNvPicPr>
          <p:nvPr/>
        </p:nvPicPr>
        <p:blipFill>
          <a:blip r:embed="rId3" cstate="print"/>
          <a:srcRect/>
          <a:stretch>
            <a:fillRect/>
          </a:stretch>
        </p:blipFill>
        <p:spPr bwMode="gray">
          <a:xfrm>
            <a:off x="7004050" y="3959225"/>
            <a:ext cx="1428750" cy="2228850"/>
          </a:xfrm>
          <a:prstGeom prst="rect">
            <a:avLst/>
          </a:prstGeom>
          <a:noFill/>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en-US"/>
              <a:t>Opening a Database</a:t>
            </a:r>
            <a:br>
              <a:rPr lang="en-US" altLang="en-US"/>
            </a:br>
            <a:r>
              <a:rPr lang="en-US" altLang="en-US"/>
              <a:t>Full Notes Page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t>Keeping a Database Open</a:t>
            </a:r>
          </a:p>
        </p:txBody>
      </p:sp>
      <p:sp>
        <p:nvSpPr>
          <p:cNvPr id="437251" name="Rectangle 3"/>
          <p:cNvSpPr>
            <a:spLocks noGrp="1" noChangeArrowheads="1"/>
          </p:cNvSpPr>
          <p:nvPr>
            <p:ph type="body" idx="1"/>
          </p:nvPr>
        </p:nvSpPr>
        <p:spPr>
          <a:xfrm>
            <a:off x="609600" y="1676400"/>
            <a:ext cx="7918450" cy="2905125"/>
          </a:xfrm>
        </p:spPr>
        <p:txBody>
          <a:bodyPr/>
          <a:lstStyle/>
          <a:p>
            <a:r>
              <a:rPr lang="en-US"/>
              <a:t>After the database is open, it fails in the case of the loss of:</a:t>
            </a:r>
          </a:p>
          <a:p>
            <a:pPr lvl="1"/>
            <a:r>
              <a:rPr lang="en-US"/>
              <a:t>Any control file</a:t>
            </a:r>
          </a:p>
          <a:p>
            <a:pPr lvl="1"/>
            <a:r>
              <a:rPr lang="en-US"/>
              <a:t>A data file belonging to the system or undo tablespaces</a:t>
            </a:r>
          </a:p>
          <a:p>
            <a:pPr lvl="1"/>
            <a:r>
              <a:rPr lang="en-US"/>
              <a:t>An entire redo log group</a:t>
            </a:r>
            <a:br>
              <a:rPr lang="en-US"/>
            </a:br>
            <a:r>
              <a:rPr lang="en-US"/>
              <a:t>(As long as at least one member of the group is available, the instance remains open.)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t>Data Recovery Advisor</a:t>
            </a:r>
          </a:p>
        </p:txBody>
      </p:sp>
      <p:sp>
        <p:nvSpPr>
          <p:cNvPr id="439299" name="Rectangle 3"/>
          <p:cNvSpPr>
            <a:spLocks noGrp="1" noChangeArrowheads="1"/>
          </p:cNvSpPr>
          <p:nvPr>
            <p:ph type="body" idx="1"/>
          </p:nvPr>
        </p:nvSpPr>
        <p:spPr>
          <a:xfrm>
            <a:off x="609600" y="1676400"/>
            <a:ext cx="7918450" cy="4402138"/>
          </a:xfrm>
        </p:spPr>
        <p:txBody>
          <a:bodyPr/>
          <a:lstStyle/>
          <a:p>
            <a:pPr lvl="1"/>
            <a:r>
              <a:rPr lang="en-US"/>
              <a:t>Fast detection, analysis, and repair of failures</a:t>
            </a:r>
          </a:p>
          <a:p>
            <a:pPr lvl="1"/>
            <a:r>
              <a:rPr lang="en-US"/>
              <a:t>Down-time and run-time failures</a:t>
            </a:r>
          </a:p>
          <a:p>
            <a:pPr lvl="1"/>
            <a:r>
              <a:rPr lang="en-US"/>
              <a:t>Minimizing disruptions for users</a:t>
            </a:r>
          </a:p>
          <a:p>
            <a:pPr lvl="1"/>
            <a:r>
              <a:rPr lang="en-US"/>
              <a:t>User interfaces:</a:t>
            </a:r>
          </a:p>
          <a:p>
            <a:pPr lvl="2"/>
            <a:r>
              <a:rPr lang="en-US"/>
              <a:t>Enterprise Manager</a:t>
            </a:r>
            <a:br>
              <a:rPr lang="en-US"/>
            </a:br>
            <a:r>
              <a:rPr lang="en-US"/>
              <a:t>GUI (several paths)</a:t>
            </a:r>
          </a:p>
          <a:p>
            <a:pPr lvl="2"/>
            <a:r>
              <a:rPr lang="en-US"/>
              <a:t>RMAN command line</a:t>
            </a:r>
          </a:p>
          <a:p>
            <a:pPr lvl="1"/>
            <a:r>
              <a:rPr lang="en-US"/>
              <a:t>Supported database configurations:</a:t>
            </a:r>
          </a:p>
          <a:p>
            <a:pPr lvl="2"/>
            <a:r>
              <a:rPr lang="en-US"/>
              <a:t>Single instance</a:t>
            </a:r>
          </a:p>
          <a:p>
            <a:pPr lvl="2"/>
            <a:r>
              <a:rPr lang="en-US"/>
              <a:t>Not RAC</a:t>
            </a:r>
          </a:p>
          <a:p>
            <a:pPr lvl="2"/>
            <a:r>
              <a:rPr lang="en-US"/>
              <a:t>Supporting failover to standby, but not analysis and repair of standby databases</a:t>
            </a:r>
          </a:p>
        </p:txBody>
      </p:sp>
      <p:pic>
        <p:nvPicPr>
          <p:cNvPr id="439300" name="Picture 4" descr="C:\a_image\dba88.gif"/>
          <p:cNvPicPr>
            <a:picLocks noChangeAspect="1" noChangeArrowheads="1"/>
          </p:cNvPicPr>
          <p:nvPr/>
        </p:nvPicPr>
        <p:blipFill>
          <a:blip r:embed="rId3" cstate="print"/>
          <a:srcRect/>
          <a:stretch>
            <a:fillRect/>
          </a:stretch>
        </p:blipFill>
        <p:spPr bwMode="gray">
          <a:xfrm>
            <a:off x="4114800" y="2881313"/>
            <a:ext cx="4576763" cy="1385887"/>
          </a:xfrm>
          <a:prstGeom prst="rect">
            <a:avLst/>
          </a:prstGeom>
          <a:noFill/>
        </p:spPr>
      </p:pic>
      <p:sp>
        <p:nvSpPr>
          <p:cNvPr id="439301" name="Rectangle 5"/>
          <p:cNvSpPr>
            <a:spLocks noChangeArrowheads="1"/>
          </p:cNvSpPr>
          <p:nvPr/>
        </p:nvSpPr>
        <p:spPr bwMode="gray">
          <a:xfrm>
            <a:off x="7200900" y="3695700"/>
            <a:ext cx="1257300" cy="254000"/>
          </a:xfrm>
          <a:prstGeom prst="rect">
            <a:avLst/>
          </a:prstGeom>
          <a:noFill/>
          <a:ln w="28575">
            <a:solidFill>
              <a:schemeClr val="hlink"/>
            </a:solidFill>
            <a:miter lim="800000"/>
            <a:headEnd type="none" w="sm" len="sm"/>
            <a:tailEnd type="none" w="sm" len="sm"/>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t>Notes Only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Loss of a Control File</a:t>
            </a:r>
          </a:p>
        </p:txBody>
      </p:sp>
      <p:sp>
        <p:nvSpPr>
          <p:cNvPr id="443395" name="Rectangle 3"/>
          <p:cNvSpPr>
            <a:spLocks noGrp="1" noChangeArrowheads="1"/>
          </p:cNvSpPr>
          <p:nvPr>
            <p:ph type="body" idx="1"/>
          </p:nvPr>
        </p:nvSpPr>
        <p:spPr>
          <a:xfrm>
            <a:off x="609600" y="1676400"/>
            <a:ext cx="7918450" cy="2235200"/>
          </a:xfrm>
        </p:spPr>
        <p:txBody>
          <a:bodyPr/>
          <a:lstStyle/>
          <a:p>
            <a:r>
              <a:rPr lang="en-US"/>
              <a:t>If a control file is lost or corrupted, the instance normally aborts. You must then perform the following steps:</a:t>
            </a:r>
          </a:p>
          <a:p>
            <a:pPr lvl="1">
              <a:buFont typeface="Arial" charset="0"/>
              <a:buNone/>
            </a:pPr>
            <a:r>
              <a:rPr lang="en-US">
                <a:solidFill>
                  <a:schemeClr val="accent2"/>
                </a:solidFill>
              </a:rPr>
              <a:t>1.</a:t>
            </a:r>
            <a:r>
              <a:rPr lang="en-US"/>
              <a:t>	Shut down the instance (if it is still open).</a:t>
            </a:r>
          </a:p>
          <a:p>
            <a:pPr lvl="1">
              <a:buFont typeface="Arial" charset="0"/>
              <a:buNone/>
            </a:pPr>
            <a:r>
              <a:rPr lang="en-US">
                <a:solidFill>
                  <a:schemeClr val="accent2"/>
                </a:solidFill>
              </a:rPr>
              <a:t>2.	</a:t>
            </a:r>
            <a:r>
              <a:rPr lang="en-US"/>
              <a:t>Restore the missing control file by copying an existing control file.</a:t>
            </a:r>
          </a:p>
          <a:p>
            <a:pPr lvl="1">
              <a:buFont typeface="Arial" charset="0"/>
              <a:buNone/>
            </a:pPr>
            <a:r>
              <a:rPr lang="en-US">
                <a:solidFill>
                  <a:schemeClr val="accent2"/>
                </a:solidFill>
              </a:rPr>
              <a:t>3.</a:t>
            </a:r>
            <a:r>
              <a:rPr lang="en-US"/>
              <a:t>	Start the instance.</a:t>
            </a:r>
          </a:p>
        </p:txBody>
      </p:sp>
      <p:sp>
        <p:nvSpPr>
          <p:cNvPr id="443396" name="Rectangle 4"/>
          <p:cNvSpPr>
            <a:spLocks noChangeArrowheads="1"/>
          </p:cNvSpPr>
          <p:nvPr/>
        </p:nvSpPr>
        <p:spPr bwMode="auto">
          <a:xfrm>
            <a:off x="3376613" y="5267325"/>
            <a:ext cx="2378075" cy="3413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2200" b="1">
                <a:solidFill>
                  <a:schemeClr val="tx1"/>
                </a:solidFill>
                <a:latin typeface="Arial" charset="0"/>
              </a:rPr>
              <a:t>Control files</a:t>
            </a:r>
          </a:p>
        </p:txBody>
      </p:sp>
      <p:grpSp>
        <p:nvGrpSpPr>
          <p:cNvPr id="443397" name="Group 5"/>
          <p:cNvGrpSpPr>
            <a:grpSpLocks/>
          </p:cNvGrpSpPr>
          <p:nvPr/>
        </p:nvGrpSpPr>
        <p:grpSpPr bwMode="auto">
          <a:xfrm>
            <a:off x="4152900" y="4540250"/>
            <a:ext cx="844550" cy="654050"/>
            <a:chOff x="288" y="2982"/>
            <a:chExt cx="532" cy="412"/>
          </a:xfrm>
        </p:grpSpPr>
        <p:sp>
          <p:nvSpPr>
            <p:cNvPr id="443398"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443399"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443400"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443401" name="Group 9"/>
          <p:cNvGrpSpPr>
            <a:grpSpLocks/>
          </p:cNvGrpSpPr>
          <p:nvPr/>
        </p:nvGrpSpPr>
        <p:grpSpPr bwMode="auto">
          <a:xfrm>
            <a:off x="2971800" y="4540250"/>
            <a:ext cx="844550" cy="654050"/>
            <a:chOff x="288" y="2982"/>
            <a:chExt cx="532" cy="412"/>
          </a:xfrm>
        </p:grpSpPr>
        <p:sp>
          <p:nvSpPr>
            <p:cNvPr id="443402" name="Rectangle 1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443403" name="Oval 1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443404" name="Oval 1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443405" name="Group 13"/>
          <p:cNvGrpSpPr>
            <a:grpSpLocks/>
          </p:cNvGrpSpPr>
          <p:nvPr/>
        </p:nvGrpSpPr>
        <p:grpSpPr bwMode="auto">
          <a:xfrm>
            <a:off x="5276850" y="4533900"/>
            <a:ext cx="844550" cy="727075"/>
            <a:chOff x="3324" y="2946"/>
            <a:chExt cx="532" cy="458"/>
          </a:xfrm>
        </p:grpSpPr>
        <p:grpSp>
          <p:nvGrpSpPr>
            <p:cNvPr id="443406" name="Group 14"/>
            <p:cNvGrpSpPr>
              <a:grpSpLocks/>
            </p:cNvGrpSpPr>
            <p:nvPr/>
          </p:nvGrpSpPr>
          <p:grpSpPr bwMode="auto">
            <a:xfrm>
              <a:off x="3324" y="2946"/>
              <a:ext cx="532" cy="412"/>
              <a:chOff x="288" y="2982"/>
              <a:chExt cx="532" cy="412"/>
            </a:xfrm>
          </p:grpSpPr>
          <p:sp>
            <p:nvSpPr>
              <p:cNvPr id="443407" name="Rectangle 1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443408" name="Oval 1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443409" name="Oval 1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pic>
          <p:nvPicPr>
            <p:cNvPr id="443410" name="Picture 18" descr="Symbols: Red Xmark, No, Cancel"/>
            <p:cNvPicPr>
              <a:picLocks noChangeAspect="1" noChangeArrowheads="1"/>
            </p:cNvPicPr>
            <p:nvPr/>
          </p:nvPicPr>
          <p:blipFill>
            <a:blip r:embed="rId3" cstate="print"/>
            <a:srcRect/>
            <a:stretch>
              <a:fillRect/>
            </a:stretch>
          </p:blipFill>
          <p:spPr bwMode="gray">
            <a:xfrm>
              <a:off x="3403" y="2954"/>
              <a:ext cx="394" cy="450"/>
            </a:xfrm>
            <a:prstGeom prst="rect">
              <a:avLst/>
            </a:prstGeom>
            <a:noFill/>
          </p:spPr>
        </p:pic>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t>Loss of a Redo Log File</a:t>
            </a:r>
          </a:p>
        </p:txBody>
      </p:sp>
      <p:sp>
        <p:nvSpPr>
          <p:cNvPr id="445443" name="Rectangle 3"/>
          <p:cNvSpPr>
            <a:spLocks noGrp="1" noChangeArrowheads="1"/>
          </p:cNvSpPr>
          <p:nvPr>
            <p:ph type="body" idx="1"/>
          </p:nvPr>
        </p:nvSpPr>
        <p:spPr>
          <a:xfrm>
            <a:off x="609600" y="1676400"/>
            <a:ext cx="7918450" cy="2570163"/>
          </a:xfrm>
        </p:spPr>
        <p:txBody>
          <a:bodyPr/>
          <a:lstStyle/>
          <a:p>
            <a:r>
              <a:rPr lang="en-US"/>
              <a:t>If a member of a redo log file group is lost and if the group still has at least one member, note the following results:</a:t>
            </a:r>
          </a:p>
          <a:p>
            <a:pPr lvl="1"/>
            <a:r>
              <a:rPr lang="en-US"/>
              <a:t>Normal operation of the instance is not affected.</a:t>
            </a:r>
          </a:p>
          <a:p>
            <a:pPr lvl="1"/>
            <a:r>
              <a:rPr lang="en-US"/>
              <a:t>You receive a message in the alert log notifying you that a member cannot be found.</a:t>
            </a:r>
          </a:p>
          <a:p>
            <a:pPr lvl="1"/>
            <a:r>
              <a:rPr lang="en-US"/>
              <a:t>You can restore the missing log file by copying one of the remaining files from the same group.</a:t>
            </a:r>
          </a:p>
        </p:txBody>
      </p:sp>
      <p:pic>
        <p:nvPicPr>
          <p:cNvPr id="445444" name="Picture 4"/>
          <p:cNvPicPr>
            <a:picLocks noChangeAspect="1" noChangeArrowheads="1"/>
          </p:cNvPicPr>
          <p:nvPr/>
        </p:nvPicPr>
        <p:blipFill>
          <a:blip r:embed="rId3" cstate="print"/>
          <a:srcRect/>
          <a:stretch>
            <a:fillRect/>
          </a:stretch>
        </p:blipFill>
        <p:spPr bwMode="gray">
          <a:xfrm>
            <a:off x="1331913" y="4681538"/>
            <a:ext cx="6078537" cy="1058862"/>
          </a:xfrm>
          <a:prstGeom prst="rect">
            <a:avLst/>
          </a:prstGeom>
          <a:noFill/>
          <a:ln w="28575">
            <a:solidFill>
              <a:schemeClr val="tx1"/>
            </a:solidFill>
            <a:miter lim="800000"/>
            <a:headEnd type="none" w="sm" len="sm"/>
            <a:tailEnd type="none" w="sm" len="sm"/>
          </a:ln>
          <a:effectLst/>
        </p:spPr>
      </p:pic>
    </p:spTree>
  </p:cSld>
  <p:clrMapOvr>
    <a:masterClrMapping/>
  </p:clrMapOvr>
  <p:transition spd="slow"/>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2804</TotalTime>
  <Words>2791</Words>
  <Application>Microsoft Office PowerPoint</Application>
  <PresentationFormat>On-screen Show (4:3)</PresentationFormat>
  <Paragraphs>283</Paragraphs>
  <Slides>22</Slides>
  <Notes>22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Courier New</vt:lpstr>
      <vt:lpstr>SimSun</vt:lpstr>
      <vt:lpstr>OU6</vt:lpstr>
      <vt:lpstr>Performing Database Recovery</vt:lpstr>
      <vt:lpstr>Objectives</vt:lpstr>
      <vt:lpstr>Opening a Database</vt:lpstr>
      <vt:lpstr>Opening a Database Full Notes Page</vt:lpstr>
      <vt:lpstr>Keeping a Database Open</vt:lpstr>
      <vt:lpstr>Data Recovery Advisor</vt:lpstr>
      <vt:lpstr>Notes Only</vt:lpstr>
      <vt:lpstr>Loss of a Control File</vt:lpstr>
      <vt:lpstr>Loss of a Redo Log File</vt:lpstr>
      <vt:lpstr>Loss of a Data File  in NOARCHIVELOG Mode</vt:lpstr>
      <vt:lpstr>Loss of a Noncritical Data File  in ARCHIVELOG Mode</vt:lpstr>
      <vt:lpstr>Loss of a System-Critical Data File  in ARCHIVELOG Mode</vt:lpstr>
      <vt:lpstr>Data Recovery Advisor</vt:lpstr>
      <vt:lpstr>Assessing Data Failures</vt:lpstr>
      <vt:lpstr>Data Failures</vt:lpstr>
      <vt:lpstr>Data Failure: Examples</vt:lpstr>
      <vt:lpstr>Listing Data Failures</vt:lpstr>
      <vt:lpstr>Advising on Repair</vt:lpstr>
      <vt:lpstr>Executing Repairs</vt:lpstr>
      <vt:lpstr>Data Recovery Advisor Views</vt:lpstr>
      <vt:lpstr>Summary</vt:lpstr>
      <vt:lpstr>Practice 16 Overview: Performing Database Recovery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64</cp:revision>
  <cp:lastPrinted>2007-07-05T21:00:47Z</cp:lastPrinted>
  <dcterms:created xsi:type="dcterms:W3CDTF">2006-01-17T11:30:56Z</dcterms:created>
  <dcterms:modified xsi:type="dcterms:W3CDTF">2015-04-29T16:39:05Z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