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40"/>
  </p:notesMasterIdLst>
  <p:handoutMasterIdLst>
    <p:handoutMasterId r:id="rId4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95" r:id="rId14"/>
    <p:sldId id="296" r:id="rId15"/>
    <p:sldId id="297" r:id="rId16"/>
    <p:sldId id="298" r:id="rId17"/>
    <p:sldId id="268" r:id="rId18"/>
    <p:sldId id="269" r:id="rId19"/>
    <p:sldId id="294"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90" r:id="rId37"/>
    <p:sldId id="291" r:id="rId38"/>
    <p:sldId id="292" r:id="rId39"/>
  </p:sldIdLst>
  <p:sldSz cx="9144000" cy="6858000" type="screen4x3"/>
  <p:notesSz cx="6858000" cy="9144000"/>
  <p:defaultTextStyle>
    <a:defPPr>
      <a:defRPr lang="en-US"/>
    </a:defPPr>
    <a:lvl1pPr algn="ctr" rtl="0" fontAlgn="base">
      <a:spcBef>
        <a:spcPct val="20000"/>
      </a:spcBef>
      <a:spcAft>
        <a:spcPct val="0"/>
      </a:spcAft>
      <a:buClr>
        <a:srgbClr val="FF0000"/>
      </a:buClr>
      <a:buFont typeface="Arial" pitchFamily="34" charset="0"/>
      <a:defRPr sz="1200" kern="1200">
        <a:solidFill>
          <a:schemeClr val="accent2"/>
        </a:solidFill>
        <a:latin typeface="Times New Roman" pitchFamily="18" charset="0"/>
        <a:ea typeface="+mn-ea"/>
        <a:cs typeface="+mn-cs"/>
      </a:defRPr>
    </a:lvl1pPr>
    <a:lvl2pPr marL="457200" algn="ctr" rtl="0" fontAlgn="base">
      <a:spcBef>
        <a:spcPct val="20000"/>
      </a:spcBef>
      <a:spcAft>
        <a:spcPct val="0"/>
      </a:spcAft>
      <a:buClr>
        <a:srgbClr val="FF0000"/>
      </a:buClr>
      <a:buFont typeface="Arial" pitchFamily="34" charset="0"/>
      <a:defRPr sz="1200" kern="1200">
        <a:solidFill>
          <a:schemeClr val="accent2"/>
        </a:solidFill>
        <a:latin typeface="Times New Roman" pitchFamily="18" charset="0"/>
        <a:ea typeface="+mn-ea"/>
        <a:cs typeface="+mn-cs"/>
      </a:defRPr>
    </a:lvl2pPr>
    <a:lvl3pPr marL="914400" algn="ctr" rtl="0" fontAlgn="base">
      <a:spcBef>
        <a:spcPct val="20000"/>
      </a:spcBef>
      <a:spcAft>
        <a:spcPct val="0"/>
      </a:spcAft>
      <a:buClr>
        <a:srgbClr val="FF0000"/>
      </a:buClr>
      <a:buFont typeface="Arial" pitchFamily="34" charset="0"/>
      <a:defRPr sz="1200" kern="1200">
        <a:solidFill>
          <a:schemeClr val="accent2"/>
        </a:solidFill>
        <a:latin typeface="Times New Roman" pitchFamily="18" charset="0"/>
        <a:ea typeface="+mn-ea"/>
        <a:cs typeface="+mn-cs"/>
      </a:defRPr>
    </a:lvl3pPr>
    <a:lvl4pPr marL="1371600" algn="ctr" rtl="0" fontAlgn="base">
      <a:spcBef>
        <a:spcPct val="20000"/>
      </a:spcBef>
      <a:spcAft>
        <a:spcPct val="0"/>
      </a:spcAft>
      <a:buClr>
        <a:srgbClr val="FF0000"/>
      </a:buClr>
      <a:buFont typeface="Arial" pitchFamily="34" charset="0"/>
      <a:defRPr sz="1200" kern="1200">
        <a:solidFill>
          <a:schemeClr val="accent2"/>
        </a:solidFill>
        <a:latin typeface="Times New Roman" pitchFamily="18" charset="0"/>
        <a:ea typeface="+mn-ea"/>
        <a:cs typeface="+mn-cs"/>
      </a:defRPr>
    </a:lvl4pPr>
    <a:lvl5pPr marL="1828800" algn="ctr" rtl="0" fontAlgn="base">
      <a:spcBef>
        <a:spcPct val="20000"/>
      </a:spcBef>
      <a:spcAft>
        <a:spcPct val="0"/>
      </a:spcAft>
      <a:buClr>
        <a:srgbClr val="FF0000"/>
      </a:buClr>
      <a:buFont typeface="Arial" pitchFamily="34" charset="0"/>
      <a:defRPr sz="1200" kern="1200">
        <a:solidFill>
          <a:schemeClr val="accent2"/>
        </a:solidFill>
        <a:latin typeface="Times New Roman" pitchFamily="18" charset="0"/>
        <a:ea typeface="+mn-ea"/>
        <a:cs typeface="+mn-cs"/>
      </a:defRPr>
    </a:lvl5pPr>
    <a:lvl6pPr marL="2286000" algn="l" defTabSz="914400" rtl="0" eaLnBrk="1" latinLnBrk="0" hangingPunct="1">
      <a:defRPr sz="1200" kern="1200">
        <a:solidFill>
          <a:schemeClr val="accent2"/>
        </a:solidFill>
        <a:latin typeface="Times New Roman" pitchFamily="18" charset="0"/>
        <a:ea typeface="+mn-ea"/>
        <a:cs typeface="+mn-cs"/>
      </a:defRPr>
    </a:lvl6pPr>
    <a:lvl7pPr marL="2743200" algn="l" defTabSz="914400" rtl="0" eaLnBrk="1" latinLnBrk="0" hangingPunct="1">
      <a:defRPr sz="1200" kern="1200">
        <a:solidFill>
          <a:schemeClr val="accent2"/>
        </a:solidFill>
        <a:latin typeface="Times New Roman" pitchFamily="18" charset="0"/>
        <a:ea typeface="+mn-ea"/>
        <a:cs typeface="+mn-cs"/>
      </a:defRPr>
    </a:lvl7pPr>
    <a:lvl8pPr marL="3200400" algn="l" defTabSz="914400" rtl="0" eaLnBrk="1" latinLnBrk="0" hangingPunct="1">
      <a:defRPr sz="1200" kern="1200">
        <a:solidFill>
          <a:schemeClr val="accent2"/>
        </a:solidFill>
        <a:latin typeface="Times New Roman" pitchFamily="18" charset="0"/>
        <a:ea typeface="+mn-ea"/>
        <a:cs typeface="+mn-cs"/>
      </a:defRPr>
    </a:lvl8pPr>
    <a:lvl9pPr marL="3657600" algn="l" defTabSz="914400" rtl="0" eaLnBrk="1" latinLnBrk="0" hangingPunct="1">
      <a:defRPr sz="1200" kern="1200">
        <a:solidFill>
          <a:schemeClr val="accent2"/>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CC6600"/>
    <a:srgbClr val="FFCC66"/>
    <a:srgbClr val="CC9900"/>
    <a:srgbClr val="006699"/>
    <a:srgbClr val="CC3300"/>
    <a:srgbClr val="0000FF"/>
    <a:srgbClr val="0066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24975" autoAdjust="0"/>
    <p:restoredTop sz="78853" autoAdjust="0"/>
  </p:normalViewPr>
  <p:slideViewPr>
    <p:cSldViewPr>
      <p:cViewPr>
        <p:scale>
          <a:sx n="60" d="100"/>
          <a:sy n="60" d="100"/>
        </p:scale>
        <p:origin x="-2094" y="-18"/>
      </p:cViewPr>
      <p:guideLst>
        <p:guide orient="horz" pos="528"/>
        <p:guide orient="horz" pos="1056"/>
        <p:guide pos="384"/>
        <p:guide pos="480"/>
        <p:guide pos="52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Lst>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780" y="24"/>
      </p:cViewPr>
      <p:guideLst>
        <p:guide orient="horz" pos="3269"/>
        <p:guide orient="horz" pos="288"/>
        <p:guide orient="horz" pos="384"/>
        <p:guide pos="288"/>
        <p:guide pos="342"/>
        <p:guide pos="390"/>
        <p:guide pos="582"/>
        <p:guide pos="77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13" Type="http://schemas.openxmlformats.org/officeDocument/2006/relationships/slide" Target="slides/slide17.xml"/><Relationship Id="rId18" Type="http://schemas.openxmlformats.org/officeDocument/2006/relationships/slide" Target="slides/slide28.xml"/><Relationship Id="rId26" Type="http://schemas.openxmlformats.org/officeDocument/2006/relationships/slide" Target="slides/slide38.xml"/><Relationship Id="rId3" Type="http://schemas.openxmlformats.org/officeDocument/2006/relationships/slide" Target="slides/slide7.xml"/><Relationship Id="rId21" Type="http://schemas.openxmlformats.org/officeDocument/2006/relationships/slide" Target="slides/slide32.xml"/><Relationship Id="rId7" Type="http://schemas.openxmlformats.org/officeDocument/2006/relationships/slide" Target="slides/slide11.xml"/><Relationship Id="rId12" Type="http://schemas.openxmlformats.org/officeDocument/2006/relationships/slide" Target="slides/slide16.xml"/><Relationship Id="rId17" Type="http://schemas.openxmlformats.org/officeDocument/2006/relationships/slide" Target="slides/slide25.xml"/><Relationship Id="rId25" Type="http://schemas.openxmlformats.org/officeDocument/2006/relationships/slide" Target="slides/slide37.xml"/><Relationship Id="rId2" Type="http://schemas.openxmlformats.org/officeDocument/2006/relationships/slide" Target="slides/slide2.xml"/><Relationship Id="rId16" Type="http://schemas.openxmlformats.org/officeDocument/2006/relationships/slide" Target="slides/slide23.xml"/><Relationship Id="rId20" Type="http://schemas.openxmlformats.org/officeDocument/2006/relationships/slide" Target="slides/slide31.xml"/><Relationship Id="rId1" Type="http://schemas.openxmlformats.org/officeDocument/2006/relationships/slide" Target="slides/slide1.xml"/><Relationship Id="rId6" Type="http://schemas.openxmlformats.org/officeDocument/2006/relationships/slide" Target="slides/slide10.xml"/><Relationship Id="rId11" Type="http://schemas.openxmlformats.org/officeDocument/2006/relationships/slide" Target="slides/slide15.xml"/><Relationship Id="rId24" Type="http://schemas.openxmlformats.org/officeDocument/2006/relationships/slide" Target="slides/slide36.xml"/><Relationship Id="rId5" Type="http://schemas.openxmlformats.org/officeDocument/2006/relationships/slide" Target="slides/slide9.xml"/><Relationship Id="rId15" Type="http://schemas.openxmlformats.org/officeDocument/2006/relationships/slide" Target="slides/slide21.xml"/><Relationship Id="rId23" Type="http://schemas.openxmlformats.org/officeDocument/2006/relationships/slide" Target="slides/slide34.xml"/><Relationship Id="rId10" Type="http://schemas.openxmlformats.org/officeDocument/2006/relationships/slide" Target="slides/slide14.xml"/><Relationship Id="rId19" Type="http://schemas.openxmlformats.org/officeDocument/2006/relationships/slide" Target="slides/slide30.xml"/><Relationship Id="rId4" Type="http://schemas.openxmlformats.org/officeDocument/2006/relationships/slide" Target="slides/slide8.xml"/><Relationship Id="rId9" Type="http://schemas.openxmlformats.org/officeDocument/2006/relationships/slide" Target="slides/slide13.xml"/><Relationship Id="rId14" Type="http://schemas.openxmlformats.org/officeDocument/2006/relationships/slide" Target="slides/slide18.xml"/><Relationship Id="rId22"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32" tIns="45717" rIns="91432" bIns="45717" numCol="1" anchor="t" anchorCtr="0" compatLnSpc="1">
            <a:prstTxWarp prst="textNoShape">
              <a:avLst/>
            </a:prstTxWarp>
          </a:bodyPr>
          <a:lstStyle>
            <a:lvl1pPr algn="l">
              <a:spcBef>
                <a:spcPct val="0"/>
              </a:spcBef>
              <a:buClr>
                <a:srgbClr val="000000"/>
              </a:buClr>
              <a:defRPr b="1">
                <a:solidFill>
                  <a:schemeClr val="tx1"/>
                </a:solidFill>
                <a:latin typeface="Arial" pitchFamily="34" charset="0"/>
              </a:defRPr>
            </a:lvl1pPr>
          </a:lstStyle>
          <a:p>
            <a:endParaRPr lang="en-US"/>
          </a:p>
        </p:txBody>
      </p:sp>
      <p:sp>
        <p:nvSpPr>
          <p:cNvPr id="11571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32" tIns="45717" rIns="91432" bIns="45717" numCol="1" anchor="t" anchorCtr="0" compatLnSpc="1">
            <a:prstTxWarp prst="textNoShape">
              <a:avLst/>
            </a:prstTxWarp>
          </a:bodyPr>
          <a:lstStyle>
            <a:lvl1pPr algn="r">
              <a:spcBef>
                <a:spcPct val="0"/>
              </a:spcBef>
              <a:buClr>
                <a:srgbClr val="000000"/>
              </a:buClr>
              <a:defRPr b="1">
                <a:solidFill>
                  <a:schemeClr val="tx1"/>
                </a:solidFill>
                <a:latin typeface="Arial" pitchFamily="34" charset="0"/>
              </a:defRPr>
            </a:lvl1pPr>
          </a:lstStyle>
          <a:p>
            <a:endParaRPr lang="en-US"/>
          </a:p>
        </p:txBody>
      </p:sp>
      <p:sp>
        <p:nvSpPr>
          <p:cNvPr id="11571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32" tIns="45717" rIns="91432" bIns="45717" numCol="1" anchor="b" anchorCtr="0" compatLnSpc="1">
            <a:prstTxWarp prst="textNoShape">
              <a:avLst/>
            </a:prstTxWarp>
          </a:bodyPr>
          <a:lstStyle>
            <a:lvl1pPr algn="l">
              <a:spcBef>
                <a:spcPct val="0"/>
              </a:spcBef>
              <a:buClr>
                <a:srgbClr val="000000"/>
              </a:buClr>
              <a:defRPr b="1">
                <a:solidFill>
                  <a:schemeClr val="tx1"/>
                </a:solidFill>
                <a:latin typeface="Arial" pitchFamily="34" charset="0"/>
              </a:defRPr>
            </a:lvl1pPr>
          </a:lstStyle>
          <a:p>
            <a:endParaRPr lang="en-US"/>
          </a:p>
        </p:txBody>
      </p:sp>
      <p:sp>
        <p:nvSpPr>
          <p:cNvPr id="11571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32" tIns="45717" rIns="91432" bIns="45717" numCol="1" anchor="b" anchorCtr="0" compatLnSpc="1">
            <a:prstTxWarp prst="textNoShape">
              <a:avLst/>
            </a:prstTxWarp>
          </a:bodyPr>
          <a:lstStyle>
            <a:lvl1pPr algn="r">
              <a:spcBef>
                <a:spcPct val="0"/>
              </a:spcBef>
              <a:buClr>
                <a:srgbClr val="000000"/>
              </a:buClr>
              <a:defRPr b="1">
                <a:solidFill>
                  <a:schemeClr val="tx1"/>
                </a:solidFill>
                <a:latin typeface="Arial" pitchFamily="34" charset="0"/>
              </a:defRPr>
            </a:lvl1pPr>
          </a:lstStyle>
          <a:p>
            <a:fld id="{6900799F-0B17-4DEE-A6EE-660F901236C4}"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Slide_Image_Placeholder"/>
          <p:cNvSpPr>
            <a:spLocks noChangeArrowheads="1" noTextEdit="1"/>
          </p:cNvSpPr>
          <p:nvPr>
            <p:ph type="sldImg" idx="2"/>
          </p:nvPr>
        </p:nvSpPr>
        <p:spPr bwMode="auto">
          <a:xfrm>
            <a:off x="457200" y="457200"/>
            <a:ext cx="5943600" cy="4457700"/>
          </a:xfrm>
          <a:prstGeom prst="rect">
            <a:avLst/>
          </a:prstGeom>
          <a:noFill/>
          <a:ln w="9525">
            <a:solidFill>
              <a:srgbClr val="000000"/>
            </a:solidFill>
            <a:miter lim="800000"/>
            <a:headEnd/>
            <a:tailEnd/>
          </a:ln>
          <a:effectLst/>
        </p:spPr>
      </p:sp>
      <p:sp>
        <p:nvSpPr>
          <p:cNvPr id="4101" name="Notes_TextBox_Placeholder"/>
          <p:cNvSpPr>
            <a:spLocks noGrp="1" noChangeArrowheads="1"/>
          </p:cNvSpPr>
          <p:nvPr>
            <p:ph type="body" sz="quarter" idx="3"/>
          </p:nvPr>
        </p:nvSpPr>
        <p:spPr bwMode="auto">
          <a:xfrm>
            <a:off x="449263" y="5143500"/>
            <a:ext cx="5959475" cy="3489325"/>
          </a:xfrm>
          <a:prstGeom prst="rect">
            <a:avLst/>
          </a:prstGeom>
          <a:noFill/>
          <a:ln w="9525">
            <a:noFill/>
            <a:miter lim="800000"/>
            <a:headEnd/>
            <a:tailEnd/>
          </a:ln>
          <a:effectLst/>
        </p:spPr>
        <p:txBody>
          <a:bodyPr vert="horz" wrap="square" lIns="12699" tIns="12699" rIns="12699" bIns="1269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6" name="Rectangle 10"/>
          <p:cNvSpPr>
            <a:spLocks noGrp="1" noChangeArrowheads="1"/>
          </p:cNvSpPr>
          <p:nvPr>
            <p:ph type="ftr" sz="quarter" idx="4"/>
          </p:nvPr>
        </p:nvSpPr>
        <p:spPr bwMode="auto">
          <a:xfrm>
            <a:off x="449263" y="8782050"/>
            <a:ext cx="5959475" cy="225425"/>
          </a:xfrm>
          <a:prstGeom prst="rect">
            <a:avLst/>
          </a:prstGeom>
          <a:noFill/>
          <a:ln w="9525">
            <a:noFill/>
            <a:miter lim="800000"/>
            <a:headEnd/>
            <a:tailEnd/>
          </a:ln>
          <a:effectLst/>
        </p:spPr>
        <p:txBody>
          <a:bodyPr vert="horz" wrap="square" lIns="89913" tIns="44956" rIns="89913" bIns="44956" numCol="1" anchor="b" anchorCtr="0" compatLnSpc="1">
            <a:prstTxWarp prst="textNoShape">
              <a:avLst/>
            </a:prstTxWarp>
          </a:bodyPr>
          <a:lstStyle>
            <a:lvl1pPr defTabSz="898525">
              <a:spcBef>
                <a:spcPct val="0"/>
              </a:spcBef>
              <a:buClrTx/>
              <a:buFontTx/>
              <a:buNone/>
              <a:defRPr sz="1100" b="1">
                <a:solidFill>
                  <a:schemeClr val="tx1"/>
                </a:solidFill>
                <a:latin typeface="Arial" pitchFamily="34" charset="0"/>
              </a:defRPr>
            </a:lvl1pPr>
          </a:lstStyle>
          <a:p>
            <a:r>
              <a:rPr lang="en-US"/>
              <a:t>Oracle Database 11</a:t>
            </a:r>
            <a:r>
              <a:rPr lang="en-US" i="1"/>
              <a:t>g</a:t>
            </a:r>
            <a:r>
              <a:rPr lang="en-US"/>
              <a:t>: Administration Workshop I   17 - </a:t>
            </a:r>
            <a:fld id="{B9E1F0A9-9C8C-41BE-B82A-991B62695465}" type="slidenum">
              <a:rPr lang="en-US"/>
              <a:pPr/>
              <a:t>‹#›</a:t>
            </a:fld>
            <a:endParaRPr lang="en-US"/>
          </a:p>
        </p:txBody>
      </p:sp>
    </p:spTree>
  </p:cSld>
  <p:clrMap bg1="lt1" tx1="dk1" bg2="lt2" tx2="dk2" accent1="accent1" accent2="accent2" accent3="accent3" accent4="accent4" accent5="accent5" accent6="accent6" hlink="hlink" folHlink="folHlink"/>
  <p:hf hdr="0" dt="0"/>
  <p:notesStyle>
    <a:lvl1pPr algn="l" defTabSz="457200" rtl="0" fontAlgn="base">
      <a:spcBef>
        <a:spcPct val="50000"/>
      </a:spcBef>
      <a:spcAft>
        <a:spcPct val="0"/>
      </a:spcAft>
      <a:buSzPct val="100000"/>
      <a:buFont typeface="Arial" pitchFamily="34" charset="0"/>
      <a:defRPr sz="1200" b="1" kern="1200">
        <a:solidFill>
          <a:schemeClr val="tx1"/>
        </a:solidFill>
        <a:latin typeface="Arial" pitchFamily="34" charset="0"/>
        <a:ea typeface="+mn-ea"/>
        <a:cs typeface="+mn-cs"/>
      </a:defRPr>
    </a:lvl1pPr>
    <a:lvl2pPr marL="114300" algn="l" defTabSz="457200" rtl="0" fontAlgn="base">
      <a:spcBef>
        <a:spcPct val="25000"/>
      </a:spcBef>
      <a:spcAft>
        <a:spcPct val="0"/>
      </a:spcAft>
      <a:buSzPct val="100000"/>
      <a:buFont typeface="Times New Roman" pitchFamily="18" charset="0"/>
      <a:defRPr sz="1200" kern="1200">
        <a:solidFill>
          <a:srgbClr val="000000"/>
        </a:solidFill>
        <a:latin typeface="Times New Roman" pitchFamily="18" charset="0"/>
        <a:ea typeface="+mn-ea"/>
        <a:cs typeface="+mn-cs"/>
      </a:defRPr>
    </a:lvl2pPr>
    <a:lvl3pPr marL="400050" indent="-171450" algn="l" defTabSz="457200" rtl="0" fontAlgn="base">
      <a:spcBef>
        <a:spcPct val="0"/>
      </a:spcBef>
      <a:spcAft>
        <a:spcPct val="0"/>
      </a:spcAft>
      <a:buSzPct val="100000"/>
      <a:buFont typeface="Times New Roman" pitchFamily="18" charset="0"/>
      <a:buChar char="•"/>
      <a:defRPr sz="1200" kern="1200">
        <a:solidFill>
          <a:srgbClr val="000000"/>
        </a:solidFill>
        <a:latin typeface="Times New Roman" pitchFamily="18" charset="0"/>
        <a:ea typeface="+mn-ea"/>
        <a:cs typeface="+mn-cs"/>
      </a:defRPr>
    </a:lvl3pPr>
    <a:lvl4pPr marL="685800" indent="-171450" algn="l" defTabSz="457200" rtl="0" fontAlgn="base">
      <a:spcBef>
        <a:spcPct val="0"/>
      </a:spcBef>
      <a:spcAft>
        <a:spcPct val="0"/>
      </a:spcAft>
      <a:buSzPct val="100000"/>
      <a:buFont typeface="Times New Roman" pitchFamily="18" charset="0"/>
      <a:buChar char="-"/>
      <a:defRPr sz="1200" kern="1200">
        <a:solidFill>
          <a:srgbClr val="000000"/>
        </a:solidFill>
        <a:latin typeface="Times New Roman" pitchFamily="18" charset="0"/>
        <a:ea typeface="+mn-ea"/>
        <a:cs typeface="+mn-cs"/>
      </a:defRPr>
    </a:lvl4pPr>
    <a:lvl5pPr marL="857250" algn="l" defTabSz="457200" rtl="0" fontAlgn="base">
      <a:spcBef>
        <a:spcPct val="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4132" name="Rectangle 4"/>
          <p:cNvSpPr>
            <a:spLocks noChangeArrowheads="1" noTextEdit="1"/>
          </p:cNvSpPr>
          <p:nvPr>
            <p:ph type="sldImg"/>
          </p:nvPr>
        </p:nvSpPr>
        <p:spPr>
          <a:ln/>
        </p:spPr>
      </p:sp>
      <p:sp>
        <p:nvSpPr>
          <p:cNvPr id="304133" name="Rectangle 5"/>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17 - </a:t>
            </a:r>
            <a:fld id="{9A51910E-0F47-431B-AEB8-7FBC641E872C}" type="slidenum">
              <a:rPr lang="en-US"/>
              <a:pPr/>
              <a:t>10</a:t>
            </a:fld>
            <a:endParaRPr lang="en-US"/>
          </a:p>
        </p:txBody>
      </p:sp>
      <p:sp>
        <p:nvSpPr>
          <p:cNvPr id="322564" name="Rectangle 4"/>
          <p:cNvSpPr>
            <a:spLocks noGrp="1" noChangeArrowheads="1"/>
          </p:cNvSpPr>
          <p:nvPr>
            <p:ph type="body" idx="1"/>
          </p:nvPr>
        </p:nvSpPr>
        <p:spPr>
          <a:xfrm>
            <a:off x="449263" y="450850"/>
            <a:ext cx="5959475" cy="8181975"/>
          </a:xfrm>
        </p:spPr>
        <p:txBody>
          <a:bodyPr/>
          <a:lstStyle/>
          <a:p>
            <a:pPr>
              <a:lnSpc>
                <a:spcPct val="90000"/>
              </a:lnSpc>
            </a:pPr>
            <a:r>
              <a:rPr lang="en-US"/>
              <a:t>SQL*Loader Control File (continued)</a:t>
            </a:r>
          </a:p>
          <a:p>
            <a:pPr marL="457200" lvl="2" indent="-228600">
              <a:spcBef>
                <a:spcPct val="25000"/>
              </a:spcBef>
              <a:buFont typeface="Times New Roman" pitchFamily="18" charset="0"/>
              <a:buNone/>
            </a:pPr>
            <a:r>
              <a:rPr lang="en-US" sz="1000" b="1" i="1">
                <a:latin typeface="Courier New" pitchFamily="49" charset="0"/>
              </a:rPr>
              <a:t>1</a:t>
            </a:r>
            <a:r>
              <a:rPr lang="en-US" sz="1000" b="1">
                <a:latin typeface="Courier New" pitchFamily="49" charset="0"/>
              </a:rPr>
              <a:t>	 </a:t>
            </a:r>
            <a:r>
              <a:rPr lang="en-US" sz="1000">
                <a:latin typeface="Courier New" pitchFamily="49" charset="0"/>
              </a:rPr>
              <a:t>-- This is a sample control file</a:t>
            </a:r>
          </a:p>
          <a:p>
            <a:pPr marL="457200" lvl="2" indent="-228600">
              <a:lnSpc>
                <a:spcPct val="90000"/>
              </a:lnSpc>
              <a:buFont typeface="Times New Roman" pitchFamily="18" charset="0"/>
              <a:buNone/>
            </a:pPr>
            <a:r>
              <a:rPr lang="en-US" sz="1000" b="1" i="1">
                <a:latin typeface="Courier New" pitchFamily="49" charset="0"/>
              </a:rPr>
              <a:t>2</a:t>
            </a:r>
            <a:r>
              <a:rPr lang="en-US" sz="1000" b="1">
                <a:latin typeface="Courier New" pitchFamily="49" charset="0"/>
              </a:rPr>
              <a:t> </a:t>
            </a:r>
            <a:r>
              <a:rPr lang="en-US" sz="1000">
                <a:latin typeface="Courier New" pitchFamily="49" charset="0"/>
              </a:rPr>
              <a:t>LOAD DATA</a:t>
            </a:r>
          </a:p>
          <a:p>
            <a:pPr marL="457200" lvl="2" indent="-228600">
              <a:lnSpc>
                <a:spcPct val="90000"/>
              </a:lnSpc>
              <a:buFont typeface="Times New Roman" pitchFamily="18" charset="0"/>
              <a:buNone/>
            </a:pPr>
            <a:r>
              <a:rPr lang="en-US" sz="1000" b="1" i="1">
                <a:latin typeface="Courier New" pitchFamily="49" charset="0"/>
              </a:rPr>
              <a:t>3</a:t>
            </a:r>
            <a:r>
              <a:rPr lang="en-US" sz="1000" b="1">
                <a:latin typeface="Courier New" pitchFamily="49" charset="0"/>
              </a:rPr>
              <a:t> </a:t>
            </a:r>
            <a:r>
              <a:rPr lang="en-US" sz="1000">
                <a:latin typeface="Courier New" pitchFamily="49" charset="0"/>
              </a:rPr>
              <a:t>INFILE </a:t>
            </a:r>
            <a:r>
              <a:rPr lang="en-US" sz="1000">
                <a:latin typeface="Arial" pitchFamily="34" charset="0"/>
              </a:rPr>
              <a:t>’</a:t>
            </a:r>
            <a:r>
              <a:rPr lang="en-US" sz="1000">
                <a:latin typeface="Courier New" pitchFamily="49" charset="0"/>
              </a:rPr>
              <a:t>SAMPLE.DAT</a:t>
            </a:r>
            <a:r>
              <a:rPr lang="en-US" sz="1000">
                <a:latin typeface="Arial" pitchFamily="34" charset="0"/>
              </a:rPr>
              <a:t>’</a:t>
            </a:r>
          </a:p>
          <a:p>
            <a:pPr marL="457200" lvl="2" indent="-228600">
              <a:lnSpc>
                <a:spcPct val="90000"/>
              </a:lnSpc>
              <a:buFont typeface="Times New Roman" pitchFamily="18" charset="0"/>
              <a:buNone/>
            </a:pPr>
            <a:r>
              <a:rPr lang="en-US" sz="1000" b="1" i="1">
                <a:latin typeface="Courier New" pitchFamily="49" charset="0"/>
              </a:rPr>
              <a:t>4</a:t>
            </a:r>
            <a:r>
              <a:rPr lang="en-US" sz="1000" b="1">
                <a:latin typeface="Courier New" pitchFamily="49" charset="0"/>
              </a:rPr>
              <a:t> </a:t>
            </a:r>
            <a:r>
              <a:rPr lang="en-US" sz="1000">
                <a:latin typeface="Courier New" pitchFamily="49" charset="0"/>
              </a:rPr>
              <a:t>BADFILE </a:t>
            </a:r>
            <a:r>
              <a:rPr lang="en-US" sz="1000">
                <a:latin typeface="Arial" pitchFamily="34" charset="0"/>
              </a:rPr>
              <a:t>’</a:t>
            </a:r>
            <a:r>
              <a:rPr lang="en-US" sz="1000">
                <a:latin typeface="Courier New" pitchFamily="49" charset="0"/>
              </a:rPr>
              <a:t>sample.bad</a:t>
            </a:r>
            <a:r>
              <a:rPr lang="en-US" sz="1000">
                <a:latin typeface="Arial" pitchFamily="34" charset="0"/>
              </a:rPr>
              <a:t>’</a:t>
            </a:r>
          </a:p>
          <a:p>
            <a:pPr marL="457200" lvl="2" indent="-228600">
              <a:lnSpc>
                <a:spcPct val="90000"/>
              </a:lnSpc>
              <a:buFont typeface="Times New Roman" pitchFamily="18" charset="0"/>
              <a:buNone/>
            </a:pPr>
            <a:r>
              <a:rPr lang="en-US" sz="1000" b="1" i="1">
                <a:latin typeface="Courier New" pitchFamily="49" charset="0"/>
              </a:rPr>
              <a:t>5</a:t>
            </a:r>
            <a:r>
              <a:rPr lang="en-US" sz="1000" b="1">
                <a:latin typeface="Courier New" pitchFamily="49" charset="0"/>
              </a:rPr>
              <a:t> </a:t>
            </a:r>
            <a:r>
              <a:rPr lang="en-US" sz="1000">
                <a:latin typeface="Courier New" pitchFamily="49" charset="0"/>
              </a:rPr>
              <a:t>DISCARDFILE </a:t>
            </a:r>
            <a:r>
              <a:rPr lang="en-US" sz="1000">
                <a:latin typeface="Arial" pitchFamily="34" charset="0"/>
              </a:rPr>
              <a:t>’</a:t>
            </a:r>
            <a:r>
              <a:rPr lang="en-US" sz="1000">
                <a:latin typeface="Courier New" pitchFamily="49" charset="0"/>
              </a:rPr>
              <a:t>sample.dsc</a:t>
            </a:r>
            <a:r>
              <a:rPr lang="en-US" sz="1000">
                <a:latin typeface="Arial" pitchFamily="34" charset="0"/>
              </a:rPr>
              <a:t>’</a:t>
            </a:r>
          </a:p>
          <a:p>
            <a:pPr marL="457200" lvl="2" indent="-228600">
              <a:lnSpc>
                <a:spcPct val="90000"/>
              </a:lnSpc>
              <a:buFont typeface="Times New Roman" pitchFamily="18" charset="0"/>
              <a:buNone/>
            </a:pPr>
            <a:r>
              <a:rPr lang="en-US" sz="1000" b="1" i="1">
                <a:latin typeface="Courier New" pitchFamily="49" charset="0"/>
              </a:rPr>
              <a:t>6</a:t>
            </a:r>
            <a:r>
              <a:rPr lang="en-US" sz="1000" b="1">
                <a:latin typeface="Courier New" pitchFamily="49" charset="0"/>
              </a:rPr>
              <a:t> </a:t>
            </a:r>
            <a:r>
              <a:rPr lang="en-US" sz="1000">
                <a:latin typeface="Courier New" pitchFamily="49" charset="0"/>
              </a:rPr>
              <a:t>APPEND</a:t>
            </a:r>
          </a:p>
          <a:p>
            <a:pPr marL="457200" lvl="2" indent="-228600">
              <a:lnSpc>
                <a:spcPct val="90000"/>
              </a:lnSpc>
              <a:buFont typeface="Times New Roman" pitchFamily="18" charset="0"/>
              <a:buNone/>
            </a:pPr>
            <a:r>
              <a:rPr lang="en-US" sz="1000" b="1" i="1">
                <a:latin typeface="Courier New" pitchFamily="49" charset="0"/>
              </a:rPr>
              <a:t>7</a:t>
            </a:r>
            <a:r>
              <a:rPr lang="en-US" sz="1000" b="1">
                <a:latin typeface="Courier New" pitchFamily="49" charset="0"/>
              </a:rPr>
              <a:t> </a:t>
            </a:r>
            <a:r>
              <a:rPr lang="en-US" sz="1000">
                <a:latin typeface="Courier New" pitchFamily="49" charset="0"/>
              </a:rPr>
              <a:t>INTO TABLE emp</a:t>
            </a:r>
          </a:p>
          <a:p>
            <a:pPr marL="457200" lvl="2" indent="-228600">
              <a:lnSpc>
                <a:spcPct val="90000"/>
              </a:lnSpc>
              <a:buFont typeface="Times New Roman" pitchFamily="18" charset="0"/>
              <a:buNone/>
            </a:pPr>
            <a:r>
              <a:rPr lang="en-US" sz="1000" b="1" i="1">
                <a:latin typeface="Courier New" pitchFamily="49" charset="0"/>
              </a:rPr>
              <a:t>8</a:t>
            </a:r>
            <a:r>
              <a:rPr lang="en-US" sz="1000" b="1">
                <a:latin typeface="Courier New" pitchFamily="49" charset="0"/>
              </a:rPr>
              <a:t> </a:t>
            </a:r>
            <a:r>
              <a:rPr lang="en-US" sz="1000">
                <a:latin typeface="Courier New" pitchFamily="49" charset="0"/>
              </a:rPr>
              <a:t>WHEN (57) = </a:t>
            </a:r>
            <a:r>
              <a:rPr lang="en-US" sz="1000">
                <a:latin typeface="Arial" pitchFamily="34" charset="0"/>
              </a:rPr>
              <a:t>’.’</a:t>
            </a:r>
          </a:p>
          <a:p>
            <a:pPr marL="457200" lvl="2" indent="-228600">
              <a:lnSpc>
                <a:spcPct val="90000"/>
              </a:lnSpc>
              <a:buFont typeface="Times New Roman" pitchFamily="18" charset="0"/>
              <a:buNone/>
            </a:pPr>
            <a:r>
              <a:rPr lang="en-US" sz="1000" b="1" i="1">
                <a:latin typeface="Courier New" pitchFamily="49" charset="0"/>
              </a:rPr>
              <a:t>9</a:t>
            </a:r>
            <a:r>
              <a:rPr lang="en-US" sz="1000" b="1">
                <a:latin typeface="Courier New" pitchFamily="49" charset="0"/>
              </a:rPr>
              <a:t> </a:t>
            </a:r>
            <a:r>
              <a:rPr lang="en-US" sz="1000">
                <a:latin typeface="Courier New" pitchFamily="49" charset="0"/>
              </a:rPr>
              <a:t>TRAILING NULLCOLS</a:t>
            </a:r>
          </a:p>
          <a:p>
            <a:pPr marL="457200" lvl="2" indent="-228600">
              <a:lnSpc>
                <a:spcPct val="90000"/>
              </a:lnSpc>
              <a:buFont typeface="Times New Roman" pitchFamily="18" charset="0"/>
              <a:buNone/>
            </a:pPr>
            <a:r>
              <a:rPr lang="en-US" sz="1000" b="1" i="1">
                <a:latin typeface="Courier New" pitchFamily="49" charset="0"/>
              </a:rPr>
              <a:t>10</a:t>
            </a:r>
            <a:r>
              <a:rPr lang="en-US" sz="1000" b="1">
                <a:latin typeface="Courier New" pitchFamily="49" charset="0"/>
              </a:rPr>
              <a:t> </a:t>
            </a:r>
            <a:r>
              <a:rPr lang="en-US" sz="1000">
                <a:latin typeface="Courier New" pitchFamily="49" charset="0"/>
              </a:rPr>
              <a:t>(hiredate SYSDATE,</a:t>
            </a:r>
          </a:p>
          <a:p>
            <a:pPr marL="457200" lvl="2" indent="-228600">
              <a:lnSpc>
                <a:spcPct val="90000"/>
              </a:lnSpc>
              <a:buFont typeface="Times New Roman" pitchFamily="18" charset="0"/>
              <a:buNone/>
            </a:pPr>
            <a:r>
              <a:rPr lang="en-US" sz="1000">
                <a:latin typeface="Courier New" pitchFamily="49" charset="0"/>
              </a:rPr>
              <a:t>		 deptno POSITION(1:2) INTEGER EXTERNAL(3)</a:t>
            </a:r>
          </a:p>
          <a:p>
            <a:pPr marL="457200" lvl="2" indent="-228600">
              <a:lnSpc>
                <a:spcPct val="90000"/>
              </a:lnSpc>
              <a:buFont typeface="Times New Roman" pitchFamily="18" charset="0"/>
              <a:buNone/>
            </a:pPr>
            <a:r>
              <a:rPr lang="en-US" sz="1000">
                <a:latin typeface="Courier New" pitchFamily="49" charset="0"/>
              </a:rPr>
              <a:t>	    NULLIF deptno=BLANKS,</a:t>
            </a:r>
          </a:p>
          <a:p>
            <a:pPr marL="457200" lvl="2" indent="-228600">
              <a:lnSpc>
                <a:spcPct val="90000"/>
              </a:lnSpc>
              <a:buFont typeface="Times New Roman" pitchFamily="18" charset="0"/>
              <a:buNone/>
            </a:pPr>
            <a:r>
              <a:rPr lang="en-US" sz="1000">
                <a:latin typeface="Courier New" pitchFamily="49" charset="0"/>
              </a:rPr>
              <a:t>		 job POSITION(7:14) CHAR TERMINATED BY WHITESPACE</a:t>
            </a:r>
          </a:p>
          <a:p>
            <a:pPr marL="457200" lvl="2" indent="-228600">
              <a:lnSpc>
                <a:spcPct val="90000"/>
              </a:lnSpc>
              <a:buFont typeface="Times New Roman" pitchFamily="18" charset="0"/>
              <a:buNone/>
            </a:pPr>
            <a:r>
              <a:rPr lang="en-US" sz="1000">
                <a:latin typeface="Courier New" pitchFamily="49" charset="0"/>
              </a:rPr>
              <a:t>		 NULLIF job=BLANKS </a:t>
            </a:r>
            <a:r>
              <a:rPr lang="en-US" sz="1000">
                <a:latin typeface="Arial" pitchFamily="34" charset="0"/>
              </a:rPr>
              <a:t>"</a:t>
            </a:r>
            <a:r>
              <a:rPr lang="en-US" sz="1000">
                <a:latin typeface="Courier New" pitchFamily="49" charset="0"/>
              </a:rPr>
              <a:t>UPPER(:job)</a:t>
            </a:r>
            <a:r>
              <a:rPr lang="en-US" sz="1000">
                <a:latin typeface="Arial" pitchFamily="34" charset="0"/>
              </a:rPr>
              <a:t>"</a:t>
            </a:r>
            <a:r>
              <a:rPr lang="en-US" sz="1000">
                <a:latin typeface="Courier New" pitchFamily="49" charset="0"/>
              </a:rPr>
              <a:t>,</a:t>
            </a:r>
          </a:p>
          <a:p>
            <a:pPr marL="457200" lvl="2" indent="-228600">
              <a:lnSpc>
                <a:spcPct val="90000"/>
              </a:lnSpc>
              <a:buFont typeface="Times New Roman" pitchFamily="18" charset="0"/>
              <a:buNone/>
            </a:pPr>
            <a:r>
              <a:rPr lang="en-US" sz="1000">
                <a:latin typeface="Courier New" pitchFamily="49" charset="0"/>
              </a:rPr>
              <a:t>		 mgr POSITION(28:31) INTEGER EXTERNAL</a:t>
            </a:r>
          </a:p>
          <a:p>
            <a:pPr marL="457200" lvl="2" indent="-228600">
              <a:lnSpc>
                <a:spcPct val="90000"/>
              </a:lnSpc>
              <a:buFont typeface="Times New Roman" pitchFamily="18" charset="0"/>
              <a:buNone/>
            </a:pPr>
            <a:r>
              <a:rPr lang="en-US" sz="1000">
                <a:latin typeface="Courier New" pitchFamily="49" charset="0"/>
              </a:rPr>
              <a:t>		 TERMINATED BY WHITESPACE, NULLIF mgr=BLANKS,</a:t>
            </a:r>
          </a:p>
          <a:p>
            <a:pPr marL="457200" lvl="2" indent="-228600">
              <a:lnSpc>
                <a:spcPct val="90000"/>
              </a:lnSpc>
              <a:buFont typeface="Times New Roman" pitchFamily="18" charset="0"/>
              <a:buNone/>
            </a:pPr>
            <a:r>
              <a:rPr lang="en-US" sz="1000">
                <a:latin typeface="Courier New" pitchFamily="49" charset="0"/>
              </a:rPr>
              <a:t>	    ename POSITION(34:41) CHAR</a:t>
            </a:r>
          </a:p>
          <a:p>
            <a:pPr marL="457200" lvl="2" indent="-228600">
              <a:lnSpc>
                <a:spcPct val="90000"/>
              </a:lnSpc>
              <a:buFont typeface="Times New Roman" pitchFamily="18" charset="0"/>
              <a:buNone/>
            </a:pPr>
            <a:r>
              <a:rPr lang="en-US" sz="1000">
                <a:latin typeface="Courier New" pitchFamily="49" charset="0"/>
              </a:rPr>
              <a:t>		 TERMINATED BY WHITESPACE </a:t>
            </a:r>
            <a:r>
              <a:rPr lang="en-US" sz="1000">
                <a:latin typeface="Arial" pitchFamily="34" charset="0"/>
              </a:rPr>
              <a:t>"</a:t>
            </a:r>
            <a:r>
              <a:rPr lang="en-US" sz="1000">
                <a:latin typeface="Courier New" pitchFamily="49" charset="0"/>
              </a:rPr>
              <a:t>UPPER(:ename)</a:t>
            </a:r>
            <a:r>
              <a:rPr lang="en-US" sz="1000">
                <a:latin typeface="Arial" pitchFamily="34" charset="0"/>
              </a:rPr>
              <a:t>"</a:t>
            </a:r>
            <a:r>
              <a:rPr lang="en-US" sz="1000">
                <a:latin typeface="Courier New" pitchFamily="49" charset="0"/>
              </a:rPr>
              <a:t>,</a:t>
            </a:r>
          </a:p>
          <a:p>
            <a:pPr marL="457200" lvl="2" indent="-228600">
              <a:lnSpc>
                <a:spcPct val="90000"/>
              </a:lnSpc>
              <a:buFont typeface="Times New Roman" pitchFamily="18" charset="0"/>
              <a:buNone/>
            </a:pPr>
            <a:r>
              <a:rPr lang="en-US" sz="1000">
                <a:latin typeface="Courier New" pitchFamily="49" charset="0"/>
              </a:rPr>
              <a:t>		 empno POSITION(45) INTEGER EXTERNAL</a:t>
            </a:r>
          </a:p>
          <a:p>
            <a:pPr marL="457200" lvl="2" indent="-228600">
              <a:lnSpc>
                <a:spcPct val="90000"/>
              </a:lnSpc>
              <a:buFont typeface="Times New Roman" pitchFamily="18" charset="0"/>
              <a:buNone/>
            </a:pPr>
            <a:r>
              <a:rPr lang="en-US" sz="1000">
                <a:latin typeface="Courier New" pitchFamily="49" charset="0"/>
              </a:rPr>
              <a:t>		 TERMINATED BY WHITESPACE,</a:t>
            </a:r>
          </a:p>
          <a:p>
            <a:pPr marL="457200" lvl="2" indent="-228600">
              <a:lnSpc>
                <a:spcPct val="90000"/>
              </a:lnSpc>
              <a:buFont typeface="Times New Roman" pitchFamily="18" charset="0"/>
              <a:buNone/>
            </a:pPr>
            <a:r>
              <a:rPr lang="en-US" sz="1000">
                <a:latin typeface="Courier New" pitchFamily="49" charset="0"/>
              </a:rPr>
              <a:t>		 sal POSITION(51) CHAR TERMINATED BY WHITESPACE</a:t>
            </a:r>
          </a:p>
          <a:p>
            <a:pPr marL="457200" lvl="2" indent="-228600">
              <a:lnSpc>
                <a:spcPct val="90000"/>
              </a:lnSpc>
              <a:buFont typeface="Times New Roman" pitchFamily="18" charset="0"/>
              <a:buNone/>
            </a:pPr>
            <a:r>
              <a:rPr lang="en-US" sz="1000">
                <a:latin typeface="Courier New" pitchFamily="49" charset="0"/>
              </a:rPr>
              <a:t>		 </a:t>
            </a:r>
            <a:r>
              <a:rPr lang="en-US" sz="1000">
                <a:latin typeface="Arial" pitchFamily="34" charset="0"/>
              </a:rPr>
              <a:t>"</a:t>
            </a:r>
            <a:r>
              <a:rPr lang="en-US" sz="1000">
                <a:latin typeface="Courier New" pitchFamily="49" charset="0"/>
              </a:rPr>
              <a:t>TO_NUMBER(:sal,</a:t>
            </a:r>
            <a:r>
              <a:rPr lang="en-US" sz="1000">
                <a:latin typeface="Arial" pitchFamily="34" charset="0"/>
              </a:rPr>
              <a:t>’</a:t>
            </a:r>
            <a:r>
              <a:rPr lang="en-US" sz="1000">
                <a:latin typeface="Courier New" pitchFamily="49" charset="0"/>
              </a:rPr>
              <a:t>$99,999.99</a:t>
            </a:r>
            <a:r>
              <a:rPr lang="en-US" sz="1000">
                <a:latin typeface="Arial" pitchFamily="34" charset="0"/>
              </a:rPr>
              <a:t>’</a:t>
            </a:r>
            <a:r>
              <a:rPr lang="en-US" sz="1000">
                <a:latin typeface="Courier New" pitchFamily="49" charset="0"/>
              </a:rPr>
              <a:t>)</a:t>
            </a:r>
            <a:r>
              <a:rPr lang="en-US" sz="1000">
                <a:latin typeface="Arial" pitchFamily="34" charset="0"/>
              </a:rPr>
              <a:t>"</a:t>
            </a:r>
            <a:r>
              <a:rPr lang="en-US" sz="1000">
                <a:latin typeface="Courier New" pitchFamily="49" charset="0"/>
              </a:rPr>
              <a:t>,</a:t>
            </a:r>
          </a:p>
          <a:p>
            <a:pPr marL="457200" lvl="2" indent="-228600">
              <a:lnSpc>
                <a:spcPct val="90000"/>
              </a:lnSpc>
              <a:buFont typeface="Times New Roman" pitchFamily="18" charset="0"/>
              <a:buNone/>
            </a:pPr>
            <a:r>
              <a:rPr lang="en-US" sz="1000">
                <a:latin typeface="Courier New" pitchFamily="49" charset="0"/>
              </a:rPr>
              <a:t>		 comm INTEGER EXTERNAL ENCLOSED BY </a:t>
            </a:r>
            <a:r>
              <a:rPr lang="en-US" sz="1000">
                <a:latin typeface="Arial" pitchFamily="34" charset="0"/>
              </a:rPr>
              <a:t>’</a:t>
            </a:r>
            <a:r>
              <a:rPr lang="en-US" sz="1000">
                <a:latin typeface="Courier New" pitchFamily="49" charset="0"/>
              </a:rPr>
              <a:t>(</a:t>
            </a:r>
            <a:r>
              <a:rPr lang="en-US" sz="1000">
                <a:latin typeface="Arial" pitchFamily="34" charset="0"/>
              </a:rPr>
              <a:t>’</a:t>
            </a:r>
            <a:r>
              <a:rPr lang="en-US" sz="1000">
                <a:latin typeface="Courier New" pitchFamily="49" charset="0"/>
              </a:rPr>
              <a:t> AND </a:t>
            </a:r>
            <a:r>
              <a:rPr lang="en-US" sz="1000">
                <a:latin typeface="Arial" pitchFamily="34" charset="0"/>
              </a:rPr>
              <a:t>’</a:t>
            </a:r>
            <a:r>
              <a:rPr lang="en-US" sz="1000">
                <a:latin typeface="Courier New" pitchFamily="49" charset="0"/>
              </a:rPr>
              <a:t>%</a:t>
            </a:r>
            <a:r>
              <a:rPr lang="en-US" sz="1000">
                <a:latin typeface="Arial" pitchFamily="34" charset="0"/>
              </a:rPr>
              <a:t>’</a:t>
            </a:r>
          </a:p>
          <a:p>
            <a:pPr marL="457200" lvl="2" indent="-228600">
              <a:lnSpc>
                <a:spcPct val="90000"/>
              </a:lnSpc>
              <a:buFont typeface="Times New Roman" pitchFamily="18" charset="0"/>
              <a:buNone/>
            </a:pPr>
            <a:r>
              <a:rPr lang="en-US" sz="1000">
                <a:latin typeface="Courier New" pitchFamily="49" charset="0"/>
              </a:rPr>
              <a:t>		 </a:t>
            </a:r>
            <a:r>
              <a:rPr lang="en-US" sz="1000">
                <a:latin typeface="Arial" pitchFamily="34" charset="0"/>
              </a:rPr>
              <a:t>"</a:t>
            </a:r>
            <a:r>
              <a:rPr lang="en-US" sz="1000">
                <a:latin typeface="Courier New" pitchFamily="49" charset="0"/>
              </a:rPr>
              <a:t>:comm * 100</a:t>
            </a:r>
            <a:r>
              <a:rPr lang="en-US" sz="1000">
                <a:latin typeface="Arial" pitchFamily="34" charset="0"/>
              </a:rPr>
              <a:t>"</a:t>
            </a:r>
          </a:p>
          <a:p>
            <a:pPr marL="457200" lvl="2" indent="-228600">
              <a:lnSpc>
                <a:spcPct val="90000"/>
              </a:lnSpc>
              <a:buFont typeface="Times New Roman" pitchFamily="18" charset="0"/>
              <a:buNone/>
            </a:pPr>
            <a:r>
              <a:rPr lang="en-US" sz="1000">
                <a:latin typeface="Courier New" pitchFamily="49" charset="0"/>
              </a:rPr>
              <a:t>	 )</a:t>
            </a:r>
          </a:p>
          <a:p>
            <a:pPr lvl="1">
              <a:lnSpc>
                <a:spcPct val="90000"/>
              </a:lnSpc>
            </a:pPr>
            <a:r>
              <a:rPr lang="en-US"/>
              <a:t>The explanation of this sample control file (by line numbers) is as follows:</a:t>
            </a:r>
          </a:p>
          <a:p>
            <a:pPr marL="457200" lvl="2" indent="-228600">
              <a:buClr>
                <a:schemeClr val="tx1"/>
              </a:buClr>
              <a:buFont typeface="Times New Roman" pitchFamily="18" charset="0"/>
              <a:buNone/>
            </a:pPr>
            <a:r>
              <a:rPr lang="en-US"/>
              <a:t>1.	Comments can appear anywhere in the command section of the file, but they must not appear in the data. Precede any comment with two hyphens. All text to the right of the double hyphen is ignored until the end of the line.</a:t>
            </a:r>
          </a:p>
          <a:p>
            <a:pPr marL="457200" lvl="2" indent="-228600">
              <a:buClr>
                <a:schemeClr val="tx1"/>
              </a:buClr>
              <a:buFont typeface="Times New Roman" pitchFamily="18" charset="0"/>
              <a:buNone/>
            </a:pPr>
            <a:r>
              <a:rPr lang="en-US"/>
              <a:t>2.	The </a:t>
            </a:r>
            <a:r>
              <a:rPr lang="en-US">
                <a:latin typeface="Courier New" pitchFamily="49" charset="0"/>
              </a:rPr>
              <a:t>LOAD</a:t>
            </a:r>
            <a:r>
              <a:rPr lang="en-US"/>
              <a:t> </a:t>
            </a:r>
            <a:r>
              <a:rPr lang="en-US">
                <a:latin typeface="Courier New" pitchFamily="49" charset="0"/>
              </a:rPr>
              <a:t>DATA</a:t>
            </a:r>
            <a:r>
              <a:rPr lang="en-US"/>
              <a:t> statement indicates to SQL*Loader that this is the beginning of a new data load. If you are continuing a load that has been interrupted in progress, use the </a:t>
            </a:r>
            <a:r>
              <a:rPr lang="en-US">
                <a:latin typeface="Courier New" pitchFamily="49" charset="0"/>
              </a:rPr>
              <a:t>CONTINUE</a:t>
            </a:r>
            <a:r>
              <a:rPr lang="en-US"/>
              <a:t> </a:t>
            </a:r>
            <a:r>
              <a:rPr lang="en-US">
                <a:latin typeface="Courier New" pitchFamily="49" charset="0"/>
              </a:rPr>
              <a:t>LOAD</a:t>
            </a:r>
            <a:r>
              <a:rPr lang="en-US"/>
              <a:t> </a:t>
            </a:r>
            <a:r>
              <a:rPr lang="en-US">
                <a:latin typeface="Courier New" pitchFamily="49" charset="0"/>
              </a:rPr>
              <a:t>DATA</a:t>
            </a:r>
            <a:r>
              <a:rPr lang="en-US"/>
              <a:t> statement.</a:t>
            </a:r>
            <a:endParaRPr lang="en-US">
              <a:solidFill>
                <a:srgbClr val="0000CD"/>
              </a:solidFill>
            </a:endParaRPr>
          </a:p>
          <a:p>
            <a:pPr marL="457200" lvl="2" indent="-228600">
              <a:buClr>
                <a:schemeClr val="tx1"/>
              </a:buClr>
              <a:buFont typeface="Times New Roman" pitchFamily="18" charset="0"/>
              <a:buNone/>
            </a:pPr>
            <a:r>
              <a:rPr lang="en-US"/>
              <a:t>3.	The </a:t>
            </a:r>
            <a:r>
              <a:rPr lang="en-US">
                <a:latin typeface="Courier New" pitchFamily="49" charset="0"/>
              </a:rPr>
              <a:t>INFILE</a:t>
            </a:r>
            <a:r>
              <a:rPr lang="en-US"/>
              <a:t> keyword specifies the name of a data file containing data that you want to load.</a:t>
            </a:r>
          </a:p>
          <a:p>
            <a:pPr marL="457200" lvl="2" indent="-228600">
              <a:buFont typeface="Times New Roman" pitchFamily="18" charset="0"/>
              <a:buNone/>
            </a:pPr>
            <a:r>
              <a:rPr lang="en-US"/>
              <a:t>4.	The </a:t>
            </a:r>
            <a:r>
              <a:rPr lang="en-US">
                <a:latin typeface="Courier New" pitchFamily="49" charset="0"/>
              </a:rPr>
              <a:t>BADFILE</a:t>
            </a:r>
            <a:r>
              <a:rPr lang="en-US"/>
              <a:t> keyword specifies the name of a file into which rejected records are placed.</a:t>
            </a:r>
          </a:p>
          <a:p>
            <a:pPr marL="457200" lvl="2" indent="-228600">
              <a:buFont typeface="Times New Roman" pitchFamily="18" charset="0"/>
              <a:buNone/>
            </a:pPr>
            <a:r>
              <a:rPr lang="en-US"/>
              <a:t>5.	The </a:t>
            </a:r>
            <a:r>
              <a:rPr lang="en-US">
                <a:latin typeface="Courier New" pitchFamily="49" charset="0"/>
              </a:rPr>
              <a:t>DISCARDFILE</a:t>
            </a:r>
            <a:r>
              <a:rPr lang="en-US"/>
              <a:t> keyword specifies the name of a file into which discarded records are placed.</a:t>
            </a:r>
          </a:p>
          <a:p>
            <a:pPr marL="457200" lvl="2" indent="-228600">
              <a:buFont typeface="Times New Roman" pitchFamily="18" charset="0"/>
              <a:buNone/>
            </a:pPr>
            <a:r>
              <a:rPr lang="en-US"/>
              <a:t>6.	The </a:t>
            </a:r>
            <a:r>
              <a:rPr lang="en-US">
                <a:latin typeface="Courier New" pitchFamily="49" charset="0"/>
              </a:rPr>
              <a:t>APPEND</a:t>
            </a:r>
            <a:r>
              <a:rPr lang="en-US"/>
              <a:t> keyword is one of the options that you can use when loading data into a table that is not empty. To load data into a table that is empty, use the </a:t>
            </a:r>
            <a:r>
              <a:rPr lang="en-US">
                <a:latin typeface="Courier New" pitchFamily="49" charset="0"/>
              </a:rPr>
              <a:t>INSERT</a:t>
            </a:r>
            <a:r>
              <a:rPr lang="en-US"/>
              <a:t> keyword.</a:t>
            </a:r>
          </a:p>
          <a:p>
            <a:pPr marL="457200" lvl="2" indent="-228600">
              <a:buFont typeface="Times New Roman" pitchFamily="18" charset="0"/>
              <a:buNone/>
            </a:pPr>
            <a:r>
              <a:rPr lang="en-US"/>
              <a:t>7.	The </a:t>
            </a:r>
            <a:r>
              <a:rPr lang="en-US">
                <a:latin typeface="Courier New" pitchFamily="49" charset="0"/>
              </a:rPr>
              <a:t>INTO</a:t>
            </a:r>
            <a:r>
              <a:rPr lang="en-US"/>
              <a:t> </a:t>
            </a:r>
            <a:r>
              <a:rPr lang="en-US">
                <a:latin typeface="Courier New" pitchFamily="49" charset="0"/>
              </a:rPr>
              <a:t>TABLE</a:t>
            </a:r>
            <a:r>
              <a:rPr lang="en-US"/>
              <a:t> keyword enables you to identify tables, fields, and data types. It defines the relationship between records in the data file and tables in the database.</a:t>
            </a:r>
          </a:p>
          <a:p>
            <a:pPr marL="457200" lvl="2" indent="-228600">
              <a:buFont typeface="Times New Roman" pitchFamily="18" charset="0"/>
              <a:buNone/>
            </a:pPr>
            <a:r>
              <a:rPr lang="en-US"/>
              <a:t>8.	The </a:t>
            </a:r>
            <a:r>
              <a:rPr lang="en-US">
                <a:latin typeface="Courier New" pitchFamily="49" charset="0"/>
              </a:rPr>
              <a:t>WHEN</a:t>
            </a:r>
            <a:r>
              <a:rPr lang="en-US"/>
              <a:t> clause specifies one or more field conditions that each record must match before SQL*Loader loads the data. In this example, SQL*Loader loads the record only if the 57th character is a decimal point. That decimal point delimits dollars and cents in the field and causes records to be rejected if </a:t>
            </a:r>
            <a:r>
              <a:rPr lang="en-US">
                <a:latin typeface="Courier New" pitchFamily="49" charset="0"/>
              </a:rPr>
              <a:t>SAL</a:t>
            </a:r>
            <a:r>
              <a:rPr lang="en-US"/>
              <a:t> has no value.</a:t>
            </a:r>
          </a:p>
          <a:p>
            <a:pPr marL="457200" lvl="2" indent="-228600">
              <a:buFont typeface="Times New Roman" pitchFamily="18" charset="0"/>
              <a:buNone/>
            </a:pPr>
            <a:r>
              <a:rPr lang="en-US"/>
              <a:t>9.	The </a:t>
            </a:r>
            <a:r>
              <a:rPr lang="en-US">
                <a:latin typeface="Courier New" pitchFamily="49" charset="0"/>
              </a:rPr>
              <a:t>TRAILING</a:t>
            </a:r>
            <a:r>
              <a:rPr lang="en-US"/>
              <a:t> </a:t>
            </a:r>
            <a:r>
              <a:rPr lang="en-US">
                <a:latin typeface="Courier New" pitchFamily="49" charset="0"/>
              </a:rPr>
              <a:t>NULLCOLS</a:t>
            </a:r>
            <a:r>
              <a:rPr lang="en-US"/>
              <a:t> clause prompts SQL*Loader to treat any relatively positioned columns that are not present in the record as null columns.</a:t>
            </a:r>
          </a:p>
          <a:p>
            <a:pPr marL="457200" lvl="2" indent="-228600">
              <a:buFont typeface="Times New Roman" pitchFamily="18" charset="0"/>
              <a:buNone/>
            </a:pPr>
            <a:r>
              <a:rPr lang="en-US"/>
              <a:t>10.	The remainder of the control file contains the field list, which provides information about column formats in the table that is being loaded.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17 - </a:t>
            </a:r>
            <a:fld id="{99314FD7-E97A-48F6-9CFC-07BFD2579860}" type="slidenum">
              <a:rPr lang="en-US"/>
              <a:pPr/>
              <a:t>11</a:t>
            </a:fld>
            <a:endParaRPr lang="en-US"/>
          </a:p>
        </p:txBody>
      </p:sp>
      <p:sp>
        <p:nvSpPr>
          <p:cNvPr id="324612" name="Rectangle 4"/>
          <p:cNvSpPr>
            <a:spLocks noChangeArrowheads="1" noTextEdit="1"/>
          </p:cNvSpPr>
          <p:nvPr>
            <p:ph type="sldImg"/>
          </p:nvPr>
        </p:nvSpPr>
        <p:spPr>
          <a:ln/>
        </p:spPr>
      </p:sp>
      <p:sp>
        <p:nvSpPr>
          <p:cNvPr id="324613" name="Rectangle 5"/>
          <p:cNvSpPr>
            <a:spLocks noGrp="1" noChangeArrowheads="1"/>
          </p:cNvSpPr>
          <p:nvPr>
            <p:ph type="body" idx="1"/>
          </p:nvPr>
        </p:nvSpPr>
        <p:spPr/>
        <p:txBody>
          <a:bodyPr/>
          <a:lstStyle/>
          <a:p>
            <a:r>
              <a:rPr lang="en-US"/>
              <a:t>Comparing Direct and Conventional Path Loads</a:t>
            </a:r>
          </a:p>
          <a:p>
            <a:pPr lvl="1"/>
            <a:r>
              <a:rPr lang="en-US" b="1"/>
              <a:t>Method of Saving Data</a:t>
            </a:r>
          </a:p>
          <a:p>
            <a:pPr lvl="1"/>
            <a:r>
              <a:rPr lang="en-US"/>
              <a:t>Conventional path loads use SQL processing and a database </a:t>
            </a:r>
            <a:r>
              <a:rPr lang="en-US">
                <a:latin typeface="Courier New" pitchFamily="49" charset="0"/>
              </a:rPr>
              <a:t>COMMIT</a:t>
            </a:r>
            <a:r>
              <a:rPr lang="en-US"/>
              <a:t> operation for saving data. The insertion of an array of records is followed by a </a:t>
            </a:r>
            <a:r>
              <a:rPr lang="en-US">
                <a:latin typeface="Courier New" pitchFamily="49" charset="0"/>
              </a:rPr>
              <a:t>COMMIT</a:t>
            </a:r>
            <a:r>
              <a:rPr lang="en-US"/>
              <a:t> operation. Each data load may involve several transactions.</a:t>
            </a:r>
          </a:p>
          <a:p>
            <a:pPr lvl="1"/>
            <a:r>
              <a:rPr lang="en-US"/>
              <a:t>Direct path loads use </a:t>
            </a:r>
            <a:r>
              <a:rPr lang="en-US">
                <a:solidFill>
                  <a:schemeClr val="tx1"/>
                </a:solidFill>
              </a:rPr>
              <a:t>data saves</a:t>
            </a:r>
            <a:r>
              <a:rPr lang="en-US">
                <a:solidFill>
                  <a:schemeClr val="hlink"/>
                </a:solidFill>
              </a:rPr>
              <a:t> </a:t>
            </a:r>
            <a:r>
              <a:rPr lang="en-US"/>
              <a:t>to write blocks of data to Oracle data files. This is why the direct path loads are faster than the conventional ones. The following features differentiate a data save from </a:t>
            </a:r>
            <a:r>
              <a:rPr lang="en-US">
                <a:latin typeface="Courier New" pitchFamily="49" charset="0"/>
              </a:rPr>
              <a:t>COMMIT</a:t>
            </a:r>
            <a:r>
              <a:rPr lang="en-US"/>
              <a:t>:</a:t>
            </a:r>
          </a:p>
          <a:p>
            <a:pPr lvl="2"/>
            <a:r>
              <a:rPr lang="en-US"/>
              <a:t>During a data save, only full database blocks are written to the database.</a:t>
            </a:r>
          </a:p>
          <a:p>
            <a:pPr lvl="2"/>
            <a:r>
              <a:rPr lang="en-US"/>
              <a:t>The blocks are written after the high-water mark (HWM) of the table.</a:t>
            </a:r>
          </a:p>
          <a:p>
            <a:pPr lvl="2"/>
            <a:r>
              <a:rPr lang="en-US"/>
              <a:t>After a data save, the </a:t>
            </a:r>
            <a:r>
              <a:rPr lang="en-US">
                <a:ea typeface="SimSun" pitchFamily="2" charset="-122"/>
              </a:rPr>
              <a:t>HWM</a:t>
            </a:r>
            <a:r>
              <a:rPr lang="en-US"/>
              <a:t> is moved.</a:t>
            </a:r>
          </a:p>
          <a:p>
            <a:pPr lvl="2"/>
            <a:r>
              <a:rPr lang="en-US"/>
              <a:t>Internal resources are not released after a data save.</a:t>
            </a:r>
          </a:p>
          <a:p>
            <a:pPr lvl="2"/>
            <a:r>
              <a:rPr lang="en-US"/>
              <a:t>A data save does not end the transaction.</a:t>
            </a:r>
          </a:p>
          <a:p>
            <a:pPr lvl="2"/>
            <a:r>
              <a:rPr lang="en-US"/>
              <a:t>Indexes are not updated at each data save.</a:t>
            </a:r>
          </a:p>
          <a:p>
            <a:pPr lvl="1"/>
            <a:r>
              <a:rPr lang="en-US" b="1"/>
              <a:t>Note:</a:t>
            </a:r>
            <a:r>
              <a:rPr lang="en-US"/>
              <a:t> Direct path and parallel direct path loads are so similar (regarding DML activities) that they are not separated in this comparison.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17 - </a:t>
            </a:r>
            <a:fld id="{3ACF7C97-F61E-4800-BD10-EA34199E4594}" type="slidenum">
              <a:rPr lang="en-US"/>
              <a:pPr/>
              <a:t>12</a:t>
            </a:fld>
            <a:endParaRPr lang="en-US"/>
          </a:p>
        </p:txBody>
      </p:sp>
      <p:sp>
        <p:nvSpPr>
          <p:cNvPr id="326660" name="Rectangle 4"/>
          <p:cNvSpPr>
            <a:spLocks noGrp="1" noChangeArrowheads="1"/>
          </p:cNvSpPr>
          <p:nvPr>
            <p:ph type="body" idx="1"/>
          </p:nvPr>
        </p:nvSpPr>
        <p:spPr>
          <a:xfrm>
            <a:off x="449263" y="450850"/>
            <a:ext cx="5959475" cy="8181975"/>
          </a:xfrm>
        </p:spPr>
        <p:txBody>
          <a:bodyPr/>
          <a:lstStyle/>
          <a:p>
            <a:r>
              <a:rPr lang="en-US"/>
              <a:t>Comparing Direct and Conventional Path Loads (continued)</a:t>
            </a:r>
            <a:endParaRPr lang="en-US" altLang="en-US"/>
          </a:p>
          <a:p>
            <a:pPr lvl="1"/>
            <a:r>
              <a:rPr lang="en-US" b="1"/>
              <a:t>Logging Changes</a:t>
            </a:r>
          </a:p>
          <a:p>
            <a:pPr lvl="1"/>
            <a:r>
              <a:rPr lang="en-US"/>
              <a:t>Conventional path loading generates redo entries that are similar to any DML statement. When using a direct path load, redo entries are not generated if:</a:t>
            </a:r>
          </a:p>
          <a:p>
            <a:pPr lvl="2"/>
            <a:r>
              <a:rPr lang="en-US" altLang="en-US"/>
              <a:t>The database is in </a:t>
            </a:r>
            <a:r>
              <a:rPr lang="en-US" altLang="en-US">
                <a:latin typeface="Courier New" pitchFamily="49" charset="0"/>
              </a:rPr>
              <a:t>NOARCHIVELOG</a:t>
            </a:r>
            <a:r>
              <a:rPr lang="en-US" altLang="en-US"/>
              <a:t> mode</a:t>
            </a:r>
          </a:p>
          <a:p>
            <a:pPr lvl="2"/>
            <a:r>
              <a:rPr lang="en-US" altLang="en-US"/>
              <a:t>The database is in </a:t>
            </a:r>
            <a:r>
              <a:rPr lang="en-US" altLang="en-US">
                <a:latin typeface="Courier New" pitchFamily="49" charset="0"/>
              </a:rPr>
              <a:t>ARCHIVELOG</a:t>
            </a:r>
            <a:r>
              <a:rPr lang="en-US" altLang="en-US"/>
              <a:t> mode but logging is disabled </a:t>
            </a:r>
            <a:br>
              <a:rPr lang="en-US" altLang="en-US"/>
            </a:br>
            <a:r>
              <a:rPr lang="en-US" altLang="en-US"/>
              <a:t>(Logging can be disabled by setting the </a:t>
            </a:r>
            <a:r>
              <a:rPr lang="en-US" altLang="en-US">
                <a:latin typeface="Courier New" pitchFamily="49" charset="0"/>
              </a:rPr>
              <a:t>NOLOGGING</a:t>
            </a:r>
            <a:r>
              <a:rPr lang="en-US" altLang="en-US"/>
              <a:t> attribute for the table or by using the </a:t>
            </a:r>
            <a:r>
              <a:rPr lang="en-US" altLang="en-US">
                <a:latin typeface="Courier New" pitchFamily="49" charset="0"/>
              </a:rPr>
              <a:t>UNRECOVERABLE</a:t>
            </a:r>
            <a:r>
              <a:rPr lang="en-US" altLang="en-US"/>
              <a:t> clause in the control file.)</a:t>
            </a:r>
          </a:p>
          <a:p>
            <a:pPr lvl="1"/>
            <a:r>
              <a:rPr lang="en-US" altLang="en-US" b="1"/>
              <a:t>Enforcing Constraints</a:t>
            </a:r>
          </a:p>
          <a:p>
            <a:pPr lvl="1"/>
            <a:r>
              <a:rPr lang="en-US" altLang="en-US"/>
              <a:t>During a conventional path load, all enabled constraints are enforced in the same way that they are during any DML operation.</a:t>
            </a:r>
          </a:p>
          <a:p>
            <a:pPr lvl="1"/>
            <a:r>
              <a:rPr lang="en-US" altLang="en-US"/>
              <a:t>During direct path loads, the constraints are handled as follows:</a:t>
            </a:r>
          </a:p>
          <a:p>
            <a:pPr lvl="2">
              <a:buSzPct val="70000"/>
            </a:pPr>
            <a:r>
              <a:rPr lang="en-US" altLang="en-US">
                <a:latin typeface="Courier New" pitchFamily="49" charset="0"/>
              </a:rPr>
              <a:t>NOT</a:t>
            </a:r>
            <a:r>
              <a:rPr lang="en-US" altLang="en-US"/>
              <a:t> </a:t>
            </a:r>
            <a:r>
              <a:rPr lang="en-US" altLang="en-US">
                <a:latin typeface="Courier New" pitchFamily="49" charset="0"/>
              </a:rPr>
              <a:t>NULL</a:t>
            </a:r>
            <a:r>
              <a:rPr lang="en-US" altLang="en-US"/>
              <a:t> constraints are checked when arrays are built.</a:t>
            </a:r>
          </a:p>
          <a:p>
            <a:pPr lvl="2">
              <a:buSzPct val="70000"/>
            </a:pPr>
            <a:r>
              <a:rPr lang="en-US" altLang="en-US">
                <a:latin typeface="Courier New" pitchFamily="49" charset="0"/>
              </a:rPr>
              <a:t>FOREIGN</a:t>
            </a:r>
            <a:r>
              <a:rPr lang="en-US" altLang="en-US"/>
              <a:t> </a:t>
            </a:r>
            <a:r>
              <a:rPr lang="en-US" altLang="en-US">
                <a:latin typeface="Courier New" pitchFamily="49" charset="0"/>
              </a:rPr>
              <a:t>KEY</a:t>
            </a:r>
            <a:r>
              <a:rPr lang="en-US" altLang="en-US"/>
              <a:t> and </a:t>
            </a:r>
            <a:r>
              <a:rPr lang="en-US" altLang="en-US">
                <a:latin typeface="Courier New" pitchFamily="49" charset="0"/>
              </a:rPr>
              <a:t>CHECK</a:t>
            </a:r>
            <a:r>
              <a:rPr lang="en-US" altLang="en-US"/>
              <a:t> constraints are disabled, and they can be enabled at the end of the load by using the appropriate commands in the control file. The </a:t>
            </a:r>
            <a:r>
              <a:rPr lang="en-US" altLang="en-US">
                <a:latin typeface="Courier New" pitchFamily="49" charset="0"/>
              </a:rPr>
              <a:t>FOREIGN</a:t>
            </a:r>
            <a:r>
              <a:rPr lang="en-US" altLang="en-US"/>
              <a:t> </a:t>
            </a:r>
            <a:r>
              <a:rPr lang="en-US" altLang="en-US">
                <a:latin typeface="Courier New" pitchFamily="49" charset="0"/>
              </a:rPr>
              <a:t>KEY</a:t>
            </a:r>
            <a:r>
              <a:rPr lang="en-US" altLang="en-US"/>
              <a:t> constraints are disabled because they reference other rows or tables, and the </a:t>
            </a:r>
            <a:r>
              <a:rPr lang="en-US" altLang="en-US">
                <a:latin typeface="Courier New" pitchFamily="49" charset="0"/>
              </a:rPr>
              <a:t>CHECK</a:t>
            </a:r>
            <a:r>
              <a:rPr lang="en-US" altLang="en-US"/>
              <a:t> constraints are disabled because they may use SQL functions. If only a small number of rows are to be inserted into a large table, use conventional loads.</a:t>
            </a:r>
          </a:p>
          <a:p>
            <a:pPr lvl="2">
              <a:buSzPct val="70000"/>
            </a:pPr>
            <a:r>
              <a:rPr lang="en-US" altLang="en-US">
                <a:latin typeface="Courier New" pitchFamily="49" charset="0"/>
              </a:rPr>
              <a:t>PRIMARY</a:t>
            </a:r>
            <a:r>
              <a:rPr lang="en-US" altLang="en-US"/>
              <a:t> </a:t>
            </a:r>
            <a:r>
              <a:rPr lang="en-US" altLang="en-US">
                <a:latin typeface="Courier New" pitchFamily="49" charset="0"/>
              </a:rPr>
              <a:t>KEY</a:t>
            </a:r>
            <a:r>
              <a:rPr lang="en-US" altLang="en-US"/>
              <a:t> and </a:t>
            </a:r>
            <a:r>
              <a:rPr lang="en-US" altLang="en-US">
                <a:latin typeface="Courier New" pitchFamily="49" charset="0"/>
              </a:rPr>
              <a:t>UNIQUE</a:t>
            </a:r>
            <a:r>
              <a:rPr lang="en-US" altLang="en-US"/>
              <a:t> constraints are checked during and at the end of the load, and they can be disabled if they are violated.</a:t>
            </a:r>
          </a:p>
          <a:p>
            <a:pPr lvl="1"/>
            <a:r>
              <a:rPr lang="en-US" altLang="en-US" b="1"/>
              <a:t>Firing the </a:t>
            </a:r>
            <a:r>
              <a:rPr lang="en-US" altLang="en-US" b="1">
                <a:latin typeface="Courier New" pitchFamily="49" charset="0"/>
              </a:rPr>
              <a:t>INSERT</a:t>
            </a:r>
            <a:r>
              <a:rPr lang="en-US" altLang="en-US" b="1"/>
              <a:t> Triggers</a:t>
            </a:r>
          </a:p>
          <a:p>
            <a:pPr lvl="1"/>
            <a:r>
              <a:rPr lang="en-US" altLang="en-US"/>
              <a:t>The </a:t>
            </a:r>
            <a:r>
              <a:rPr lang="en-US" altLang="en-US">
                <a:latin typeface="Courier New" pitchFamily="49" charset="0"/>
              </a:rPr>
              <a:t>WHILE</a:t>
            </a:r>
            <a:r>
              <a:rPr lang="en-US" altLang="en-US"/>
              <a:t> </a:t>
            </a:r>
            <a:r>
              <a:rPr lang="en-US" altLang="en-US">
                <a:latin typeface="Courier New" pitchFamily="49" charset="0"/>
              </a:rPr>
              <a:t>INSERT</a:t>
            </a:r>
            <a:r>
              <a:rPr lang="en-US" altLang="en-US"/>
              <a:t> triggers are fired during conventional loads; they are disabled before a direct path load and reenabled at the end of the load. They may remain disabled if a referenced object is not accessible at the end of the run. Consider using conventional path loads to load data into tables with the </a:t>
            </a:r>
            <a:r>
              <a:rPr lang="en-US" altLang="en-US">
                <a:latin typeface="Courier New" pitchFamily="49" charset="0"/>
              </a:rPr>
              <a:t>INSERT</a:t>
            </a:r>
            <a:r>
              <a:rPr lang="en-US" altLang="en-US"/>
              <a:t> triggers.</a:t>
            </a:r>
          </a:p>
          <a:p>
            <a:pPr lvl="1"/>
            <a:r>
              <a:rPr lang="en-US" altLang="en-US" b="1"/>
              <a:t>Loading into Clustered Tables</a:t>
            </a:r>
          </a:p>
          <a:p>
            <a:pPr lvl="1"/>
            <a:r>
              <a:rPr lang="en-US" altLang="en-US"/>
              <a:t>Direct loads cannot be used to load rows into clustered tables. Clustered tables can be loaded with conventional path loads only.</a:t>
            </a:r>
          </a:p>
          <a:p>
            <a:pPr lvl="1"/>
            <a:r>
              <a:rPr lang="en-US" altLang="en-US" b="1"/>
              <a:t>Locking</a:t>
            </a:r>
          </a:p>
          <a:p>
            <a:pPr lvl="1"/>
            <a:r>
              <a:rPr lang="en-US" altLang="en-US"/>
              <a:t>While a direct path load is in progress, other transactions cannot make changes to the tables that are being loaded. The only exception to this rule is when several parallel direct load sessions are used concurrently.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17 - </a:t>
            </a:r>
            <a:fld id="{8E360349-D7D4-44F1-9ACF-DB2E8E9654F1}" type="slidenum">
              <a:rPr lang="en-US"/>
              <a:pPr/>
              <a:t>13</a:t>
            </a:fld>
            <a:endParaRPr lang="en-US"/>
          </a:p>
        </p:txBody>
      </p:sp>
      <p:sp>
        <p:nvSpPr>
          <p:cNvPr id="385026" name="Rectangle 2050"/>
          <p:cNvSpPr>
            <a:spLocks noChangeArrowheads="1" noTextEdit="1"/>
          </p:cNvSpPr>
          <p:nvPr>
            <p:ph type="sldImg"/>
          </p:nvPr>
        </p:nvSpPr>
        <p:spPr>
          <a:ln/>
        </p:spPr>
      </p:sp>
      <p:sp>
        <p:nvSpPr>
          <p:cNvPr id="385027" name="Rectangle 2051"/>
          <p:cNvSpPr>
            <a:spLocks noGrp="1" noChangeArrowheads="1"/>
          </p:cNvSpPr>
          <p:nvPr>
            <p:ph type="body" idx="1"/>
          </p:nvPr>
        </p:nvSpPr>
        <p:spPr/>
        <p:txBody>
          <a:bodyPr/>
          <a:lstStyle/>
          <a:p>
            <a:r>
              <a:rPr lang="en-US"/>
              <a:t>External Table Population</a:t>
            </a:r>
          </a:p>
          <a:p>
            <a:pPr lvl="1"/>
            <a:r>
              <a:rPr lang="en-US"/>
              <a:t>An external table is composed of proprietary format (that is, Direct Path API) flat files that are operating system independent. As data is extracted from the Oracle database and “unloaded” into files, it is transparently converted from its Oracle internal representation into an equivalent Oracle native external representation (that is, DPAPI). </a:t>
            </a:r>
          </a:p>
          <a:p>
            <a:pPr lvl="1"/>
            <a:r>
              <a:rPr lang="en-US"/>
              <a:t>You can use the </a:t>
            </a:r>
            <a:r>
              <a:rPr lang="en-US">
                <a:latin typeface="Courier New" pitchFamily="49" charset="0"/>
              </a:rPr>
              <a:t>CREATE</a:t>
            </a:r>
            <a:r>
              <a:rPr lang="en-US"/>
              <a:t> </a:t>
            </a:r>
            <a:r>
              <a:rPr lang="en-US">
                <a:latin typeface="Courier New" pitchFamily="49" charset="0"/>
              </a:rPr>
              <a:t>TABLE</a:t>
            </a:r>
            <a:r>
              <a:rPr lang="en-US"/>
              <a:t> </a:t>
            </a:r>
            <a:r>
              <a:rPr lang="en-US">
                <a:latin typeface="Courier New" pitchFamily="49" charset="0"/>
              </a:rPr>
              <a:t>AS</a:t>
            </a:r>
            <a:r>
              <a:rPr lang="en-US"/>
              <a:t> </a:t>
            </a:r>
            <a:r>
              <a:rPr lang="en-US">
                <a:latin typeface="Courier New" pitchFamily="49" charset="0"/>
              </a:rPr>
              <a:t>SELECT</a:t>
            </a:r>
            <a:r>
              <a:rPr lang="en-US"/>
              <a:t> command to populate an external table. After an external table has been created and populated, no rows may be added, updated, or deleted from the external table. Any attempt to modify the data in the external table fails. An external table may not have indexes.</a:t>
            </a:r>
          </a:p>
          <a:p>
            <a:pPr lvl="1"/>
            <a:r>
              <a:rPr lang="en-US"/>
              <a:t>The Data Pump access driver enables the unloading and loading operations for external tables.</a:t>
            </a:r>
          </a:p>
          <a:p>
            <a:pPr lvl="1"/>
            <a:r>
              <a:rPr lang="en-US"/>
              <a:t>In Oracle Database 11</a:t>
            </a:r>
            <a:r>
              <a:rPr lang="en-US" i="1"/>
              <a:t>g</a:t>
            </a:r>
            <a:r>
              <a:rPr lang="en-US"/>
              <a:t>, you can compress and encrypt data before it is written to the dump file set.</a:t>
            </a:r>
          </a:p>
          <a:p>
            <a:pPr lvl="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17 - </a:t>
            </a:r>
            <a:fld id="{1F3BADAE-679C-434C-8761-5CDF47A0E60F}" type="slidenum">
              <a:rPr lang="en-US"/>
              <a:pPr/>
              <a:t>14</a:t>
            </a:fld>
            <a:endParaRPr lang="en-US"/>
          </a:p>
        </p:txBody>
      </p:sp>
      <p:sp>
        <p:nvSpPr>
          <p:cNvPr id="387074" name="Rectangle 2"/>
          <p:cNvSpPr>
            <a:spLocks noChangeArrowheads="1" noTextEdit="1"/>
          </p:cNvSpPr>
          <p:nvPr>
            <p:ph type="sldImg"/>
          </p:nvPr>
        </p:nvSpPr>
        <p:spPr>
          <a:ln/>
        </p:spPr>
      </p:sp>
      <p:sp>
        <p:nvSpPr>
          <p:cNvPr id="387075" name="Rectangle 3"/>
          <p:cNvSpPr>
            <a:spLocks noGrp="1" noChangeArrowheads="1"/>
          </p:cNvSpPr>
          <p:nvPr>
            <p:ph type="body" idx="1"/>
          </p:nvPr>
        </p:nvSpPr>
        <p:spPr/>
        <p:txBody>
          <a:bodyPr/>
          <a:lstStyle/>
          <a:p>
            <a:r>
              <a:rPr lang="en-US"/>
              <a:t>Using External Tables</a:t>
            </a:r>
          </a:p>
          <a:p>
            <a:pPr lvl="1"/>
            <a:r>
              <a:rPr lang="en-US"/>
              <a:t>The data files created for the external table can be moved and used as the data files for another external table in the same database or different database. They can be read only by the </a:t>
            </a:r>
            <a:r>
              <a:rPr lang="en-US">
                <a:latin typeface="Courier New" pitchFamily="49" charset="0"/>
              </a:rPr>
              <a:t>ORACLE_DATAPUMP</a:t>
            </a:r>
            <a:r>
              <a:rPr lang="en-US"/>
              <a:t> access driver. </a:t>
            </a:r>
            <a:r>
              <a:rPr lang="en-US">
                <a:ea typeface="SimSun" pitchFamily="2" charset="-122"/>
              </a:rPr>
              <a:t>You can choose to have your applications directly access external tables with the </a:t>
            </a:r>
            <a:r>
              <a:rPr lang="en-US">
                <a:latin typeface="Courier New" pitchFamily="49" charset="0"/>
                <a:cs typeface="Courier New" pitchFamily="49" charset="0"/>
              </a:rPr>
              <a:t>SELECT</a:t>
            </a:r>
            <a:r>
              <a:rPr lang="en-US">
                <a:ea typeface="SimSun" pitchFamily="2" charset="-122"/>
              </a:rPr>
              <a:t> command, or you can choose to have data loaded first into a target database. </a:t>
            </a:r>
          </a:p>
          <a:p>
            <a:pPr lvl="1"/>
            <a:r>
              <a:rPr lang="en-US"/>
              <a:t>Data files that are populated by different external tables can all be specified in the </a:t>
            </a:r>
            <a:r>
              <a:rPr lang="en-US">
                <a:latin typeface="Courier New" pitchFamily="49" charset="0"/>
              </a:rPr>
              <a:t>LOCATION</a:t>
            </a:r>
            <a:r>
              <a:rPr lang="en-US"/>
              <a:t> clause of another external table. This provides an easy way of aggregating data from multiple sources. The only restriction is that the metadata for all the external tables must be exactly the same.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17 - </a:t>
            </a:r>
            <a:fld id="{C2DE761B-73AB-4F56-83EB-C7D986CA48A0}" type="slidenum">
              <a:rPr lang="en-US"/>
              <a:pPr/>
              <a:t>15</a:t>
            </a:fld>
            <a:endParaRPr lang="en-US"/>
          </a:p>
        </p:txBody>
      </p:sp>
      <p:sp>
        <p:nvSpPr>
          <p:cNvPr id="389122" name="Rectangle 2"/>
          <p:cNvSpPr>
            <a:spLocks noChangeArrowheads="1" noTextEdit="1"/>
          </p:cNvSpPr>
          <p:nvPr>
            <p:ph type="sldImg"/>
          </p:nvPr>
        </p:nvSpPr>
        <p:spPr>
          <a:ln/>
        </p:spPr>
      </p:sp>
      <p:sp>
        <p:nvSpPr>
          <p:cNvPr id="389123" name="Rectangle 3"/>
          <p:cNvSpPr>
            <a:spLocks noGrp="1" noChangeArrowheads="1"/>
          </p:cNvSpPr>
          <p:nvPr>
            <p:ph type="body" idx="1"/>
          </p:nvPr>
        </p:nvSpPr>
        <p:spPr/>
        <p:txBody>
          <a:bodyPr/>
          <a:lstStyle/>
          <a:p>
            <a:r>
              <a:rPr lang="en-US"/>
              <a:t>External Table Population with </a:t>
            </a:r>
            <a:r>
              <a:rPr lang="en-US">
                <a:latin typeface="Courier New" pitchFamily="49" charset="0"/>
              </a:rPr>
              <a:t>ORACLE_DATAPUMP</a:t>
            </a:r>
            <a:endParaRPr lang="en-US"/>
          </a:p>
          <a:p>
            <a:pPr lvl="1"/>
            <a:r>
              <a:rPr lang="en-US"/>
              <a:t>This example shows you how the new external table population operation can help to export a selective set of records resulting from the join of the </a:t>
            </a:r>
            <a:r>
              <a:rPr lang="en-US">
                <a:latin typeface="Courier New" pitchFamily="49" charset="0"/>
              </a:rPr>
              <a:t>EMPLOYEES</a:t>
            </a:r>
            <a:r>
              <a:rPr lang="en-US"/>
              <a:t> and </a:t>
            </a:r>
            <a:r>
              <a:rPr lang="en-US">
                <a:latin typeface="Courier New" pitchFamily="49" charset="0"/>
              </a:rPr>
              <a:t>DEPARTMENTS</a:t>
            </a:r>
            <a:r>
              <a:rPr lang="en-US"/>
              <a:t> tables. </a:t>
            </a:r>
          </a:p>
          <a:p>
            <a:pPr lvl="1"/>
            <a:r>
              <a:rPr lang="en-US"/>
              <a:t>Because the external table can be large, you can use a parallel populate operation to unload your data to an external table. As opposed to a parallel query from an external table, the degree of parallelism of a parallel populate operation is constrained by the number of concurrent files that can be written to by the access driver. There is never more than one parallel execution server writing into one file at a particular point in time.</a:t>
            </a:r>
          </a:p>
          <a:p>
            <a:pPr lvl="1"/>
            <a:r>
              <a:rPr lang="en-US"/>
              <a:t>The number of files in the </a:t>
            </a:r>
            <a:r>
              <a:rPr lang="en-US">
                <a:latin typeface="Courier New" pitchFamily="49" charset="0"/>
              </a:rPr>
              <a:t>LOCATION</a:t>
            </a:r>
            <a:r>
              <a:rPr lang="en-US"/>
              <a:t> clause must match the specified degree of parallelism because each input/output (I/O) server process requires its own file. Any extra files that are specified are ignored. If there are not enough files for the specified degree of parallelism, the degree of parallelization is lowered to match the number of files in the </a:t>
            </a:r>
            <a:r>
              <a:rPr lang="en-US">
                <a:latin typeface="Courier New" pitchFamily="49" charset="0"/>
              </a:rPr>
              <a:t>LOCATION</a:t>
            </a:r>
            <a:r>
              <a:rPr lang="en-US"/>
              <a:t> clause. </a:t>
            </a:r>
          </a:p>
          <a:p>
            <a:pPr lvl="1"/>
            <a:r>
              <a:rPr lang="en-US" b="1"/>
              <a:t>Note:</a:t>
            </a:r>
            <a:r>
              <a:rPr lang="en-US"/>
              <a:t> For more information about the </a:t>
            </a:r>
            <a:r>
              <a:rPr lang="en-US">
                <a:latin typeface="Courier New" pitchFamily="49" charset="0"/>
              </a:rPr>
              <a:t>ORACLE_DATAPUMP</a:t>
            </a:r>
            <a:r>
              <a:rPr lang="en-US"/>
              <a:t> access driver parameters, see the </a:t>
            </a:r>
            <a:r>
              <a:rPr lang="en-US" i="1"/>
              <a:t>Oracle Database Utilities</a:t>
            </a:r>
            <a:r>
              <a:rPr lang="en-US"/>
              <a:t> guide.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17 - </a:t>
            </a:r>
            <a:fld id="{DA5E26BF-084B-43B2-A480-E9510C4591F4}" type="slidenum">
              <a:rPr lang="en-US"/>
              <a:pPr/>
              <a:t>16</a:t>
            </a:fld>
            <a:endParaRPr lang="en-US"/>
          </a:p>
        </p:txBody>
      </p:sp>
      <p:sp>
        <p:nvSpPr>
          <p:cNvPr id="391170" name="Rectangle 2"/>
          <p:cNvSpPr>
            <a:spLocks noChangeArrowheads="1" noTextEdit="1"/>
          </p:cNvSpPr>
          <p:nvPr>
            <p:ph type="sldImg"/>
          </p:nvPr>
        </p:nvSpPr>
        <p:spPr>
          <a:ln/>
        </p:spPr>
      </p:sp>
      <p:sp>
        <p:nvSpPr>
          <p:cNvPr id="391171" name="Rectangle 3"/>
          <p:cNvSpPr>
            <a:spLocks noGrp="1" noChangeArrowheads="1"/>
          </p:cNvSpPr>
          <p:nvPr>
            <p:ph type="body" idx="1"/>
          </p:nvPr>
        </p:nvSpPr>
        <p:spPr/>
        <p:txBody>
          <a:bodyPr/>
          <a:lstStyle/>
          <a:p>
            <a:r>
              <a:rPr lang="en-US"/>
              <a:t>External Table Population with </a:t>
            </a:r>
            <a:r>
              <a:rPr lang="en-US">
                <a:latin typeface="Courier New" pitchFamily="49" charset="0"/>
              </a:rPr>
              <a:t>ORACLE_LOADER</a:t>
            </a:r>
          </a:p>
          <a:p>
            <a:pPr lvl="1"/>
            <a:r>
              <a:rPr lang="en-US"/>
              <a:t>The </a:t>
            </a:r>
            <a:r>
              <a:rPr lang="en-US">
                <a:latin typeface="Courier New" pitchFamily="49" charset="0"/>
              </a:rPr>
              <a:t>ORACLE_LOADER</a:t>
            </a:r>
            <a:r>
              <a:rPr lang="en-US"/>
              <a:t> access driver uses the SQL*Loader syntax to create external tables.</a:t>
            </a:r>
          </a:p>
          <a:p>
            <a:pPr lvl="1"/>
            <a:r>
              <a:rPr lang="en-US"/>
              <a:t>The example in the slide shows three directory objects (</a:t>
            </a:r>
            <a:r>
              <a:rPr lang="en-US" sz="1100">
                <a:solidFill>
                  <a:schemeClr val="tx1"/>
                </a:solidFill>
                <a:latin typeface="Courier New" pitchFamily="49" charset="0"/>
              </a:rPr>
              <a:t>extab_dat_dir</a:t>
            </a:r>
            <a:r>
              <a:rPr lang="en-US"/>
              <a:t>,</a:t>
            </a:r>
            <a:r>
              <a:rPr lang="en-US" sz="1100">
                <a:solidFill>
                  <a:schemeClr val="tx1"/>
                </a:solidFill>
                <a:latin typeface="Courier New" pitchFamily="49" charset="0"/>
              </a:rPr>
              <a:t> extab_bad_dir</a:t>
            </a:r>
            <a:r>
              <a:rPr lang="en-US"/>
              <a:t>, </a:t>
            </a:r>
            <a:r>
              <a:rPr lang="en-US" sz="1100">
                <a:solidFill>
                  <a:schemeClr val="tx1"/>
                </a:solidFill>
              </a:rPr>
              <a:t>and </a:t>
            </a:r>
            <a:r>
              <a:rPr lang="en-US" sz="1100">
                <a:solidFill>
                  <a:schemeClr val="tx1"/>
                </a:solidFill>
                <a:latin typeface="Courier New" pitchFamily="49" charset="0"/>
              </a:rPr>
              <a:t>extab_log_dir</a:t>
            </a:r>
            <a:r>
              <a:rPr lang="en-US"/>
              <a:t>) that are created and mapped to existing OS directories to which the user is granted access.</a:t>
            </a:r>
          </a:p>
          <a:p>
            <a:pPr lvl="1">
              <a:spcAft>
                <a:spcPct val="35000"/>
              </a:spcAft>
            </a:pPr>
            <a:r>
              <a:rPr lang="en-US" b="1"/>
              <a:t>Best-practice tip:</a:t>
            </a:r>
            <a:r>
              <a:rPr lang="en-US"/>
              <a:t> If you have a lot of data to load, enable </a:t>
            </a:r>
            <a:r>
              <a:rPr lang="en-US">
                <a:latin typeface="Courier New" pitchFamily="49" charset="0"/>
              </a:rPr>
              <a:t>PARALLEL</a:t>
            </a:r>
            <a:r>
              <a:rPr lang="en-US"/>
              <a:t> for the load operation:</a:t>
            </a:r>
          </a:p>
          <a:p>
            <a:pPr lvl="3">
              <a:buFont typeface="Times New Roman" pitchFamily="18" charset="0"/>
              <a:buNone/>
            </a:pPr>
            <a:r>
              <a:rPr lang="en-US">
                <a:latin typeface="Courier New" pitchFamily="49" charset="0"/>
              </a:rPr>
              <a:t>ALTER SESSION ENABLE PARALLEL DML;</a:t>
            </a: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17 - </a:t>
            </a:r>
            <a:fld id="{887F76B6-93EE-4F8D-85B9-07D5E766135A}" type="slidenum">
              <a:rPr lang="en-US"/>
              <a:pPr/>
              <a:t>17</a:t>
            </a:fld>
            <a:endParaRPr lang="en-US"/>
          </a:p>
        </p:txBody>
      </p:sp>
      <p:sp>
        <p:nvSpPr>
          <p:cNvPr id="328708" name="Rectangle 4"/>
          <p:cNvSpPr>
            <a:spLocks noChangeArrowheads="1" noTextEdit="1"/>
          </p:cNvSpPr>
          <p:nvPr>
            <p:ph type="sldImg"/>
          </p:nvPr>
        </p:nvSpPr>
        <p:spPr>
          <a:ln/>
        </p:spPr>
      </p:sp>
      <p:sp>
        <p:nvSpPr>
          <p:cNvPr id="328709" name="Rectangle 5"/>
          <p:cNvSpPr>
            <a:spLocks noGrp="1" noChangeArrowheads="1"/>
          </p:cNvSpPr>
          <p:nvPr>
            <p:ph type="body" idx="1"/>
          </p:nvPr>
        </p:nvSpPr>
        <p:spPr/>
        <p:txBody>
          <a:bodyPr/>
          <a:lstStyle/>
          <a:p>
            <a:r>
              <a:rPr lang="en-US"/>
              <a:t>Oracle Data Pump: Overview</a:t>
            </a:r>
            <a:endParaRPr lang="en-US">
              <a:cs typeface="Times New Roman" pitchFamily="18" charset="0"/>
            </a:endParaRPr>
          </a:p>
          <a:p>
            <a:pPr lvl="1"/>
            <a:r>
              <a:rPr lang="en-US">
                <a:cs typeface="Times New Roman" pitchFamily="18" charset="0"/>
              </a:rPr>
              <a:t>Oracle Data Pump enables very high-speed data and metadata loading and unloading of Oracle databases. The Data Pump infrastructure is callable via the </a:t>
            </a:r>
            <a:r>
              <a:rPr lang="en-US">
                <a:latin typeface="Courier New" pitchFamily="49" charset="0"/>
                <a:cs typeface="Times New Roman" pitchFamily="18" charset="0"/>
              </a:rPr>
              <a:t>DBMS_DATAPUMP</a:t>
            </a:r>
            <a:r>
              <a:rPr lang="en-US">
                <a:cs typeface="Times New Roman" pitchFamily="18" charset="0"/>
              </a:rPr>
              <a:t> PL/SQL package. Thus, custom data movement utilities can be built by using Data Pump. </a:t>
            </a:r>
          </a:p>
          <a:p>
            <a:pPr lvl="1"/>
            <a:r>
              <a:rPr lang="en-US">
                <a:cs typeface="Times New Roman" pitchFamily="18" charset="0"/>
              </a:rPr>
              <a:t>Oracle Database 11</a:t>
            </a:r>
            <a:r>
              <a:rPr lang="en-US" i="1">
                <a:cs typeface="Times New Roman" pitchFamily="18" charset="0"/>
              </a:rPr>
              <a:t>g</a:t>
            </a:r>
            <a:r>
              <a:rPr lang="en-US">
                <a:cs typeface="Times New Roman" pitchFamily="18" charset="0"/>
              </a:rPr>
              <a:t> provides the following tools: </a:t>
            </a:r>
          </a:p>
          <a:p>
            <a:pPr lvl="2"/>
            <a:r>
              <a:rPr lang="en-US">
                <a:cs typeface="Times New Roman" pitchFamily="18" charset="0"/>
              </a:rPr>
              <a:t>Command-line export and import clients called </a:t>
            </a:r>
            <a:r>
              <a:rPr lang="en-US">
                <a:latin typeface="Courier New" pitchFamily="49" charset="0"/>
                <a:cs typeface="Times New Roman" pitchFamily="18" charset="0"/>
              </a:rPr>
              <a:t>expdp</a:t>
            </a:r>
            <a:r>
              <a:rPr lang="en-US">
                <a:cs typeface="Times New Roman" pitchFamily="18" charset="0"/>
              </a:rPr>
              <a:t> and </a:t>
            </a:r>
            <a:r>
              <a:rPr lang="en-US">
                <a:latin typeface="Courier New" pitchFamily="49" charset="0"/>
                <a:cs typeface="Times New Roman" pitchFamily="18" charset="0"/>
              </a:rPr>
              <a:t>impdp</a:t>
            </a:r>
            <a:r>
              <a:rPr lang="en-US">
                <a:cs typeface="Times New Roman" pitchFamily="18" charset="0"/>
              </a:rPr>
              <a:t>, respectively </a:t>
            </a:r>
          </a:p>
          <a:p>
            <a:pPr lvl="2"/>
            <a:r>
              <a:rPr lang="en-US">
                <a:cs typeface="Times New Roman" pitchFamily="18" charset="0"/>
              </a:rPr>
              <a:t>A Web-based export and import interface that is accessible from Database Control</a:t>
            </a:r>
          </a:p>
          <a:p>
            <a:pPr lvl="1"/>
            <a:r>
              <a:rPr lang="en-US"/>
              <a:t>Data Pump automatically decides the data access methods to use; these can be either direct path or external tables. Data Pump uses direct path load and unload when a table’s structure allows it and when maximum single-stream performance is desired. However, if there are clustered tables, referential integrity constraints, encrypted columns, or a number of other items, Data Pump uses external tables rather than direct path to move the data.</a:t>
            </a:r>
          </a:p>
          <a:p>
            <a:pPr lvl="1">
              <a:lnSpc>
                <a:spcPct val="95000"/>
              </a:lnSpc>
            </a:pPr>
            <a:r>
              <a:rPr lang="en-US"/>
              <a:t>The ability to detach from and reattach to long-running jobs without affecting the job itself enables you to monitor jobs from multiple locations while they are running. </a:t>
            </a:r>
            <a:r>
              <a:rPr lang="en-US">
                <a:solidFill>
                  <a:schemeClr val="tx1"/>
                </a:solidFill>
                <a:cs typeface="Times New Roman" pitchFamily="18" charset="0"/>
              </a:rPr>
              <a:t>All stopped Data Pump jobs can be restarted without loss of data as long as the metainformation remains undisturbed. It does not matter whether the job is stopped voluntarily or involuntarily due to a crash.</a:t>
            </a:r>
            <a:endParaRPr lang="en-US">
              <a:cs typeface="Times New Roman" pitchFamily="18" charset="0"/>
            </a:endParaRPr>
          </a:p>
          <a:p>
            <a:pPr lvl="1">
              <a:lnSpc>
                <a:spcPct val="95000"/>
              </a:lnSpc>
            </a:pP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17 - </a:t>
            </a:r>
            <a:fld id="{0AB0C771-2CDE-4C5B-83F5-5557A02AF2B4}" type="slidenum">
              <a:rPr lang="en-US"/>
              <a:pPr/>
              <a:t>18</a:t>
            </a:fld>
            <a:endParaRPr lang="en-US"/>
          </a:p>
        </p:txBody>
      </p:sp>
      <p:sp>
        <p:nvSpPr>
          <p:cNvPr id="330756" name="Rectangle 4"/>
          <p:cNvSpPr>
            <a:spLocks noChangeArrowheads="1" noTextEdit="1"/>
          </p:cNvSpPr>
          <p:nvPr>
            <p:ph type="sldImg"/>
          </p:nvPr>
        </p:nvSpPr>
        <p:spPr>
          <a:ln/>
        </p:spPr>
      </p:sp>
      <p:sp>
        <p:nvSpPr>
          <p:cNvPr id="330757" name="Rectangle 5"/>
          <p:cNvSpPr>
            <a:spLocks noGrp="1" noChangeArrowheads="1"/>
          </p:cNvSpPr>
          <p:nvPr>
            <p:ph type="body" idx="1"/>
          </p:nvPr>
        </p:nvSpPr>
        <p:spPr/>
        <p:txBody>
          <a:bodyPr/>
          <a:lstStyle/>
          <a:p>
            <a:r>
              <a:rPr lang="en-US"/>
              <a:t>Oracle Data Pump: Benefits</a:t>
            </a:r>
          </a:p>
          <a:p>
            <a:pPr lvl="1"/>
            <a:r>
              <a:rPr lang="en-US"/>
              <a:t>The </a:t>
            </a:r>
            <a:r>
              <a:rPr lang="en-US">
                <a:latin typeface="Courier New" pitchFamily="49" charset="0"/>
              </a:rPr>
              <a:t>EXCLUDE</a:t>
            </a:r>
            <a:r>
              <a:rPr lang="en-US"/>
              <a:t>, </a:t>
            </a:r>
            <a:r>
              <a:rPr lang="en-US">
                <a:latin typeface="Courier New" pitchFamily="49" charset="0"/>
              </a:rPr>
              <a:t>INCLUDE</a:t>
            </a:r>
            <a:r>
              <a:rPr lang="en-US"/>
              <a:t>, and </a:t>
            </a:r>
            <a:r>
              <a:rPr lang="en-US">
                <a:latin typeface="Courier New" pitchFamily="49" charset="0"/>
              </a:rPr>
              <a:t>CONTENT</a:t>
            </a:r>
            <a:r>
              <a:rPr lang="en-US"/>
              <a:t> parameters are used for fine-grained object and data selection.</a:t>
            </a:r>
          </a:p>
          <a:p>
            <a:pPr lvl="1">
              <a:lnSpc>
                <a:spcPct val="90000"/>
              </a:lnSpc>
            </a:pPr>
            <a:r>
              <a:rPr lang="en-US"/>
              <a:t>You can specify the database version for objects to be moved (using the </a:t>
            </a:r>
            <a:r>
              <a:rPr lang="en-US">
                <a:latin typeface="Courier New" pitchFamily="49" charset="0"/>
              </a:rPr>
              <a:t>VERSION</a:t>
            </a:r>
            <a:r>
              <a:rPr lang="en-US"/>
              <a:t> parameter) to create a dump file set that is compatible with a previous release of the Oracle database that supports Data Pump. </a:t>
            </a:r>
          </a:p>
          <a:p>
            <a:pPr lvl="1">
              <a:lnSpc>
                <a:spcPct val="90000"/>
              </a:lnSpc>
            </a:pPr>
            <a:r>
              <a:rPr lang="en-US"/>
              <a:t>You can use the </a:t>
            </a:r>
            <a:r>
              <a:rPr lang="en-US">
                <a:latin typeface="Courier New" pitchFamily="49" charset="0"/>
              </a:rPr>
              <a:t>PARALLEL</a:t>
            </a:r>
            <a:r>
              <a:rPr lang="en-US"/>
              <a:t> parameter to specify the maximum number of threads of active execution servers operating on behalf of the export job.</a:t>
            </a:r>
          </a:p>
          <a:p>
            <a:pPr lvl="1">
              <a:lnSpc>
                <a:spcPct val="90000"/>
              </a:lnSpc>
            </a:pPr>
            <a:r>
              <a:rPr lang="en-US"/>
              <a:t>You can estimate how much space an export job would consume (without actually performing the export) by using the </a:t>
            </a:r>
            <a:r>
              <a:rPr lang="en-US">
                <a:latin typeface="Courier New" pitchFamily="49" charset="0"/>
              </a:rPr>
              <a:t>ESTIMATE_ONLY</a:t>
            </a:r>
            <a:r>
              <a:rPr lang="en-US"/>
              <a:t> parameter.</a:t>
            </a:r>
          </a:p>
          <a:p>
            <a:pPr lvl="1">
              <a:lnSpc>
                <a:spcPct val="90000"/>
              </a:lnSpc>
            </a:pPr>
            <a:r>
              <a:rPr lang="en-US"/>
              <a:t>Network mode enables you to export from a remote database directly to a dump file set. This can be done by using a database link to the source system.</a:t>
            </a:r>
          </a:p>
          <a:p>
            <a:pPr lvl="1">
              <a:lnSpc>
                <a:spcPct val="90000"/>
              </a:lnSpc>
            </a:pPr>
            <a:r>
              <a:rPr lang="en-US">
                <a:solidFill>
                  <a:schemeClr val="tx1"/>
                </a:solidFill>
              </a:rPr>
              <a:t>During import, you can change the target data file names, schemas, and tablespaces.</a:t>
            </a:r>
          </a:p>
          <a:p>
            <a:pPr lvl="1">
              <a:lnSpc>
                <a:spcPct val="90000"/>
              </a:lnSpc>
            </a:pPr>
            <a:r>
              <a:rPr lang="en-US"/>
              <a:t>In addition you can </a:t>
            </a:r>
            <a:r>
              <a:rPr lang="en-US">
                <a:latin typeface="Palatino-Roman" charset="0"/>
              </a:rPr>
              <a:t>specify a percentage of data to be sampled and unloaded from the source database when performing a Data Pump export. This can be done by specifying the </a:t>
            </a:r>
            <a:r>
              <a:rPr lang="en-US">
                <a:latin typeface="Courier New" pitchFamily="49" charset="0"/>
              </a:rPr>
              <a:t>SAMPLE</a:t>
            </a:r>
            <a:r>
              <a:rPr lang="en-US">
                <a:latin typeface="Palatino-Roman" charset="0"/>
              </a:rPr>
              <a:t> parameter.</a:t>
            </a:r>
          </a:p>
          <a:p>
            <a:pPr lvl="1">
              <a:lnSpc>
                <a:spcPct val="90000"/>
              </a:lnSpc>
              <a:spcBef>
                <a:spcPct val="20000"/>
              </a:spcBef>
            </a:pPr>
            <a:r>
              <a:rPr lang="en-US"/>
              <a:t>You can use the </a:t>
            </a:r>
            <a:r>
              <a:rPr lang="en-US">
                <a:latin typeface="Courier New" pitchFamily="49" charset="0"/>
              </a:rPr>
              <a:t>COMPRESSION</a:t>
            </a:r>
            <a:r>
              <a:rPr lang="en-US"/>
              <a:t> parameter to indicate whether the metadata should be compressed in the export dump file so that it consumes less disk space. If you compress the metadata, it is automatically uncompressed during import.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17 - </a:t>
            </a:r>
            <a:fld id="{E0138655-0F81-4CEE-BC81-A15EB03403B2}" type="slidenum">
              <a:rPr lang="en-US"/>
              <a:pPr/>
              <a:t>19</a:t>
            </a:fld>
            <a:endParaRPr lang="en-US"/>
          </a:p>
        </p:txBody>
      </p:sp>
      <p:sp>
        <p:nvSpPr>
          <p:cNvPr id="381955" name="Rectangle 3"/>
          <p:cNvSpPr>
            <a:spLocks noGrp="1" noChangeArrowheads="1"/>
          </p:cNvSpPr>
          <p:nvPr>
            <p:ph type="body" idx="1"/>
          </p:nvPr>
        </p:nvSpPr>
        <p:spPr>
          <a:xfrm>
            <a:off x="439738" y="450850"/>
            <a:ext cx="5959475" cy="8159750"/>
          </a:xfrm>
        </p:spPr>
        <p:txBody>
          <a:bodyPr/>
          <a:lstStyle/>
          <a:p>
            <a:r>
              <a:rPr lang="en-US"/>
              <a:t>Data Pump Enhancements in Oracle Database 11</a:t>
            </a:r>
            <a:r>
              <a:rPr lang="en-US" i="1"/>
              <a:t>g</a:t>
            </a:r>
          </a:p>
          <a:p>
            <a:pPr lvl="1"/>
            <a:r>
              <a:rPr lang="en-US"/>
              <a:t>In Oracle Database 11</a:t>
            </a:r>
            <a:r>
              <a:rPr lang="en-US" i="1"/>
              <a:t>g</a:t>
            </a:r>
            <a:r>
              <a:rPr lang="en-US"/>
              <a:t>, new features have been added that enable you to:</a:t>
            </a:r>
          </a:p>
          <a:p>
            <a:pPr lvl="2"/>
            <a:r>
              <a:rPr lang="en-US"/>
              <a:t>Compress both data and metadata, only data, only metadata, or no data during an export </a:t>
            </a:r>
          </a:p>
          <a:p>
            <a:pPr lvl="2"/>
            <a:r>
              <a:rPr lang="en-US"/>
              <a:t>Specify additional encryption options in the following areas:</a:t>
            </a:r>
          </a:p>
          <a:p>
            <a:pPr lvl="3"/>
            <a:r>
              <a:rPr lang="en-US"/>
              <a:t>You can choose to encrypt both data and metadata, only data, only metadata, no data, or only encrypted columns during an export.</a:t>
            </a:r>
          </a:p>
          <a:p>
            <a:pPr lvl="3"/>
            <a:r>
              <a:rPr lang="en-US"/>
              <a:t>You can specify a specific encryption algorithm to use during an export. </a:t>
            </a:r>
          </a:p>
          <a:p>
            <a:pPr lvl="3"/>
            <a:r>
              <a:rPr lang="en-US"/>
              <a:t>You can specify the type of security to use for performing encryption and decryption during an export. For example, perhaps the dump file set will be imported into a different or remote database and it must remain secure in transit. Or perhaps the dump file set will be imported onsite using the Oracle Encryption Wallet but it may also need to be imported offsite where the Oracle Encryption Wallet is not available. </a:t>
            </a:r>
          </a:p>
          <a:p>
            <a:pPr lvl="2"/>
            <a:r>
              <a:rPr lang="en-US"/>
              <a:t>Perform table mode exports and imports using the transportable method; specify how partitioned tables should be handled during import operations </a:t>
            </a:r>
          </a:p>
          <a:p>
            <a:pPr lvl="2"/>
            <a:r>
              <a:rPr lang="en-US"/>
              <a:t>Overwrite existing dump files during an export operation</a:t>
            </a:r>
          </a:p>
          <a:p>
            <a:pPr lvl="2"/>
            <a:r>
              <a:rPr lang="en-US"/>
              <a:t>Rename tables during an import operation </a:t>
            </a:r>
          </a:p>
          <a:p>
            <a:pPr lvl="2"/>
            <a:r>
              <a:rPr lang="en-US"/>
              <a:t>Specify that a data load should proceed even if nondeferred constraint violations are encountered (This is valid only for import operations that use the external tables access method.) </a:t>
            </a:r>
          </a:p>
          <a:p>
            <a:pPr lvl="2"/>
            <a:r>
              <a:rPr lang="en-US"/>
              <a:t>Specify that XMLType columns are to be exported in uncompressed CLOB format regardless of the XMLType storage format that was defined for them</a:t>
            </a:r>
          </a:p>
          <a:p>
            <a:pPr lvl="2"/>
            <a:r>
              <a:rPr lang="en-US"/>
              <a:t>During an export, specify a remap function that takes as a source the original value of the designated column and returns a remapped value that will replace the original value in the dump file </a:t>
            </a:r>
          </a:p>
          <a:p>
            <a:pPr lvl="2"/>
            <a:r>
              <a:rPr lang="en-US"/>
              <a:t>Remap data as it is being imported into a new database </a:t>
            </a:r>
          </a:p>
          <a:p>
            <a:pPr lvl="2"/>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17 - </a:t>
            </a:r>
            <a:fld id="{E96652AB-F687-4F39-8489-07E57BF02898}" type="slidenum">
              <a:rPr lang="en-US"/>
              <a:pPr/>
              <a:t>2</a:t>
            </a:fld>
            <a:endParaRPr lang="en-US"/>
          </a:p>
        </p:txBody>
      </p:sp>
      <p:sp>
        <p:nvSpPr>
          <p:cNvPr id="306180" name="Rectangle 4"/>
          <p:cNvSpPr>
            <a:spLocks noChangeArrowheads="1" noTextEdit="1"/>
          </p:cNvSpPr>
          <p:nvPr>
            <p:ph type="sldImg"/>
          </p:nvPr>
        </p:nvSpPr>
        <p:spPr>
          <a:ln/>
        </p:spPr>
      </p:sp>
      <p:sp>
        <p:nvSpPr>
          <p:cNvPr id="306181" name="Rectangle 5"/>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17 - </a:t>
            </a:r>
            <a:fld id="{EB71E756-4708-49D0-B61B-8062BD452C47}" type="slidenum">
              <a:rPr lang="en-US"/>
              <a:pPr/>
              <a:t>20</a:t>
            </a:fld>
            <a:endParaRPr lang="en-US"/>
          </a:p>
        </p:txBody>
      </p:sp>
      <p:sp>
        <p:nvSpPr>
          <p:cNvPr id="332804" name="Rectangle 4"/>
          <p:cNvSpPr>
            <a:spLocks noChangeArrowheads="1" noTextEdit="1"/>
          </p:cNvSpPr>
          <p:nvPr>
            <p:ph type="sldImg"/>
          </p:nvPr>
        </p:nvSpPr>
        <p:spPr>
          <a:ln/>
        </p:spPr>
      </p:sp>
      <p:sp>
        <p:nvSpPr>
          <p:cNvPr id="332805" name="Rectangle 5"/>
          <p:cNvSpPr>
            <a:spLocks noGrp="1" noChangeArrowheads="1"/>
          </p:cNvSpPr>
          <p:nvPr>
            <p:ph type="body" idx="1"/>
          </p:nvPr>
        </p:nvSpPr>
        <p:spPr/>
        <p:txBody>
          <a:bodyPr/>
          <a:lstStyle/>
          <a:p>
            <a:r>
              <a:rPr lang="en-US"/>
              <a:t>Data Pump Export and Import: Overview</a:t>
            </a:r>
          </a:p>
          <a:p>
            <a:pPr lvl="1"/>
            <a:r>
              <a:rPr lang="en-US"/>
              <a:t>Data Pump Export is a utility for unloading data and metadata into a set of operating system files called </a:t>
            </a:r>
            <a:r>
              <a:rPr lang="en-US" i="1"/>
              <a:t>dump file sets</a:t>
            </a:r>
            <a:r>
              <a:rPr lang="en-US"/>
              <a:t>. Data Pump Import is used to load metadata and data stored in an export dump file set into a target system.</a:t>
            </a:r>
          </a:p>
          <a:p>
            <a:pPr lvl="1"/>
            <a:r>
              <a:rPr lang="en-US"/>
              <a:t>The Data Pump API accesses its files on the server rather than on the client.</a:t>
            </a:r>
          </a:p>
          <a:p>
            <a:pPr lvl="1"/>
            <a:r>
              <a:rPr lang="en-US"/>
              <a:t>These utilities can also be used to export from a remote database directly to a dump file set, or to load the target database directly from a source database with no intervening files. This is known as </a:t>
            </a:r>
            <a:r>
              <a:rPr lang="en-US" i="1"/>
              <a:t>network mode</a:t>
            </a:r>
            <a:r>
              <a:rPr lang="en-US"/>
              <a:t>. This mode is particularly useful to export data from a read-only source database.</a:t>
            </a:r>
          </a:p>
          <a:p>
            <a:pPr lvl="1"/>
            <a:r>
              <a:rPr lang="en-US">
                <a:cs typeface="Times New Roman" pitchFamily="18" charset="0"/>
              </a:rPr>
              <a:t>At the center of every Data Pump operation is the master table (MT), which is a table created in the schema of the user running the Data Pump job. The MT maintains all aspects of the job. The MT is built during a file-based export job and is written to the dump file set as the last step. Conversely, loading the MT into the current user’s schema is the first step of a file-based import operation and is used to sequence the creation of all objects imported.</a:t>
            </a:r>
          </a:p>
          <a:p>
            <a:pPr lvl="1"/>
            <a:r>
              <a:rPr lang="en-US" b="1">
                <a:cs typeface="Times New Roman" pitchFamily="18" charset="0"/>
              </a:rPr>
              <a:t>Note:</a:t>
            </a:r>
            <a:r>
              <a:rPr lang="en-US">
                <a:cs typeface="Times New Roman" pitchFamily="18" charset="0"/>
              </a:rPr>
              <a:t> The MT is the key to Data Pump’s restart capability in the event of a planned or unplanned stopping of the job. The MT is dropped when the Data Pump job finishes normally.</a:t>
            </a:r>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17 - </a:t>
            </a:r>
            <a:fld id="{0D59578B-29F8-4AC9-B106-BF4FCA9B7E44}" type="slidenum">
              <a:rPr lang="en-US"/>
              <a:pPr/>
              <a:t>21</a:t>
            </a:fld>
            <a:endParaRPr lang="en-US"/>
          </a:p>
        </p:txBody>
      </p:sp>
      <p:sp>
        <p:nvSpPr>
          <p:cNvPr id="334852" name="Rectangle 4"/>
          <p:cNvSpPr>
            <a:spLocks noChangeArrowheads="1" noTextEdit="1"/>
          </p:cNvSpPr>
          <p:nvPr>
            <p:ph type="sldImg"/>
          </p:nvPr>
        </p:nvSpPr>
        <p:spPr>
          <a:ln/>
        </p:spPr>
      </p:sp>
      <p:sp>
        <p:nvSpPr>
          <p:cNvPr id="334853" name="Rectangle 5"/>
          <p:cNvSpPr>
            <a:spLocks noGrp="1" noChangeArrowheads="1"/>
          </p:cNvSpPr>
          <p:nvPr>
            <p:ph type="body" idx="1"/>
          </p:nvPr>
        </p:nvSpPr>
        <p:spPr/>
        <p:txBody>
          <a:bodyPr/>
          <a:lstStyle/>
          <a:p>
            <a:r>
              <a:rPr lang="en-US"/>
              <a:t>Data Pump Utility: Interfaces and Modes</a:t>
            </a:r>
          </a:p>
          <a:p>
            <a:pPr lvl="1"/>
            <a:r>
              <a:rPr lang="en-US"/>
              <a:t>You can interact with Data Pump Export and Import by using one of the following interfaces:</a:t>
            </a:r>
          </a:p>
          <a:p>
            <a:pPr lvl="2"/>
            <a:r>
              <a:rPr lang="en-US" b="1"/>
              <a:t>Command line interface:</a:t>
            </a:r>
            <a:r>
              <a:rPr lang="en-US"/>
              <a:t> Enables you to specify most of the export parameters directly on the command line</a:t>
            </a:r>
          </a:p>
          <a:p>
            <a:pPr lvl="2"/>
            <a:r>
              <a:rPr lang="en-US" b="1"/>
              <a:t>Parameter file interface:</a:t>
            </a:r>
            <a:r>
              <a:rPr lang="en-US"/>
              <a:t> Enables you to specify all command line parameters in a parameter file. The only exception is the </a:t>
            </a:r>
            <a:r>
              <a:rPr lang="en-US">
                <a:latin typeface="Courier New" pitchFamily="49" charset="0"/>
              </a:rPr>
              <a:t>PARFILE</a:t>
            </a:r>
            <a:r>
              <a:rPr lang="en-US"/>
              <a:t> parameter.</a:t>
            </a:r>
          </a:p>
          <a:p>
            <a:pPr lvl="2"/>
            <a:r>
              <a:rPr lang="en-US" b="1"/>
              <a:t>Interactive-command interface:</a:t>
            </a:r>
            <a:r>
              <a:rPr lang="en-US"/>
              <a:t> Stops logging to the terminal and displays the export or import prompts, where you can enter various commands. This mode is enabled by pressing [Ctrl] + [C] during an export operation that is started with the command line interface or the parameter file interface. Interactive-command mode is also enabled when you attach to an executing or stopped job.</a:t>
            </a:r>
          </a:p>
          <a:p>
            <a:pPr lvl="2"/>
            <a:r>
              <a:rPr lang="en-US" b="1"/>
              <a:t>Web interface:</a:t>
            </a:r>
            <a:r>
              <a:rPr lang="en-US"/>
              <a:t> On the Database Control home page, click the Maintenance tab, and then select one of the following links from the Utilities region: Export to Files, Import from Files, or Import from Database.</a:t>
            </a:r>
          </a:p>
          <a:p>
            <a:pPr lvl="1"/>
            <a:r>
              <a:rPr lang="en-US"/>
              <a:t>Data Pump Export and Import provide different modes for unloading and loading different portions of the database. The mode is specified on the command line by using the appropriate parameter. The available modes are listed in the slide and are the same as in the original export and import utilities.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17 - </a:t>
            </a:r>
            <a:fld id="{E3313278-AF09-441B-9690-620737A1DD15}" type="slidenum">
              <a:rPr lang="en-US"/>
              <a:pPr/>
              <a:t>22</a:t>
            </a:fld>
            <a:endParaRPr lang="en-US"/>
          </a:p>
        </p:txBody>
      </p:sp>
      <p:sp>
        <p:nvSpPr>
          <p:cNvPr id="336900" name="Rectangle 4"/>
          <p:cNvSpPr>
            <a:spLocks noChangeArrowheads="1" noTextEdit="1"/>
          </p:cNvSpPr>
          <p:nvPr>
            <p:ph type="sldImg"/>
          </p:nvPr>
        </p:nvSpPr>
        <p:spPr>
          <a:ln/>
        </p:spPr>
      </p:sp>
      <p:sp>
        <p:nvSpPr>
          <p:cNvPr id="336901" name="Rectangle 5"/>
          <p:cNvSpPr>
            <a:spLocks noGrp="1" noChangeArrowheads="1"/>
          </p:cNvSpPr>
          <p:nvPr>
            <p:ph type="body" idx="1"/>
          </p:nvPr>
        </p:nvSpPr>
        <p:spPr/>
        <p:txBody>
          <a:bodyPr/>
          <a:lstStyle/>
          <a:p>
            <a:pPr eaLnBrk="0" hangingPunct="0">
              <a:buFontTx/>
              <a:buNone/>
            </a:pPr>
            <a:r>
              <a:rPr lang="en-US"/>
              <a:t>Fine-Grained Object Selection</a:t>
            </a:r>
            <a:r>
              <a:rPr lang="en-US">
                <a:cs typeface="Times New Roman" pitchFamily="18" charset="0"/>
              </a:rPr>
              <a:t> </a:t>
            </a:r>
          </a:p>
          <a:p>
            <a:pPr lvl="1" eaLnBrk="0" hangingPunct="0">
              <a:buFontTx/>
              <a:buNone/>
            </a:pPr>
            <a:r>
              <a:rPr lang="en-US">
                <a:cs typeface="Times New Roman" pitchFamily="18" charset="0"/>
              </a:rPr>
              <a:t>The Data Pump job can include or exclude virtually any type of object.</a:t>
            </a:r>
          </a:p>
          <a:p>
            <a:pPr lvl="1"/>
            <a:r>
              <a:rPr lang="en-US">
                <a:cs typeface="Times New Roman" pitchFamily="18" charset="0"/>
              </a:rPr>
              <a:t>The </a:t>
            </a:r>
            <a:r>
              <a:rPr lang="en-US">
                <a:latin typeface="Courier New" pitchFamily="49" charset="0"/>
                <a:cs typeface="Times New Roman" pitchFamily="18" charset="0"/>
              </a:rPr>
              <a:t>EXCLUDE</a:t>
            </a:r>
            <a:r>
              <a:rPr lang="en-US">
                <a:cs typeface="Times New Roman" pitchFamily="18" charset="0"/>
              </a:rPr>
              <a:t> parameter enables any database object type to be excluded from an export or import operation. The optional name qualifier enables you to have finer selectivity within each object type that is specified, as in these examples:</a:t>
            </a:r>
          </a:p>
          <a:p>
            <a:pPr lvl="4" eaLnBrk="0" hangingPunct="0">
              <a:buSzTx/>
              <a:buFontTx/>
              <a:buNone/>
            </a:pPr>
            <a:r>
              <a:rPr lang="en-US"/>
              <a:t>EXCLUDE=VIEW</a:t>
            </a:r>
          </a:p>
          <a:p>
            <a:pPr lvl="4" eaLnBrk="0" hangingPunct="0">
              <a:buSzTx/>
              <a:buFontTx/>
              <a:buNone/>
            </a:pPr>
            <a:r>
              <a:rPr lang="en-US"/>
              <a:t>EXCLUDE=PACKAGE</a:t>
            </a:r>
          </a:p>
          <a:p>
            <a:pPr lvl="4" eaLnBrk="0" hangingPunct="0">
              <a:buSzTx/>
              <a:buFontTx/>
              <a:buNone/>
            </a:pPr>
            <a:r>
              <a:rPr lang="en-US"/>
              <a:t>EXCLUDE=INDEX:"LIKE 'EMP%'"</a:t>
            </a:r>
            <a:endParaRPr lang="en-US">
              <a:cs typeface="Times New Roman" pitchFamily="18" charset="0"/>
            </a:endParaRPr>
          </a:p>
          <a:p>
            <a:pPr lvl="1"/>
            <a:r>
              <a:rPr lang="en-US">
                <a:cs typeface="Times New Roman" pitchFamily="18" charset="0"/>
              </a:rPr>
              <a:t>The </a:t>
            </a:r>
            <a:r>
              <a:rPr lang="en-US">
                <a:latin typeface="Courier New" pitchFamily="49" charset="0"/>
                <a:cs typeface="Times New Roman" pitchFamily="18" charset="0"/>
              </a:rPr>
              <a:t>INCLUDE</a:t>
            </a:r>
            <a:r>
              <a:rPr lang="en-US">
                <a:cs typeface="Times New Roman" pitchFamily="18" charset="0"/>
              </a:rPr>
              <a:t> parameter includes only the specified object types and objects in an operation. </a:t>
            </a:r>
          </a:p>
          <a:p>
            <a:pPr lvl="1"/>
            <a:r>
              <a:rPr lang="en-US">
                <a:cs typeface="Times New Roman" pitchFamily="18" charset="0"/>
              </a:rPr>
              <a:t>Syntax: </a:t>
            </a:r>
            <a:r>
              <a:rPr lang="en-US">
                <a:solidFill>
                  <a:schemeClr val="tx1"/>
                </a:solidFill>
                <a:latin typeface="Courier New" pitchFamily="49" charset="0"/>
              </a:rPr>
              <a:t>INCLUDE </a:t>
            </a:r>
            <a:r>
              <a:rPr lang="en-US">
                <a:latin typeface="Courier New" pitchFamily="49" charset="0"/>
              </a:rPr>
              <a:t> = object_type[:"name_expr"]</a:t>
            </a:r>
            <a:endParaRPr lang="en-US">
              <a:latin typeface="Courier New" pitchFamily="49" charset="0"/>
              <a:cs typeface="Times New Roman" pitchFamily="18" charset="0"/>
            </a:endParaRPr>
          </a:p>
          <a:p>
            <a:pPr lvl="1"/>
            <a:r>
              <a:rPr lang="en-US">
                <a:cs typeface="Times New Roman" pitchFamily="18" charset="0"/>
              </a:rPr>
              <a:t>The </a:t>
            </a:r>
            <a:r>
              <a:rPr lang="en-US">
                <a:latin typeface="Courier New" pitchFamily="49" charset="0"/>
                <a:cs typeface="Times New Roman" pitchFamily="18" charset="0"/>
              </a:rPr>
              <a:t>CONTENT</a:t>
            </a:r>
            <a:r>
              <a:rPr lang="en-US">
                <a:cs typeface="Times New Roman" pitchFamily="18" charset="0"/>
              </a:rPr>
              <a:t> parameter enables you to request the current operation, only the metadata, only the data, or both metadata and data. </a:t>
            </a:r>
            <a:br>
              <a:rPr lang="en-US">
                <a:cs typeface="Times New Roman" pitchFamily="18" charset="0"/>
              </a:rPr>
            </a:br>
            <a:r>
              <a:rPr lang="en-US">
                <a:cs typeface="Times New Roman" pitchFamily="18" charset="0"/>
              </a:rPr>
              <a:t>Syntax: </a:t>
            </a:r>
            <a:r>
              <a:rPr lang="en-US">
                <a:solidFill>
                  <a:schemeClr val="tx1"/>
                </a:solidFill>
                <a:latin typeface="Courier New" pitchFamily="49" charset="0"/>
              </a:rPr>
              <a:t>CONTENT </a:t>
            </a:r>
            <a:r>
              <a:rPr lang="en-US">
                <a:latin typeface="Courier New" pitchFamily="49" charset="0"/>
              </a:rPr>
              <a:t>= ALL </a:t>
            </a:r>
            <a:r>
              <a:rPr lang="en-US">
                <a:solidFill>
                  <a:srgbClr val="0000CC"/>
                </a:solidFill>
                <a:latin typeface="Courier New" pitchFamily="49" charset="0"/>
              </a:rPr>
              <a:t>|</a:t>
            </a:r>
            <a:r>
              <a:rPr lang="en-US">
                <a:latin typeface="Courier New" pitchFamily="49" charset="0"/>
              </a:rPr>
              <a:t> METADATA_ONLY </a:t>
            </a:r>
            <a:r>
              <a:rPr lang="en-US">
                <a:solidFill>
                  <a:srgbClr val="0000CC"/>
                </a:solidFill>
                <a:latin typeface="Courier New" pitchFamily="49" charset="0"/>
              </a:rPr>
              <a:t>|</a:t>
            </a:r>
            <a:r>
              <a:rPr lang="en-US">
                <a:latin typeface="Courier New" pitchFamily="49" charset="0"/>
              </a:rPr>
              <a:t> DATA_ONLY</a:t>
            </a:r>
            <a:endParaRPr lang="en-US">
              <a:latin typeface="Courier New" pitchFamily="49" charset="0"/>
              <a:cs typeface="Times New Roman" pitchFamily="18" charset="0"/>
            </a:endParaRPr>
          </a:p>
          <a:p>
            <a:pPr lvl="1"/>
            <a:r>
              <a:rPr lang="en-US">
                <a:cs typeface="Times New Roman" pitchFamily="18" charset="0"/>
              </a:rPr>
              <a:t>The </a:t>
            </a:r>
            <a:r>
              <a:rPr lang="en-US">
                <a:latin typeface="Courier New" pitchFamily="49" charset="0"/>
                <a:cs typeface="Times New Roman" pitchFamily="18" charset="0"/>
              </a:rPr>
              <a:t>QUERY</a:t>
            </a:r>
            <a:r>
              <a:rPr lang="en-US">
                <a:cs typeface="Times New Roman" pitchFamily="18" charset="0"/>
              </a:rPr>
              <a:t> parameter operates in a similar manner as the original export utility, with two significant enhancements: It can be qualified with a table name so that it applies to only that table, and it can be used during import as well. Here is an example:</a:t>
            </a:r>
          </a:p>
          <a:p>
            <a:pPr lvl="4"/>
            <a:r>
              <a:rPr lang="en-US">
                <a:solidFill>
                  <a:schemeClr val="tx1"/>
                </a:solidFill>
              </a:rPr>
              <a:t>QUERY=hr.employees:"WHERE department_id in (10,20) and salary &lt; 1600 ORDER BY department_id"</a:t>
            </a:r>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17 - </a:t>
            </a:r>
            <a:fld id="{15526AF2-4FF9-4CF2-AF50-9EE656E3E16E}" type="slidenum">
              <a:rPr lang="en-US"/>
              <a:pPr/>
              <a:t>23</a:t>
            </a:fld>
            <a:endParaRPr lang="en-US"/>
          </a:p>
        </p:txBody>
      </p:sp>
      <p:sp>
        <p:nvSpPr>
          <p:cNvPr id="338948" name="Rectangle 4"/>
          <p:cNvSpPr>
            <a:spLocks noChangeArrowheads="1" noTextEdit="1"/>
          </p:cNvSpPr>
          <p:nvPr>
            <p:ph type="sldImg"/>
          </p:nvPr>
        </p:nvSpPr>
        <p:spPr>
          <a:ln/>
        </p:spPr>
      </p:sp>
      <p:sp>
        <p:nvSpPr>
          <p:cNvPr id="338949" name="Rectangle 5"/>
          <p:cNvSpPr>
            <a:spLocks noGrp="1" noChangeArrowheads="1"/>
          </p:cNvSpPr>
          <p:nvPr>
            <p:ph type="body" idx="1"/>
          </p:nvPr>
        </p:nvSpPr>
        <p:spPr/>
        <p:txBody>
          <a:bodyPr/>
          <a:lstStyle/>
          <a:p>
            <a:r>
              <a:rPr lang="en-US"/>
              <a:t>Advanced Feature: Sampling</a:t>
            </a:r>
          </a:p>
          <a:p>
            <a:pPr lvl="1"/>
            <a:r>
              <a:rPr lang="en-US">
                <a:latin typeface="Palatino-Roman" charset="0"/>
              </a:rPr>
              <a:t>With the </a:t>
            </a:r>
            <a:r>
              <a:rPr lang="en-US">
                <a:latin typeface="Courier New" pitchFamily="49" charset="0"/>
              </a:rPr>
              <a:t>SAMPLE</a:t>
            </a:r>
            <a:r>
              <a:rPr lang="en-US">
                <a:latin typeface="Palatino-Roman" charset="0"/>
              </a:rPr>
              <a:t> parameter, </a:t>
            </a:r>
            <a:r>
              <a:rPr lang="en-US"/>
              <a:t>you can</a:t>
            </a:r>
            <a:r>
              <a:rPr lang="en-US">
                <a:latin typeface="Palatino-Roman" charset="0"/>
              </a:rPr>
              <a:t> specify a percentage of data to be sampled and unloaded from the source database when performing a Data Pump export. </a:t>
            </a:r>
          </a:p>
          <a:p>
            <a:pPr lvl="1"/>
            <a:r>
              <a:rPr lang="en-US"/>
              <a:t>Syntax: </a:t>
            </a:r>
            <a:r>
              <a:rPr lang="en-US">
                <a:latin typeface="Courier New" pitchFamily="49" charset="0"/>
              </a:rPr>
              <a:t>SAMPLE</a:t>
            </a:r>
            <a:r>
              <a:rPr lang="en-US" i="1">
                <a:latin typeface="Courier New" pitchFamily="49" charset="0"/>
              </a:rPr>
              <a:t>=[[schema_name.]table_name:]sample_percent</a:t>
            </a:r>
            <a:r>
              <a:rPr lang="en-US"/>
              <a:t>  </a:t>
            </a:r>
          </a:p>
          <a:p>
            <a:pPr lvl="1"/>
            <a:r>
              <a:rPr lang="en-US"/>
              <a:t>The sample percentage indicates the likelihood that a block of rows will be included. The range of values for </a:t>
            </a:r>
            <a:r>
              <a:rPr lang="en-US" i="1">
                <a:latin typeface="Courier New" pitchFamily="49" charset="0"/>
              </a:rPr>
              <a:t>sample_percent</a:t>
            </a:r>
            <a:r>
              <a:rPr lang="en-US"/>
              <a:t> is</a:t>
            </a:r>
            <a:r>
              <a:rPr lang="en-US">
                <a:latin typeface="Arial Unicode MS" pitchFamily="34" charset="-128"/>
              </a:rPr>
              <a:t> </a:t>
            </a:r>
            <a:r>
              <a:rPr lang="en-US">
                <a:latin typeface="Courier New" pitchFamily="49" charset="0"/>
              </a:rPr>
              <a:t>.000001</a:t>
            </a:r>
            <a:r>
              <a:rPr lang="en-US"/>
              <a:t> to (but not including) </a:t>
            </a:r>
            <a:r>
              <a:rPr lang="en-US">
                <a:latin typeface="Courier New" pitchFamily="49" charset="0"/>
              </a:rPr>
              <a:t>100</a:t>
            </a:r>
            <a:r>
              <a:rPr lang="en-US"/>
              <a:t>. </a:t>
            </a:r>
          </a:p>
          <a:p>
            <a:pPr lvl="1"/>
            <a:r>
              <a:rPr lang="en-US" b="1"/>
              <a:t>Note:</a:t>
            </a:r>
            <a:r>
              <a:rPr lang="en-US"/>
              <a:t> The </a:t>
            </a:r>
            <a:r>
              <a:rPr lang="en-US">
                <a:latin typeface="Courier New" pitchFamily="49" charset="0"/>
              </a:rPr>
              <a:t>SAMPLE</a:t>
            </a:r>
            <a:r>
              <a:rPr lang="en-US"/>
              <a:t> parameter is not valid for network exports.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17 - </a:t>
            </a:r>
            <a:fld id="{1487D23B-30DA-497C-BF02-CF4765C82E41}" type="slidenum">
              <a:rPr lang="en-US"/>
              <a:pPr/>
              <a:t>24</a:t>
            </a:fld>
            <a:endParaRPr lang="en-US"/>
          </a:p>
        </p:txBody>
      </p:sp>
      <p:sp>
        <p:nvSpPr>
          <p:cNvPr id="340996" name="Rectangle 4"/>
          <p:cNvSpPr>
            <a:spLocks noChangeArrowheads="1" noTextEdit="1"/>
          </p:cNvSpPr>
          <p:nvPr>
            <p:ph type="sldImg"/>
          </p:nvPr>
        </p:nvSpPr>
        <p:spPr>
          <a:ln/>
        </p:spPr>
      </p:sp>
      <p:sp>
        <p:nvSpPr>
          <p:cNvPr id="340997" name="Rectangle 5"/>
          <p:cNvSpPr>
            <a:spLocks noGrp="1" noChangeArrowheads="1"/>
          </p:cNvSpPr>
          <p:nvPr>
            <p:ph type="body" idx="1"/>
          </p:nvPr>
        </p:nvSpPr>
        <p:spPr/>
        <p:txBody>
          <a:bodyPr/>
          <a:lstStyle/>
          <a:p>
            <a:r>
              <a:rPr lang="en-US"/>
              <a:t>Export Options: Files</a:t>
            </a:r>
          </a:p>
          <a:p>
            <a:pPr lvl="1"/>
            <a:r>
              <a:rPr lang="en-US"/>
              <a:t>Three types of files are managed by Data Pump jobs:</a:t>
            </a:r>
          </a:p>
          <a:p>
            <a:pPr lvl="2"/>
            <a:r>
              <a:rPr lang="en-US"/>
              <a:t>Dump files for data and metadata that is to be moved</a:t>
            </a:r>
          </a:p>
          <a:p>
            <a:pPr lvl="2"/>
            <a:r>
              <a:rPr lang="en-US"/>
              <a:t>Log files for messages</a:t>
            </a:r>
          </a:p>
          <a:p>
            <a:pPr lvl="2"/>
            <a:r>
              <a:rPr lang="en-US"/>
              <a:t>SQL files for the output of a </a:t>
            </a:r>
            <a:r>
              <a:rPr lang="en-US">
                <a:latin typeface="Courier New" pitchFamily="49" charset="0"/>
              </a:rPr>
              <a:t>SQLFILE</a:t>
            </a:r>
            <a:r>
              <a:rPr lang="en-US"/>
              <a:t> operation</a:t>
            </a:r>
          </a:p>
          <a:p>
            <a:pPr lvl="1"/>
            <a:r>
              <a:rPr lang="en-US"/>
              <a:t>Because Data Pump is server based rather than client based, Data Pump files are accessed relative to Oracle directory paths. Absolute paths are not supported for security reasons.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17 - </a:t>
            </a:r>
            <a:fld id="{260C842D-ABEF-4628-8909-11A4C591C412}" type="slidenum">
              <a:rPr lang="en-US"/>
              <a:pPr/>
              <a:t>25</a:t>
            </a:fld>
            <a:endParaRPr lang="en-US"/>
          </a:p>
        </p:txBody>
      </p:sp>
      <p:sp>
        <p:nvSpPr>
          <p:cNvPr id="343044" name="Rectangle 4"/>
          <p:cNvSpPr>
            <a:spLocks noChangeArrowheads="1" noTextEdit="1"/>
          </p:cNvSpPr>
          <p:nvPr>
            <p:ph type="sldImg"/>
          </p:nvPr>
        </p:nvSpPr>
        <p:spPr>
          <a:ln/>
        </p:spPr>
      </p:sp>
      <p:sp>
        <p:nvSpPr>
          <p:cNvPr id="343045" name="Rectangle 5"/>
          <p:cNvSpPr>
            <a:spLocks noGrp="1" noChangeArrowheads="1"/>
          </p:cNvSpPr>
          <p:nvPr>
            <p:ph type="body" idx="1"/>
          </p:nvPr>
        </p:nvSpPr>
        <p:spPr/>
        <p:txBody>
          <a:bodyPr/>
          <a:lstStyle/>
          <a:p>
            <a:r>
              <a:rPr lang="en-US"/>
              <a:t>Data Pump File Locations</a:t>
            </a:r>
          </a:p>
          <a:p>
            <a:pPr lvl="1"/>
            <a:r>
              <a:rPr lang="en-US"/>
              <a:t>The slide shows you the order of precedence used by Data Pump clients to locate files.</a:t>
            </a:r>
          </a:p>
          <a:p>
            <a:pPr lvl="2"/>
            <a:r>
              <a:rPr lang="en-US"/>
              <a:t>Per-file directory objects may be specified for each dump file, log file, and SQL file. If specified, they are separated from the file name by a colon (:).</a:t>
            </a:r>
          </a:p>
          <a:p>
            <a:pPr lvl="2"/>
            <a:r>
              <a:rPr lang="en-US"/>
              <a:t>The Data Pump Export and Import clients provide a </a:t>
            </a:r>
            <a:r>
              <a:rPr lang="en-US">
                <a:latin typeface="Courier New" pitchFamily="49" charset="0"/>
              </a:rPr>
              <a:t>DIRECTORY</a:t>
            </a:r>
            <a:r>
              <a:rPr lang="en-US"/>
              <a:t> parameter, which specifies the name of a directory object. These directory objects describe the location in which the files are accessed.</a:t>
            </a:r>
          </a:p>
          <a:p>
            <a:pPr lvl="2"/>
            <a:r>
              <a:rPr lang="en-US"/>
              <a:t>You can alternatively define an environment variable, </a:t>
            </a:r>
            <a:r>
              <a:rPr lang="en-US">
                <a:latin typeface="Courier New" pitchFamily="49" charset="0"/>
              </a:rPr>
              <a:t>DATA_PUMP_DIR</a:t>
            </a:r>
            <a:r>
              <a:rPr lang="en-US"/>
              <a:t>, to specify the directory object name rather than use the </a:t>
            </a:r>
            <a:r>
              <a:rPr lang="en-US">
                <a:latin typeface="Courier New" pitchFamily="49" charset="0"/>
              </a:rPr>
              <a:t>DIRECTORY</a:t>
            </a:r>
            <a:r>
              <a:rPr lang="en-US"/>
              <a:t> parameter. The Data Pump clients look for this environment variable if no explicit directory object is specified.</a:t>
            </a:r>
          </a:p>
          <a:p>
            <a:pPr lvl="2"/>
            <a:r>
              <a:rPr lang="en-US">
                <a:cs typeface="Arial" pitchFamily="34" charset="0"/>
              </a:rPr>
              <a:t>A default directory object is created for every database. This directory object is named </a:t>
            </a:r>
            <a:r>
              <a:rPr lang="en-US">
                <a:latin typeface="Courier New" pitchFamily="49" charset="0"/>
                <a:cs typeface="Courier New" pitchFamily="49" charset="0"/>
              </a:rPr>
              <a:t>DATA_PUMP_DIR</a:t>
            </a:r>
            <a:r>
              <a:rPr lang="en-US">
                <a:cs typeface="Arial" pitchFamily="34" charset="0"/>
              </a:rPr>
              <a:t>. Access to the </a:t>
            </a:r>
            <a:r>
              <a:rPr lang="en-US">
                <a:latin typeface="Courier New" pitchFamily="49" charset="0"/>
                <a:cs typeface="Courier New" pitchFamily="49" charset="0"/>
              </a:rPr>
              <a:t>DATA_PUMP_DIR</a:t>
            </a:r>
            <a:r>
              <a:rPr lang="en-US">
                <a:cs typeface="Arial" pitchFamily="34" charset="0"/>
              </a:rPr>
              <a:t> directory is granted automatically to the </a:t>
            </a:r>
            <a:r>
              <a:rPr lang="en-US">
                <a:latin typeface="Courier New" pitchFamily="49" charset="0"/>
                <a:cs typeface="Courier New" pitchFamily="49" charset="0"/>
              </a:rPr>
              <a:t>EXP_FULL_DATABASE</a:t>
            </a:r>
            <a:r>
              <a:rPr lang="en-US">
                <a:cs typeface="Arial" pitchFamily="34" charset="0"/>
              </a:rPr>
              <a:t> and </a:t>
            </a:r>
            <a:r>
              <a:rPr lang="en-US">
                <a:latin typeface="Courier New" pitchFamily="49" charset="0"/>
                <a:cs typeface="Courier New" pitchFamily="49" charset="0"/>
              </a:rPr>
              <a:t>IMP_FULL_DATABASE</a:t>
            </a:r>
            <a:r>
              <a:rPr lang="en-US">
                <a:cs typeface="Arial" pitchFamily="34" charset="0"/>
              </a:rPr>
              <a:t> roles.</a:t>
            </a:r>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17 - </a:t>
            </a:r>
            <a:fld id="{A7D904E8-7A01-4E6E-9C08-DB1EA4421F2D}" type="slidenum">
              <a:rPr lang="en-US"/>
              <a:pPr/>
              <a:t>26</a:t>
            </a:fld>
            <a:endParaRPr lang="en-US"/>
          </a:p>
        </p:txBody>
      </p:sp>
      <p:sp>
        <p:nvSpPr>
          <p:cNvPr id="345092" name="Rectangle 4"/>
          <p:cNvSpPr>
            <a:spLocks noGrp="1" noChangeArrowheads="1"/>
          </p:cNvSpPr>
          <p:nvPr>
            <p:ph type="body" idx="1"/>
          </p:nvPr>
        </p:nvSpPr>
        <p:spPr>
          <a:xfrm>
            <a:off x="449263" y="450850"/>
            <a:ext cx="5959475" cy="8181975"/>
          </a:xfrm>
        </p:spPr>
        <p:txBody>
          <a:bodyPr/>
          <a:lstStyle/>
          <a:p>
            <a:r>
              <a:rPr lang="en-US"/>
              <a:t>Data Pump File Locations (continued)</a:t>
            </a:r>
          </a:p>
          <a:p>
            <a:pPr lvl="2">
              <a:spcBef>
                <a:spcPct val="25000"/>
              </a:spcBef>
            </a:pPr>
            <a:r>
              <a:rPr lang="en-US"/>
              <a:t>You do not need to create a directory object manually before using Data Pump Export. </a:t>
            </a:r>
            <a:br>
              <a:rPr lang="en-US"/>
            </a:br>
            <a:r>
              <a:rPr lang="en-US"/>
              <a:t>A default directory object named </a:t>
            </a:r>
            <a:r>
              <a:rPr lang="en-US">
                <a:latin typeface="Courier New" pitchFamily="49" charset="0"/>
              </a:rPr>
              <a:t>DATA_PUMP_DIR</a:t>
            </a:r>
            <a:r>
              <a:rPr lang="en-US"/>
              <a:t> is created for every database, whether newly created or upgraded by a script on UNIX or Windows platforms. Access to the </a:t>
            </a:r>
            <a:r>
              <a:rPr lang="en-US">
                <a:latin typeface="Courier New" pitchFamily="49" charset="0"/>
              </a:rPr>
              <a:t>DATA_PUMP_DIR</a:t>
            </a:r>
            <a:r>
              <a:rPr lang="en-US"/>
              <a:t> directory is granted automatically to the </a:t>
            </a:r>
            <a:r>
              <a:rPr lang="en-US">
                <a:latin typeface="Courier New" pitchFamily="49" charset="0"/>
              </a:rPr>
              <a:t>EXP_FULL_DATABASE</a:t>
            </a:r>
            <a:r>
              <a:rPr lang="en-US"/>
              <a:t> and </a:t>
            </a:r>
            <a:r>
              <a:rPr lang="en-US">
                <a:latin typeface="Courier New" pitchFamily="49" charset="0"/>
              </a:rPr>
              <a:t>IMP_FULL_DATABASE</a:t>
            </a:r>
            <a:r>
              <a:rPr lang="en-US"/>
              <a:t> roles. The </a:t>
            </a:r>
            <a:r>
              <a:rPr lang="en-US">
                <a:latin typeface="Courier New" pitchFamily="49" charset="0"/>
              </a:rPr>
              <a:t>DATA_PUMP_DIR</a:t>
            </a:r>
            <a:r>
              <a:rPr lang="en-US"/>
              <a:t> directory is created in one of the following locations:</a:t>
            </a:r>
          </a:p>
          <a:p>
            <a:pPr lvl="3"/>
            <a:r>
              <a:rPr lang="en-US">
                <a:latin typeface="Courier New" pitchFamily="49" charset="0"/>
              </a:rPr>
              <a:t>&lt;ORACLE_BASE&gt;/admin/DB_UNIQUE_NAME</a:t>
            </a:r>
          </a:p>
          <a:p>
            <a:pPr lvl="3"/>
            <a:r>
              <a:rPr lang="en-US">
                <a:latin typeface="Courier New" pitchFamily="49" charset="0"/>
              </a:rPr>
              <a:t>&lt;ORACLE_HOME&gt;/admin/DB_UNIQUE_NAME</a:t>
            </a:r>
          </a:p>
          <a:p>
            <a:pPr lvl="2">
              <a:buFont typeface="Times New Roman" pitchFamily="18" charset="0"/>
              <a:buNone/>
            </a:pPr>
            <a:r>
              <a:rPr lang="en-US"/>
              <a:t>	The exact directory path specification for </a:t>
            </a:r>
            <a:r>
              <a:rPr lang="en-US">
                <a:latin typeface="Courier New" pitchFamily="49" charset="0"/>
              </a:rPr>
              <a:t>DATA_PUMP_DIR</a:t>
            </a:r>
            <a:r>
              <a:rPr lang="en-US"/>
              <a:t> varies depending on the value of the </a:t>
            </a:r>
            <a:r>
              <a:rPr lang="en-US">
                <a:latin typeface="Courier New" pitchFamily="49" charset="0"/>
              </a:rPr>
              <a:t>ORACLE_BASE</a:t>
            </a:r>
            <a:r>
              <a:rPr lang="en-US"/>
              <a:t> and </a:t>
            </a:r>
            <a:r>
              <a:rPr lang="en-US">
                <a:latin typeface="Courier New" pitchFamily="49" charset="0"/>
              </a:rPr>
              <a:t>ORACLE_HOME</a:t>
            </a:r>
            <a:r>
              <a:rPr lang="en-US"/>
              <a:t> system environment variables and on the existence of the </a:t>
            </a:r>
            <a:r>
              <a:rPr lang="en-US">
                <a:latin typeface="Courier New" pitchFamily="49" charset="0"/>
              </a:rPr>
              <a:t>DATA_PUMP_DIR</a:t>
            </a:r>
            <a:r>
              <a:rPr lang="en-US"/>
              <a:t> subdirectory. If </a:t>
            </a:r>
            <a:r>
              <a:rPr lang="en-US">
                <a:latin typeface="Courier New" pitchFamily="49" charset="0"/>
              </a:rPr>
              <a:t>ORACLE_BASE</a:t>
            </a:r>
            <a:r>
              <a:rPr lang="en-US"/>
              <a:t> is defined on the target system, that value is used. Otherwise, the value of </a:t>
            </a:r>
            <a:r>
              <a:rPr lang="en-US">
                <a:latin typeface="Courier New" pitchFamily="49" charset="0"/>
              </a:rPr>
              <a:t>ORACLE_HOME</a:t>
            </a:r>
            <a:r>
              <a:rPr lang="en-US"/>
              <a:t> is used. If the </a:t>
            </a:r>
            <a:r>
              <a:rPr lang="en-US">
                <a:latin typeface="Courier New" pitchFamily="49" charset="0"/>
              </a:rPr>
              <a:t>DATA_PUMP_DIR</a:t>
            </a:r>
            <a:r>
              <a:rPr lang="en-US"/>
              <a:t> subdirectory is for some reason not found, the following default path is used: </a:t>
            </a:r>
          </a:p>
          <a:p>
            <a:pPr lvl="4"/>
            <a:r>
              <a:rPr lang="en-US" sz="1200"/>
              <a:t>ORACLE_HOME/rdbms/log</a:t>
            </a:r>
          </a:p>
          <a:p>
            <a:pPr lvl="1"/>
            <a:r>
              <a:rPr lang="en-US" b="1"/>
              <a:t>Note:</a:t>
            </a:r>
            <a:r>
              <a:rPr lang="en-US"/>
              <a:t> In all cases, you must have the appropriate access privileges to the directory object for the attempted operation. For export, you need write access for all files; for import, you need read access for dump files and write access for log files and SQL files.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17 - </a:t>
            </a:r>
            <a:fld id="{42A44D02-0043-47F4-91E9-70748B467B03}" type="slidenum">
              <a:rPr lang="en-US"/>
              <a:pPr/>
              <a:t>27</a:t>
            </a:fld>
            <a:endParaRPr lang="en-US"/>
          </a:p>
        </p:txBody>
      </p:sp>
      <p:sp>
        <p:nvSpPr>
          <p:cNvPr id="347140" name="Rectangle 4"/>
          <p:cNvSpPr>
            <a:spLocks noChangeArrowheads="1" noTextEdit="1"/>
          </p:cNvSpPr>
          <p:nvPr>
            <p:ph type="sldImg"/>
          </p:nvPr>
        </p:nvSpPr>
        <p:spPr>
          <a:ln/>
        </p:spPr>
      </p:sp>
      <p:sp>
        <p:nvSpPr>
          <p:cNvPr id="347141" name="Rectangle 5"/>
          <p:cNvSpPr>
            <a:spLocks noGrp="1" noChangeArrowheads="1"/>
          </p:cNvSpPr>
          <p:nvPr>
            <p:ph type="body" idx="1"/>
          </p:nvPr>
        </p:nvSpPr>
        <p:spPr/>
        <p:txBody>
          <a:bodyPr/>
          <a:lstStyle/>
          <a:p>
            <a:r>
              <a:rPr lang="en-US"/>
              <a:t>Scheduling and Running a Job</a:t>
            </a:r>
          </a:p>
          <a:p>
            <a:pPr lvl="1"/>
            <a:r>
              <a:rPr lang="en-US"/>
              <a:t>Data Pump jobs (created through this wizard) are scheduled as repeatable jobs by Enterprise Manager Database Control.</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17 - </a:t>
            </a:r>
            <a:fld id="{2F667148-74D8-47F0-9035-A36089C4E4D5}" type="slidenum">
              <a:rPr lang="en-US"/>
              <a:pPr/>
              <a:t>28</a:t>
            </a:fld>
            <a:endParaRPr lang="en-US"/>
          </a:p>
        </p:txBody>
      </p:sp>
      <p:sp>
        <p:nvSpPr>
          <p:cNvPr id="349188" name="Rectangle 4"/>
          <p:cNvSpPr>
            <a:spLocks noChangeArrowheads="1" noTextEdit="1"/>
          </p:cNvSpPr>
          <p:nvPr>
            <p:ph type="sldImg"/>
          </p:nvPr>
        </p:nvSpPr>
        <p:spPr>
          <a:ln/>
        </p:spPr>
      </p:sp>
      <p:sp>
        <p:nvSpPr>
          <p:cNvPr id="349189" name="Rectangle 5"/>
          <p:cNvSpPr>
            <a:spLocks noGrp="1" noChangeArrowheads="1"/>
          </p:cNvSpPr>
          <p:nvPr>
            <p:ph type="body" idx="1"/>
          </p:nvPr>
        </p:nvSpPr>
        <p:spPr/>
        <p:txBody>
          <a:bodyPr/>
          <a:lstStyle/>
          <a:p>
            <a:r>
              <a:rPr lang="en-US"/>
              <a:t>Data Pump File Naming and Size</a:t>
            </a:r>
          </a:p>
          <a:p>
            <a:pPr lvl="1"/>
            <a:r>
              <a:rPr lang="en-US"/>
              <a:t>The </a:t>
            </a:r>
            <a:r>
              <a:rPr lang="en-US">
                <a:latin typeface="Courier New" pitchFamily="49" charset="0"/>
              </a:rPr>
              <a:t>DUMPFILE</a:t>
            </a:r>
            <a:r>
              <a:rPr lang="en-US"/>
              <a:t> parameter specifies the names and (optionally) directories of disk-based dump files. Multiple file specifications may be provided as a comma-separated list or in separate </a:t>
            </a:r>
            <a:r>
              <a:rPr lang="en-US">
                <a:latin typeface="Courier New" pitchFamily="49" charset="0"/>
              </a:rPr>
              <a:t>DUMPFILE</a:t>
            </a:r>
            <a:r>
              <a:rPr lang="en-US"/>
              <a:t> parameter specifications. File names may contain the substitution variable </a:t>
            </a:r>
            <a:r>
              <a:rPr lang="en-US">
                <a:latin typeface="Courier New" pitchFamily="49" charset="0"/>
              </a:rPr>
              <a:t>%U</a:t>
            </a:r>
            <a:r>
              <a:rPr lang="en-US"/>
              <a:t>, which implies that multiple files may be generated. </a:t>
            </a:r>
            <a:r>
              <a:rPr lang="en-US">
                <a:latin typeface="Courier New" pitchFamily="49" charset="0"/>
              </a:rPr>
              <a:t>%U</a:t>
            </a:r>
            <a:r>
              <a:rPr lang="en-US"/>
              <a:t> is expanded in the resulting file names into a two-character, fixed-width, monotonically increasing integer starting at </a:t>
            </a:r>
            <a:r>
              <a:rPr lang="en-US">
                <a:latin typeface="Courier New" pitchFamily="49" charset="0"/>
              </a:rPr>
              <a:t>01</a:t>
            </a:r>
            <a:r>
              <a:rPr lang="en-US"/>
              <a:t>. If no </a:t>
            </a:r>
            <a:r>
              <a:rPr lang="en-US">
                <a:latin typeface="Courier New" pitchFamily="49" charset="0"/>
              </a:rPr>
              <a:t>DUMPFILE</a:t>
            </a:r>
            <a:r>
              <a:rPr lang="en-US"/>
              <a:t> is specified, </a:t>
            </a:r>
            <a:r>
              <a:rPr lang="en-US">
                <a:latin typeface="Courier New" pitchFamily="49" charset="0"/>
              </a:rPr>
              <a:t>expdat.dmp</a:t>
            </a:r>
            <a:r>
              <a:rPr lang="en-US"/>
              <a:t> is used by default. Created dump files are autoextensible by default.</a:t>
            </a:r>
          </a:p>
          <a:p>
            <a:pPr lvl="1"/>
            <a:r>
              <a:rPr lang="en-US"/>
              <a:t>If </a:t>
            </a:r>
            <a:r>
              <a:rPr lang="en-US">
                <a:latin typeface="Courier New" pitchFamily="49" charset="0"/>
              </a:rPr>
              <a:t>FILESIZE</a:t>
            </a:r>
            <a:r>
              <a:rPr lang="en-US"/>
              <a:t> is specified, each file is </a:t>
            </a:r>
            <a:r>
              <a:rPr lang="en-US">
                <a:latin typeface="Courier New" pitchFamily="49" charset="0"/>
              </a:rPr>
              <a:t>FILESIZE</a:t>
            </a:r>
            <a:r>
              <a:rPr lang="en-US"/>
              <a:t> bytes in size and nonextensible. If more dump space is required and a template with </a:t>
            </a:r>
            <a:r>
              <a:rPr lang="en-US">
                <a:latin typeface="Courier New" pitchFamily="49" charset="0"/>
              </a:rPr>
              <a:t>%U</a:t>
            </a:r>
            <a:r>
              <a:rPr lang="en-US"/>
              <a:t> has been supplied, a new file is automatically created with </a:t>
            </a:r>
            <a:r>
              <a:rPr lang="en-US">
                <a:latin typeface="Courier New" pitchFamily="49" charset="0"/>
              </a:rPr>
              <a:t>FILESIZE</a:t>
            </a:r>
            <a:r>
              <a:rPr lang="en-US"/>
              <a:t> bytes; otherwise, the client receives a message to add a new file. </a:t>
            </a:r>
          </a:p>
          <a:p>
            <a:pPr lvl="1"/>
            <a:r>
              <a:rPr lang="en-US"/>
              <a:t>If a template with </a:t>
            </a:r>
            <a:r>
              <a:rPr lang="en-US">
                <a:latin typeface="Courier New" pitchFamily="49" charset="0"/>
              </a:rPr>
              <a:t>%U</a:t>
            </a:r>
            <a:r>
              <a:rPr lang="en-US"/>
              <a:t> is specified, the number of files that are initially created is equal to the </a:t>
            </a:r>
            <a:r>
              <a:rPr lang="en-US">
                <a:latin typeface="Courier New" pitchFamily="49" charset="0"/>
              </a:rPr>
              <a:t>PARALLEL</a:t>
            </a:r>
            <a:r>
              <a:rPr lang="en-US"/>
              <a:t> parameter.</a:t>
            </a:r>
          </a:p>
          <a:p>
            <a:pPr lvl="1"/>
            <a:r>
              <a:rPr lang="en-US"/>
              <a:t>Preexisting files that match the resulting file names are not overwritten. Instead, they result in an error and cause the job to be aborted.</a:t>
            </a:r>
          </a:p>
          <a:p>
            <a:pPr lvl="1"/>
            <a:r>
              <a:rPr lang="en-US" b="1"/>
              <a:t>Note:</a:t>
            </a:r>
            <a:r>
              <a:rPr lang="en-US"/>
              <a:t> If multiple dump file templates are provided, they are used to generate dump files in a circular fashion.</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17 - </a:t>
            </a:r>
            <a:fld id="{74819E6F-BEC9-42F9-92FA-EBE6DFC9F162}" type="slidenum">
              <a:rPr lang="en-US"/>
              <a:pPr/>
              <a:t>29</a:t>
            </a:fld>
            <a:endParaRPr lang="en-US"/>
          </a:p>
        </p:txBody>
      </p:sp>
      <p:sp>
        <p:nvSpPr>
          <p:cNvPr id="351236" name="Rectangle 4"/>
          <p:cNvSpPr>
            <a:spLocks noChangeArrowheads="1" noTextEdit="1"/>
          </p:cNvSpPr>
          <p:nvPr>
            <p:ph type="sldImg"/>
          </p:nvPr>
        </p:nvSpPr>
        <p:spPr>
          <a:ln/>
        </p:spPr>
      </p:sp>
      <p:sp>
        <p:nvSpPr>
          <p:cNvPr id="351237" name="Rectangle 5"/>
          <p:cNvSpPr>
            <a:spLocks noGrp="1" noChangeArrowheads="1"/>
          </p:cNvSpPr>
          <p:nvPr>
            <p:ph type="body" idx="1"/>
          </p:nvPr>
        </p:nvSpPr>
        <p:spPr/>
        <p:txBody>
          <a:bodyPr/>
          <a:lstStyle/>
          <a:p>
            <a:r>
              <a:rPr lang="en-US"/>
              <a:t>Data Pump Import</a:t>
            </a:r>
          </a:p>
          <a:p>
            <a:pPr lvl="1"/>
            <a:r>
              <a:rPr lang="en-US">
                <a:latin typeface="Palatino-Roman" charset="0"/>
              </a:rPr>
              <a:t>Data Pump Import is a utility for loading an export dump file set into a target system. The dump file set comprises one or more disk files that contain table data, database object metadata, and control information. The files are written in a proprietary binary format. During an import operation, Data Pump Import uses these files to locate each database object in the dump file set.</a:t>
            </a:r>
          </a:p>
          <a:p>
            <a:pPr lvl="1"/>
            <a:r>
              <a:rPr lang="en-US">
                <a:latin typeface="Palatino-Roman" charset="0"/>
              </a:rPr>
              <a:t>You can interact with Data Pump Import by using a command line, a parameter file, or an interactive-command mode</a:t>
            </a:r>
            <a:r>
              <a:rPr lang="en-US"/>
              <a:t>:</a:t>
            </a:r>
          </a:p>
          <a:p>
            <a:pPr lvl="2"/>
            <a:r>
              <a:rPr lang="en-US"/>
              <a:t>You can use the </a:t>
            </a:r>
            <a:r>
              <a:rPr lang="en-US">
                <a:latin typeface="Courier New" pitchFamily="49" charset="0"/>
              </a:rPr>
              <a:t>impdp</a:t>
            </a:r>
            <a:r>
              <a:rPr lang="en-US"/>
              <a:t> command and specify parameters directly on the command line.</a:t>
            </a:r>
          </a:p>
          <a:p>
            <a:pPr lvl="2"/>
            <a:r>
              <a:rPr lang="en-US"/>
              <a:t>You can enter command line parameters in a file </a:t>
            </a:r>
            <a:r>
              <a:rPr lang="en-US">
                <a:ea typeface="SimSun" pitchFamily="2" charset="-122"/>
              </a:rPr>
              <a:t>(the </a:t>
            </a:r>
            <a:r>
              <a:rPr lang="en-US">
                <a:latin typeface="Courier New" pitchFamily="49" charset="0"/>
                <a:ea typeface="SimSun" pitchFamily="2" charset="-122"/>
              </a:rPr>
              <a:t>PARFILE</a:t>
            </a:r>
            <a:r>
              <a:rPr lang="en-US">
                <a:ea typeface="SimSun" pitchFamily="2" charset="-122"/>
              </a:rPr>
              <a:t> parameter is excluded because parameter files cannot be nested).</a:t>
            </a:r>
            <a:endParaRPr lang="en-US"/>
          </a:p>
          <a:p>
            <a:pPr lvl="2"/>
            <a:r>
              <a:rPr lang="en-US"/>
              <a:t>In interactive-command mode, the current job continues running, but logging to the terminal is stopped and the Import prompt is displayed. You can, for example, attach additional jobs to an executing or stopped job.</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17 - </a:t>
            </a:r>
            <a:fld id="{EF0DDCB1-1CE7-4FB3-B3BC-3327F5EEC2BE}" type="slidenum">
              <a:rPr lang="en-US"/>
              <a:pPr/>
              <a:t>3</a:t>
            </a:fld>
            <a:endParaRPr lang="en-US"/>
          </a:p>
        </p:txBody>
      </p:sp>
      <p:sp>
        <p:nvSpPr>
          <p:cNvPr id="308228" name="Rectangle 4"/>
          <p:cNvSpPr>
            <a:spLocks noChangeArrowheads="1" noTextEdit="1"/>
          </p:cNvSpPr>
          <p:nvPr>
            <p:ph type="sldImg"/>
          </p:nvPr>
        </p:nvSpPr>
        <p:spPr>
          <a:ln/>
        </p:spPr>
      </p:sp>
      <p:sp>
        <p:nvSpPr>
          <p:cNvPr id="308229" name="Rectangle 5"/>
          <p:cNvSpPr>
            <a:spLocks noGrp="1" noChangeArrowheads="1"/>
          </p:cNvSpPr>
          <p:nvPr>
            <p:ph type="body" idx="1"/>
          </p:nvPr>
        </p:nvSpPr>
        <p:spPr/>
        <p:txBody>
          <a:bodyPr/>
          <a:lstStyle/>
          <a:p>
            <a:r>
              <a:rPr lang="en-US"/>
              <a:t>Moving Data: General Architecture</a:t>
            </a:r>
          </a:p>
          <a:p>
            <a:pPr lvl="1"/>
            <a:r>
              <a:rPr lang="en-US"/>
              <a:t>Major functional components:</a:t>
            </a:r>
          </a:p>
          <a:p>
            <a:pPr lvl="2">
              <a:buSzPct val="70000"/>
            </a:pPr>
            <a:r>
              <a:rPr lang="en-US" b="1">
                <a:latin typeface="Courier New" pitchFamily="49" charset="0"/>
              </a:rPr>
              <a:t>DBMS_DATAPUMP</a:t>
            </a:r>
            <a:r>
              <a:rPr lang="en-US" b="1"/>
              <a:t>:</a:t>
            </a:r>
            <a:r>
              <a:rPr lang="en-US"/>
              <a:t> Contains the API for high-speed export and import utilities for bulk data and metadata movement</a:t>
            </a:r>
          </a:p>
          <a:p>
            <a:pPr lvl="2"/>
            <a:r>
              <a:rPr lang="en-US" b="1"/>
              <a:t>Direct Path API</a:t>
            </a:r>
            <a:r>
              <a:rPr lang="en-US"/>
              <a:t> </a:t>
            </a:r>
            <a:r>
              <a:rPr lang="en-US" b="1"/>
              <a:t>(DPAPI):</a:t>
            </a:r>
            <a:r>
              <a:rPr lang="en-US"/>
              <a:t> Oracle Database 11</a:t>
            </a:r>
            <a:r>
              <a:rPr lang="en-US" i="1"/>
              <a:t>g</a:t>
            </a:r>
            <a:r>
              <a:rPr lang="en-US"/>
              <a:t> supports a Direct Path API interface that minimizes data conversion and parsing at both unload and load time.</a:t>
            </a:r>
          </a:p>
          <a:p>
            <a:pPr lvl="2">
              <a:buSzPct val="70000"/>
            </a:pPr>
            <a:r>
              <a:rPr lang="en-US" b="1">
                <a:latin typeface="Courier New" pitchFamily="49" charset="0"/>
              </a:rPr>
              <a:t>DBMS_METADATA</a:t>
            </a:r>
            <a:r>
              <a:rPr lang="en-US" b="1"/>
              <a:t>:</a:t>
            </a:r>
            <a:r>
              <a:rPr lang="en-US"/>
              <a:t> Used by </a:t>
            </a:r>
            <a:r>
              <a:rPr lang="en-US">
                <a:cs typeface="Times New Roman" pitchFamily="18" charset="0"/>
              </a:rPr>
              <a:t>worker processes for all metadata unloading and loading. Database object definitions are stored using XML rather than SQL</a:t>
            </a:r>
            <a:r>
              <a:rPr lang="en-US"/>
              <a:t>.</a:t>
            </a:r>
          </a:p>
          <a:p>
            <a:pPr lvl="2"/>
            <a:r>
              <a:rPr lang="en-US" b="1"/>
              <a:t>External Table API:</a:t>
            </a:r>
            <a:r>
              <a:rPr lang="en-US"/>
              <a:t> With the </a:t>
            </a:r>
            <a:r>
              <a:rPr lang="en-US">
                <a:latin typeface="Courier New" pitchFamily="49" charset="0"/>
              </a:rPr>
              <a:t>ORACLE_DATAPUMP</a:t>
            </a:r>
            <a:r>
              <a:rPr lang="en-US"/>
              <a:t> and </a:t>
            </a:r>
            <a:r>
              <a:rPr lang="en-US">
                <a:latin typeface="Courier New" pitchFamily="49" charset="0"/>
              </a:rPr>
              <a:t>ORACLE_LOADER</a:t>
            </a:r>
            <a:r>
              <a:rPr lang="en-US"/>
              <a:t> access drivers, you can store data in external tables (that is, in platform-independent files). The </a:t>
            </a:r>
            <a:r>
              <a:rPr lang="en-US">
                <a:latin typeface="Courier New" pitchFamily="49" charset="0"/>
              </a:rPr>
              <a:t>SELECT</a:t>
            </a:r>
            <a:r>
              <a:rPr lang="en-US"/>
              <a:t> statement reads external tables as though they were stored in an Oracle database.</a:t>
            </a:r>
          </a:p>
          <a:p>
            <a:pPr lvl="2"/>
            <a:r>
              <a:rPr lang="en-US" b="1"/>
              <a:t>SQL*Loader:</a:t>
            </a:r>
            <a:r>
              <a:rPr lang="en-US"/>
              <a:t> Has been integrated with external tables, providing automatic migration of loader control files to external table access parameters</a:t>
            </a:r>
          </a:p>
          <a:p>
            <a:pPr lvl="2">
              <a:buSzPct val="70000"/>
            </a:pPr>
            <a:r>
              <a:rPr lang="en-US" b="1">
                <a:latin typeface="Courier New" pitchFamily="49" charset="0"/>
              </a:rPr>
              <a:t>expdp</a:t>
            </a:r>
            <a:r>
              <a:rPr lang="en-US"/>
              <a:t> and </a:t>
            </a:r>
            <a:r>
              <a:rPr lang="en-US" b="1">
                <a:latin typeface="Courier New" pitchFamily="49" charset="0"/>
              </a:rPr>
              <a:t>impdp</a:t>
            </a:r>
            <a:r>
              <a:rPr lang="en-US" b="1"/>
              <a:t>:</a:t>
            </a:r>
            <a:r>
              <a:rPr lang="en-US"/>
              <a:t> Thin layers that make calls to the </a:t>
            </a:r>
            <a:r>
              <a:rPr lang="en-US">
                <a:latin typeface="Courier New" pitchFamily="49" charset="0"/>
              </a:rPr>
              <a:t>DBMS_DATAPUMP</a:t>
            </a:r>
            <a:r>
              <a:rPr lang="en-US"/>
              <a:t> package to initiate and monitor Data Pump operations</a:t>
            </a:r>
          </a:p>
          <a:p>
            <a:pPr lvl="2"/>
            <a:r>
              <a:rPr lang="en-US" b="1"/>
              <a:t>Other clients:</a:t>
            </a:r>
            <a:r>
              <a:rPr lang="en-US"/>
              <a:t> Applications (such as Database Control, replication, transportable tablespaces, and user applications) that benefit from this infrastructure. SQL*Plus may also be used as a client of </a:t>
            </a:r>
            <a:r>
              <a:rPr lang="en-US">
                <a:latin typeface="Courier New" pitchFamily="49" charset="0"/>
              </a:rPr>
              <a:t>DBMS_DATAPUMP</a:t>
            </a:r>
            <a:r>
              <a:rPr lang="en-US"/>
              <a:t> for simple status queries against ongoing operations.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17 - </a:t>
            </a:r>
            <a:fld id="{54FE392B-63C5-42C6-8D5C-E603ACA6F618}" type="slidenum">
              <a:rPr lang="en-US"/>
              <a:pPr/>
              <a:t>30</a:t>
            </a:fld>
            <a:endParaRPr lang="en-US"/>
          </a:p>
        </p:txBody>
      </p:sp>
      <p:sp>
        <p:nvSpPr>
          <p:cNvPr id="353284" name="Rectangle 4"/>
          <p:cNvSpPr>
            <a:spLocks noChangeArrowheads="1" noTextEdit="1"/>
          </p:cNvSpPr>
          <p:nvPr>
            <p:ph type="sldImg"/>
          </p:nvPr>
        </p:nvSpPr>
        <p:spPr>
          <a:ln/>
        </p:spPr>
      </p:sp>
      <p:sp>
        <p:nvSpPr>
          <p:cNvPr id="353285" name="Rectangle 5"/>
          <p:cNvSpPr>
            <a:spLocks noGrp="1" noChangeArrowheads="1"/>
          </p:cNvSpPr>
          <p:nvPr>
            <p:ph type="body" idx="1"/>
          </p:nvPr>
        </p:nvSpPr>
        <p:spPr/>
        <p:txBody>
          <a:bodyPr/>
          <a:lstStyle/>
          <a:p>
            <a:r>
              <a:rPr lang="en-US"/>
              <a:t>Data Pump Import: Transformations</a:t>
            </a:r>
            <a:endParaRPr lang="en-US">
              <a:cs typeface="Times New Roman" pitchFamily="18" charset="0"/>
            </a:endParaRPr>
          </a:p>
          <a:p>
            <a:pPr lvl="1"/>
            <a:r>
              <a:rPr lang="en-US">
                <a:solidFill>
                  <a:schemeClr val="tx1"/>
                </a:solidFill>
                <a:cs typeface="Times New Roman" pitchFamily="18" charset="0"/>
              </a:rPr>
              <a:t>Because object metadata is stored as XML in the dump file set, it is easy to apply transformations when DDL is being formed during import. Data Pump Import supports several transformations:</a:t>
            </a:r>
          </a:p>
          <a:p>
            <a:pPr lvl="2">
              <a:buSzPct val="70000"/>
            </a:pPr>
            <a:r>
              <a:rPr lang="en-US">
                <a:solidFill>
                  <a:schemeClr val="tx1"/>
                </a:solidFill>
                <a:latin typeface="Courier New" pitchFamily="49" charset="0"/>
                <a:cs typeface="Times New Roman" pitchFamily="18" charset="0"/>
              </a:rPr>
              <a:t>REMAP_DATAFILE</a:t>
            </a:r>
            <a:r>
              <a:rPr lang="en-US">
                <a:solidFill>
                  <a:schemeClr val="tx1"/>
                </a:solidFill>
                <a:cs typeface="Times New Roman" pitchFamily="18" charset="0"/>
              </a:rPr>
              <a:t> is useful when moving databases across platforms that have different file-system semantics.</a:t>
            </a:r>
            <a:endParaRPr lang="en-US">
              <a:solidFill>
                <a:schemeClr val="tx1"/>
              </a:solidFill>
              <a:latin typeface="Courier New" pitchFamily="49" charset="0"/>
              <a:cs typeface="Times New Roman" pitchFamily="18" charset="0"/>
            </a:endParaRPr>
          </a:p>
          <a:p>
            <a:pPr lvl="2">
              <a:buSzPct val="70000"/>
            </a:pPr>
            <a:r>
              <a:rPr lang="en-US">
                <a:solidFill>
                  <a:schemeClr val="tx1"/>
                </a:solidFill>
                <a:latin typeface="Courier New" pitchFamily="49" charset="0"/>
                <a:cs typeface="Times New Roman" pitchFamily="18" charset="0"/>
              </a:rPr>
              <a:t>REMAP_TABLESPACE</a:t>
            </a:r>
            <a:r>
              <a:rPr lang="en-US">
                <a:solidFill>
                  <a:schemeClr val="tx1"/>
                </a:solidFill>
                <a:cs typeface="Times New Roman" pitchFamily="18" charset="0"/>
              </a:rPr>
              <a:t> enables objects to be moved from one tablespace to another.</a:t>
            </a:r>
          </a:p>
          <a:p>
            <a:pPr lvl="2">
              <a:buSzPct val="70000"/>
            </a:pPr>
            <a:r>
              <a:rPr lang="en-US">
                <a:solidFill>
                  <a:schemeClr val="tx1"/>
                </a:solidFill>
                <a:latin typeface="Courier New" pitchFamily="49" charset="0"/>
                <a:cs typeface="Times New Roman" pitchFamily="18" charset="0"/>
              </a:rPr>
              <a:t>REMAP_SCHEMA</a:t>
            </a:r>
            <a:r>
              <a:rPr lang="en-US">
                <a:solidFill>
                  <a:schemeClr val="tx1"/>
                </a:solidFill>
                <a:cs typeface="Times New Roman" pitchFamily="18" charset="0"/>
              </a:rPr>
              <a:t> provides the old </a:t>
            </a:r>
            <a:r>
              <a:rPr lang="en-US">
                <a:solidFill>
                  <a:schemeClr val="tx1"/>
                </a:solidFill>
                <a:latin typeface="Courier New" pitchFamily="49" charset="0"/>
                <a:cs typeface="Times New Roman" pitchFamily="18" charset="0"/>
              </a:rPr>
              <a:t>FROMUSER</a:t>
            </a:r>
            <a:r>
              <a:rPr lang="en-US">
                <a:solidFill>
                  <a:schemeClr val="tx1"/>
                </a:solidFill>
                <a:cs typeface="Times New Roman" pitchFamily="18" charset="0"/>
              </a:rPr>
              <a:t> /</a:t>
            </a:r>
            <a:r>
              <a:rPr lang="en-US">
                <a:solidFill>
                  <a:schemeClr val="tx1"/>
                </a:solidFill>
                <a:latin typeface="Courier New" pitchFamily="49" charset="0"/>
                <a:cs typeface="Times New Roman" pitchFamily="18" charset="0"/>
              </a:rPr>
              <a:t>TOUSER</a:t>
            </a:r>
            <a:r>
              <a:rPr lang="en-US">
                <a:solidFill>
                  <a:schemeClr val="tx1"/>
                </a:solidFill>
                <a:cs typeface="Times New Roman" pitchFamily="18" charset="0"/>
              </a:rPr>
              <a:t> capability to change object ownership.</a:t>
            </a:r>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17 - </a:t>
            </a:r>
            <a:fld id="{3A71D777-4268-4C2F-B32A-82BE91D67C6A}" type="slidenum">
              <a:rPr lang="en-US"/>
              <a:pPr/>
              <a:t>31</a:t>
            </a:fld>
            <a:endParaRPr lang="en-US"/>
          </a:p>
        </p:txBody>
      </p:sp>
      <p:sp>
        <p:nvSpPr>
          <p:cNvPr id="355332" name="Rectangle 4"/>
          <p:cNvSpPr>
            <a:spLocks noChangeArrowheads="1" noTextEdit="1"/>
          </p:cNvSpPr>
          <p:nvPr>
            <p:ph type="sldImg"/>
          </p:nvPr>
        </p:nvSpPr>
        <p:spPr>
          <a:ln/>
        </p:spPr>
      </p:sp>
      <p:sp>
        <p:nvSpPr>
          <p:cNvPr id="355333" name="Rectangle 5"/>
          <p:cNvSpPr>
            <a:spLocks noGrp="1" noChangeArrowheads="1"/>
          </p:cNvSpPr>
          <p:nvPr>
            <p:ph type="body" idx="1"/>
          </p:nvPr>
        </p:nvSpPr>
        <p:spPr/>
        <p:txBody>
          <a:bodyPr/>
          <a:lstStyle/>
          <a:p>
            <a:r>
              <a:rPr lang="en-US"/>
              <a:t>Data Pump Import: Transformations (continued)</a:t>
            </a:r>
            <a:endParaRPr lang="en-US">
              <a:cs typeface="Times New Roman" pitchFamily="18" charset="0"/>
            </a:endParaRPr>
          </a:p>
          <a:p>
            <a:pPr lvl="1"/>
            <a:r>
              <a:rPr lang="en-US"/>
              <a:t>The </a:t>
            </a:r>
            <a:r>
              <a:rPr lang="en-US">
                <a:latin typeface="Courier New" pitchFamily="49" charset="0"/>
              </a:rPr>
              <a:t>TRANSFORM</a:t>
            </a:r>
            <a:r>
              <a:rPr lang="en-US"/>
              <a:t> parameter enables you to alter the object-creation DDL for specific objects or for all applicable objects being loaded. Specify the </a:t>
            </a:r>
            <a:r>
              <a:rPr lang="en-US">
                <a:latin typeface="Courier New" pitchFamily="49" charset="0"/>
              </a:rPr>
              <a:t>TRANSFORM</a:t>
            </a:r>
            <a:r>
              <a:rPr lang="en-US"/>
              <a:t> parameter as shown in the slide. Note the following possible options:</a:t>
            </a:r>
          </a:p>
          <a:p>
            <a:pPr lvl="2">
              <a:buSzPct val="70000"/>
            </a:pPr>
            <a:r>
              <a:rPr lang="en-US" b="1">
                <a:latin typeface="Courier New" pitchFamily="49" charset="0"/>
              </a:rPr>
              <a:t>SEGMENT_ATTRIBUTES</a:t>
            </a:r>
            <a:r>
              <a:rPr lang="en-US" b="1"/>
              <a:t>:</a:t>
            </a:r>
            <a:r>
              <a:rPr lang="en-US"/>
              <a:t> If the value is specified as </a:t>
            </a:r>
            <a:r>
              <a:rPr lang="en-US">
                <a:latin typeface="Courier New" pitchFamily="49" charset="0"/>
              </a:rPr>
              <a:t>Y</a:t>
            </a:r>
            <a:r>
              <a:rPr lang="en-US"/>
              <a:t>, segment attributes (physical attributes, storage attributes, tablespaces, and logging) are included.</a:t>
            </a:r>
          </a:p>
          <a:p>
            <a:pPr lvl="2">
              <a:buSzPct val="70000"/>
            </a:pPr>
            <a:r>
              <a:rPr lang="en-US" b="1">
                <a:latin typeface="Courier New" pitchFamily="49" charset="0"/>
              </a:rPr>
              <a:t>STORAGE</a:t>
            </a:r>
            <a:r>
              <a:rPr lang="en-US" b="1"/>
              <a:t>:</a:t>
            </a:r>
            <a:r>
              <a:rPr lang="en-US"/>
              <a:t> If the value is specified as </a:t>
            </a:r>
            <a:r>
              <a:rPr lang="en-US">
                <a:latin typeface="Courier New" pitchFamily="49" charset="0"/>
              </a:rPr>
              <a:t>Y</a:t>
            </a:r>
            <a:r>
              <a:rPr lang="en-US"/>
              <a:t>, the </a:t>
            </a:r>
            <a:r>
              <a:rPr lang="en-US">
                <a:latin typeface="Courier New" pitchFamily="49" charset="0"/>
              </a:rPr>
              <a:t>STORAGE</a:t>
            </a:r>
            <a:r>
              <a:rPr lang="en-US"/>
              <a:t> clauses are included.</a:t>
            </a:r>
          </a:p>
          <a:p>
            <a:pPr lvl="2">
              <a:buSzPct val="70000"/>
            </a:pPr>
            <a:r>
              <a:rPr lang="en-US" b="1">
                <a:latin typeface="Courier New" pitchFamily="49" charset="0"/>
              </a:rPr>
              <a:t>OID</a:t>
            </a:r>
            <a:r>
              <a:rPr lang="en-US" b="1"/>
              <a:t>:</a:t>
            </a:r>
            <a:r>
              <a:rPr lang="en-US"/>
              <a:t> Determines whether the object ID (OID) of abstract data types is reused or created as new. If the value is specified as </a:t>
            </a:r>
            <a:r>
              <a:rPr lang="en-US">
                <a:latin typeface="Courier New" pitchFamily="49" charset="0"/>
              </a:rPr>
              <a:t>N</a:t>
            </a:r>
            <a:r>
              <a:rPr lang="en-US"/>
              <a:t>, the generation of the export OID clause for object types is suppressed. This is useful when you need to duplicate schemas across databases by using export and import, but you cannot guarantee that the object types will have identical OID values in those databases. </a:t>
            </a:r>
          </a:p>
          <a:p>
            <a:pPr lvl="2">
              <a:buSzPct val="70000"/>
            </a:pPr>
            <a:r>
              <a:rPr lang="en-US" b="1">
                <a:latin typeface="Courier New" pitchFamily="49" charset="0"/>
              </a:rPr>
              <a:t>PCTSPACE</a:t>
            </a:r>
            <a:r>
              <a:rPr lang="en-US" b="1"/>
              <a:t>:</a:t>
            </a:r>
            <a:r>
              <a:rPr lang="en-US"/>
              <a:t> Reduces the amount of space that is required for tablespaces by performing a shrink operation on tablespace storage allocation. The value supplied for this transformation must be a number greater than zero. It represents the percentage multiplier that is used to alter extent allocations and the size of data files.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17 - </a:t>
            </a:r>
            <a:fld id="{E0206B11-98C0-4AE5-91B0-DBED7B53B42E}" type="slidenum">
              <a:rPr lang="en-US"/>
              <a:pPr/>
              <a:t>32</a:t>
            </a:fld>
            <a:endParaRPr lang="en-US"/>
          </a:p>
        </p:txBody>
      </p:sp>
      <p:sp>
        <p:nvSpPr>
          <p:cNvPr id="357380" name="Rectangle 4"/>
          <p:cNvSpPr>
            <a:spLocks noChangeArrowheads="1" noTextEdit="1"/>
          </p:cNvSpPr>
          <p:nvPr>
            <p:ph type="sldImg"/>
          </p:nvPr>
        </p:nvSpPr>
        <p:spPr>
          <a:ln/>
        </p:spPr>
      </p:sp>
      <p:sp>
        <p:nvSpPr>
          <p:cNvPr id="357381" name="Rectangle 5"/>
          <p:cNvSpPr>
            <a:spLocks noGrp="1" noChangeArrowheads="1"/>
          </p:cNvSpPr>
          <p:nvPr>
            <p:ph type="body" idx="1"/>
          </p:nvPr>
        </p:nvSpPr>
        <p:spPr/>
        <p:txBody>
          <a:bodyPr/>
          <a:lstStyle/>
          <a:p>
            <a:r>
              <a:rPr lang="en-US"/>
              <a:t>Data Pump: Performance Considerations</a:t>
            </a:r>
          </a:p>
          <a:p>
            <a:pPr lvl="1"/>
            <a:r>
              <a:rPr lang="en-US"/>
              <a:t>You can improve job throughput with the </a:t>
            </a:r>
            <a:r>
              <a:rPr lang="en-US">
                <a:latin typeface="Courier New" pitchFamily="49" charset="0"/>
              </a:rPr>
              <a:t>PARALLEL</a:t>
            </a:r>
            <a:r>
              <a:rPr lang="en-US"/>
              <a:t> parameter. The parallelism setting is enforced by the master process, which allocates work to be executed to worker processes that perform the data and metadata processing in an operation. These worker processes operate in parallel. In general, the degree of parallelism should be set to more than twice the number of CPUs on an instance. To maximize parallelism, you must supply at least one file for each degree of parallelism. If there are not enough dump files, the performance will not be optimal because multiple threads of execution will try to access the same dump file. The degree of parallelism can be reset at any time during a job.</a:t>
            </a:r>
          </a:p>
          <a:p>
            <a:pPr lvl="1"/>
            <a:r>
              <a:rPr lang="en-US"/>
              <a:t>The example in the slide shows a full database export. All data and metadata in the database will be exported. Dump files (</a:t>
            </a:r>
            <a:r>
              <a:rPr lang="en-US">
                <a:latin typeface="Courier New" pitchFamily="49" charset="0"/>
              </a:rPr>
              <a:t>full101.dmp</a:t>
            </a:r>
            <a:r>
              <a:rPr lang="en-US"/>
              <a:t>, </a:t>
            </a:r>
            <a:r>
              <a:rPr lang="en-US">
                <a:latin typeface="Courier New" pitchFamily="49" charset="0"/>
              </a:rPr>
              <a:t>full201.dmp</a:t>
            </a:r>
            <a:r>
              <a:rPr lang="en-US"/>
              <a:t>, </a:t>
            </a:r>
            <a:r>
              <a:rPr lang="en-US">
                <a:latin typeface="Courier New" pitchFamily="49" charset="0"/>
              </a:rPr>
              <a:t>full102</a:t>
            </a:r>
            <a:r>
              <a:rPr lang="en-US"/>
              <a:t>.dmp, and so on) will be created in a round-robin fashion in the directories pointed to by the </a:t>
            </a:r>
            <a:r>
              <a:rPr lang="en-US">
                <a:latin typeface="Courier New" pitchFamily="49" charset="0"/>
              </a:rPr>
              <a:t>dp_dir1</a:t>
            </a:r>
            <a:r>
              <a:rPr lang="en-US"/>
              <a:t> and </a:t>
            </a:r>
            <a:r>
              <a:rPr lang="en-US">
                <a:latin typeface="Courier New" pitchFamily="49" charset="0"/>
              </a:rPr>
              <a:t>dp_dir2</a:t>
            </a:r>
            <a:r>
              <a:rPr lang="en-US"/>
              <a:t> directory objects. For best performance, these should be on separate I/O channels. Each file will be up to 2 GB in size (as necessary). Up to three files will be created initially, and more files will be created if needed. The job and master table have the same name: </a:t>
            </a:r>
            <a:r>
              <a:rPr lang="en-US">
                <a:latin typeface="Courier New" pitchFamily="49" charset="0"/>
              </a:rPr>
              <a:t>expfull</a:t>
            </a:r>
            <a:r>
              <a:rPr lang="en-US"/>
              <a:t>. The log file will be written to </a:t>
            </a:r>
            <a:r>
              <a:rPr lang="en-US">
                <a:latin typeface="Courier New" pitchFamily="49" charset="0"/>
              </a:rPr>
              <a:t>expfull.log</a:t>
            </a:r>
            <a:r>
              <a:rPr lang="en-US"/>
              <a:t> in the </a:t>
            </a:r>
            <a:r>
              <a:rPr lang="en-US">
                <a:latin typeface="Courier New" pitchFamily="49" charset="0"/>
              </a:rPr>
              <a:t>dp_dir1</a:t>
            </a:r>
            <a:r>
              <a:rPr lang="en-US"/>
              <a:t> directory.</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17 - </a:t>
            </a:r>
            <a:fld id="{BCA5FE30-597A-431F-A926-0BE41A5D2D25}" type="slidenum">
              <a:rPr lang="en-US"/>
              <a:pPr/>
              <a:t>33</a:t>
            </a:fld>
            <a:endParaRPr lang="en-US"/>
          </a:p>
        </p:txBody>
      </p:sp>
      <p:sp>
        <p:nvSpPr>
          <p:cNvPr id="359428" name="Rectangle 4"/>
          <p:cNvSpPr>
            <a:spLocks noChangeArrowheads="1" noTextEdit="1"/>
          </p:cNvSpPr>
          <p:nvPr>
            <p:ph type="sldImg"/>
          </p:nvPr>
        </p:nvSpPr>
        <p:spPr>
          <a:ln/>
        </p:spPr>
      </p:sp>
      <p:sp>
        <p:nvSpPr>
          <p:cNvPr id="359429" name="Rectangle 5"/>
          <p:cNvSpPr>
            <a:spLocks noGrp="1" noChangeArrowheads="1"/>
          </p:cNvSpPr>
          <p:nvPr>
            <p:ph type="body" idx="1"/>
          </p:nvPr>
        </p:nvSpPr>
        <p:spPr/>
        <p:txBody>
          <a:bodyPr/>
          <a:lstStyle/>
          <a:p>
            <a:r>
              <a:rPr lang="en-US"/>
              <a:t>Performance Initialization Parameters</a:t>
            </a:r>
          </a:p>
          <a:p>
            <a:pPr lvl="1"/>
            <a:r>
              <a:rPr lang="en-US"/>
              <a:t>You can try using the parameters listed in the slide to improve performance, although the results may not be the same on all platforms.</a:t>
            </a:r>
          </a:p>
          <a:p>
            <a:pPr lvl="1"/>
            <a:r>
              <a:rPr lang="en-US"/>
              <a:t>Additionally, the </a:t>
            </a:r>
            <a:r>
              <a:rPr lang="en-US">
                <a:latin typeface="Courier New" pitchFamily="49" charset="0"/>
              </a:rPr>
              <a:t>SHARED_POOL_SIZE</a:t>
            </a:r>
            <a:r>
              <a:rPr lang="en-US"/>
              <a:t> and </a:t>
            </a:r>
            <a:r>
              <a:rPr lang="en-US">
                <a:latin typeface="Courier New" pitchFamily="49" charset="0"/>
              </a:rPr>
              <a:t>UNDO_TABLESPACE</a:t>
            </a:r>
            <a:r>
              <a:rPr lang="en-US"/>
              <a:t> initialization parameters should be generously sized. The exact values will depend upon the size of your database. Turning off </a:t>
            </a:r>
            <a:r>
              <a:rPr lang="en-US">
                <a:latin typeface="Courier New" pitchFamily="49" charset="0"/>
              </a:rPr>
              <a:t>DB_BLOCK_CHECKING</a:t>
            </a:r>
            <a:r>
              <a:rPr lang="en-US"/>
              <a:t> and </a:t>
            </a:r>
            <a:r>
              <a:rPr lang="en-US">
                <a:latin typeface="Courier New" pitchFamily="49" charset="0"/>
              </a:rPr>
              <a:t>DB_BLOCK_CHECKSUM</a:t>
            </a:r>
            <a:r>
              <a:rPr lang="en-US"/>
              <a:t> only to improve Data Pump performance is not recommended because this will affect the detection of block corruption.</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17 - </a:t>
            </a:r>
            <a:fld id="{D6A6B172-79C5-49FF-BAC9-D4D6F0945173}" type="slidenum">
              <a:rPr lang="en-US"/>
              <a:pPr/>
              <a:t>34</a:t>
            </a:fld>
            <a:endParaRPr lang="en-US"/>
          </a:p>
        </p:txBody>
      </p:sp>
      <p:sp>
        <p:nvSpPr>
          <p:cNvPr id="361476" name="Rectangle 4"/>
          <p:cNvSpPr>
            <a:spLocks noChangeArrowheads="1" noTextEdit="1"/>
          </p:cNvSpPr>
          <p:nvPr>
            <p:ph type="sldImg"/>
          </p:nvPr>
        </p:nvSpPr>
        <p:spPr>
          <a:ln/>
        </p:spPr>
      </p:sp>
      <p:sp>
        <p:nvSpPr>
          <p:cNvPr id="361477" name="Rectangle 5"/>
          <p:cNvSpPr>
            <a:spLocks noGrp="1" noChangeArrowheads="1"/>
          </p:cNvSpPr>
          <p:nvPr>
            <p:ph type="body" idx="1"/>
          </p:nvPr>
        </p:nvSpPr>
        <p:spPr/>
        <p:txBody>
          <a:bodyPr/>
          <a:lstStyle/>
          <a:p>
            <a:r>
              <a:rPr lang="en-US"/>
              <a:t>Data Pump Direct Path: Considerations</a:t>
            </a:r>
          </a:p>
          <a:p>
            <a:pPr lvl="1"/>
            <a:r>
              <a:rPr lang="en-US"/>
              <a:t>Data Pump automatically selects the appropriate access method for each table. </a:t>
            </a:r>
          </a:p>
          <a:p>
            <a:pPr lvl="1"/>
            <a:r>
              <a:rPr lang="en-US" b="1"/>
              <a:t>Direct path:</a:t>
            </a:r>
            <a:r>
              <a:rPr lang="en-US"/>
              <a:t> Data Pump uses direct path load and unload when a table’s structure allows it and when maximum single-stream performance is desired.</a:t>
            </a:r>
          </a:p>
          <a:p>
            <a:pPr lvl="1"/>
            <a:r>
              <a:rPr lang="en-US" b="1"/>
              <a:t>External tables:</a:t>
            </a:r>
            <a:r>
              <a:rPr lang="en-US"/>
              <a:t> Data Pump uses external tables for any of the following conditions:</a:t>
            </a:r>
          </a:p>
          <a:p>
            <a:pPr lvl="2"/>
            <a:r>
              <a:rPr lang="en-US"/>
              <a:t>Tables with fine-grained access control enabled in insert and select modes</a:t>
            </a:r>
          </a:p>
          <a:p>
            <a:pPr lvl="2"/>
            <a:r>
              <a:rPr lang="en-US"/>
              <a:t>Domain index for a LOB column</a:t>
            </a:r>
          </a:p>
          <a:p>
            <a:pPr lvl="2"/>
            <a:r>
              <a:rPr lang="en-US"/>
              <a:t>Tables with active triggers defined</a:t>
            </a:r>
          </a:p>
          <a:p>
            <a:pPr lvl="2"/>
            <a:r>
              <a:rPr lang="en-US"/>
              <a:t>Global index on partitioned tables with a single-partition load</a:t>
            </a:r>
          </a:p>
          <a:p>
            <a:pPr lvl="2"/>
            <a:r>
              <a:rPr lang="en-US">
                <a:latin typeface="Courier New" pitchFamily="49" charset="0"/>
              </a:rPr>
              <a:t>BFILE</a:t>
            </a:r>
            <a:r>
              <a:rPr lang="en-US"/>
              <a:t> or opaque type columns</a:t>
            </a:r>
          </a:p>
          <a:p>
            <a:pPr lvl="2"/>
            <a:r>
              <a:rPr lang="en-US"/>
              <a:t>Referential integrity constraint</a:t>
            </a:r>
          </a:p>
          <a:p>
            <a:pPr lvl="2"/>
            <a:r>
              <a:rPr lang="en-US">
                <a:latin typeface="Courier New" pitchFamily="49" charset="0"/>
              </a:rPr>
              <a:t>VARRAY</a:t>
            </a:r>
            <a:r>
              <a:rPr lang="en-US"/>
              <a:t> columns with an embedded opaque type</a:t>
            </a:r>
          </a:p>
          <a:p>
            <a:pPr lvl="1"/>
            <a:r>
              <a:rPr lang="en-US" b="1"/>
              <a:t>Note:</a:t>
            </a:r>
            <a:r>
              <a:rPr lang="en-US"/>
              <a:t> Because both methods support the same external data representation, data that is unloaded with one method can be loaded using the other method.</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17 - </a:t>
            </a:r>
            <a:fld id="{FB85FC88-BC9F-4A0E-AFAB-4CD4D990873F}" type="slidenum">
              <a:rPr lang="en-US"/>
              <a:pPr/>
              <a:t>35</a:t>
            </a:fld>
            <a:endParaRPr lang="en-US"/>
          </a:p>
        </p:txBody>
      </p:sp>
      <p:sp>
        <p:nvSpPr>
          <p:cNvPr id="363524" name="Rectangle 4"/>
          <p:cNvSpPr>
            <a:spLocks noChangeArrowheads="1" noTextEdit="1"/>
          </p:cNvSpPr>
          <p:nvPr>
            <p:ph type="sldImg"/>
          </p:nvPr>
        </p:nvSpPr>
        <p:spPr>
          <a:ln/>
        </p:spPr>
      </p:sp>
      <p:sp>
        <p:nvSpPr>
          <p:cNvPr id="363525" name="Rectangle 5"/>
          <p:cNvSpPr>
            <a:spLocks noGrp="1" noChangeArrowheads="1"/>
          </p:cNvSpPr>
          <p:nvPr>
            <p:ph type="body" idx="1"/>
          </p:nvPr>
        </p:nvSpPr>
        <p:spPr/>
        <p:txBody>
          <a:bodyPr/>
          <a:lstStyle/>
          <a:p>
            <a:r>
              <a:rPr lang="en-US"/>
              <a:t>Using Enterprise Manager to Monitor Data Pump Jobs</a:t>
            </a:r>
          </a:p>
          <a:p>
            <a:pPr lvl="1"/>
            <a:r>
              <a:rPr lang="en-US"/>
              <a:t>You can use the Enterprise Manager graphical user interface (GUI) to monitor all Data Pump jobs, including those created by using the </a:t>
            </a:r>
            <a:r>
              <a:rPr lang="en-US">
                <a:latin typeface="Courier New" pitchFamily="49" charset="0"/>
              </a:rPr>
              <a:t>expdp</a:t>
            </a:r>
            <a:r>
              <a:rPr lang="en-US"/>
              <a:t> or </a:t>
            </a:r>
            <a:r>
              <a:rPr lang="en-US">
                <a:latin typeface="Courier New" pitchFamily="49" charset="0"/>
              </a:rPr>
              <a:t>impdp</a:t>
            </a:r>
            <a:r>
              <a:rPr lang="en-US"/>
              <a:t> command line interfaces or by using the </a:t>
            </a:r>
            <a:r>
              <a:rPr lang="en-US">
                <a:latin typeface="Courier New" pitchFamily="49" charset="0"/>
              </a:rPr>
              <a:t>DBMS_DATAPUMP</a:t>
            </a:r>
            <a:r>
              <a:rPr lang="en-US"/>
              <a:t> package.</a:t>
            </a:r>
          </a:p>
          <a:p>
            <a:pPr lvl="1"/>
            <a:r>
              <a:rPr lang="en-US"/>
              <a:t>You can view the current status of the job and change the status to </a:t>
            </a:r>
            <a:r>
              <a:rPr lang="en-US">
                <a:latin typeface="Courier New" pitchFamily="49" charset="0"/>
              </a:rPr>
              <a:t>EXECUTE</a:t>
            </a:r>
            <a:r>
              <a:rPr lang="en-US"/>
              <a:t>, </a:t>
            </a:r>
            <a:r>
              <a:rPr lang="en-US">
                <a:latin typeface="Courier New" pitchFamily="49" charset="0"/>
              </a:rPr>
              <a:t>STOP</a:t>
            </a:r>
            <a:r>
              <a:rPr lang="en-US"/>
              <a:t>, or </a:t>
            </a:r>
            <a:r>
              <a:rPr lang="en-US">
                <a:latin typeface="Courier New" pitchFamily="49" charset="0"/>
              </a:rPr>
              <a:t>SUSPEND</a:t>
            </a:r>
            <a:r>
              <a:rPr lang="en-US"/>
              <a:t>.</a:t>
            </a:r>
          </a:p>
          <a:p>
            <a:pPr lvl="1"/>
            <a:r>
              <a:rPr lang="en-US"/>
              <a:t>To access the “Export and Import Jobs” page, click the “Monitor Export and Import Jobs” link in the Move Row Data region on the Maintenance page.</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17 - </a:t>
            </a:r>
            <a:fld id="{B179B877-31E6-41C1-9C9F-24F2151E2F3D}" type="slidenum">
              <a:rPr lang="en-US"/>
              <a:pPr/>
              <a:t>36</a:t>
            </a:fld>
            <a:endParaRPr lang="en-US"/>
          </a:p>
        </p:txBody>
      </p:sp>
      <p:sp>
        <p:nvSpPr>
          <p:cNvPr id="373764" name="Rectangle 4"/>
          <p:cNvSpPr>
            <a:spLocks noChangeArrowheads="1" noTextEdit="1"/>
          </p:cNvSpPr>
          <p:nvPr>
            <p:ph type="sldImg"/>
          </p:nvPr>
        </p:nvSpPr>
        <p:spPr>
          <a:ln/>
        </p:spPr>
      </p:sp>
      <p:sp>
        <p:nvSpPr>
          <p:cNvPr id="373765" name="Rectangle 5"/>
          <p:cNvSpPr>
            <a:spLocks noGrp="1" noChangeArrowheads="1"/>
          </p:cNvSpPr>
          <p:nvPr>
            <p:ph type="body" idx="1"/>
          </p:nvPr>
        </p:nvSpPr>
        <p:spPr/>
        <p:txBody>
          <a:bodyPr/>
          <a:lstStyle/>
          <a:p>
            <a:r>
              <a:rPr lang="en-US"/>
              <a:t>Data Dictionary</a:t>
            </a:r>
          </a:p>
          <a:p>
            <a:pPr lvl="1"/>
            <a:r>
              <a:rPr lang="en-US"/>
              <a:t>The data dictionary views in the slide list the following table information:</a:t>
            </a:r>
            <a:endParaRPr lang="en-US">
              <a:latin typeface="Courier New" pitchFamily="49" charset="0"/>
            </a:endParaRPr>
          </a:p>
          <a:p>
            <a:pPr lvl="1"/>
            <a:r>
              <a:rPr lang="en-US" b="1">
                <a:latin typeface="Courier New" pitchFamily="49" charset="0"/>
              </a:rPr>
              <a:t>[DBA|</a:t>
            </a:r>
            <a:r>
              <a:rPr lang="en-US" b="1"/>
              <a:t> </a:t>
            </a:r>
            <a:r>
              <a:rPr lang="en-US" b="1">
                <a:latin typeface="Courier New" pitchFamily="49" charset="0"/>
              </a:rPr>
              <a:t>ALL|</a:t>
            </a:r>
            <a:r>
              <a:rPr lang="en-US" b="1"/>
              <a:t> </a:t>
            </a:r>
            <a:r>
              <a:rPr lang="en-US" b="1">
                <a:latin typeface="Courier New" pitchFamily="49" charset="0"/>
              </a:rPr>
              <a:t>USER]_EXTERNAL_TABLES</a:t>
            </a:r>
            <a:r>
              <a:rPr lang="en-US" b="1"/>
              <a:t>:</a:t>
            </a:r>
            <a:r>
              <a:rPr lang="en-US"/>
              <a:t> Specific attributes of external tables in the database </a:t>
            </a:r>
          </a:p>
          <a:p>
            <a:pPr lvl="1"/>
            <a:r>
              <a:rPr lang="en-US" b="1">
                <a:latin typeface="Courier New" pitchFamily="49" charset="0"/>
              </a:rPr>
              <a:t>[DBA|</a:t>
            </a:r>
            <a:r>
              <a:rPr lang="en-US" b="1"/>
              <a:t> </a:t>
            </a:r>
            <a:r>
              <a:rPr lang="en-US" b="1">
                <a:latin typeface="Courier New" pitchFamily="49" charset="0"/>
              </a:rPr>
              <a:t>ALL|</a:t>
            </a:r>
            <a:r>
              <a:rPr lang="en-US" b="1"/>
              <a:t> </a:t>
            </a:r>
            <a:r>
              <a:rPr lang="en-US" b="1">
                <a:latin typeface="Courier New" pitchFamily="49" charset="0"/>
              </a:rPr>
              <a:t>USER]_EXTERNAL_LOCATIONS</a:t>
            </a:r>
            <a:r>
              <a:rPr lang="en-US" b="1"/>
              <a:t>:</a:t>
            </a:r>
            <a:r>
              <a:rPr lang="en-US"/>
              <a:t> Data sources for external tables </a:t>
            </a:r>
          </a:p>
          <a:p>
            <a:pPr lvl="1"/>
            <a:r>
              <a:rPr lang="en-US" b="1">
                <a:latin typeface="Courier New" pitchFamily="49" charset="0"/>
              </a:rPr>
              <a:t>[DBA|</a:t>
            </a:r>
            <a:r>
              <a:rPr lang="en-US" b="1"/>
              <a:t> </a:t>
            </a:r>
            <a:r>
              <a:rPr lang="en-US" b="1">
                <a:latin typeface="Courier New" pitchFamily="49" charset="0"/>
              </a:rPr>
              <a:t>ALL|</a:t>
            </a:r>
            <a:r>
              <a:rPr lang="en-US" b="1"/>
              <a:t> </a:t>
            </a:r>
            <a:r>
              <a:rPr lang="en-US" b="1">
                <a:latin typeface="Courier New" pitchFamily="49" charset="0"/>
              </a:rPr>
              <a:t>USER]_TABLES</a:t>
            </a:r>
            <a:r>
              <a:rPr lang="en-US" b="1"/>
              <a:t>:</a:t>
            </a:r>
            <a:r>
              <a:rPr lang="en-US"/>
              <a:t> Descriptions of the relational tables in the database </a:t>
            </a:r>
          </a:p>
          <a:p>
            <a:pPr lvl="1"/>
            <a:r>
              <a:rPr lang="en-US" b="1">
                <a:latin typeface="Courier New" pitchFamily="49" charset="0"/>
              </a:rPr>
              <a:t>[DBA|</a:t>
            </a:r>
            <a:r>
              <a:rPr lang="en-US" b="1"/>
              <a:t> </a:t>
            </a:r>
            <a:r>
              <a:rPr lang="en-US" b="1">
                <a:latin typeface="Courier New" pitchFamily="49" charset="0"/>
              </a:rPr>
              <a:t>ALL|</a:t>
            </a:r>
            <a:r>
              <a:rPr lang="en-US" b="1"/>
              <a:t> </a:t>
            </a:r>
            <a:r>
              <a:rPr lang="en-US" b="1">
                <a:latin typeface="Courier New" pitchFamily="49" charset="0"/>
              </a:rPr>
              <a:t>USER]_TAB_COLUMNS</a:t>
            </a:r>
            <a:r>
              <a:rPr lang="en-US" b="1"/>
              <a:t>:</a:t>
            </a:r>
            <a:r>
              <a:rPr lang="en-US"/>
              <a:t> Descriptions of the columns of tables, views, and clusters in the database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17 - </a:t>
            </a:r>
            <a:fld id="{7EE86FE7-DA41-464A-9501-3F791B19C285}" type="slidenum">
              <a:rPr lang="en-US"/>
              <a:pPr/>
              <a:t>37</a:t>
            </a:fld>
            <a:endParaRPr lang="en-US"/>
          </a:p>
        </p:txBody>
      </p:sp>
      <p:sp>
        <p:nvSpPr>
          <p:cNvPr id="375812" name="Rectangle 4"/>
          <p:cNvSpPr>
            <a:spLocks noChangeArrowheads="1" noTextEdit="1"/>
          </p:cNvSpPr>
          <p:nvPr>
            <p:ph type="sldImg"/>
          </p:nvPr>
        </p:nvSpPr>
        <p:spPr>
          <a:ln/>
        </p:spPr>
      </p:sp>
      <p:sp>
        <p:nvSpPr>
          <p:cNvPr id="375813" name="Rectangle 5"/>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17 - </a:t>
            </a:r>
            <a:fld id="{6CE29EEA-EC25-4CE0-8BAF-E6D1982FE117}" type="slidenum">
              <a:rPr lang="en-US"/>
              <a:pPr/>
              <a:t>38</a:t>
            </a:fld>
            <a:endParaRPr lang="en-US"/>
          </a:p>
        </p:txBody>
      </p:sp>
      <p:sp>
        <p:nvSpPr>
          <p:cNvPr id="377860" name="Rectangle 4"/>
          <p:cNvSpPr>
            <a:spLocks noChangeArrowheads="1" noTextEdit="1"/>
          </p:cNvSpPr>
          <p:nvPr>
            <p:ph type="sldImg"/>
          </p:nvPr>
        </p:nvSpPr>
        <p:spPr>
          <a:ln/>
        </p:spPr>
      </p:sp>
      <p:sp>
        <p:nvSpPr>
          <p:cNvPr id="377861" name="Rectangle 5"/>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17 - </a:t>
            </a:r>
            <a:fld id="{EA62040A-E5BF-4BD1-86B6-AFB994D1F5A6}" type="slidenum">
              <a:rPr lang="en-US"/>
              <a:pPr/>
              <a:t>4</a:t>
            </a:fld>
            <a:endParaRPr lang="en-US"/>
          </a:p>
        </p:txBody>
      </p:sp>
      <p:sp>
        <p:nvSpPr>
          <p:cNvPr id="310276" name="Rectangle 4"/>
          <p:cNvSpPr>
            <a:spLocks noChangeArrowheads="1" noTextEdit="1"/>
          </p:cNvSpPr>
          <p:nvPr>
            <p:ph type="sldImg"/>
          </p:nvPr>
        </p:nvSpPr>
        <p:spPr>
          <a:ln/>
        </p:spPr>
      </p:sp>
      <p:sp>
        <p:nvSpPr>
          <p:cNvPr id="310277" name="Rectangle 5"/>
          <p:cNvSpPr>
            <a:spLocks noGrp="1" noChangeArrowheads="1"/>
          </p:cNvSpPr>
          <p:nvPr>
            <p:ph type="body" idx="1"/>
          </p:nvPr>
        </p:nvSpPr>
        <p:spPr/>
        <p:txBody>
          <a:bodyPr/>
          <a:lstStyle/>
          <a:p>
            <a:r>
              <a:rPr lang="en-US"/>
              <a:t>Directory Objects: Overview</a:t>
            </a:r>
          </a:p>
          <a:p>
            <a:pPr lvl="1"/>
            <a:r>
              <a:rPr lang="en-US"/>
              <a:t>Directory objects are logical structures that represent a physical directory on the server’s file system. They contain the location of a specific operating system directory. </a:t>
            </a:r>
            <a:r>
              <a:rPr lang="en-US">
                <a:ea typeface="SimSun" pitchFamily="2" charset="-122"/>
              </a:rPr>
              <a:t>This directory object name can be used in Enterprise Manager so that you do not need to hard-code directory path specifications. You thus get greater file management flexibility. </a:t>
            </a:r>
            <a:r>
              <a:rPr lang="en-US"/>
              <a:t>Directory objects are owned by the </a:t>
            </a:r>
            <a:r>
              <a:rPr lang="en-US">
                <a:latin typeface="Courier New" pitchFamily="49" charset="0"/>
              </a:rPr>
              <a:t>SYS</a:t>
            </a:r>
            <a:r>
              <a:rPr lang="en-US"/>
              <a:t> user. Directory names are unique across the database because all the directories are located in a single name space (that is, </a:t>
            </a:r>
            <a:r>
              <a:rPr lang="en-US">
                <a:latin typeface="Courier New" pitchFamily="49" charset="0"/>
              </a:rPr>
              <a:t>SYS</a:t>
            </a:r>
            <a:r>
              <a:rPr lang="en-US"/>
              <a:t>).</a:t>
            </a:r>
          </a:p>
          <a:p>
            <a:pPr lvl="1"/>
            <a:r>
              <a:rPr lang="en-US"/>
              <a:t>Directory objects are required when you specify file locations for Data Pump because it accesses files on the server rather than on the client.</a:t>
            </a:r>
          </a:p>
          <a:p>
            <a:pPr lvl="1"/>
            <a:r>
              <a:rPr lang="en-US"/>
              <a:t>In Enterprise Manager, select Schema &gt; Database Objects &gt; Directory Objects.</a:t>
            </a:r>
          </a:p>
          <a:p>
            <a:pPr lvl="1"/>
            <a:r>
              <a:rPr lang="en-US"/>
              <a:t>To edit or delete a directory object, select the object and click the appropriate button.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17 - </a:t>
            </a:r>
            <a:fld id="{89A2F715-FACB-442F-9EB2-61B1F701E782}" type="slidenum">
              <a:rPr lang="en-US"/>
              <a:pPr/>
              <a:t>5</a:t>
            </a:fld>
            <a:endParaRPr lang="en-US"/>
          </a:p>
        </p:txBody>
      </p:sp>
      <p:sp>
        <p:nvSpPr>
          <p:cNvPr id="312326" name="Rectangle 6"/>
          <p:cNvSpPr>
            <a:spLocks noChangeArrowheads="1" noTextEdit="1"/>
          </p:cNvSpPr>
          <p:nvPr>
            <p:ph type="sldImg"/>
          </p:nvPr>
        </p:nvSpPr>
        <p:spPr>
          <a:ln/>
        </p:spPr>
      </p:sp>
      <p:sp>
        <p:nvSpPr>
          <p:cNvPr id="312327" name="Rectangle 7"/>
          <p:cNvSpPr>
            <a:spLocks noGrp="1" noChangeArrowheads="1"/>
          </p:cNvSpPr>
          <p:nvPr>
            <p:ph type="body" idx="1"/>
          </p:nvPr>
        </p:nvSpPr>
        <p:spPr/>
        <p:txBody>
          <a:bodyPr/>
          <a:lstStyle/>
          <a:p>
            <a:r>
              <a:rPr lang="en-US"/>
              <a:t>Creating Directory Objects</a:t>
            </a:r>
          </a:p>
          <a:p>
            <a:pPr lvl="2">
              <a:spcBef>
                <a:spcPct val="25000"/>
              </a:spcBef>
              <a:buFont typeface="Times New Roman" pitchFamily="18" charset="0"/>
              <a:buNone/>
            </a:pPr>
            <a:r>
              <a:rPr lang="en-US"/>
              <a:t>1.	On the Directory Objects page, click the Create button. </a:t>
            </a:r>
          </a:p>
          <a:p>
            <a:pPr lvl="2">
              <a:buFont typeface="Times New Roman" pitchFamily="18" charset="0"/>
              <a:buNone/>
            </a:pPr>
            <a:r>
              <a:rPr lang="en-US"/>
              <a:t>2.	Enter the name of the directory object and the OS path to which it maps. OS directories should be created before they are used. You can test this by clicking the Test File System button. For the test, provide the host login credentials (that is, the OS user who has privileges on this OS directory).</a:t>
            </a:r>
          </a:p>
          <a:p>
            <a:pPr lvl="2">
              <a:buFont typeface="Times New Roman" pitchFamily="18" charset="0"/>
              <a:buNone/>
            </a:pPr>
            <a:r>
              <a:rPr lang="en-US"/>
              <a:t>3.	Permissions for directory objects are not the same as OS permissions on the physical directory on the server file system. You can manage user privileges on individual directory objects. This increases the level of security and gives you granular control over these objects. On the Privileges page, click Add to select the user to which you give read or write privileges (or both).</a:t>
            </a:r>
          </a:p>
          <a:p>
            <a:pPr lvl="2">
              <a:buFont typeface="Times New Roman" pitchFamily="18" charset="0"/>
              <a:buNone/>
            </a:pPr>
            <a:r>
              <a:rPr lang="en-US"/>
              <a:t>4.	Click Show SQL to view the underlying statements.</a:t>
            </a:r>
          </a:p>
          <a:p>
            <a:pPr lvl="2">
              <a:buFont typeface="Times New Roman" pitchFamily="18" charset="0"/>
              <a:buNone/>
            </a:pPr>
            <a:r>
              <a:rPr lang="en-US"/>
              <a:t>5.	Click OK to create the object.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17 - </a:t>
            </a:r>
            <a:fld id="{A669087A-C021-4886-972A-5D7F63912057}" type="slidenum">
              <a:rPr lang="en-US"/>
              <a:pPr/>
              <a:t>6</a:t>
            </a:fld>
            <a:endParaRPr lang="en-US"/>
          </a:p>
        </p:txBody>
      </p:sp>
      <p:sp>
        <p:nvSpPr>
          <p:cNvPr id="314372" name="Rectangle 4"/>
          <p:cNvSpPr>
            <a:spLocks noChangeArrowheads="1" noTextEdit="1"/>
          </p:cNvSpPr>
          <p:nvPr>
            <p:ph type="sldImg"/>
          </p:nvPr>
        </p:nvSpPr>
        <p:spPr>
          <a:ln/>
        </p:spPr>
      </p:sp>
      <p:sp>
        <p:nvSpPr>
          <p:cNvPr id="314373" name="Rectangle 5"/>
          <p:cNvSpPr>
            <a:spLocks noGrp="1" noChangeArrowheads="1"/>
          </p:cNvSpPr>
          <p:nvPr>
            <p:ph type="body" idx="1"/>
          </p:nvPr>
        </p:nvSpPr>
        <p:spPr/>
        <p:txBody>
          <a:bodyPr/>
          <a:lstStyle/>
          <a:p>
            <a:r>
              <a:rPr lang="en-US"/>
              <a:t>SQL*Loader: Overview</a:t>
            </a:r>
          </a:p>
          <a:p>
            <a:pPr lvl="1"/>
            <a:r>
              <a:rPr lang="en-US"/>
              <a:t>SQL*Loader loads data from external files into tables of an Oracle database. It has a powerful data parsing engine that puts little limitation on the format of the data in the data file. </a:t>
            </a:r>
          </a:p>
          <a:p>
            <a:pPr lvl="1"/>
            <a:r>
              <a:rPr lang="en-US"/>
              <a:t>SQL*Loader uses the following files:</a:t>
            </a:r>
          </a:p>
          <a:p>
            <a:pPr lvl="1"/>
            <a:r>
              <a:rPr lang="en-US" b="1"/>
              <a:t>Input data files:</a:t>
            </a:r>
            <a:r>
              <a:rPr lang="en-US"/>
              <a:t> SQL*Loader reads data from one or more files (or operating system</a:t>
            </a:r>
            <a:r>
              <a:rPr lang="en-US">
                <a:cs typeface="Times New Roman" pitchFamily="18" charset="0"/>
              </a:rPr>
              <a:t> </a:t>
            </a:r>
            <a:r>
              <a:rPr lang="en-US"/>
              <a:t>equivalents of files) that are specified in the control file. From SQL*Loader’s perspective, the data in the data file is organized as records. A particular data file can be in fixed record format, variable record format, or stream record format. The record format can be specified in the control file with the </a:t>
            </a:r>
            <a:r>
              <a:rPr lang="en-US">
                <a:latin typeface="Courier New" pitchFamily="49" charset="0"/>
              </a:rPr>
              <a:t>INFILE</a:t>
            </a:r>
            <a:r>
              <a:rPr lang="en-US"/>
              <a:t> parameter. If no record format is specified, the default is stream record format.</a:t>
            </a:r>
          </a:p>
          <a:p>
            <a:pPr lvl="1"/>
            <a:r>
              <a:rPr lang="en-US" b="1"/>
              <a:t>Control file:</a:t>
            </a:r>
            <a:r>
              <a:rPr lang="en-US"/>
              <a:t> The control file is a text file that is written in a language that SQL*Loader understands. The control file indicates to SQL*Loader where to find the data, how to parse and interpret the data, where to insert the data, and so on. Although not precisely defined, a control file can be said to have three sections.</a:t>
            </a:r>
          </a:p>
          <a:p>
            <a:pPr lvl="2"/>
            <a:r>
              <a:rPr lang="en-US"/>
              <a:t>The first section contains such session-wide information as the following: </a:t>
            </a:r>
          </a:p>
          <a:p>
            <a:pPr lvl="3"/>
            <a:r>
              <a:rPr lang="en-US">
                <a:ea typeface="SimSun" pitchFamily="2" charset="-122"/>
              </a:rPr>
              <a:t>Global options, such as the input data file name and records to be skipped</a:t>
            </a:r>
            <a:endParaRPr lang="en-US"/>
          </a:p>
          <a:p>
            <a:pPr lvl="3"/>
            <a:r>
              <a:rPr lang="en-US">
                <a:latin typeface="Courier New" pitchFamily="49" charset="0"/>
              </a:rPr>
              <a:t>INFILE</a:t>
            </a:r>
            <a:r>
              <a:rPr lang="en-US"/>
              <a:t> clauses to specify where the input data is located</a:t>
            </a:r>
          </a:p>
          <a:p>
            <a:pPr lvl="3"/>
            <a:r>
              <a:rPr lang="en-US"/>
              <a:t>Data to be loaded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17 - </a:t>
            </a:r>
            <a:fld id="{9D7C0BDC-F0D6-43EB-B7B0-C31C8F2B45CB}" type="slidenum">
              <a:rPr lang="en-US"/>
              <a:pPr/>
              <a:t>7</a:t>
            </a:fld>
            <a:endParaRPr lang="en-US"/>
          </a:p>
        </p:txBody>
      </p:sp>
      <p:sp>
        <p:nvSpPr>
          <p:cNvPr id="316420" name="Rectangle 4"/>
          <p:cNvSpPr>
            <a:spLocks noGrp="1" noChangeArrowheads="1"/>
          </p:cNvSpPr>
          <p:nvPr>
            <p:ph type="body" idx="1"/>
          </p:nvPr>
        </p:nvSpPr>
        <p:spPr>
          <a:xfrm>
            <a:off x="449263" y="450850"/>
            <a:ext cx="5959475" cy="8181975"/>
          </a:xfrm>
        </p:spPr>
        <p:txBody>
          <a:bodyPr/>
          <a:lstStyle/>
          <a:p>
            <a:r>
              <a:rPr lang="en-US"/>
              <a:t>SQL*Loader: Overview (continued)</a:t>
            </a:r>
          </a:p>
          <a:p>
            <a:pPr lvl="2">
              <a:spcBef>
                <a:spcPct val="25000"/>
              </a:spcBef>
            </a:pPr>
            <a:r>
              <a:rPr lang="en-US"/>
              <a:t>The second section consists of one or more </a:t>
            </a:r>
            <a:r>
              <a:rPr lang="en-US">
                <a:latin typeface="Courier New" pitchFamily="49" charset="0"/>
              </a:rPr>
              <a:t>INTO</a:t>
            </a:r>
            <a:r>
              <a:rPr lang="en-US"/>
              <a:t> </a:t>
            </a:r>
            <a:r>
              <a:rPr lang="en-US">
                <a:latin typeface="Courier New" pitchFamily="49" charset="0"/>
              </a:rPr>
              <a:t>TABLE</a:t>
            </a:r>
            <a:r>
              <a:rPr lang="en-US"/>
              <a:t> blocks. Each of these blocks contains information about the table (such as the table name and the columns of the table) into which the data is to be loaded.</a:t>
            </a:r>
          </a:p>
          <a:p>
            <a:pPr lvl="2"/>
            <a:r>
              <a:rPr lang="en-US"/>
              <a:t>The third section is optional and, if present, contains input data.</a:t>
            </a:r>
          </a:p>
          <a:p>
            <a:pPr lvl="1"/>
            <a:r>
              <a:rPr lang="en-US" b="1"/>
              <a:t>Log file:</a:t>
            </a:r>
            <a:r>
              <a:rPr lang="en-US"/>
              <a:t> When SQL*Loader begins execution, it creates a log file. If it cannot create a log file, execution terminates. The log file contains a detailed summary of the load, including a description of any errors that occurred during the load.</a:t>
            </a:r>
          </a:p>
          <a:p>
            <a:pPr lvl="1"/>
            <a:r>
              <a:rPr lang="en-US" b="1"/>
              <a:t>Bad file:</a:t>
            </a:r>
            <a:r>
              <a:rPr lang="en-US"/>
              <a:t> The bad file contains records that are rejected, either by SQL*Loader or by the Oracle database. Data file records are rejected by SQL*Loader when the input format is invalid. After a data file record is accepted for processing by SQL*Loader, it is sent to the Oracle database for insertion into a table as a row. If the Oracle database determines that the row is valid, the row is inserted into the table. If the row is determined to be invalid, the record is rejected and SQL*Loader puts it in the bad file.</a:t>
            </a:r>
          </a:p>
          <a:p>
            <a:pPr lvl="1"/>
            <a:r>
              <a:rPr lang="en-US" b="1"/>
              <a:t>Discard file:</a:t>
            </a:r>
            <a:r>
              <a:rPr lang="en-US"/>
              <a:t> This file is created only when it is needed and only if you have specified that a discard file should be enabled. The discard file contains records that are filtered out of the load because they do not match any record-selection criteria specified in the control file.</a:t>
            </a:r>
          </a:p>
          <a:p>
            <a:pPr lvl="1"/>
            <a:r>
              <a:rPr lang="en-US"/>
              <a:t>For more information about SQL*Loader, see the </a:t>
            </a:r>
            <a:r>
              <a:rPr lang="en-US" i="1"/>
              <a:t>Oracle Database Utilities </a:t>
            </a:r>
            <a:r>
              <a:rPr lang="en-US"/>
              <a:t>guide.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17 - </a:t>
            </a:r>
            <a:fld id="{59055C1E-323C-4992-9DBA-DEB2FA773DCC}" type="slidenum">
              <a:rPr lang="en-US"/>
              <a:pPr/>
              <a:t>8</a:t>
            </a:fld>
            <a:endParaRPr lang="en-US"/>
          </a:p>
        </p:txBody>
      </p:sp>
      <p:sp>
        <p:nvSpPr>
          <p:cNvPr id="318468" name="Rectangle 4"/>
          <p:cNvSpPr>
            <a:spLocks noChangeArrowheads="1" noTextEdit="1"/>
          </p:cNvSpPr>
          <p:nvPr>
            <p:ph type="sldImg"/>
          </p:nvPr>
        </p:nvSpPr>
        <p:spPr>
          <a:ln/>
        </p:spPr>
      </p:sp>
      <p:sp>
        <p:nvSpPr>
          <p:cNvPr id="318469" name="Rectangle 5"/>
          <p:cNvSpPr>
            <a:spLocks noGrp="1" noChangeArrowheads="1"/>
          </p:cNvSpPr>
          <p:nvPr>
            <p:ph type="body" idx="1"/>
          </p:nvPr>
        </p:nvSpPr>
        <p:spPr/>
        <p:txBody>
          <a:bodyPr/>
          <a:lstStyle/>
          <a:p>
            <a:r>
              <a:rPr lang="en-US"/>
              <a:t>Loading Data with SQL*Loader</a:t>
            </a:r>
          </a:p>
          <a:p>
            <a:pPr lvl="1"/>
            <a:r>
              <a:rPr lang="en-US"/>
              <a:t>Use the “Load Data from User Files Wizard” to load data from a flat file into an Oracle database. </a:t>
            </a:r>
          </a:p>
          <a:p>
            <a:pPr lvl="1"/>
            <a:r>
              <a:rPr lang="en-US"/>
              <a:t>To display the wizard, s</a:t>
            </a:r>
            <a:r>
              <a:rPr lang="en-US">
                <a:cs typeface="Times New Roman" pitchFamily="18" charset="0"/>
              </a:rPr>
              <a:t>elect Enterprise Manager Data Movement &gt; Move Row Data &gt; Load Data from User Files.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17 - </a:t>
            </a:r>
            <a:fld id="{619518E6-7EB6-4DE6-8B9F-4CD450BAB79A}" type="slidenum">
              <a:rPr lang="en-US"/>
              <a:pPr/>
              <a:t>9</a:t>
            </a:fld>
            <a:endParaRPr lang="en-US"/>
          </a:p>
        </p:txBody>
      </p:sp>
      <p:sp>
        <p:nvSpPr>
          <p:cNvPr id="320516" name="Rectangle 4"/>
          <p:cNvSpPr>
            <a:spLocks noChangeArrowheads="1" noTextEdit="1"/>
          </p:cNvSpPr>
          <p:nvPr>
            <p:ph type="sldImg"/>
          </p:nvPr>
        </p:nvSpPr>
        <p:spPr>
          <a:ln/>
        </p:spPr>
      </p:sp>
      <p:sp>
        <p:nvSpPr>
          <p:cNvPr id="320517" name="Rectangle 5"/>
          <p:cNvSpPr>
            <a:spLocks noGrp="1" noChangeArrowheads="1"/>
          </p:cNvSpPr>
          <p:nvPr>
            <p:ph type="body" idx="1"/>
          </p:nvPr>
        </p:nvSpPr>
        <p:spPr/>
        <p:txBody>
          <a:bodyPr/>
          <a:lstStyle/>
          <a:p>
            <a:r>
              <a:rPr lang="en-US"/>
              <a:t>SQL*Loader Control File</a:t>
            </a:r>
          </a:p>
          <a:p>
            <a:pPr lvl="1"/>
            <a:r>
              <a:rPr lang="en-US"/>
              <a:t>The SQL*Loader control file is a text file that contains data definition language (DDL) instructions. DDL is used to control the following aspects of a SQL*Loader session:</a:t>
            </a:r>
          </a:p>
          <a:p>
            <a:pPr lvl="2"/>
            <a:r>
              <a:rPr lang="en-US"/>
              <a:t>Where SQL*Loader finds the data to load</a:t>
            </a:r>
          </a:p>
          <a:p>
            <a:pPr lvl="2"/>
            <a:r>
              <a:rPr lang="en-US"/>
              <a:t>How SQL*Loader expects that data to be formatted</a:t>
            </a:r>
          </a:p>
          <a:p>
            <a:pPr lvl="2"/>
            <a:r>
              <a:rPr lang="en-US">
                <a:ea typeface="SimSun" pitchFamily="2" charset="-122"/>
              </a:rPr>
              <a:t>How SQL*Loader is being configured (including memory management, selection and rejection</a:t>
            </a:r>
            <a:r>
              <a:rPr lang="en-US"/>
              <a:t> criteria, interrupted load handling, and so on) as it loads the data</a:t>
            </a:r>
          </a:p>
          <a:p>
            <a:pPr lvl="2"/>
            <a:r>
              <a:rPr lang="en-US"/>
              <a:t>How SQL*Loader manipulates the data being loaded</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76482" name="Title_Gray_Number"/>
          <p:cNvSpPr>
            <a:spLocks noChangeArrowheads="1"/>
          </p:cNvSpPr>
          <p:nvPr/>
        </p:nvSpPr>
        <p:spPr bwMode="gray">
          <a:xfrm>
            <a:off x="3505200" y="952500"/>
            <a:ext cx="2057400" cy="4318000"/>
          </a:xfrm>
          <a:prstGeom prst="rect">
            <a:avLst/>
          </a:prstGeom>
          <a:solidFill>
            <a:srgbClr val="FFFFFF"/>
          </a:solidFill>
          <a:ln w="9525">
            <a:solidFill>
              <a:srgbClr val="FFFFFF"/>
            </a:solidFill>
            <a:miter lim="800000"/>
            <a:headEnd/>
            <a:tailEnd/>
          </a:ln>
          <a:effectLst/>
        </p:spPr>
        <p:txBody>
          <a:bodyPr wrap="none" lIns="12700" tIns="12700" rIns="12700" bIns="12700" anchor="ctr"/>
          <a:lstStyle/>
          <a:p>
            <a:pPr defTabSz="228600">
              <a:spcBef>
                <a:spcPct val="0"/>
              </a:spcBef>
              <a:buClr>
                <a:srgbClr val="000000"/>
              </a:buClr>
            </a:pPr>
            <a:r>
              <a:rPr lang="en-US" sz="27700" b="1">
                <a:solidFill>
                  <a:srgbClr val="CCCCCC"/>
                </a:solidFill>
              </a:rPr>
              <a:t>17</a:t>
            </a:r>
          </a:p>
        </p:txBody>
      </p:sp>
      <p:sp>
        <p:nvSpPr>
          <p:cNvPr id="276483" name="Default_Title"/>
          <p:cNvSpPr>
            <a:spLocks noGrp="1" noChangeArrowheads="1"/>
          </p:cNvSpPr>
          <p:nvPr>
            <p:ph type="ctrTitle"/>
          </p:nvPr>
        </p:nvSpPr>
        <p:spPr>
          <a:xfrm>
            <a:off x="914400" y="2667000"/>
            <a:ext cx="7315200" cy="685800"/>
          </a:xfrm>
        </p:spPr>
        <p:txBody>
          <a:bodyPr/>
          <a:lstStyle>
            <a:lvl1pPr>
              <a:spcBef>
                <a:spcPct val="0"/>
              </a:spcBef>
              <a:defRPr/>
            </a:lvl1pPr>
          </a:lstStyle>
          <a:p>
            <a:r>
              <a:rPr lang="en-US"/>
              <a:t>&lt;Insert Lesson, Module, Course Title&gt;</a:t>
            </a:r>
          </a:p>
        </p:txBody>
      </p:sp>
      <p:sp>
        <p:nvSpPr>
          <p:cNvPr id="276484" name="Title_PlaceholderSubtitle"/>
          <p:cNvSpPr>
            <a:spLocks noGrp="1" noChangeArrowheads="1"/>
          </p:cNvSpPr>
          <p:nvPr>
            <p:ph type="subTitle" idx="1"/>
          </p:nvPr>
        </p:nvSpPr>
        <p:spPr>
          <a:xfrm>
            <a:off x="927100" y="4419600"/>
            <a:ext cx="7302500" cy="431800"/>
          </a:xfrm>
        </p:spPr>
        <p:txBody>
          <a:bodyPr/>
          <a:lstStyle>
            <a:lvl1pPr algn="ctr">
              <a:defRPr/>
            </a:lvl1pPr>
          </a:lstStyle>
          <a:p>
            <a:r>
              <a:rPr lang="en-US"/>
              <a:t>&lt;Insert Subtitle&gt;</a:t>
            </a:r>
          </a:p>
        </p:txBody>
      </p:sp>
      <p:pic>
        <p:nvPicPr>
          <p:cNvPr id="276501" name="Picture 21"/>
          <p:cNvPicPr>
            <a:picLocks noChangeAspect="1" noChangeArrowheads="1"/>
          </p:cNvPicPr>
          <p:nvPr/>
        </p:nvPicPr>
        <p:blipFill>
          <a:blip r:embed="rId2" cstate="print"/>
          <a:srcRect/>
          <a:stretch>
            <a:fillRect/>
          </a:stretch>
        </p:blipFill>
        <p:spPr bwMode="auto">
          <a:xfrm>
            <a:off x="0" y="6370638"/>
            <a:ext cx="9144000" cy="271462"/>
          </a:xfrm>
          <a:prstGeom prst="rect">
            <a:avLst/>
          </a:prstGeom>
          <a:noFill/>
          <a:ln w="9525">
            <a:noFill/>
            <a:miter lim="800000"/>
            <a:headEnd/>
            <a:tailEnd/>
          </a:ln>
        </p:spPr>
      </p:pic>
      <p:sp>
        <p:nvSpPr>
          <p:cNvPr id="276516" name="Slide_Copyright"/>
          <p:cNvSpPr>
            <a:spLocks noChangeArrowheads="1"/>
          </p:cNvSpPr>
          <p:nvPr/>
        </p:nvSpPr>
        <p:spPr bwMode="auto">
          <a:xfrm>
            <a:off x="2517775" y="6654800"/>
            <a:ext cx="4102100" cy="190500"/>
          </a:xfrm>
          <a:prstGeom prst="rect">
            <a:avLst/>
          </a:prstGeom>
          <a:noFill/>
          <a:ln w="9525">
            <a:noFill/>
            <a:miter lim="800000"/>
            <a:headEnd/>
            <a:tailEnd/>
          </a:ln>
          <a:effectLst/>
        </p:spPr>
        <p:txBody>
          <a:bodyPr wrap="none" anchor="ctr"/>
          <a:lstStyle/>
          <a:p>
            <a:pPr>
              <a:spcBef>
                <a:spcPct val="0"/>
              </a:spcBef>
              <a:buClrTx/>
              <a:buFontTx/>
              <a:buNone/>
            </a:pPr>
            <a:r>
              <a:rPr lang="en-US">
                <a:solidFill>
                  <a:schemeClr val="tx1"/>
                </a:solidFill>
                <a:latin typeface="Arial" pitchFamily="34" charset="0"/>
              </a:rPr>
              <a:t>Copyright © 2007, Oracle. All rights reserved.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8438" y="439738"/>
            <a:ext cx="1979612" cy="29876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439738"/>
            <a:ext cx="5786438" cy="2987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76400"/>
            <a:ext cx="3883025" cy="1751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676400"/>
            <a:ext cx="3883025" cy="1751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5459" name="Slide_PlaceholderText"/>
          <p:cNvSpPr>
            <a:spLocks noGrp="1" noChangeArrowheads="1"/>
          </p:cNvSpPr>
          <p:nvPr>
            <p:ph type="body" idx="1"/>
          </p:nvPr>
        </p:nvSpPr>
        <p:spPr bwMode="auto">
          <a:xfrm>
            <a:off x="609600" y="1676400"/>
            <a:ext cx="7918450" cy="1751013"/>
          </a:xfrm>
          <a:prstGeom prst="rect">
            <a:avLst/>
          </a:prstGeom>
          <a:noFill/>
          <a:ln w="9525">
            <a:noFill/>
            <a:miter lim="800000"/>
            <a:headEnd/>
            <a:tailEnd/>
          </a:ln>
          <a:effectLst/>
        </p:spPr>
        <p:txBody>
          <a:bodyPr vert="horz" wrap="square" lIns="12700" tIns="12700" rIns="12700" bIns="1270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75469" name="Picture 13"/>
          <p:cNvPicPr>
            <a:picLocks noChangeAspect="1" noChangeArrowheads="1"/>
          </p:cNvPicPr>
          <p:nvPr/>
        </p:nvPicPr>
        <p:blipFill>
          <a:blip r:embed="rId13" cstate="print"/>
          <a:srcRect/>
          <a:stretch>
            <a:fillRect/>
          </a:stretch>
        </p:blipFill>
        <p:spPr bwMode="auto">
          <a:xfrm>
            <a:off x="0" y="6370638"/>
            <a:ext cx="9144000" cy="271462"/>
          </a:xfrm>
          <a:prstGeom prst="rect">
            <a:avLst/>
          </a:prstGeom>
          <a:noFill/>
          <a:ln w="9525">
            <a:noFill/>
            <a:miter lim="800000"/>
            <a:headEnd/>
            <a:tailEnd/>
          </a:ln>
        </p:spPr>
      </p:pic>
      <p:sp>
        <p:nvSpPr>
          <p:cNvPr id="275462" name="Slide_Copyright"/>
          <p:cNvSpPr>
            <a:spLocks noChangeArrowheads="1"/>
          </p:cNvSpPr>
          <p:nvPr/>
        </p:nvSpPr>
        <p:spPr bwMode="auto">
          <a:xfrm>
            <a:off x="2517775" y="6654800"/>
            <a:ext cx="4102100" cy="190500"/>
          </a:xfrm>
          <a:prstGeom prst="rect">
            <a:avLst/>
          </a:prstGeom>
          <a:noFill/>
          <a:ln w="9525">
            <a:noFill/>
            <a:miter lim="800000"/>
            <a:headEnd/>
            <a:tailEnd/>
          </a:ln>
          <a:effectLst/>
        </p:spPr>
        <p:txBody>
          <a:bodyPr wrap="none" anchor="ctr"/>
          <a:lstStyle/>
          <a:p>
            <a:pPr>
              <a:spcBef>
                <a:spcPct val="0"/>
              </a:spcBef>
              <a:buClrTx/>
              <a:buFontTx/>
              <a:buNone/>
            </a:pPr>
            <a:r>
              <a:rPr lang="en-US">
                <a:solidFill>
                  <a:schemeClr val="tx1"/>
                </a:solidFill>
                <a:latin typeface="Arial" pitchFamily="34" charset="0"/>
              </a:rPr>
              <a:t>Copyright © 2007, Oracle. All rights reserved.</a:t>
            </a:r>
          </a:p>
        </p:txBody>
      </p:sp>
      <p:sp>
        <p:nvSpPr>
          <p:cNvPr id="275458" name="Slide_PlaceholderTitle"/>
          <p:cNvSpPr>
            <a:spLocks noGrp="1" noChangeArrowheads="1"/>
          </p:cNvSpPr>
          <p:nvPr>
            <p:ph type="title"/>
          </p:nvPr>
        </p:nvSpPr>
        <p:spPr bwMode="auto">
          <a:xfrm>
            <a:off x="609600" y="439738"/>
            <a:ext cx="7918450" cy="876300"/>
          </a:xfrm>
          <a:prstGeom prst="rect">
            <a:avLst/>
          </a:prstGeom>
          <a:noFill/>
          <a:ln w="9525">
            <a:noFill/>
            <a:miter lim="800000"/>
            <a:headEnd/>
            <a:tailEnd/>
          </a:ln>
          <a:effectLst/>
        </p:spPr>
        <p:txBody>
          <a:bodyPr vert="horz" wrap="square" lIns="12700" tIns="12700" rIns="12700" bIns="12700" numCol="1" anchor="t" anchorCtr="0" compatLnSpc="1">
            <a:prstTxWarp prst="textNoShape">
              <a:avLst/>
            </a:prstTxWarp>
          </a:bodyPr>
          <a:lstStyle/>
          <a:p>
            <a:pPr lvl="0"/>
            <a:r>
              <a:rPr lang="en-US" smtClean="0"/>
              <a:t>Click to edit Master title style </a:t>
            </a:r>
          </a:p>
        </p:txBody>
      </p:sp>
      <p:sp>
        <p:nvSpPr>
          <p:cNvPr id="275486" name="Slide_Page_Number"/>
          <p:cNvSpPr>
            <a:spLocks noChangeArrowheads="1"/>
          </p:cNvSpPr>
          <p:nvPr/>
        </p:nvSpPr>
        <p:spPr bwMode="auto">
          <a:xfrm>
            <a:off x="457200" y="6654800"/>
            <a:ext cx="965200" cy="182563"/>
          </a:xfrm>
          <a:prstGeom prst="rect">
            <a:avLst/>
          </a:prstGeom>
          <a:noFill/>
          <a:ln w="9525">
            <a:noFill/>
            <a:miter lim="800000"/>
            <a:headEnd/>
            <a:tailEnd/>
          </a:ln>
          <a:effectLst/>
        </p:spPr>
        <p:txBody>
          <a:bodyPr wrap="none" anchor="ctr"/>
          <a:lstStyle/>
          <a:p>
            <a:pPr algn="just">
              <a:spcBef>
                <a:spcPct val="0"/>
              </a:spcBef>
              <a:buClrTx/>
              <a:buFontTx/>
              <a:buNone/>
            </a:pPr>
            <a:r>
              <a:rPr lang="en-US">
                <a:solidFill>
                  <a:schemeClr val="tx1"/>
                </a:solidFill>
                <a:latin typeface="Arial" pitchFamily="34" charset="0"/>
              </a:rPr>
              <a:t>17 - </a:t>
            </a:r>
            <a:fld id="{DA152A51-9A43-4409-B00F-A36D9D985CF7}" type="slidenum">
              <a:rPr lang="en-US">
                <a:solidFill>
                  <a:schemeClr val="tx1"/>
                </a:solidFill>
                <a:latin typeface="Arial" pitchFamily="34" charset="0"/>
              </a:rPr>
              <a:pPr algn="just">
                <a:spcBef>
                  <a:spcPct val="0"/>
                </a:spcBef>
                <a:buClrTx/>
                <a:buFontTx/>
                <a:buNone/>
              </a:pPr>
              <a:t>‹#›</a:t>
            </a:fld>
            <a:endParaRPr lang="en-US">
              <a:solidFill>
                <a:schemeClr val="tx1"/>
              </a:solidFill>
              <a:latin typeface="Arial" pitchFamily="34" charset="0"/>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ctr" defTabSz="228600" rtl="0" fontAlgn="base">
        <a:spcBef>
          <a:spcPct val="20000"/>
        </a:spcBef>
        <a:spcAft>
          <a:spcPct val="0"/>
        </a:spcAft>
        <a:buClr>
          <a:srgbClr val="000000"/>
        </a:buClr>
        <a:buFont typeface="Arial" pitchFamily="34" charset="0"/>
        <a:defRPr sz="2600" b="1">
          <a:solidFill>
            <a:schemeClr val="tx1"/>
          </a:solidFill>
          <a:latin typeface="+mj-lt"/>
          <a:ea typeface="+mj-ea"/>
          <a:cs typeface="+mj-cs"/>
        </a:defRPr>
      </a:lvl1pPr>
      <a:lvl2pPr algn="ctr" defTabSz="228600" rtl="0" fontAlgn="base">
        <a:spcBef>
          <a:spcPct val="20000"/>
        </a:spcBef>
        <a:spcAft>
          <a:spcPct val="0"/>
        </a:spcAft>
        <a:buClr>
          <a:srgbClr val="000000"/>
        </a:buClr>
        <a:buFont typeface="Arial" pitchFamily="34" charset="0"/>
        <a:defRPr sz="2600" b="1">
          <a:solidFill>
            <a:schemeClr val="tx1"/>
          </a:solidFill>
          <a:latin typeface="Arial" pitchFamily="34" charset="0"/>
        </a:defRPr>
      </a:lvl2pPr>
      <a:lvl3pPr algn="ctr" defTabSz="228600" rtl="0" fontAlgn="base">
        <a:spcBef>
          <a:spcPct val="20000"/>
        </a:spcBef>
        <a:spcAft>
          <a:spcPct val="0"/>
        </a:spcAft>
        <a:buClr>
          <a:srgbClr val="000000"/>
        </a:buClr>
        <a:buFont typeface="Arial" pitchFamily="34" charset="0"/>
        <a:defRPr sz="2600" b="1">
          <a:solidFill>
            <a:schemeClr val="tx1"/>
          </a:solidFill>
          <a:latin typeface="Arial" pitchFamily="34" charset="0"/>
        </a:defRPr>
      </a:lvl3pPr>
      <a:lvl4pPr algn="ctr" defTabSz="228600" rtl="0" fontAlgn="base">
        <a:spcBef>
          <a:spcPct val="20000"/>
        </a:spcBef>
        <a:spcAft>
          <a:spcPct val="0"/>
        </a:spcAft>
        <a:buClr>
          <a:srgbClr val="000000"/>
        </a:buClr>
        <a:buFont typeface="Arial" pitchFamily="34" charset="0"/>
        <a:defRPr sz="2600" b="1">
          <a:solidFill>
            <a:schemeClr val="tx1"/>
          </a:solidFill>
          <a:latin typeface="Arial" pitchFamily="34" charset="0"/>
        </a:defRPr>
      </a:lvl4pPr>
      <a:lvl5pPr algn="ctr" defTabSz="228600" rtl="0" fontAlgn="base">
        <a:spcBef>
          <a:spcPct val="20000"/>
        </a:spcBef>
        <a:spcAft>
          <a:spcPct val="0"/>
        </a:spcAft>
        <a:buClr>
          <a:srgbClr val="000000"/>
        </a:buClr>
        <a:buFont typeface="Arial" pitchFamily="34" charset="0"/>
        <a:defRPr sz="2600" b="1">
          <a:solidFill>
            <a:schemeClr val="tx1"/>
          </a:solidFill>
          <a:latin typeface="Arial" pitchFamily="34" charset="0"/>
        </a:defRPr>
      </a:lvl5pPr>
      <a:lvl6pPr marL="457200" algn="ctr" defTabSz="228600" rtl="0" fontAlgn="base">
        <a:spcBef>
          <a:spcPct val="20000"/>
        </a:spcBef>
        <a:spcAft>
          <a:spcPct val="0"/>
        </a:spcAft>
        <a:buClr>
          <a:srgbClr val="000000"/>
        </a:buClr>
        <a:buFont typeface="Arial" pitchFamily="34" charset="0"/>
        <a:defRPr sz="2600" b="1">
          <a:solidFill>
            <a:schemeClr val="tx1"/>
          </a:solidFill>
          <a:latin typeface="Arial" pitchFamily="34" charset="0"/>
        </a:defRPr>
      </a:lvl6pPr>
      <a:lvl7pPr marL="914400" algn="ctr" defTabSz="228600" rtl="0" fontAlgn="base">
        <a:spcBef>
          <a:spcPct val="20000"/>
        </a:spcBef>
        <a:spcAft>
          <a:spcPct val="0"/>
        </a:spcAft>
        <a:buClr>
          <a:srgbClr val="000000"/>
        </a:buClr>
        <a:buFont typeface="Arial" pitchFamily="34" charset="0"/>
        <a:defRPr sz="2600" b="1">
          <a:solidFill>
            <a:schemeClr val="tx1"/>
          </a:solidFill>
          <a:latin typeface="Arial" pitchFamily="34" charset="0"/>
        </a:defRPr>
      </a:lvl7pPr>
      <a:lvl8pPr marL="1371600" algn="ctr" defTabSz="228600" rtl="0" fontAlgn="base">
        <a:spcBef>
          <a:spcPct val="20000"/>
        </a:spcBef>
        <a:spcAft>
          <a:spcPct val="0"/>
        </a:spcAft>
        <a:buClr>
          <a:srgbClr val="000000"/>
        </a:buClr>
        <a:buFont typeface="Arial" pitchFamily="34" charset="0"/>
        <a:defRPr sz="2600" b="1">
          <a:solidFill>
            <a:schemeClr val="tx1"/>
          </a:solidFill>
          <a:latin typeface="Arial" pitchFamily="34" charset="0"/>
        </a:defRPr>
      </a:lvl8pPr>
      <a:lvl9pPr marL="1828800" algn="ctr" defTabSz="228600" rtl="0" fontAlgn="base">
        <a:spcBef>
          <a:spcPct val="20000"/>
        </a:spcBef>
        <a:spcAft>
          <a:spcPct val="0"/>
        </a:spcAft>
        <a:buClr>
          <a:srgbClr val="000000"/>
        </a:buClr>
        <a:buFont typeface="Arial" pitchFamily="34" charset="0"/>
        <a:defRPr sz="2600" b="1">
          <a:solidFill>
            <a:schemeClr val="tx1"/>
          </a:solidFill>
          <a:latin typeface="Arial" pitchFamily="34" charset="0"/>
        </a:defRPr>
      </a:lvl9pPr>
    </p:titleStyle>
    <p:bodyStyle>
      <a:lvl1pPr algn="l" defTabSz="228600" rtl="0" fontAlgn="base">
        <a:spcBef>
          <a:spcPct val="20000"/>
        </a:spcBef>
        <a:spcAft>
          <a:spcPct val="0"/>
        </a:spcAft>
        <a:buClr>
          <a:srgbClr val="000000"/>
        </a:buClr>
        <a:buFont typeface="Arial" pitchFamily="34" charset="0"/>
        <a:defRPr sz="2200" b="1">
          <a:solidFill>
            <a:schemeClr val="tx1"/>
          </a:solidFill>
          <a:latin typeface="+mn-lt"/>
          <a:ea typeface="+mn-ea"/>
          <a:cs typeface="+mn-cs"/>
        </a:defRPr>
      </a:lvl1pPr>
      <a:lvl2pPr marL="461963" indent="-347663" algn="l" defTabSz="228600" rtl="0" fontAlgn="base">
        <a:spcBef>
          <a:spcPct val="20000"/>
        </a:spcBef>
        <a:spcAft>
          <a:spcPct val="0"/>
        </a:spcAft>
        <a:buClr>
          <a:srgbClr val="FF0000"/>
        </a:buClr>
        <a:buFont typeface="Arial" pitchFamily="34" charset="0"/>
        <a:buChar char="•"/>
        <a:defRPr sz="2200" b="1">
          <a:solidFill>
            <a:schemeClr val="tx1"/>
          </a:solidFill>
          <a:latin typeface="+mn-lt"/>
        </a:defRPr>
      </a:lvl2pPr>
      <a:lvl3pPr marL="909638" indent="-331788" algn="l" defTabSz="228600" rtl="0" fontAlgn="base">
        <a:spcBef>
          <a:spcPct val="20000"/>
        </a:spcBef>
        <a:spcAft>
          <a:spcPct val="0"/>
        </a:spcAft>
        <a:buClr>
          <a:srgbClr val="FF0000"/>
        </a:buClr>
        <a:buFont typeface="Arial" pitchFamily="34" charset="0"/>
        <a:buChar char="–"/>
        <a:defRPr sz="2000" b="1">
          <a:solidFill>
            <a:schemeClr val="tx1"/>
          </a:solidFill>
          <a:latin typeface="+mn-lt"/>
        </a:defRPr>
      </a:lvl3pPr>
      <a:lvl4pPr marL="1255713" indent="-231775" algn="l" defTabSz="228600" rtl="0" fontAlgn="base">
        <a:spcBef>
          <a:spcPct val="20000"/>
        </a:spcBef>
        <a:spcAft>
          <a:spcPct val="0"/>
        </a:spcAft>
        <a:buClr>
          <a:schemeClr val="accent2"/>
        </a:buClr>
        <a:buSzPct val="45000"/>
        <a:buFont typeface="Arial" pitchFamily="34" charset="0"/>
        <a:buChar char="—"/>
        <a:defRPr b="1">
          <a:solidFill>
            <a:schemeClr val="tx1"/>
          </a:solidFill>
          <a:latin typeface="+mn-lt"/>
        </a:defRPr>
      </a:lvl4pPr>
      <a:lvl5pPr marL="1601788" indent="-230188" algn="l" defTabSz="228600" rtl="0" fontAlgn="base">
        <a:spcBef>
          <a:spcPct val="20000"/>
        </a:spcBef>
        <a:spcAft>
          <a:spcPct val="0"/>
        </a:spcAft>
        <a:buClr>
          <a:schemeClr val="accent2"/>
        </a:buClr>
        <a:buSzPct val="55000"/>
        <a:buFont typeface="Arial" pitchFamily="34" charset="0"/>
        <a:buChar char="—"/>
        <a:defRPr sz="1600" b="1">
          <a:solidFill>
            <a:schemeClr val="tx1"/>
          </a:solidFill>
          <a:latin typeface="+mn-lt"/>
        </a:defRPr>
      </a:lvl5pPr>
      <a:lvl6pPr marL="2058988" indent="-230188" algn="l" defTabSz="228600" rtl="0" fontAlgn="base">
        <a:spcBef>
          <a:spcPct val="20000"/>
        </a:spcBef>
        <a:spcAft>
          <a:spcPct val="0"/>
        </a:spcAft>
        <a:buClr>
          <a:schemeClr val="accent2"/>
        </a:buClr>
        <a:buSzPct val="55000"/>
        <a:buFont typeface="Arial" pitchFamily="34" charset="0"/>
        <a:buChar char="—"/>
        <a:defRPr sz="1600" b="1">
          <a:solidFill>
            <a:schemeClr val="tx1"/>
          </a:solidFill>
          <a:latin typeface="+mn-lt"/>
        </a:defRPr>
      </a:lvl6pPr>
      <a:lvl7pPr marL="2516188" indent="-230188" algn="l" defTabSz="228600" rtl="0" fontAlgn="base">
        <a:spcBef>
          <a:spcPct val="20000"/>
        </a:spcBef>
        <a:spcAft>
          <a:spcPct val="0"/>
        </a:spcAft>
        <a:buClr>
          <a:schemeClr val="accent2"/>
        </a:buClr>
        <a:buSzPct val="55000"/>
        <a:buFont typeface="Arial" pitchFamily="34" charset="0"/>
        <a:buChar char="—"/>
        <a:defRPr sz="1600" b="1">
          <a:solidFill>
            <a:schemeClr val="tx1"/>
          </a:solidFill>
          <a:latin typeface="+mn-lt"/>
        </a:defRPr>
      </a:lvl7pPr>
      <a:lvl8pPr marL="2973388" indent="-230188" algn="l" defTabSz="228600" rtl="0" fontAlgn="base">
        <a:spcBef>
          <a:spcPct val="20000"/>
        </a:spcBef>
        <a:spcAft>
          <a:spcPct val="0"/>
        </a:spcAft>
        <a:buClr>
          <a:schemeClr val="accent2"/>
        </a:buClr>
        <a:buSzPct val="55000"/>
        <a:buFont typeface="Arial" pitchFamily="34" charset="0"/>
        <a:buChar char="—"/>
        <a:defRPr sz="1600" b="1">
          <a:solidFill>
            <a:schemeClr val="tx1"/>
          </a:solidFill>
          <a:latin typeface="+mn-lt"/>
        </a:defRPr>
      </a:lvl8pPr>
      <a:lvl9pPr marL="3430588" indent="-230188" algn="l" defTabSz="228600" rtl="0" fontAlgn="base">
        <a:spcBef>
          <a:spcPct val="20000"/>
        </a:spcBef>
        <a:spcAft>
          <a:spcPct val="0"/>
        </a:spcAft>
        <a:buClr>
          <a:schemeClr val="accent2"/>
        </a:buClr>
        <a:buSzPct val="55000"/>
        <a:buFont typeface="Arial" pitchFamily="34" charset="0"/>
        <a:buChar char="—"/>
        <a:defRPr sz="16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8" name="Rectangle 4"/>
          <p:cNvSpPr>
            <a:spLocks noGrp="1" noChangeArrowheads="1"/>
          </p:cNvSpPr>
          <p:nvPr>
            <p:ph type="ctrTitle"/>
          </p:nvPr>
        </p:nvSpPr>
        <p:spPr/>
        <p:txBody>
          <a:bodyPr/>
          <a:lstStyle/>
          <a:p>
            <a:r>
              <a:rPr lang="en-US"/>
              <a:t>Moving Data</a:t>
            </a:r>
          </a:p>
        </p:txBody>
      </p:sp>
      <p:sp>
        <p:nvSpPr>
          <p:cNvPr id="303107" name="Line 3"/>
          <p:cNvSpPr>
            <a:spLocks noChangeShapeType="1"/>
          </p:cNvSpPr>
          <p:nvPr/>
        </p:nvSpPr>
        <p:spPr bwMode="auto">
          <a:xfrm>
            <a:off x="1828800" y="4495800"/>
            <a:ext cx="990600" cy="0"/>
          </a:xfrm>
          <a:prstGeom prst="line">
            <a:avLst/>
          </a:prstGeom>
          <a:noFill/>
          <a:ln w="9525">
            <a:noFill/>
            <a:round/>
            <a:headEnd/>
            <a:tailEnd type="triangle" w="med" len="med"/>
          </a:ln>
          <a:effectLst/>
        </p:spPr>
        <p:txBody>
          <a:bodyPr lIns="12700" tIns="12700" rIns="12700" bIns="12700">
            <a:spAutoFit/>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1538" name="Rectangle 2"/>
          <p:cNvSpPr>
            <a:spLocks noChangeArrowheads="1"/>
          </p:cNvSpPr>
          <p:nvPr/>
        </p:nvSpPr>
        <p:spPr bwMode="auto">
          <a:xfrm>
            <a:off x="889000" y="533400"/>
            <a:ext cx="7315200" cy="876300"/>
          </a:xfrm>
          <a:prstGeom prst="rect">
            <a:avLst/>
          </a:prstGeom>
          <a:noFill/>
          <a:ln w="9525">
            <a:noFill/>
            <a:miter lim="800000"/>
            <a:headEnd/>
            <a:tailEnd/>
          </a:ln>
          <a:effectLst/>
        </p:spPr>
        <p:txBody>
          <a:bodyPr lIns="12700" tIns="12700" rIns="12700" bIns="12700"/>
          <a:lstStyle/>
          <a:p>
            <a:pPr defTabSz="228600">
              <a:buClr>
                <a:srgbClr val="000000"/>
              </a:buClr>
            </a:pPr>
            <a:r>
              <a:rPr lang="en-US" sz="2600" b="1">
                <a:solidFill>
                  <a:schemeClr val="tx1"/>
                </a:solidFill>
                <a:latin typeface="Arial" pitchFamily="34" charset="0"/>
              </a:rPr>
              <a:t>SQL*Loader Control File</a:t>
            </a:r>
            <a:r>
              <a:rPr lang="en-US" altLang="en-US" sz="2600" b="1">
                <a:solidFill>
                  <a:schemeClr val="tx1"/>
                </a:solidFill>
                <a:latin typeface="Arial" pitchFamily="34" charset="0"/>
              </a:rPr>
              <a:t/>
            </a:r>
            <a:br>
              <a:rPr lang="en-US" altLang="en-US" sz="2600" b="1">
                <a:solidFill>
                  <a:schemeClr val="tx1"/>
                </a:solidFill>
                <a:latin typeface="Arial" pitchFamily="34" charset="0"/>
              </a:rPr>
            </a:br>
            <a:r>
              <a:rPr lang="en-US" altLang="en-US" sz="2600" b="1">
                <a:solidFill>
                  <a:schemeClr val="tx1"/>
                </a:solidFill>
                <a:latin typeface="Arial" pitchFamily="34" charset="0"/>
              </a:rPr>
              <a:t>Full Notes Page</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a:noFill/>
        </p:spPr>
        <p:txBody>
          <a:bodyPr/>
          <a:lstStyle/>
          <a:p>
            <a:r>
              <a:rPr lang="en-US"/>
              <a:t>Loading Methods</a:t>
            </a:r>
          </a:p>
        </p:txBody>
      </p:sp>
      <p:graphicFrame>
        <p:nvGraphicFramePr>
          <p:cNvPr id="323648" name="Group 64"/>
          <p:cNvGraphicFramePr>
            <a:graphicFrameLocks noGrp="1"/>
          </p:cNvGraphicFramePr>
          <p:nvPr/>
        </p:nvGraphicFramePr>
        <p:xfrm>
          <a:off x="581025" y="2446338"/>
          <a:ext cx="8037513" cy="3706877"/>
        </p:xfrm>
        <a:graphic>
          <a:graphicData uri="http://schemas.openxmlformats.org/drawingml/2006/table">
            <a:tbl>
              <a:tblPr/>
              <a:tblGrid>
                <a:gridCol w="3470275"/>
                <a:gridCol w="4567238"/>
              </a:tblGrid>
              <a:tr h="482600">
                <a:tc>
                  <a:txBody>
                    <a:bodyPr/>
                    <a:lstStyle/>
                    <a:p>
                      <a:pPr marL="0" marR="0" lvl="0" indent="0" algn="l" defTabSz="228600" rtl="0" eaLnBrk="0" fontAlgn="base" latinLnBrk="0" hangingPunct="0">
                        <a:lnSpc>
                          <a:spcPct val="90000"/>
                        </a:lnSpc>
                        <a:spcBef>
                          <a:spcPct val="60000"/>
                        </a:spcBef>
                        <a:spcAft>
                          <a:spcPct val="0"/>
                        </a:spcAft>
                        <a:buClrTx/>
                        <a:buSzTx/>
                        <a:buFontTx/>
                        <a:buNone/>
                        <a:tabLst/>
                      </a:pPr>
                      <a:r>
                        <a:rPr kumimoji="0" lang="en-US" sz="1800" b="1" i="0" u="none" strike="noStrike" cap="none" normalizeH="0" baseline="0" smtClean="0">
                          <a:ln>
                            <a:noFill/>
                          </a:ln>
                          <a:solidFill>
                            <a:srgbClr val="000000"/>
                          </a:solidFill>
                          <a:effectLst/>
                          <a:latin typeface="Arial" pitchFamily="34" charset="0"/>
                        </a:rPr>
                        <a:t>Conventional Load</a:t>
                      </a:r>
                      <a:endParaRPr kumimoji="0" lang="en-US" sz="1800" b="1" i="0" u="none" strike="noStrike" cap="none" normalizeH="0" baseline="0" smtClean="0">
                        <a:ln>
                          <a:noFill/>
                        </a:ln>
                        <a:solidFill>
                          <a:schemeClr val="tx1"/>
                        </a:solidFill>
                        <a:effectLst/>
                        <a:latin typeface="Arial" pitchFamily="34" charset="0"/>
                      </a:endParaRPr>
                    </a:p>
                  </a:txBody>
                  <a:tcPr marT="91440" marB="9144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1" fontAlgn="base" latinLnBrk="0" hangingPunct="1">
                        <a:lnSpc>
                          <a:spcPct val="90000"/>
                        </a:lnSpc>
                        <a:spcBef>
                          <a:spcPct val="20000"/>
                        </a:spcBef>
                        <a:spcAft>
                          <a:spcPct val="0"/>
                        </a:spcAft>
                        <a:buClr>
                          <a:srgbClr val="000000"/>
                        </a:buClr>
                        <a:buSzTx/>
                        <a:buFont typeface="Arial" pitchFamily="34" charset="0"/>
                        <a:buNone/>
                        <a:tabLst/>
                      </a:pPr>
                      <a:r>
                        <a:rPr kumimoji="0" lang="en-US" sz="1800" b="1" i="0" u="none" strike="noStrike" cap="none" normalizeH="0" baseline="0" smtClean="0">
                          <a:ln>
                            <a:noFill/>
                          </a:ln>
                          <a:solidFill>
                            <a:schemeClr val="tx1"/>
                          </a:solidFill>
                          <a:effectLst/>
                          <a:latin typeface="Arial" pitchFamily="34" charset="0"/>
                        </a:rPr>
                        <a:t>Direct Path Load</a:t>
                      </a:r>
                    </a:p>
                  </a:txBody>
                  <a:tcPr marT="91440" marB="9144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FFFFCC"/>
                    </a:solidFill>
                  </a:tcPr>
                </a:tc>
              </a:tr>
              <a:tr h="454025">
                <a:tc>
                  <a:txBody>
                    <a:bodyPr/>
                    <a:lstStyle/>
                    <a:p>
                      <a:pPr marL="0" marR="0" lvl="0" indent="0" algn="l" defTabSz="228600" rtl="0" eaLnBrk="0" fontAlgn="base" latinLnBrk="0" hangingPunct="0">
                        <a:lnSpc>
                          <a:spcPct val="90000"/>
                        </a:lnSpc>
                        <a:spcBef>
                          <a:spcPct val="50000"/>
                        </a:spcBef>
                        <a:spcAft>
                          <a:spcPct val="0"/>
                        </a:spcAft>
                        <a:buClrTx/>
                        <a:buSzTx/>
                        <a:buFontTx/>
                        <a:buNone/>
                        <a:tabLst/>
                      </a:pPr>
                      <a:r>
                        <a:rPr kumimoji="0" lang="en-US" sz="1600" b="1" i="0" u="none" strike="noStrike" cap="none" normalizeH="0" baseline="0" smtClean="0">
                          <a:ln>
                            <a:noFill/>
                          </a:ln>
                          <a:solidFill>
                            <a:srgbClr val="000000"/>
                          </a:solidFill>
                          <a:effectLst/>
                          <a:latin typeface="Arial" pitchFamily="34" charset="0"/>
                        </a:rPr>
                        <a:t>Uses </a:t>
                      </a:r>
                      <a:r>
                        <a:rPr kumimoji="0" lang="en-US" sz="1600" b="1" i="0" u="none" strike="noStrike" cap="none" normalizeH="0" baseline="0" smtClean="0">
                          <a:ln>
                            <a:noFill/>
                          </a:ln>
                          <a:solidFill>
                            <a:srgbClr val="000000"/>
                          </a:solidFill>
                          <a:effectLst/>
                          <a:latin typeface="Courier New" pitchFamily="49" charset="0"/>
                        </a:rPr>
                        <a:t>COMMIT</a:t>
                      </a:r>
                      <a:endParaRPr kumimoji="0" lang="en-US" sz="1600" b="1" i="0" u="none" strike="noStrike" cap="none" normalizeH="0" baseline="0" smtClean="0">
                        <a:ln>
                          <a:noFill/>
                        </a:ln>
                        <a:solidFill>
                          <a:schemeClr val="tx1"/>
                        </a:solidFill>
                        <a:effectLst/>
                        <a:latin typeface="Arial" pitchFamily="34" charset="0"/>
                      </a:endParaRPr>
                    </a:p>
                  </a:txBody>
                  <a:tcPr marT="91440" marB="9144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90000"/>
                        </a:lnSpc>
                        <a:spcBef>
                          <a:spcPct val="50000"/>
                        </a:spcBef>
                        <a:spcAft>
                          <a:spcPct val="0"/>
                        </a:spcAft>
                        <a:buClrTx/>
                        <a:buSzTx/>
                        <a:buFontTx/>
                        <a:buNone/>
                        <a:tabLst/>
                      </a:pPr>
                      <a:r>
                        <a:rPr kumimoji="0" lang="en-US" sz="1600" b="1" i="0" u="none" strike="noStrike" cap="none" normalizeH="0" baseline="0" smtClean="0">
                          <a:ln>
                            <a:noFill/>
                          </a:ln>
                          <a:solidFill>
                            <a:srgbClr val="000000"/>
                          </a:solidFill>
                          <a:effectLst/>
                          <a:latin typeface="Arial" pitchFamily="34" charset="0"/>
                        </a:rPr>
                        <a:t>Uses data saves </a:t>
                      </a:r>
                      <a:r>
                        <a:rPr kumimoji="0" lang="en-US" sz="1600" b="1" i="0" u="none" strike="noStrike" cap="none" normalizeH="0" baseline="0" smtClean="0">
                          <a:ln>
                            <a:noFill/>
                          </a:ln>
                          <a:solidFill>
                            <a:schemeClr val="tx1"/>
                          </a:solidFill>
                          <a:effectLst/>
                          <a:latin typeface="Arial" pitchFamily="34" charset="0"/>
                        </a:rPr>
                        <a:t>(faster operation)</a:t>
                      </a:r>
                    </a:p>
                  </a:txBody>
                  <a:tcPr marT="91440" marB="9144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solidFill>
                  </a:tcPr>
                </a:tc>
              </a:tr>
              <a:tr h="479425">
                <a:tc>
                  <a:txBody>
                    <a:bodyPr/>
                    <a:lstStyle/>
                    <a:p>
                      <a:pPr marL="0" marR="0" lvl="0" indent="0" algn="l" defTabSz="228600" rtl="0" eaLnBrk="1" fontAlgn="base" latinLnBrk="0" hangingPunct="1">
                        <a:lnSpc>
                          <a:spcPct val="90000"/>
                        </a:lnSpc>
                        <a:spcBef>
                          <a:spcPct val="20000"/>
                        </a:spcBef>
                        <a:spcAft>
                          <a:spcPct val="0"/>
                        </a:spcAft>
                        <a:buClr>
                          <a:srgbClr val="000000"/>
                        </a:buClr>
                        <a:buSzTx/>
                        <a:buFont typeface="Arial" pitchFamily="34" charset="0"/>
                        <a:buNone/>
                        <a:tabLst/>
                      </a:pPr>
                      <a:r>
                        <a:rPr kumimoji="0" lang="en-US" sz="1600" b="1" i="0" u="none" strike="noStrike" cap="none" normalizeH="0" baseline="0" smtClean="0">
                          <a:ln>
                            <a:noFill/>
                          </a:ln>
                          <a:solidFill>
                            <a:srgbClr val="000000"/>
                          </a:solidFill>
                          <a:effectLst/>
                          <a:latin typeface="Arial" pitchFamily="34" charset="0"/>
                        </a:rPr>
                        <a:t>Always generates redo entries </a:t>
                      </a:r>
                    </a:p>
                  </a:txBody>
                  <a:tcPr marT="91440" marB="9144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90000"/>
                        </a:lnSpc>
                        <a:spcBef>
                          <a:spcPct val="50000"/>
                        </a:spcBef>
                        <a:spcAft>
                          <a:spcPct val="0"/>
                        </a:spcAft>
                        <a:buClrTx/>
                        <a:buSzTx/>
                        <a:buFontTx/>
                        <a:buNone/>
                        <a:tabLst/>
                      </a:pPr>
                      <a:r>
                        <a:rPr kumimoji="0" lang="en-US" sz="1600" b="1" i="0" u="none" strike="noStrike" cap="none" normalizeH="0" baseline="0" smtClean="0">
                          <a:ln>
                            <a:noFill/>
                          </a:ln>
                          <a:solidFill>
                            <a:srgbClr val="000000"/>
                          </a:solidFill>
                          <a:effectLst/>
                          <a:latin typeface="Arial" pitchFamily="34" charset="0"/>
                        </a:rPr>
                        <a:t>Generates redo only under specific conditions</a:t>
                      </a:r>
                      <a:endParaRPr kumimoji="0" lang="en-US" sz="1600" b="1" i="0" u="none" strike="noStrike" cap="none" normalizeH="0" baseline="0" smtClean="0">
                        <a:ln>
                          <a:noFill/>
                        </a:ln>
                        <a:solidFill>
                          <a:schemeClr val="tx1"/>
                        </a:solidFill>
                        <a:effectLst/>
                        <a:latin typeface="Arial" pitchFamily="34" charset="0"/>
                      </a:endParaRPr>
                    </a:p>
                  </a:txBody>
                  <a:tcPr marT="91440" marB="9144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solidFill>
                  </a:tcPr>
                </a:tc>
              </a:tr>
              <a:tr h="479425">
                <a:tc>
                  <a:txBody>
                    <a:bodyPr/>
                    <a:lstStyle/>
                    <a:p>
                      <a:pPr marL="0" marR="0" lvl="0" indent="0" algn="l" defTabSz="228600" rtl="0" eaLnBrk="0" fontAlgn="base" latinLnBrk="0" hangingPunct="0">
                        <a:lnSpc>
                          <a:spcPct val="90000"/>
                        </a:lnSpc>
                        <a:spcBef>
                          <a:spcPct val="50000"/>
                        </a:spcBef>
                        <a:spcAft>
                          <a:spcPct val="0"/>
                        </a:spcAft>
                        <a:buClrTx/>
                        <a:buSzTx/>
                        <a:buFontTx/>
                        <a:buNone/>
                        <a:tabLst/>
                      </a:pPr>
                      <a:r>
                        <a:rPr kumimoji="0" lang="en-US" sz="1600" b="1" i="0" u="none" strike="noStrike" cap="none" normalizeH="0" baseline="0" smtClean="0">
                          <a:ln>
                            <a:noFill/>
                          </a:ln>
                          <a:solidFill>
                            <a:srgbClr val="000000"/>
                          </a:solidFill>
                          <a:effectLst/>
                          <a:latin typeface="Arial" pitchFamily="34" charset="0"/>
                        </a:rPr>
                        <a:t>Enforces all constraints</a:t>
                      </a:r>
                      <a:endParaRPr kumimoji="0" lang="en-US" sz="1600" b="1" i="0" u="none" strike="noStrike" cap="none" normalizeH="0" baseline="0" smtClean="0">
                        <a:ln>
                          <a:noFill/>
                        </a:ln>
                        <a:solidFill>
                          <a:schemeClr val="tx1"/>
                        </a:solidFill>
                        <a:effectLst/>
                        <a:latin typeface="Arial" pitchFamily="34" charset="0"/>
                      </a:endParaRPr>
                    </a:p>
                  </a:txBody>
                  <a:tcPr marT="91440" marB="9144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90000"/>
                        </a:lnSpc>
                        <a:spcBef>
                          <a:spcPct val="50000"/>
                        </a:spcBef>
                        <a:spcAft>
                          <a:spcPct val="0"/>
                        </a:spcAft>
                        <a:buClrTx/>
                        <a:buSzTx/>
                        <a:buFontTx/>
                        <a:buNone/>
                        <a:tabLst/>
                      </a:pPr>
                      <a:r>
                        <a:rPr kumimoji="0" lang="en-US" sz="1600" b="1" i="0" u="none" strike="noStrike" cap="none" normalizeH="0" baseline="0" smtClean="0">
                          <a:ln>
                            <a:noFill/>
                          </a:ln>
                          <a:solidFill>
                            <a:srgbClr val="000000"/>
                          </a:solidFill>
                          <a:effectLst/>
                          <a:latin typeface="Arial" pitchFamily="34" charset="0"/>
                        </a:rPr>
                        <a:t>Enforces only </a:t>
                      </a:r>
                      <a:r>
                        <a:rPr kumimoji="0" lang="en-US" sz="1600" b="1" i="0" u="none" strike="noStrike" cap="none" normalizeH="0" baseline="0" smtClean="0">
                          <a:ln>
                            <a:noFill/>
                          </a:ln>
                          <a:solidFill>
                            <a:srgbClr val="000000"/>
                          </a:solidFill>
                          <a:effectLst/>
                          <a:latin typeface="Courier New" pitchFamily="49" charset="0"/>
                        </a:rPr>
                        <a:t>PRIMARY KEY</a:t>
                      </a:r>
                      <a:r>
                        <a:rPr kumimoji="0" lang="en-US" sz="1600" b="1" i="0" u="none" strike="noStrike" cap="none" normalizeH="0" baseline="0" smtClean="0">
                          <a:ln>
                            <a:noFill/>
                          </a:ln>
                          <a:solidFill>
                            <a:srgbClr val="000000"/>
                          </a:solidFill>
                          <a:effectLst/>
                          <a:latin typeface="Arial" pitchFamily="34" charset="0"/>
                        </a:rPr>
                        <a:t>, </a:t>
                      </a:r>
                      <a:r>
                        <a:rPr kumimoji="0" lang="en-US" sz="1600" b="1" i="0" u="none" strike="noStrike" cap="none" normalizeH="0" baseline="0" smtClean="0">
                          <a:ln>
                            <a:noFill/>
                          </a:ln>
                          <a:solidFill>
                            <a:srgbClr val="000000"/>
                          </a:solidFill>
                          <a:effectLst/>
                          <a:latin typeface="Courier New" pitchFamily="49" charset="0"/>
                        </a:rPr>
                        <a:t>UNIQUE</a:t>
                      </a:r>
                      <a:r>
                        <a:rPr kumimoji="0" lang="en-US" sz="1600" b="1" i="0" u="none" strike="noStrike" cap="none" normalizeH="0" baseline="0" smtClean="0">
                          <a:ln>
                            <a:noFill/>
                          </a:ln>
                          <a:solidFill>
                            <a:srgbClr val="000000"/>
                          </a:solidFill>
                          <a:effectLst/>
                          <a:latin typeface="Arial" pitchFamily="34" charset="0"/>
                        </a:rPr>
                        <a:t>, and </a:t>
                      </a:r>
                      <a:r>
                        <a:rPr kumimoji="0" lang="en-US" sz="1600" b="1" i="0" u="none" strike="noStrike" cap="none" normalizeH="0" baseline="0" smtClean="0">
                          <a:ln>
                            <a:noFill/>
                          </a:ln>
                          <a:solidFill>
                            <a:srgbClr val="000000"/>
                          </a:solidFill>
                          <a:effectLst/>
                          <a:latin typeface="Courier New" pitchFamily="49" charset="0"/>
                        </a:rPr>
                        <a:t>NOT NULL</a:t>
                      </a:r>
                      <a:endParaRPr kumimoji="0" lang="en-US" sz="1600" b="1" i="0" u="none" strike="noStrike" cap="none" normalizeH="0" baseline="0" smtClean="0">
                        <a:ln>
                          <a:noFill/>
                        </a:ln>
                        <a:solidFill>
                          <a:schemeClr val="tx1"/>
                        </a:solidFill>
                        <a:effectLst/>
                        <a:latin typeface="Arial" pitchFamily="34" charset="0"/>
                      </a:endParaRPr>
                    </a:p>
                  </a:txBody>
                  <a:tcPr marT="91440" marB="9144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solidFill>
                  </a:tcPr>
                </a:tc>
              </a:tr>
              <a:tr h="452438">
                <a:tc>
                  <a:txBody>
                    <a:bodyPr/>
                    <a:lstStyle/>
                    <a:p>
                      <a:pPr marL="0" marR="0" lvl="0" indent="0" algn="l" defTabSz="228600" rtl="0" eaLnBrk="0" fontAlgn="base" latinLnBrk="0" hangingPunct="0">
                        <a:lnSpc>
                          <a:spcPct val="90000"/>
                        </a:lnSpc>
                        <a:spcBef>
                          <a:spcPct val="50000"/>
                        </a:spcBef>
                        <a:spcAft>
                          <a:spcPct val="0"/>
                        </a:spcAft>
                        <a:buClrTx/>
                        <a:buSzTx/>
                        <a:buFontTx/>
                        <a:buNone/>
                        <a:tabLst/>
                      </a:pPr>
                      <a:r>
                        <a:rPr kumimoji="0" lang="en-US" sz="1600" b="1" i="0" u="none" strike="noStrike" cap="none" normalizeH="0" baseline="0" smtClean="0">
                          <a:ln>
                            <a:noFill/>
                          </a:ln>
                          <a:solidFill>
                            <a:srgbClr val="000000"/>
                          </a:solidFill>
                          <a:effectLst/>
                          <a:latin typeface="Arial" pitchFamily="34" charset="0"/>
                        </a:rPr>
                        <a:t>Fires </a:t>
                      </a:r>
                      <a:r>
                        <a:rPr kumimoji="0" lang="en-US" sz="1600" b="1" i="0" u="none" strike="noStrike" cap="none" normalizeH="0" baseline="0" smtClean="0">
                          <a:ln>
                            <a:noFill/>
                          </a:ln>
                          <a:solidFill>
                            <a:srgbClr val="000000"/>
                          </a:solidFill>
                          <a:effectLst/>
                          <a:latin typeface="Courier New" pitchFamily="49" charset="0"/>
                        </a:rPr>
                        <a:t>INSERT</a:t>
                      </a:r>
                      <a:r>
                        <a:rPr kumimoji="0" lang="en-US" sz="1600" b="1" i="0" u="none" strike="noStrike" cap="none" normalizeH="0" baseline="0" smtClean="0">
                          <a:ln>
                            <a:noFill/>
                          </a:ln>
                          <a:solidFill>
                            <a:srgbClr val="000000"/>
                          </a:solidFill>
                          <a:effectLst/>
                          <a:latin typeface="Arial" pitchFamily="34" charset="0"/>
                        </a:rPr>
                        <a:t> triggers</a:t>
                      </a:r>
                      <a:endParaRPr kumimoji="0" lang="en-US" sz="1600" b="1" i="0" u="none" strike="noStrike" cap="none" normalizeH="0" baseline="0" smtClean="0">
                        <a:ln>
                          <a:noFill/>
                        </a:ln>
                        <a:solidFill>
                          <a:schemeClr val="tx1"/>
                        </a:solidFill>
                        <a:effectLst/>
                        <a:latin typeface="Arial" pitchFamily="34" charset="0"/>
                      </a:endParaRPr>
                    </a:p>
                  </a:txBody>
                  <a:tcPr marT="91440" marB="9144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90000"/>
                        </a:lnSpc>
                        <a:spcBef>
                          <a:spcPct val="50000"/>
                        </a:spcBef>
                        <a:spcAft>
                          <a:spcPct val="0"/>
                        </a:spcAft>
                        <a:buClrTx/>
                        <a:buSzTx/>
                        <a:buFontTx/>
                        <a:buNone/>
                        <a:tabLst/>
                      </a:pPr>
                      <a:r>
                        <a:rPr kumimoji="0" lang="en-US" sz="1600" b="1" i="0" u="none" strike="noStrike" cap="none" normalizeH="0" baseline="0" smtClean="0">
                          <a:ln>
                            <a:noFill/>
                          </a:ln>
                          <a:solidFill>
                            <a:srgbClr val="000000"/>
                          </a:solidFill>
                          <a:effectLst/>
                          <a:latin typeface="Arial" pitchFamily="34" charset="0"/>
                        </a:rPr>
                        <a:t>Does not fire </a:t>
                      </a:r>
                      <a:r>
                        <a:rPr kumimoji="0" lang="en-US" sz="1600" b="1" i="0" u="none" strike="noStrike" cap="none" normalizeH="0" baseline="0" smtClean="0">
                          <a:ln>
                            <a:noFill/>
                          </a:ln>
                          <a:solidFill>
                            <a:srgbClr val="000000"/>
                          </a:solidFill>
                          <a:effectLst/>
                          <a:latin typeface="Courier New" pitchFamily="49" charset="0"/>
                        </a:rPr>
                        <a:t>INSERT</a:t>
                      </a:r>
                      <a:r>
                        <a:rPr kumimoji="0" lang="en-US" sz="1600" b="1" i="0" u="none" strike="noStrike" cap="none" normalizeH="0" baseline="0" smtClean="0">
                          <a:ln>
                            <a:noFill/>
                          </a:ln>
                          <a:solidFill>
                            <a:srgbClr val="000000"/>
                          </a:solidFill>
                          <a:effectLst/>
                          <a:latin typeface="Arial" pitchFamily="34" charset="0"/>
                        </a:rPr>
                        <a:t> triggers</a:t>
                      </a:r>
                      <a:endParaRPr kumimoji="0" lang="en-US" sz="1600" b="1" i="0" u="none" strike="noStrike" cap="none" normalizeH="0" baseline="0" smtClean="0">
                        <a:ln>
                          <a:noFill/>
                        </a:ln>
                        <a:solidFill>
                          <a:schemeClr val="tx1"/>
                        </a:solidFill>
                        <a:effectLst/>
                        <a:latin typeface="Arial" pitchFamily="34" charset="0"/>
                      </a:endParaRPr>
                    </a:p>
                  </a:txBody>
                  <a:tcPr marT="91440" marB="9144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solidFill>
                  </a:tcPr>
                </a:tc>
              </a:tr>
              <a:tr h="452438">
                <a:tc>
                  <a:txBody>
                    <a:bodyPr/>
                    <a:lstStyle/>
                    <a:p>
                      <a:pPr marL="0" marR="0" lvl="0" indent="0" algn="l" defTabSz="228600" rtl="0" eaLnBrk="0" fontAlgn="base" latinLnBrk="0" hangingPunct="0">
                        <a:lnSpc>
                          <a:spcPct val="90000"/>
                        </a:lnSpc>
                        <a:spcBef>
                          <a:spcPct val="50000"/>
                        </a:spcBef>
                        <a:spcAft>
                          <a:spcPct val="0"/>
                        </a:spcAft>
                        <a:buClrTx/>
                        <a:buSzTx/>
                        <a:buFontTx/>
                        <a:buNone/>
                        <a:tabLst/>
                      </a:pPr>
                      <a:r>
                        <a:rPr kumimoji="0" lang="en-US" sz="1600" b="1" i="0" u="none" strike="noStrike" cap="none" normalizeH="0" baseline="0" smtClean="0">
                          <a:ln>
                            <a:noFill/>
                          </a:ln>
                          <a:solidFill>
                            <a:srgbClr val="000000"/>
                          </a:solidFill>
                          <a:effectLst/>
                          <a:latin typeface="Arial" pitchFamily="34" charset="0"/>
                        </a:rPr>
                        <a:t>Can load into clustered tables</a:t>
                      </a:r>
                      <a:endParaRPr kumimoji="0" lang="en-US" sz="1600" b="1" i="0" u="none" strike="noStrike" cap="none" normalizeH="0" baseline="0" smtClean="0">
                        <a:ln>
                          <a:noFill/>
                        </a:ln>
                        <a:solidFill>
                          <a:schemeClr val="tx1"/>
                        </a:solidFill>
                        <a:effectLst/>
                        <a:latin typeface="Arial" pitchFamily="34" charset="0"/>
                      </a:endParaRPr>
                    </a:p>
                  </a:txBody>
                  <a:tcPr marT="91440" marB="9144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1" fontAlgn="base" latinLnBrk="0" hangingPunct="1">
                        <a:lnSpc>
                          <a:spcPct val="90000"/>
                        </a:lnSpc>
                        <a:spcBef>
                          <a:spcPct val="20000"/>
                        </a:spcBef>
                        <a:spcAft>
                          <a:spcPct val="0"/>
                        </a:spcAft>
                        <a:buClr>
                          <a:srgbClr val="000000"/>
                        </a:buClr>
                        <a:buSzTx/>
                        <a:buFont typeface="Arial" pitchFamily="34" charset="0"/>
                        <a:buNone/>
                        <a:tabLst/>
                      </a:pPr>
                      <a:r>
                        <a:rPr kumimoji="0" lang="en-US" sz="1600" b="1" i="0" u="none" strike="noStrike" cap="none" normalizeH="0" baseline="0" smtClean="0">
                          <a:ln>
                            <a:noFill/>
                          </a:ln>
                          <a:solidFill>
                            <a:srgbClr val="000000"/>
                          </a:solidFill>
                          <a:effectLst/>
                          <a:latin typeface="Arial" pitchFamily="34" charset="0"/>
                        </a:rPr>
                        <a:t>Does not load into clusters</a:t>
                      </a:r>
                    </a:p>
                  </a:txBody>
                  <a:tcPr marT="91440" marB="9144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solidFill>
                  </a:tcPr>
                </a:tc>
              </a:tr>
              <a:tr h="479425">
                <a:tc>
                  <a:txBody>
                    <a:bodyPr/>
                    <a:lstStyle/>
                    <a:p>
                      <a:pPr marL="0" marR="0" lvl="0" indent="0" algn="l" defTabSz="228600" rtl="0" eaLnBrk="1" fontAlgn="base" latinLnBrk="0" hangingPunct="1">
                        <a:lnSpc>
                          <a:spcPct val="90000"/>
                        </a:lnSpc>
                        <a:spcBef>
                          <a:spcPct val="20000"/>
                        </a:spcBef>
                        <a:spcAft>
                          <a:spcPct val="0"/>
                        </a:spcAft>
                        <a:buClr>
                          <a:srgbClr val="000000"/>
                        </a:buClr>
                        <a:buSzTx/>
                        <a:buFont typeface="Arial" pitchFamily="34" charset="0"/>
                        <a:buNone/>
                        <a:tabLst/>
                      </a:pPr>
                      <a:r>
                        <a:rPr kumimoji="0" lang="en-US" sz="1600" b="1" i="0" u="none" strike="noStrike" cap="none" normalizeH="0" baseline="0" smtClean="0">
                          <a:ln>
                            <a:noFill/>
                          </a:ln>
                          <a:solidFill>
                            <a:srgbClr val="000000"/>
                          </a:solidFill>
                          <a:effectLst/>
                          <a:latin typeface="Arial" pitchFamily="34" charset="0"/>
                          <a:ea typeface="SimSun" pitchFamily="2" charset="-122"/>
                        </a:rPr>
                        <a:t>Allows other users to modify tables during load operation</a:t>
                      </a:r>
                      <a:r>
                        <a:rPr kumimoji="0" lang="en-US" sz="1600" b="1" i="0" u="none" strike="noStrike" cap="none" normalizeH="0" baseline="0" smtClean="0">
                          <a:ln>
                            <a:noFill/>
                          </a:ln>
                          <a:solidFill>
                            <a:srgbClr val="000000"/>
                          </a:solidFill>
                          <a:effectLst/>
                          <a:latin typeface="Arial" pitchFamily="34" charset="0"/>
                        </a:rPr>
                        <a:t> </a:t>
                      </a:r>
                    </a:p>
                  </a:txBody>
                  <a:tcPr marT="91440" marB="9144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90000"/>
                        </a:lnSpc>
                        <a:spcBef>
                          <a:spcPct val="50000"/>
                        </a:spcBef>
                        <a:spcAft>
                          <a:spcPct val="0"/>
                        </a:spcAft>
                        <a:buClrTx/>
                        <a:buSzTx/>
                        <a:buFontTx/>
                        <a:buNone/>
                        <a:tabLst/>
                      </a:pPr>
                      <a:r>
                        <a:rPr kumimoji="0" lang="en-US" sz="1600" b="1" i="0" u="none" strike="noStrike" cap="none" normalizeH="0" baseline="0" smtClean="0">
                          <a:ln>
                            <a:noFill/>
                          </a:ln>
                          <a:solidFill>
                            <a:srgbClr val="000000"/>
                          </a:solidFill>
                          <a:effectLst/>
                          <a:latin typeface="Arial" pitchFamily="34" charset="0"/>
                          <a:ea typeface="SimSun" pitchFamily="2" charset="-122"/>
                        </a:rPr>
                        <a:t>Prevents other users from making changes to tables during load operation</a:t>
                      </a:r>
                      <a:endParaRPr kumimoji="0" lang="en-US" sz="1600" b="1" i="0" u="none" strike="noStrike" cap="none" normalizeH="0" baseline="0" smtClean="0">
                        <a:ln>
                          <a:noFill/>
                        </a:ln>
                        <a:solidFill>
                          <a:srgbClr val="000000"/>
                        </a:solidFill>
                        <a:effectLst/>
                        <a:latin typeface="Arial" pitchFamily="34" charset="0"/>
                      </a:endParaRPr>
                    </a:p>
                  </a:txBody>
                  <a:tcPr marT="91440" marB="9144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solidFill>
                  </a:tcPr>
                </a:tc>
              </a:tr>
            </a:tbl>
          </a:graphicData>
        </a:graphic>
      </p:graphicFrame>
      <p:sp>
        <p:nvSpPr>
          <p:cNvPr id="323615" name="Rectangle 31"/>
          <p:cNvSpPr>
            <a:spLocks noChangeArrowheads="1"/>
          </p:cNvSpPr>
          <p:nvPr/>
        </p:nvSpPr>
        <p:spPr bwMode="blackWhite">
          <a:xfrm>
            <a:off x="2347913" y="1187450"/>
            <a:ext cx="4140200" cy="1143000"/>
          </a:xfrm>
          <a:prstGeom prst="rect">
            <a:avLst/>
          </a:prstGeom>
          <a:solidFill>
            <a:srgbClr val="CCFF66"/>
          </a:solidFill>
          <a:ln w="25400">
            <a:solidFill>
              <a:srgbClr val="000000"/>
            </a:solidFill>
            <a:miter lim="800000"/>
            <a:headEnd/>
            <a:tailEnd/>
          </a:ln>
          <a:effectLst/>
        </p:spPr>
        <p:txBody>
          <a:bodyPr wrap="none" lIns="46038" tIns="46038" rIns="46038" bIns="46038" anchorCtr="1"/>
          <a:lstStyle/>
          <a:p>
            <a:pPr defTabSz="228600"/>
            <a:endParaRPr lang="en-US" sz="1800" b="1">
              <a:solidFill>
                <a:schemeClr val="tx1"/>
              </a:solidFill>
              <a:latin typeface="Arial" pitchFamily="34" charset="0"/>
            </a:endParaRPr>
          </a:p>
        </p:txBody>
      </p:sp>
      <p:sp>
        <p:nvSpPr>
          <p:cNvPr id="323616" name="Rectangle 32"/>
          <p:cNvSpPr>
            <a:spLocks noChangeArrowheads="1"/>
          </p:cNvSpPr>
          <p:nvPr/>
        </p:nvSpPr>
        <p:spPr bwMode="auto">
          <a:xfrm>
            <a:off x="3702050" y="1906588"/>
            <a:ext cx="944563" cy="357187"/>
          </a:xfrm>
          <a:prstGeom prst="rect">
            <a:avLst/>
          </a:prstGeom>
          <a:noFill/>
          <a:ln w="9525">
            <a:noFill/>
            <a:miter lim="800000"/>
            <a:headEnd/>
            <a:tailEnd/>
          </a:ln>
          <a:effectLst/>
        </p:spPr>
        <p:txBody>
          <a:bodyPr lIns="82550" tIns="41275" rIns="82550" bIns="41275">
            <a:spAutoFit/>
          </a:bodyPr>
          <a:lstStyle/>
          <a:p>
            <a:pPr algn="l" defTabSz="822325" eaLnBrk="0" hangingPunct="0">
              <a:spcBef>
                <a:spcPct val="50000"/>
              </a:spcBef>
              <a:buClrTx/>
              <a:buFontTx/>
              <a:buNone/>
            </a:pPr>
            <a:r>
              <a:rPr lang="en-US" sz="1800" b="1">
                <a:solidFill>
                  <a:schemeClr val="tx1"/>
                </a:solidFill>
                <a:latin typeface="Arial" pitchFamily="34" charset="0"/>
              </a:rPr>
              <a:t>Table</a:t>
            </a:r>
          </a:p>
        </p:txBody>
      </p:sp>
      <p:grpSp>
        <p:nvGrpSpPr>
          <p:cNvPr id="323617" name="Group 33"/>
          <p:cNvGrpSpPr>
            <a:grpSpLocks/>
          </p:cNvGrpSpPr>
          <p:nvPr/>
        </p:nvGrpSpPr>
        <p:grpSpPr bwMode="auto">
          <a:xfrm>
            <a:off x="2438400" y="1276350"/>
            <a:ext cx="376238" cy="927100"/>
            <a:chOff x="853" y="2751"/>
            <a:chExt cx="237" cy="513"/>
          </a:xfrm>
        </p:grpSpPr>
        <p:sp>
          <p:nvSpPr>
            <p:cNvPr id="323618" name="Rectangle 34"/>
            <p:cNvSpPr>
              <a:spLocks noChangeArrowheads="1"/>
            </p:cNvSpPr>
            <p:nvPr/>
          </p:nvSpPr>
          <p:spPr bwMode="gray">
            <a:xfrm>
              <a:off x="857" y="2751"/>
              <a:ext cx="228" cy="513"/>
            </a:xfrm>
            <a:prstGeom prst="rect">
              <a:avLst/>
            </a:prstGeom>
            <a:solidFill>
              <a:srgbClr val="99CCFF"/>
            </a:solidFill>
            <a:ln w="25400">
              <a:solidFill>
                <a:srgbClr val="000000"/>
              </a:solidFill>
              <a:miter lim="800000"/>
              <a:headEnd/>
              <a:tailEnd/>
            </a:ln>
            <a:effectLst/>
          </p:spPr>
          <p:txBody>
            <a:bodyPr wrap="none" anchor="ctr"/>
            <a:lstStyle/>
            <a:p>
              <a:endParaRPr lang="en-US"/>
            </a:p>
          </p:txBody>
        </p:sp>
        <p:sp>
          <p:nvSpPr>
            <p:cNvPr id="323619" name="Line 35"/>
            <p:cNvSpPr>
              <a:spLocks noChangeShapeType="1"/>
            </p:cNvSpPr>
            <p:nvPr/>
          </p:nvSpPr>
          <p:spPr bwMode="gray">
            <a:xfrm>
              <a:off x="853" y="2848"/>
              <a:ext cx="235" cy="0"/>
            </a:xfrm>
            <a:prstGeom prst="line">
              <a:avLst/>
            </a:prstGeom>
            <a:noFill/>
            <a:ln w="25400">
              <a:solidFill>
                <a:srgbClr val="000000"/>
              </a:solidFill>
              <a:round/>
              <a:headEnd type="none" w="sm" len="sm"/>
              <a:tailEnd type="none" w="sm" len="sm"/>
            </a:ln>
            <a:effectLst/>
          </p:spPr>
          <p:txBody>
            <a:bodyPr/>
            <a:lstStyle/>
            <a:p>
              <a:endParaRPr lang="en-US"/>
            </a:p>
          </p:txBody>
        </p:sp>
        <p:sp>
          <p:nvSpPr>
            <p:cNvPr id="323620" name="Line 36"/>
            <p:cNvSpPr>
              <a:spLocks noChangeShapeType="1"/>
            </p:cNvSpPr>
            <p:nvPr/>
          </p:nvSpPr>
          <p:spPr bwMode="gray">
            <a:xfrm>
              <a:off x="853" y="2957"/>
              <a:ext cx="231" cy="0"/>
            </a:xfrm>
            <a:prstGeom prst="line">
              <a:avLst/>
            </a:prstGeom>
            <a:noFill/>
            <a:ln w="25400">
              <a:solidFill>
                <a:srgbClr val="000000"/>
              </a:solidFill>
              <a:round/>
              <a:headEnd type="none" w="sm" len="sm"/>
              <a:tailEnd type="none" w="sm" len="sm"/>
            </a:ln>
            <a:effectLst/>
          </p:spPr>
          <p:txBody>
            <a:bodyPr/>
            <a:lstStyle/>
            <a:p>
              <a:endParaRPr lang="en-US"/>
            </a:p>
          </p:txBody>
        </p:sp>
        <p:sp>
          <p:nvSpPr>
            <p:cNvPr id="323621" name="Line 37"/>
            <p:cNvSpPr>
              <a:spLocks noChangeShapeType="1"/>
            </p:cNvSpPr>
            <p:nvPr/>
          </p:nvSpPr>
          <p:spPr bwMode="gray">
            <a:xfrm>
              <a:off x="853" y="3063"/>
              <a:ext cx="237" cy="0"/>
            </a:xfrm>
            <a:prstGeom prst="line">
              <a:avLst/>
            </a:prstGeom>
            <a:noFill/>
            <a:ln w="25400">
              <a:solidFill>
                <a:srgbClr val="000000"/>
              </a:solidFill>
              <a:round/>
              <a:headEnd type="none" w="sm" len="sm"/>
              <a:tailEnd type="none" w="sm" len="sm"/>
            </a:ln>
            <a:effectLst/>
          </p:spPr>
          <p:txBody>
            <a:bodyPr/>
            <a:lstStyle/>
            <a:p>
              <a:endParaRPr lang="en-US"/>
            </a:p>
          </p:txBody>
        </p:sp>
        <p:sp>
          <p:nvSpPr>
            <p:cNvPr id="323622" name="Line 38"/>
            <p:cNvSpPr>
              <a:spLocks noChangeShapeType="1"/>
            </p:cNvSpPr>
            <p:nvPr/>
          </p:nvSpPr>
          <p:spPr bwMode="gray">
            <a:xfrm>
              <a:off x="853" y="3164"/>
              <a:ext cx="237" cy="0"/>
            </a:xfrm>
            <a:prstGeom prst="line">
              <a:avLst/>
            </a:prstGeom>
            <a:noFill/>
            <a:ln w="25400">
              <a:solidFill>
                <a:srgbClr val="000000"/>
              </a:solidFill>
              <a:round/>
              <a:headEnd type="none" w="sm" len="sm"/>
              <a:tailEnd type="none" w="sm" len="sm"/>
            </a:ln>
            <a:effectLst/>
          </p:spPr>
          <p:txBody>
            <a:bodyPr/>
            <a:lstStyle/>
            <a:p>
              <a:endParaRPr lang="en-US"/>
            </a:p>
          </p:txBody>
        </p:sp>
      </p:grpSp>
      <p:grpSp>
        <p:nvGrpSpPr>
          <p:cNvPr id="323623" name="Group 39"/>
          <p:cNvGrpSpPr>
            <a:grpSpLocks/>
          </p:cNvGrpSpPr>
          <p:nvPr/>
        </p:nvGrpSpPr>
        <p:grpSpPr bwMode="auto">
          <a:xfrm>
            <a:off x="3060700" y="1276350"/>
            <a:ext cx="376238" cy="927100"/>
            <a:chOff x="853" y="2751"/>
            <a:chExt cx="237" cy="513"/>
          </a:xfrm>
        </p:grpSpPr>
        <p:sp>
          <p:nvSpPr>
            <p:cNvPr id="323624" name="Rectangle 40"/>
            <p:cNvSpPr>
              <a:spLocks noChangeArrowheads="1"/>
            </p:cNvSpPr>
            <p:nvPr/>
          </p:nvSpPr>
          <p:spPr bwMode="gray">
            <a:xfrm>
              <a:off x="857" y="2751"/>
              <a:ext cx="228" cy="513"/>
            </a:xfrm>
            <a:prstGeom prst="rect">
              <a:avLst/>
            </a:prstGeom>
            <a:solidFill>
              <a:srgbClr val="99CCFF"/>
            </a:solidFill>
            <a:ln w="25400">
              <a:solidFill>
                <a:srgbClr val="000000"/>
              </a:solidFill>
              <a:miter lim="800000"/>
              <a:headEnd/>
              <a:tailEnd/>
            </a:ln>
            <a:effectLst/>
          </p:spPr>
          <p:txBody>
            <a:bodyPr wrap="none" anchor="ctr"/>
            <a:lstStyle/>
            <a:p>
              <a:endParaRPr lang="en-US"/>
            </a:p>
          </p:txBody>
        </p:sp>
        <p:sp>
          <p:nvSpPr>
            <p:cNvPr id="323625" name="Line 41" descr="Light upward diagonal"/>
            <p:cNvSpPr>
              <a:spLocks noChangeShapeType="1"/>
            </p:cNvSpPr>
            <p:nvPr/>
          </p:nvSpPr>
          <p:spPr bwMode="gray">
            <a:xfrm>
              <a:off x="853" y="2848"/>
              <a:ext cx="235" cy="0"/>
            </a:xfrm>
            <a:prstGeom prst="line">
              <a:avLst/>
            </a:prstGeom>
            <a:noFill/>
            <a:ln w="25400">
              <a:solidFill>
                <a:srgbClr val="000000"/>
              </a:solidFill>
              <a:round/>
              <a:headEnd type="none" w="sm" len="sm"/>
              <a:tailEnd type="none" w="sm" len="sm"/>
            </a:ln>
            <a:effectLst/>
          </p:spPr>
          <p:txBody>
            <a:bodyPr/>
            <a:lstStyle/>
            <a:p>
              <a:endParaRPr lang="en-US"/>
            </a:p>
          </p:txBody>
        </p:sp>
        <p:sp>
          <p:nvSpPr>
            <p:cNvPr id="323626" name="Line 42" descr="Light upward diagonal"/>
            <p:cNvSpPr>
              <a:spLocks noChangeShapeType="1"/>
            </p:cNvSpPr>
            <p:nvPr/>
          </p:nvSpPr>
          <p:spPr bwMode="gray">
            <a:xfrm>
              <a:off x="853" y="2957"/>
              <a:ext cx="231" cy="0"/>
            </a:xfrm>
            <a:prstGeom prst="line">
              <a:avLst/>
            </a:prstGeom>
            <a:noFill/>
            <a:ln w="25400">
              <a:solidFill>
                <a:srgbClr val="000000"/>
              </a:solidFill>
              <a:round/>
              <a:headEnd type="none" w="sm" len="sm"/>
              <a:tailEnd type="none" w="sm" len="sm"/>
            </a:ln>
            <a:effectLst/>
          </p:spPr>
          <p:txBody>
            <a:bodyPr/>
            <a:lstStyle/>
            <a:p>
              <a:endParaRPr lang="en-US"/>
            </a:p>
          </p:txBody>
        </p:sp>
        <p:sp>
          <p:nvSpPr>
            <p:cNvPr id="323627" name="Line 43" descr="Light upward diagonal"/>
            <p:cNvSpPr>
              <a:spLocks noChangeShapeType="1"/>
            </p:cNvSpPr>
            <p:nvPr/>
          </p:nvSpPr>
          <p:spPr bwMode="gray">
            <a:xfrm>
              <a:off x="853" y="3063"/>
              <a:ext cx="237" cy="0"/>
            </a:xfrm>
            <a:prstGeom prst="line">
              <a:avLst/>
            </a:prstGeom>
            <a:noFill/>
            <a:ln w="25400">
              <a:solidFill>
                <a:srgbClr val="000000"/>
              </a:solidFill>
              <a:round/>
              <a:headEnd type="none" w="sm" len="sm"/>
              <a:tailEnd type="none" w="sm" len="sm"/>
            </a:ln>
            <a:effectLst/>
          </p:spPr>
          <p:txBody>
            <a:bodyPr/>
            <a:lstStyle/>
            <a:p>
              <a:endParaRPr lang="en-US"/>
            </a:p>
          </p:txBody>
        </p:sp>
        <p:sp>
          <p:nvSpPr>
            <p:cNvPr id="323628" name="Line 44" descr="Light upward diagonal"/>
            <p:cNvSpPr>
              <a:spLocks noChangeShapeType="1"/>
            </p:cNvSpPr>
            <p:nvPr/>
          </p:nvSpPr>
          <p:spPr bwMode="gray">
            <a:xfrm>
              <a:off x="853" y="3164"/>
              <a:ext cx="237" cy="0"/>
            </a:xfrm>
            <a:prstGeom prst="line">
              <a:avLst/>
            </a:prstGeom>
            <a:noFill/>
            <a:ln w="25400">
              <a:solidFill>
                <a:srgbClr val="000000"/>
              </a:solidFill>
              <a:round/>
              <a:headEnd type="none" w="sm" len="sm"/>
              <a:tailEnd type="none" w="sm" len="sm"/>
            </a:ln>
            <a:effectLst/>
          </p:spPr>
          <p:txBody>
            <a:bodyPr/>
            <a:lstStyle/>
            <a:p>
              <a:endParaRPr lang="en-US"/>
            </a:p>
          </p:txBody>
        </p:sp>
      </p:grpSp>
      <p:sp>
        <p:nvSpPr>
          <p:cNvPr id="323629" name="Rectangle 45"/>
          <p:cNvSpPr>
            <a:spLocks noChangeArrowheads="1"/>
          </p:cNvSpPr>
          <p:nvPr/>
        </p:nvSpPr>
        <p:spPr bwMode="gray">
          <a:xfrm>
            <a:off x="4737100" y="1298575"/>
            <a:ext cx="422275" cy="676275"/>
          </a:xfrm>
          <a:prstGeom prst="rect">
            <a:avLst/>
          </a:prstGeom>
          <a:solidFill>
            <a:srgbClr val="99CCFF"/>
          </a:solidFill>
          <a:ln w="25400">
            <a:solidFill>
              <a:srgbClr val="000000"/>
            </a:solidFill>
            <a:miter lim="800000"/>
            <a:headEnd/>
            <a:tailEnd/>
          </a:ln>
          <a:effectLst/>
        </p:spPr>
        <p:txBody>
          <a:bodyPr wrap="none" anchor="ctr"/>
          <a:lstStyle/>
          <a:p>
            <a:endParaRPr lang="en-US"/>
          </a:p>
        </p:txBody>
      </p:sp>
      <p:sp>
        <p:nvSpPr>
          <p:cNvPr id="323630" name="Rectangle 46"/>
          <p:cNvSpPr>
            <a:spLocks noChangeArrowheads="1"/>
          </p:cNvSpPr>
          <p:nvPr/>
        </p:nvSpPr>
        <p:spPr bwMode="gray">
          <a:xfrm>
            <a:off x="5172075" y="1295400"/>
            <a:ext cx="1143000" cy="679450"/>
          </a:xfrm>
          <a:prstGeom prst="rect">
            <a:avLst/>
          </a:prstGeom>
          <a:solidFill>
            <a:srgbClr val="FFFFCC"/>
          </a:solidFill>
          <a:ln w="25400">
            <a:solidFill>
              <a:srgbClr val="000000"/>
            </a:solidFill>
            <a:miter lim="800000"/>
            <a:headEnd/>
            <a:tailEnd/>
          </a:ln>
          <a:effectLst/>
        </p:spPr>
        <p:txBody>
          <a:bodyPr wrap="none" lIns="46038" tIns="46038" rIns="46038" bIns="46038" anchorCtr="1"/>
          <a:lstStyle/>
          <a:p>
            <a:endParaRPr lang="en-US"/>
          </a:p>
        </p:txBody>
      </p:sp>
      <p:sp>
        <p:nvSpPr>
          <p:cNvPr id="323631" name="Line 47"/>
          <p:cNvSpPr>
            <a:spLocks noChangeShapeType="1"/>
          </p:cNvSpPr>
          <p:nvPr/>
        </p:nvSpPr>
        <p:spPr bwMode="gray">
          <a:xfrm>
            <a:off x="4741863" y="1436688"/>
            <a:ext cx="420687" cy="3175"/>
          </a:xfrm>
          <a:prstGeom prst="line">
            <a:avLst/>
          </a:prstGeom>
          <a:noFill/>
          <a:ln w="12700">
            <a:solidFill>
              <a:srgbClr val="000000"/>
            </a:solidFill>
            <a:round/>
            <a:headEnd type="none" w="sm" len="sm"/>
            <a:tailEnd type="none" w="sm" len="sm"/>
          </a:ln>
          <a:effectLst/>
        </p:spPr>
        <p:txBody>
          <a:bodyPr/>
          <a:lstStyle/>
          <a:p>
            <a:endParaRPr lang="en-US"/>
          </a:p>
        </p:txBody>
      </p:sp>
      <p:sp>
        <p:nvSpPr>
          <p:cNvPr id="323632" name="Line 48"/>
          <p:cNvSpPr>
            <a:spLocks noChangeShapeType="1"/>
          </p:cNvSpPr>
          <p:nvPr/>
        </p:nvSpPr>
        <p:spPr bwMode="gray">
          <a:xfrm>
            <a:off x="4741863" y="1577975"/>
            <a:ext cx="414337" cy="3175"/>
          </a:xfrm>
          <a:prstGeom prst="line">
            <a:avLst/>
          </a:prstGeom>
          <a:noFill/>
          <a:ln w="12700">
            <a:solidFill>
              <a:srgbClr val="000000"/>
            </a:solidFill>
            <a:round/>
            <a:headEnd type="none" w="sm" len="sm"/>
            <a:tailEnd type="none" w="sm" len="sm"/>
          </a:ln>
          <a:effectLst/>
        </p:spPr>
        <p:txBody>
          <a:bodyPr/>
          <a:lstStyle/>
          <a:p>
            <a:endParaRPr lang="en-US"/>
          </a:p>
        </p:txBody>
      </p:sp>
      <p:sp>
        <p:nvSpPr>
          <p:cNvPr id="323633" name="Line 49"/>
          <p:cNvSpPr>
            <a:spLocks noChangeShapeType="1"/>
          </p:cNvSpPr>
          <p:nvPr/>
        </p:nvSpPr>
        <p:spPr bwMode="gray">
          <a:xfrm>
            <a:off x="5172075" y="1439863"/>
            <a:ext cx="1152525" cy="0"/>
          </a:xfrm>
          <a:prstGeom prst="line">
            <a:avLst/>
          </a:prstGeom>
          <a:noFill/>
          <a:ln w="12700">
            <a:solidFill>
              <a:srgbClr val="000000"/>
            </a:solidFill>
            <a:round/>
            <a:headEnd type="none" w="sm" len="sm"/>
            <a:tailEnd type="none" w="sm" len="sm"/>
          </a:ln>
          <a:effectLst/>
        </p:spPr>
        <p:txBody>
          <a:bodyPr/>
          <a:lstStyle/>
          <a:p>
            <a:endParaRPr lang="en-US"/>
          </a:p>
        </p:txBody>
      </p:sp>
      <p:sp>
        <p:nvSpPr>
          <p:cNvPr id="323634" name="Line 50"/>
          <p:cNvSpPr>
            <a:spLocks noChangeShapeType="1"/>
          </p:cNvSpPr>
          <p:nvPr/>
        </p:nvSpPr>
        <p:spPr bwMode="gray">
          <a:xfrm>
            <a:off x="5172075" y="1581150"/>
            <a:ext cx="1133475" cy="0"/>
          </a:xfrm>
          <a:prstGeom prst="line">
            <a:avLst/>
          </a:prstGeom>
          <a:noFill/>
          <a:ln w="12700">
            <a:solidFill>
              <a:srgbClr val="000000"/>
            </a:solidFill>
            <a:round/>
            <a:headEnd type="none" w="sm" len="sm"/>
            <a:tailEnd type="none" w="sm" len="sm"/>
          </a:ln>
          <a:effectLst/>
        </p:spPr>
        <p:txBody>
          <a:bodyPr/>
          <a:lstStyle/>
          <a:p>
            <a:endParaRPr lang="en-US"/>
          </a:p>
        </p:txBody>
      </p:sp>
      <p:sp>
        <p:nvSpPr>
          <p:cNvPr id="323635" name="Line 51"/>
          <p:cNvSpPr>
            <a:spLocks noChangeShapeType="1"/>
          </p:cNvSpPr>
          <p:nvPr/>
        </p:nvSpPr>
        <p:spPr bwMode="gray">
          <a:xfrm>
            <a:off x="5172075" y="1719263"/>
            <a:ext cx="1135063" cy="0"/>
          </a:xfrm>
          <a:prstGeom prst="line">
            <a:avLst/>
          </a:prstGeom>
          <a:noFill/>
          <a:ln w="12700">
            <a:solidFill>
              <a:srgbClr val="000000"/>
            </a:solidFill>
            <a:round/>
            <a:headEnd type="none" w="sm" len="sm"/>
            <a:tailEnd type="none" w="sm" len="sm"/>
          </a:ln>
          <a:effectLst/>
        </p:spPr>
        <p:txBody>
          <a:bodyPr/>
          <a:lstStyle/>
          <a:p>
            <a:endParaRPr lang="en-US"/>
          </a:p>
        </p:txBody>
      </p:sp>
      <p:sp>
        <p:nvSpPr>
          <p:cNvPr id="323636" name="Line 52"/>
          <p:cNvSpPr>
            <a:spLocks noChangeShapeType="1"/>
          </p:cNvSpPr>
          <p:nvPr/>
        </p:nvSpPr>
        <p:spPr bwMode="gray">
          <a:xfrm>
            <a:off x="5172075" y="1851025"/>
            <a:ext cx="1130300" cy="0"/>
          </a:xfrm>
          <a:prstGeom prst="line">
            <a:avLst/>
          </a:prstGeom>
          <a:noFill/>
          <a:ln w="12700">
            <a:solidFill>
              <a:srgbClr val="000000"/>
            </a:solidFill>
            <a:round/>
            <a:headEnd type="none" w="sm" len="sm"/>
            <a:tailEnd type="none" w="sm" len="sm"/>
          </a:ln>
          <a:effectLst/>
        </p:spPr>
        <p:txBody>
          <a:bodyPr/>
          <a:lstStyle/>
          <a:p>
            <a:endParaRPr lang="en-US"/>
          </a:p>
        </p:txBody>
      </p:sp>
      <p:sp>
        <p:nvSpPr>
          <p:cNvPr id="323637" name="Line 53"/>
          <p:cNvSpPr>
            <a:spLocks noChangeShapeType="1"/>
          </p:cNvSpPr>
          <p:nvPr/>
        </p:nvSpPr>
        <p:spPr bwMode="gray">
          <a:xfrm>
            <a:off x="5172075" y="1290638"/>
            <a:ext cx="0" cy="668337"/>
          </a:xfrm>
          <a:prstGeom prst="line">
            <a:avLst/>
          </a:prstGeom>
          <a:noFill/>
          <a:ln w="12700">
            <a:solidFill>
              <a:srgbClr val="000000"/>
            </a:solidFill>
            <a:round/>
            <a:headEnd type="none" w="sm" len="sm"/>
            <a:tailEnd type="none" w="sm" len="sm"/>
          </a:ln>
          <a:effectLst/>
        </p:spPr>
        <p:txBody>
          <a:bodyPr/>
          <a:lstStyle/>
          <a:p>
            <a:endParaRPr lang="en-US"/>
          </a:p>
        </p:txBody>
      </p:sp>
      <p:sp>
        <p:nvSpPr>
          <p:cNvPr id="323638" name="Line 54"/>
          <p:cNvSpPr>
            <a:spLocks noChangeShapeType="1"/>
          </p:cNvSpPr>
          <p:nvPr/>
        </p:nvSpPr>
        <p:spPr bwMode="gray">
          <a:xfrm>
            <a:off x="5172075" y="1290638"/>
            <a:ext cx="0" cy="668337"/>
          </a:xfrm>
          <a:prstGeom prst="line">
            <a:avLst/>
          </a:prstGeom>
          <a:noFill/>
          <a:ln w="12700">
            <a:solidFill>
              <a:srgbClr val="000000"/>
            </a:solidFill>
            <a:round/>
            <a:headEnd type="none" w="sm" len="sm"/>
            <a:tailEnd type="none" w="sm" len="sm"/>
          </a:ln>
          <a:effectLst/>
        </p:spPr>
        <p:txBody>
          <a:bodyPr/>
          <a:lstStyle/>
          <a:p>
            <a:endParaRPr lang="en-US"/>
          </a:p>
        </p:txBody>
      </p:sp>
      <p:sp>
        <p:nvSpPr>
          <p:cNvPr id="323639" name="Line 55"/>
          <p:cNvSpPr>
            <a:spLocks noChangeShapeType="1"/>
          </p:cNvSpPr>
          <p:nvPr/>
        </p:nvSpPr>
        <p:spPr bwMode="gray">
          <a:xfrm flipH="1">
            <a:off x="4737100" y="1719263"/>
            <a:ext cx="419100" cy="0"/>
          </a:xfrm>
          <a:prstGeom prst="line">
            <a:avLst/>
          </a:prstGeom>
          <a:noFill/>
          <a:ln w="12700">
            <a:solidFill>
              <a:srgbClr val="000000"/>
            </a:solidFill>
            <a:round/>
            <a:headEnd type="none" w="sm" len="sm"/>
            <a:tailEnd type="none" w="sm" len="sm"/>
          </a:ln>
          <a:effectLst/>
        </p:spPr>
        <p:txBody>
          <a:bodyPr/>
          <a:lstStyle/>
          <a:p>
            <a:endParaRPr lang="en-US"/>
          </a:p>
        </p:txBody>
      </p:sp>
      <p:sp>
        <p:nvSpPr>
          <p:cNvPr id="323640" name="Line 56"/>
          <p:cNvSpPr>
            <a:spLocks noChangeShapeType="1"/>
          </p:cNvSpPr>
          <p:nvPr/>
        </p:nvSpPr>
        <p:spPr bwMode="gray">
          <a:xfrm flipH="1">
            <a:off x="4737100" y="1852613"/>
            <a:ext cx="419100" cy="0"/>
          </a:xfrm>
          <a:prstGeom prst="line">
            <a:avLst/>
          </a:prstGeom>
          <a:noFill/>
          <a:ln w="12700">
            <a:solidFill>
              <a:srgbClr val="000000"/>
            </a:solidFill>
            <a:round/>
            <a:headEnd type="none" w="sm" len="sm"/>
            <a:tailEnd type="none" w="sm" len="sm"/>
          </a:ln>
          <a:effectLst/>
        </p:spPr>
        <p:txBody>
          <a:bodyPr/>
          <a:lstStyle/>
          <a:p>
            <a:endParaRPr lang="en-US"/>
          </a:p>
        </p:txBody>
      </p:sp>
      <p:sp>
        <p:nvSpPr>
          <p:cNvPr id="323641" name="Line 57"/>
          <p:cNvSpPr>
            <a:spLocks noChangeShapeType="1"/>
          </p:cNvSpPr>
          <p:nvPr/>
        </p:nvSpPr>
        <p:spPr bwMode="auto">
          <a:xfrm flipH="1">
            <a:off x="6307138" y="1463675"/>
            <a:ext cx="598487" cy="3175"/>
          </a:xfrm>
          <a:prstGeom prst="line">
            <a:avLst/>
          </a:prstGeom>
          <a:noFill/>
          <a:ln w="28575" cap="rnd">
            <a:solidFill>
              <a:schemeClr val="hlink"/>
            </a:solidFill>
            <a:round/>
            <a:headEnd type="none" w="sm" len="sm"/>
            <a:tailEnd type="triangle" w="sm" len="sm"/>
          </a:ln>
          <a:effectLst/>
        </p:spPr>
        <p:txBody>
          <a:bodyPr/>
          <a:lstStyle/>
          <a:p>
            <a:endParaRPr lang="en-US"/>
          </a:p>
        </p:txBody>
      </p:sp>
      <p:sp>
        <p:nvSpPr>
          <p:cNvPr id="323642" name="Rectangle 58"/>
          <p:cNvSpPr>
            <a:spLocks noChangeArrowheads="1"/>
          </p:cNvSpPr>
          <p:nvPr/>
        </p:nvSpPr>
        <p:spPr bwMode="auto">
          <a:xfrm>
            <a:off x="6840538" y="1150938"/>
            <a:ext cx="993775" cy="641350"/>
          </a:xfrm>
          <a:prstGeom prst="rect">
            <a:avLst/>
          </a:prstGeom>
          <a:noFill/>
          <a:ln w="9525">
            <a:noFill/>
            <a:miter lim="800000"/>
            <a:headEnd/>
            <a:tailEnd/>
          </a:ln>
          <a:effectLst/>
        </p:spPr>
        <p:txBody>
          <a:bodyPr lIns="92075" tIns="46038" rIns="92075" bIns="46038">
            <a:spAutoFit/>
          </a:bodyPr>
          <a:lstStyle/>
          <a:p>
            <a:pPr algn="l" defTabSz="822325" eaLnBrk="0" hangingPunct="0">
              <a:spcBef>
                <a:spcPct val="50000"/>
              </a:spcBef>
              <a:buClrTx/>
              <a:buFontTx/>
              <a:buNone/>
            </a:pPr>
            <a:r>
              <a:rPr lang="en-US" sz="1800" b="1">
                <a:solidFill>
                  <a:schemeClr val="tx1"/>
                </a:solidFill>
                <a:latin typeface="Arial" pitchFamily="34" charset="0"/>
              </a:rPr>
              <a:t>Block</a:t>
            </a:r>
            <a:br>
              <a:rPr lang="en-US" sz="1800" b="1">
                <a:solidFill>
                  <a:schemeClr val="tx1"/>
                </a:solidFill>
                <a:latin typeface="Arial" pitchFamily="34" charset="0"/>
              </a:rPr>
            </a:br>
            <a:r>
              <a:rPr lang="en-US" sz="1800" b="1">
                <a:solidFill>
                  <a:schemeClr val="tx1"/>
                </a:solidFill>
                <a:latin typeface="Arial" pitchFamily="34" charset="0"/>
              </a:rPr>
              <a:t>writes</a:t>
            </a:r>
          </a:p>
        </p:txBody>
      </p:sp>
      <p:sp>
        <p:nvSpPr>
          <p:cNvPr id="323643" name="Line 59"/>
          <p:cNvSpPr>
            <a:spLocks noChangeShapeType="1"/>
          </p:cNvSpPr>
          <p:nvPr/>
        </p:nvSpPr>
        <p:spPr bwMode="auto">
          <a:xfrm flipH="1" flipV="1">
            <a:off x="5153025" y="1974850"/>
            <a:ext cx="0" cy="163513"/>
          </a:xfrm>
          <a:prstGeom prst="line">
            <a:avLst/>
          </a:prstGeom>
          <a:noFill/>
          <a:ln w="28575">
            <a:solidFill>
              <a:schemeClr val="hlink"/>
            </a:solidFill>
            <a:round/>
            <a:headEnd type="none" w="sm" len="sm"/>
            <a:tailEnd type="triangle" w="sm" len="sm"/>
          </a:ln>
          <a:effectLst/>
        </p:spPr>
        <p:txBody>
          <a:bodyPr/>
          <a:lstStyle/>
          <a:p>
            <a:endParaRPr lang="en-US"/>
          </a:p>
        </p:txBody>
      </p:sp>
      <p:sp>
        <p:nvSpPr>
          <p:cNvPr id="323644" name="Rectangle 60"/>
          <p:cNvSpPr>
            <a:spLocks noChangeArrowheads="1"/>
          </p:cNvSpPr>
          <p:nvPr/>
        </p:nvSpPr>
        <p:spPr bwMode="auto">
          <a:xfrm>
            <a:off x="5005388" y="2058988"/>
            <a:ext cx="944562" cy="327025"/>
          </a:xfrm>
          <a:prstGeom prst="rect">
            <a:avLst/>
          </a:prstGeom>
          <a:noFill/>
          <a:ln w="9525">
            <a:noFill/>
            <a:miter lim="800000"/>
            <a:headEnd/>
            <a:tailEnd/>
          </a:ln>
          <a:effectLst/>
        </p:spPr>
        <p:txBody>
          <a:bodyPr lIns="82550" tIns="41275" rIns="82550" bIns="41275">
            <a:spAutoFit/>
          </a:bodyPr>
          <a:lstStyle/>
          <a:p>
            <a:pPr algn="l" defTabSz="822325" eaLnBrk="0" hangingPunct="0">
              <a:spcBef>
                <a:spcPct val="50000"/>
              </a:spcBef>
              <a:buClrTx/>
              <a:buFontTx/>
              <a:buNone/>
            </a:pPr>
            <a:r>
              <a:rPr lang="en-US" sz="1600" b="1">
                <a:solidFill>
                  <a:schemeClr val="hlink"/>
                </a:solidFill>
                <a:latin typeface="Arial" pitchFamily="34" charset="0"/>
              </a:rPr>
              <a:t>HWM</a:t>
            </a:r>
          </a:p>
        </p:txBody>
      </p:sp>
      <p:sp>
        <p:nvSpPr>
          <p:cNvPr id="323645" name="Rectangle 61"/>
          <p:cNvSpPr>
            <a:spLocks noChangeArrowheads="1"/>
          </p:cNvSpPr>
          <p:nvPr/>
        </p:nvSpPr>
        <p:spPr bwMode="auto">
          <a:xfrm>
            <a:off x="0" y="0"/>
            <a:ext cx="4572000" cy="366713"/>
          </a:xfrm>
          <a:prstGeom prst="rect">
            <a:avLst/>
          </a:prstGeom>
          <a:noFill/>
          <a:ln w="28575">
            <a:noFill/>
            <a:miter lim="800000"/>
            <a:headEnd type="none" w="sm" len="sm"/>
            <a:tailEnd type="none" w="sm" len="sm"/>
          </a:ln>
          <a:effectLst/>
        </p:spPr>
        <p:txBody>
          <a:bodyPr>
            <a:spAutoFit/>
          </a:bodyPr>
          <a:lstStyle/>
          <a:p>
            <a:pPr algn="l" defTabSz="228600" eaLnBrk="0" hangingPunct="0">
              <a:spcBef>
                <a:spcPct val="50000"/>
              </a:spcBef>
              <a:buClrTx/>
              <a:buFontTx/>
              <a:buNone/>
            </a:pPr>
            <a:endParaRPr lang="en-US" sz="1800" b="1">
              <a:solidFill>
                <a:srgbClr val="000000"/>
              </a:solidFill>
              <a:latin typeface="Arial" pitchFamily="34" charset="0"/>
            </a:endParaRPr>
          </a:p>
        </p:txBody>
      </p:sp>
      <p:sp>
        <p:nvSpPr>
          <p:cNvPr id="323646" name="Line 62"/>
          <p:cNvSpPr>
            <a:spLocks noChangeShapeType="1"/>
          </p:cNvSpPr>
          <p:nvPr/>
        </p:nvSpPr>
        <p:spPr bwMode="auto">
          <a:xfrm flipV="1">
            <a:off x="1835150" y="1479550"/>
            <a:ext cx="604838" cy="3175"/>
          </a:xfrm>
          <a:prstGeom prst="line">
            <a:avLst/>
          </a:prstGeom>
          <a:noFill/>
          <a:ln w="28575" cap="rnd">
            <a:solidFill>
              <a:schemeClr val="hlink"/>
            </a:solidFill>
            <a:round/>
            <a:headEnd type="none" w="sm" len="sm"/>
            <a:tailEnd type="triangle" w="sm" len="sm"/>
          </a:ln>
          <a:effectLst/>
        </p:spPr>
        <p:txBody>
          <a:bodyPr/>
          <a:lstStyle/>
          <a:p>
            <a:endParaRPr lang="en-US"/>
          </a:p>
        </p:txBody>
      </p:sp>
      <p:sp>
        <p:nvSpPr>
          <p:cNvPr id="323647" name="Rectangle 63"/>
          <p:cNvSpPr>
            <a:spLocks noChangeArrowheads="1"/>
          </p:cNvSpPr>
          <p:nvPr/>
        </p:nvSpPr>
        <p:spPr bwMode="auto">
          <a:xfrm>
            <a:off x="1189038" y="1209675"/>
            <a:ext cx="993775" cy="641350"/>
          </a:xfrm>
          <a:prstGeom prst="rect">
            <a:avLst/>
          </a:prstGeom>
          <a:noFill/>
          <a:ln w="9525">
            <a:noFill/>
            <a:miter lim="800000"/>
            <a:headEnd/>
            <a:tailEnd/>
          </a:ln>
          <a:effectLst/>
        </p:spPr>
        <p:txBody>
          <a:bodyPr lIns="92075" tIns="46038" rIns="92075" bIns="46038">
            <a:spAutoFit/>
          </a:bodyPr>
          <a:lstStyle/>
          <a:p>
            <a:pPr algn="l" defTabSz="822325" eaLnBrk="0" hangingPunct="0">
              <a:spcBef>
                <a:spcPct val="50000"/>
              </a:spcBef>
              <a:buClrTx/>
              <a:buFontTx/>
              <a:buNone/>
            </a:pPr>
            <a:r>
              <a:rPr lang="en-US" sz="1800" b="1">
                <a:solidFill>
                  <a:schemeClr val="tx1"/>
                </a:solidFill>
                <a:latin typeface="Arial" pitchFamily="34" charset="0"/>
              </a:rPr>
              <a:t>Data insert</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a:noFill/>
          <a:ln/>
        </p:spPr>
        <p:txBody>
          <a:bodyPr/>
          <a:lstStyle/>
          <a:p>
            <a:r>
              <a:rPr lang="en-US"/>
              <a:t>Comparing Direct and Conventional </a:t>
            </a:r>
            <a:br>
              <a:rPr lang="en-US"/>
            </a:br>
            <a:r>
              <a:rPr lang="en-US"/>
              <a:t>Path Loads Full Notes Page</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ChangeArrowheads="1"/>
          </p:cNvSpPr>
          <p:nvPr/>
        </p:nvSpPr>
        <p:spPr bwMode="blackWhite">
          <a:xfrm>
            <a:off x="914400" y="3644900"/>
            <a:ext cx="3975100" cy="2616200"/>
          </a:xfrm>
          <a:prstGeom prst="rect">
            <a:avLst/>
          </a:prstGeom>
          <a:solidFill>
            <a:srgbClr val="FFCC66"/>
          </a:solidFill>
          <a:ln w="28575">
            <a:solidFill>
              <a:schemeClr val="tx1"/>
            </a:solidFill>
            <a:miter lim="800000"/>
            <a:headEnd type="none" w="sm" len="sm"/>
            <a:tailEnd type="none" w="sm" len="sm"/>
          </a:ln>
          <a:effectLst/>
        </p:spPr>
        <p:txBody>
          <a:bodyPr wrap="none" anchor="ctr"/>
          <a:lstStyle/>
          <a:p>
            <a:endParaRPr lang="en-US"/>
          </a:p>
        </p:txBody>
      </p:sp>
      <p:sp>
        <p:nvSpPr>
          <p:cNvPr id="384003" name="Rectangle 3"/>
          <p:cNvSpPr>
            <a:spLocks noGrp="1" noChangeArrowheads="1"/>
          </p:cNvSpPr>
          <p:nvPr>
            <p:ph type="title"/>
          </p:nvPr>
        </p:nvSpPr>
        <p:spPr/>
        <p:txBody>
          <a:bodyPr/>
          <a:lstStyle/>
          <a:p>
            <a:r>
              <a:rPr lang="en-US"/>
              <a:t>External Table Population</a:t>
            </a:r>
          </a:p>
        </p:txBody>
      </p:sp>
      <p:sp>
        <p:nvSpPr>
          <p:cNvPr id="384004" name="Rectangle 4"/>
          <p:cNvSpPr>
            <a:spLocks noGrp="1" noChangeArrowheads="1"/>
          </p:cNvSpPr>
          <p:nvPr>
            <p:ph type="body" idx="1"/>
          </p:nvPr>
        </p:nvSpPr>
        <p:spPr>
          <a:xfrm>
            <a:off x="609600" y="1676400"/>
            <a:ext cx="7918450" cy="1096963"/>
          </a:xfrm>
        </p:spPr>
        <p:txBody>
          <a:bodyPr/>
          <a:lstStyle/>
          <a:p>
            <a:pPr lvl="1"/>
            <a:r>
              <a:rPr lang="en-US"/>
              <a:t>Unloading data to external files with the </a:t>
            </a:r>
            <a:r>
              <a:rPr lang="en-US">
                <a:latin typeface="Courier New" pitchFamily="49" charset="0"/>
              </a:rPr>
              <a:t>ORACLE_DATAPUMP</a:t>
            </a:r>
            <a:r>
              <a:rPr lang="en-US"/>
              <a:t> access driver</a:t>
            </a:r>
          </a:p>
          <a:p>
            <a:pPr lvl="1"/>
            <a:r>
              <a:rPr lang="en-US"/>
              <a:t>No modifications of external tables</a:t>
            </a:r>
          </a:p>
        </p:txBody>
      </p:sp>
      <p:sp>
        <p:nvSpPr>
          <p:cNvPr id="384005" name="Text Box 5"/>
          <p:cNvSpPr txBox="1">
            <a:spLocks noChangeArrowheads="1"/>
          </p:cNvSpPr>
          <p:nvPr/>
        </p:nvSpPr>
        <p:spPr bwMode="auto">
          <a:xfrm>
            <a:off x="2584450" y="5592763"/>
            <a:ext cx="2317750" cy="641350"/>
          </a:xfrm>
          <a:prstGeom prst="rect">
            <a:avLst/>
          </a:prstGeom>
          <a:noFill/>
          <a:ln w="25400">
            <a:noFill/>
            <a:miter lim="800000"/>
            <a:headEnd type="none" w="sm" len="sm"/>
            <a:tailEnd type="none" w="sm" len="sm"/>
          </a:ln>
          <a:effectLst/>
        </p:spPr>
        <p:txBody>
          <a:bodyPr wrap="none">
            <a:spAutoFit/>
          </a:bodyPr>
          <a:lstStyle/>
          <a:p>
            <a:pPr eaLnBrk="0" hangingPunct="0">
              <a:spcBef>
                <a:spcPct val="50000"/>
              </a:spcBef>
              <a:buClrTx/>
              <a:buFontTx/>
              <a:buNone/>
            </a:pPr>
            <a:r>
              <a:rPr lang="fr-FR" sz="1800" b="1">
                <a:solidFill>
                  <a:srgbClr val="0000FF"/>
                </a:solidFill>
                <a:latin typeface="Arial" pitchFamily="34" charset="0"/>
              </a:rPr>
              <a:t>External files</a:t>
            </a:r>
            <a:br>
              <a:rPr lang="fr-FR" sz="1800" b="1">
                <a:solidFill>
                  <a:srgbClr val="0000FF"/>
                </a:solidFill>
                <a:latin typeface="Arial" pitchFamily="34" charset="0"/>
              </a:rPr>
            </a:br>
            <a:r>
              <a:rPr lang="fr-FR" sz="1800" b="1">
                <a:solidFill>
                  <a:srgbClr val="0000FF"/>
                </a:solidFill>
                <a:latin typeface="Arial" pitchFamily="34" charset="0"/>
              </a:rPr>
              <a:t>(</a:t>
            </a:r>
            <a:r>
              <a:rPr lang="en-US" sz="1800" b="1">
                <a:solidFill>
                  <a:srgbClr val="0000FF"/>
                </a:solidFill>
                <a:latin typeface="Arial" pitchFamily="34" charset="0"/>
              </a:rPr>
              <a:t>proprietary</a:t>
            </a:r>
            <a:r>
              <a:rPr lang="fr-FR" sz="1800" b="1">
                <a:solidFill>
                  <a:srgbClr val="0000FF"/>
                </a:solidFill>
                <a:latin typeface="Arial" pitchFamily="34" charset="0"/>
              </a:rPr>
              <a:t> format)</a:t>
            </a:r>
            <a:endParaRPr lang="en-US" sz="1800" b="1">
              <a:solidFill>
                <a:srgbClr val="0000FF"/>
              </a:solidFill>
              <a:latin typeface="Arial" pitchFamily="34" charset="0"/>
            </a:endParaRPr>
          </a:p>
        </p:txBody>
      </p:sp>
      <p:sp>
        <p:nvSpPr>
          <p:cNvPr id="384006" name="Rectangle 6"/>
          <p:cNvSpPr>
            <a:spLocks noChangeArrowheads="1"/>
          </p:cNvSpPr>
          <p:nvPr/>
        </p:nvSpPr>
        <p:spPr bwMode="gray">
          <a:xfrm>
            <a:off x="1079500" y="3070225"/>
            <a:ext cx="3683000" cy="365125"/>
          </a:xfrm>
          <a:prstGeom prst="rect">
            <a:avLst/>
          </a:prstGeom>
          <a:solidFill>
            <a:srgbClr val="CCCCCC"/>
          </a:solidFill>
          <a:ln w="25400">
            <a:solidFill>
              <a:srgbClr val="000000"/>
            </a:solidFill>
            <a:miter lim="800000"/>
            <a:headEnd/>
            <a:tailEnd/>
          </a:ln>
          <a:effectLst/>
        </p:spPr>
        <p:txBody>
          <a:bodyPr lIns="92075" tIns="46038" rIns="92075" bIns="46038">
            <a:spAutoFit/>
          </a:bodyPr>
          <a:lstStyle/>
          <a:p>
            <a:pPr algn="l" defTabSz="400050" eaLnBrk="0" hangingPunct="0">
              <a:lnSpc>
                <a:spcPct val="90000"/>
              </a:lnSpc>
              <a:spcBef>
                <a:spcPct val="0"/>
              </a:spcBef>
              <a:buClrTx/>
              <a:buFontTx/>
              <a:buNone/>
              <a:tabLst>
                <a:tab pos="400050" algn="r"/>
                <a:tab pos="673100" algn="l"/>
              </a:tabLst>
            </a:pPr>
            <a:r>
              <a:rPr lang="en-US" sz="1800" b="1">
                <a:solidFill>
                  <a:srgbClr val="0000FF"/>
                </a:solidFill>
                <a:latin typeface="Courier New" pitchFamily="49" charset="0"/>
              </a:rPr>
              <a:t>CREATE TABLE … AS SELECT</a:t>
            </a:r>
          </a:p>
        </p:txBody>
      </p:sp>
      <p:sp>
        <p:nvSpPr>
          <p:cNvPr id="384007" name="Text Box 7"/>
          <p:cNvSpPr txBox="1">
            <a:spLocks noChangeArrowheads="1"/>
          </p:cNvSpPr>
          <p:nvPr/>
        </p:nvSpPr>
        <p:spPr bwMode="auto">
          <a:xfrm>
            <a:off x="1285875" y="5891213"/>
            <a:ext cx="908050" cy="366712"/>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pitchFamily="34" charset="0"/>
              </a:rPr>
              <a:t>Tables</a:t>
            </a:r>
          </a:p>
        </p:txBody>
      </p:sp>
      <p:sp>
        <p:nvSpPr>
          <p:cNvPr id="384008" name="Text Box 8"/>
          <p:cNvSpPr txBox="1">
            <a:spLocks noChangeArrowheads="1"/>
          </p:cNvSpPr>
          <p:nvPr/>
        </p:nvSpPr>
        <p:spPr bwMode="auto">
          <a:xfrm>
            <a:off x="2282825" y="3643313"/>
            <a:ext cx="1301750" cy="366712"/>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pitchFamily="34" charset="0"/>
              </a:rPr>
              <a:t>Unloading</a:t>
            </a:r>
          </a:p>
        </p:txBody>
      </p:sp>
      <p:pic>
        <p:nvPicPr>
          <p:cNvPr id="384009" name="Picture 9" descr="D:\10iR1_SPOC\10iR1_Server_Manageability\eStudy\DWH\bits_doc.gif"/>
          <p:cNvPicPr>
            <a:picLocks noChangeAspect="1" noChangeArrowheads="1"/>
          </p:cNvPicPr>
          <p:nvPr/>
        </p:nvPicPr>
        <p:blipFill>
          <a:blip r:embed="rId3" cstate="print"/>
          <a:srcRect/>
          <a:stretch>
            <a:fillRect/>
          </a:stretch>
        </p:blipFill>
        <p:spPr bwMode="gray">
          <a:xfrm>
            <a:off x="3503613" y="4046538"/>
            <a:ext cx="765175" cy="1635125"/>
          </a:xfrm>
          <a:prstGeom prst="rect">
            <a:avLst/>
          </a:prstGeom>
          <a:noFill/>
        </p:spPr>
      </p:pic>
      <p:pic>
        <p:nvPicPr>
          <p:cNvPr id="384010" name="Picture 10" descr="D:\10iR1_SPOC\10iR1_Server_Manageability\eStudy\DWH\bits_doc.gif"/>
          <p:cNvPicPr>
            <a:picLocks noChangeAspect="1" noChangeArrowheads="1"/>
          </p:cNvPicPr>
          <p:nvPr/>
        </p:nvPicPr>
        <p:blipFill>
          <a:blip r:embed="rId3" cstate="print"/>
          <a:srcRect/>
          <a:stretch>
            <a:fillRect/>
          </a:stretch>
        </p:blipFill>
        <p:spPr bwMode="gray">
          <a:xfrm>
            <a:off x="3821113" y="4021138"/>
            <a:ext cx="765175" cy="1635125"/>
          </a:xfrm>
          <a:prstGeom prst="rect">
            <a:avLst/>
          </a:prstGeom>
          <a:noFill/>
        </p:spPr>
      </p:pic>
      <p:sp>
        <p:nvSpPr>
          <p:cNvPr id="384011" name="Rectangle 11"/>
          <p:cNvSpPr>
            <a:spLocks noChangeArrowheads="1"/>
          </p:cNvSpPr>
          <p:nvPr/>
        </p:nvSpPr>
        <p:spPr bwMode="blackWhite">
          <a:xfrm>
            <a:off x="5270500" y="3657600"/>
            <a:ext cx="2959100" cy="2603500"/>
          </a:xfrm>
          <a:prstGeom prst="rect">
            <a:avLst/>
          </a:prstGeom>
          <a:solidFill>
            <a:srgbClr val="FFFFCC"/>
          </a:solidFill>
          <a:ln w="28575">
            <a:solidFill>
              <a:schemeClr val="tx1"/>
            </a:solidFill>
            <a:miter lim="800000"/>
            <a:headEnd type="none" w="sm" len="sm"/>
            <a:tailEnd type="none" w="sm" len="sm"/>
          </a:ln>
          <a:effectLst/>
        </p:spPr>
        <p:txBody>
          <a:bodyPr wrap="none" anchor="ctr"/>
          <a:lstStyle/>
          <a:p>
            <a:endParaRPr lang="en-US"/>
          </a:p>
        </p:txBody>
      </p:sp>
      <p:sp>
        <p:nvSpPr>
          <p:cNvPr id="384012" name="Text Box 12"/>
          <p:cNvSpPr txBox="1">
            <a:spLocks noChangeArrowheads="1"/>
          </p:cNvSpPr>
          <p:nvPr/>
        </p:nvSpPr>
        <p:spPr bwMode="auto">
          <a:xfrm>
            <a:off x="7026275" y="5903913"/>
            <a:ext cx="908050" cy="366712"/>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pitchFamily="34" charset="0"/>
              </a:rPr>
              <a:t>Tables</a:t>
            </a:r>
          </a:p>
        </p:txBody>
      </p:sp>
      <p:pic>
        <p:nvPicPr>
          <p:cNvPr id="384013" name="Picture 13" descr="D:\10iR1_SPOC\10iR1_Server_Manageability\eStudy\DWH\bits_doc.gif"/>
          <p:cNvPicPr>
            <a:picLocks noChangeAspect="1" noChangeArrowheads="1"/>
          </p:cNvPicPr>
          <p:nvPr/>
        </p:nvPicPr>
        <p:blipFill>
          <a:blip r:embed="rId3" cstate="print"/>
          <a:srcRect/>
          <a:stretch>
            <a:fillRect/>
          </a:stretch>
        </p:blipFill>
        <p:spPr bwMode="gray">
          <a:xfrm>
            <a:off x="5484813" y="4008438"/>
            <a:ext cx="765175" cy="1635125"/>
          </a:xfrm>
          <a:prstGeom prst="rect">
            <a:avLst/>
          </a:prstGeom>
          <a:noFill/>
        </p:spPr>
      </p:pic>
      <p:pic>
        <p:nvPicPr>
          <p:cNvPr id="384014" name="Picture 14" descr="D:\10iR1_SPOC\10iR1_Server_Manageability\eStudy\DWH\bits_doc.gif"/>
          <p:cNvPicPr>
            <a:picLocks noChangeAspect="1" noChangeArrowheads="1"/>
          </p:cNvPicPr>
          <p:nvPr/>
        </p:nvPicPr>
        <p:blipFill>
          <a:blip r:embed="rId3" cstate="print"/>
          <a:srcRect/>
          <a:stretch>
            <a:fillRect/>
          </a:stretch>
        </p:blipFill>
        <p:spPr bwMode="gray">
          <a:xfrm>
            <a:off x="5726113" y="4008438"/>
            <a:ext cx="765175" cy="1635125"/>
          </a:xfrm>
          <a:prstGeom prst="rect">
            <a:avLst/>
          </a:prstGeom>
          <a:noFill/>
        </p:spPr>
      </p:pic>
      <p:sp>
        <p:nvSpPr>
          <p:cNvPr id="384015" name="Text Box 15"/>
          <p:cNvSpPr txBox="1">
            <a:spLocks noChangeArrowheads="1"/>
          </p:cNvSpPr>
          <p:nvPr/>
        </p:nvSpPr>
        <p:spPr bwMode="auto">
          <a:xfrm>
            <a:off x="6270625" y="3643313"/>
            <a:ext cx="1073150" cy="366712"/>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pitchFamily="34" charset="0"/>
              </a:rPr>
              <a:t>Loading</a:t>
            </a:r>
          </a:p>
        </p:txBody>
      </p:sp>
      <p:sp>
        <p:nvSpPr>
          <p:cNvPr id="384016" name="Rectangle 16"/>
          <p:cNvSpPr>
            <a:spLocks noChangeArrowheads="1"/>
          </p:cNvSpPr>
          <p:nvPr/>
        </p:nvSpPr>
        <p:spPr bwMode="blackGray">
          <a:xfrm>
            <a:off x="5511800" y="3057525"/>
            <a:ext cx="2498725" cy="392113"/>
          </a:xfrm>
          <a:prstGeom prst="rect">
            <a:avLst/>
          </a:prstGeom>
          <a:solidFill>
            <a:srgbClr val="CCCCCC"/>
          </a:solidFill>
          <a:ln w="25400">
            <a:solidFill>
              <a:srgbClr val="000000"/>
            </a:solidFill>
            <a:miter lim="800000"/>
            <a:headEnd/>
            <a:tailEnd/>
          </a:ln>
          <a:effectLst/>
        </p:spPr>
        <p:txBody>
          <a:bodyPr lIns="92075" tIns="46038" rIns="92075" bIns="46038">
            <a:spAutoFit/>
          </a:bodyPr>
          <a:lstStyle/>
          <a:p>
            <a:pPr algn="l" defTabSz="400050" eaLnBrk="0" hangingPunct="0">
              <a:spcBef>
                <a:spcPct val="0"/>
              </a:spcBef>
              <a:buClrTx/>
              <a:buFontTx/>
              <a:buNone/>
              <a:tabLst>
                <a:tab pos="400050" algn="r"/>
                <a:tab pos="673100" algn="l"/>
              </a:tabLst>
            </a:pPr>
            <a:r>
              <a:rPr lang="en-US" sz="1800" b="1">
                <a:solidFill>
                  <a:schemeClr val="tx1"/>
                </a:solidFill>
                <a:latin typeface="Courier New" pitchFamily="49" charset="0"/>
              </a:rPr>
              <a:t>INSERT … SELECT</a:t>
            </a:r>
          </a:p>
        </p:txBody>
      </p:sp>
      <p:sp>
        <p:nvSpPr>
          <p:cNvPr id="384017" name="Line 17"/>
          <p:cNvSpPr>
            <a:spLocks noChangeShapeType="1"/>
          </p:cNvSpPr>
          <p:nvPr/>
        </p:nvSpPr>
        <p:spPr bwMode="auto">
          <a:xfrm>
            <a:off x="4552950" y="4772025"/>
            <a:ext cx="933450" cy="0"/>
          </a:xfrm>
          <a:prstGeom prst="line">
            <a:avLst/>
          </a:prstGeom>
          <a:noFill/>
          <a:ln w="28575">
            <a:solidFill>
              <a:schemeClr val="tx1"/>
            </a:solidFill>
            <a:prstDash val="dash"/>
            <a:round/>
            <a:headEnd type="none" w="sm" len="sm"/>
            <a:tailEnd type="triangle" w="sm" len="sm"/>
          </a:ln>
          <a:effectLst/>
        </p:spPr>
        <p:txBody>
          <a:bodyPr/>
          <a:lstStyle/>
          <a:p>
            <a:endParaRPr lang="en-US"/>
          </a:p>
        </p:txBody>
      </p:sp>
      <p:grpSp>
        <p:nvGrpSpPr>
          <p:cNvPr id="384018" name="Group 18"/>
          <p:cNvGrpSpPr>
            <a:grpSpLocks/>
          </p:cNvGrpSpPr>
          <p:nvPr/>
        </p:nvGrpSpPr>
        <p:grpSpPr bwMode="auto">
          <a:xfrm>
            <a:off x="1111250" y="3908425"/>
            <a:ext cx="1458913" cy="1858963"/>
            <a:chOff x="700" y="2558"/>
            <a:chExt cx="919" cy="1171"/>
          </a:xfrm>
        </p:grpSpPr>
        <p:pic>
          <p:nvPicPr>
            <p:cNvPr id="384019" name="Picture 19" descr="C:\Documents and Settings\jubillin\My Documents\OU_Pictures\table001.gif"/>
            <p:cNvPicPr>
              <a:picLocks noChangeAspect="1" noChangeArrowheads="1"/>
            </p:cNvPicPr>
            <p:nvPr/>
          </p:nvPicPr>
          <p:blipFill>
            <a:blip r:embed="rId4" cstate="print"/>
            <a:srcRect/>
            <a:stretch>
              <a:fillRect/>
            </a:stretch>
          </p:blipFill>
          <p:spPr bwMode="gray">
            <a:xfrm>
              <a:off x="700" y="2558"/>
              <a:ext cx="727" cy="979"/>
            </a:xfrm>
            <a:prstGeom prst="rect">
              <a:avLst/>
            </a:prstGeom>
            <a:noFill/>
          </p:spPr>
        </p:pic>
        <p:pic>
          <p:nvPicPr>
            <p:cNvPr id="384020" name="Picture 20" descr="C:\Documents and Settings\jubillin\My Documents\OU_Pictures\table001.gif"/>
            <p:cNvPicPr>
              <a:picLocks noChangeAspect="1" noChangeArrowheads="1"/>
            </p:cNvPicPr>
            <p:nvPr/>
          </p:nvPicPr>
          <p:blipFill>
            <a:blip r:embed="rId4" cstate="print"/>
            <a:srcRect/>
            <a:stretch>
              <a:fillRect/>
            </a:stretch>
          </p:blipFill>
          <p:spPr bwMode="gray">
            <a:xfrm>
              <a:off x="796" y="2654"/>
              <a:ext cx="727" cy="979"/>
            </a:xfrm>
            <a:prstGeom prst="rect">
              <a:avLst/>
            </a:prstGeom>
            <a:noFill/>
          </p:spPr>
        </p:pic>
        <p:pic>
          <p:nvPicPr>
            <p:cNvPr id="384021" name="Picture 21" descr="C:\Documents and Settings\jubillin\My Documents\OU_Pictures\table001.gif"/>
            <p:cNvPicPr>
              <a:picLocks noChangeAspect="1" noChangeArrowheads="1"/>
            </p:cNvPicPr>
            <p:nvPr/>
          </p:nvPicPr>
          <p:blipFill>
            <a:blip r:embed="rId4" cstate="print"/>
            <a:srcRect/>
            <a:stretch>
              <a:fillRect/>
            </a:stretch>
          </p:blipFill>
          <p:spPr bwMode="gray">
            <a:xfrm>
              <a:off x="892" y="2750"/>
              <a:ext cx="727" cy="979"/>
            </a:xfrm>
            <a:prstGeom prst="rect">
              <a:avLst/>
            </a:prstGeom>
            <a:noFill/>
          </p:spPr>
        </p:pic>
      </p:grpSp>
      <p:grpSp>
        <p:nvGrpSpPr>
          <p:cNvPr id="384022" name="Group 22"/>
          <p:cNvGrpSpPr>
            <a:grpSpLocks/>
          </p:cNvGrpSpPr>
          <p:nvPr/>
        </p:nvGrpSpPr>
        <p:grpSpPr bwMode="auto">
          <a:xfrm>
            <a:off x="6648450" y="3997325"/>
            <a:ext cx="1458913" cy="1858963"/>
            <a:chOff x="700" y="2558"/>
            <a:chExt cx="919" cy="1171"/>
          </a:xfrm>
        </p:grpSpPr>
        <p:pic>
          <p:nvPicPr>
            <p:cNvPr id="384023" name="Picture 23" descr="C:\Documents and Settings\jubillin\My Documents\OU_Pictures\table001.gif"/>
            <p:cNvPicPr>
              <a:picLocks noChangeAspect="1" noChangeArrowheads="1"/>
            </p:cNvPicPr>
            <p:nvPr/>
          </p:nvPicPr>
          <p:blipFill>
            <a:blip r:embed="rId4" cstate="print"/>
            <a:srcRect/>
            <a:stretch>
              <a:fillRect/>
            </a:stretch>
          </p:blipFill>
          <p:spPr bwMode="gray">
            <a:xfrm>
              <a:off x="700" y="2558"/>
              <a:ext cx="727" cy="979"/>
            </a:xfrm>
            <a:prstGeom prst="rect">
              <a:avLst/>
            </a:prstGeom>
            <a:noFill/>
          </p:spPr>
        </p:pic>
        <p:pic>
          <p:nvPicPr>
            <p:cNvPr id="384024" name="Picture 24" descr="C:\Documents and Settings\jubillin\My Documents\OU_Pictures\table001.gif"/>
            <p:cNvPicPr>
              <a:picLocks noChangeAspect="1" noChangeArrowheads="1"/>
            </p:cNvPicPr>
            <p:nvPr/>
          </p:nvPicPr>
          <p:blipFill>
            <a:blip r:embed="rId4" cstate="print"/>
            <a:srcRect/>
            <a:stretch>
              <a:fillRect/>
            </a:stretch>
          </p:blipFill>
          <p:spPr bwMode="gray">
            <a:xfrm>
              <a:off x="796" y="2654"/>
              <a:ext cx="727" cy="979"/>
            </a:xfrm>
            <a:prstGeom prst="rect">
              <a:avLst/>
            </a:prstGeom>
            <a:noFill/>
          </p:spPr>
        </p:pic>
        <p:pic>
          <p:nvPicPr>
            <p:cNvPr id="384025" name="Picture 25" descr="C:\Documents and Settings\jubillin\My Documents\OU_Pictures\table001.gif"/>
            <p:cNvPicPr>
              <a:picLocks noChangeAspect="1" noChangeArrowheads="1"/>
            </p:cNvPicPr>
            <p:nvPr/>
          </p:nvPicPr>
          <p:blipFill>
            <a:blip r:embed="rId4" cstate="print"/>
            <a:srcRect/>
            <a:stretch>
              <a:fillRect/>
            </a:stretch>
          </p:blipFill>
          <p:spPr bwMode="gray">
            <a:xfrm>
              <a:off x="892" y="2750"/>
              <a:ext cx="727" cy="979"/>
            </a:xfrm>
            <a:prstGeom prst="rect">
              <a:avLst/>
            </a:prstGeom>
            <a:noFill/>
          </p:spPr>
        </p:pic>
      </p:grpSp>
      <p:sp>
        <p:nvSpPr>
          <p:cNvPr id="384026" name="Line 26"/>
          <p:cNvSpPr>
            <a:spLocks noChangeShapeType="1"/>
          </p:cNvSpPr>
          <p:nvPr/>
        </p:nvSpPr>
        <p:spPr bwMode="auto">
          <a:xfrm flipV="1">
            <a:off x="1827213" y="3430588"/>
            <a:ext cx="0" cy="698500"/>
          </a:xfrm>
          <a:prstGeom prst="line">
            <a:avLst/>
          </a:prstGeom>
          <a:noFill/>
          <a:ln w="28575" cap="rnd">
            <a:solidFill>
              <a:schemeClr val="tx1"/>
            </a:solidFill>
            <a:round/>
            <a:headEnd type="none" w="sm" len="sm"/>
            <a:tailEnd type="triangle" w="sm" len="sm"/>
          </a:ln>
          <a:effectLst/>
        </p:spPr>
        <p:txBody>
          <a:bodyPr/>
          <a:lstStyle/>
          <a:p>
            <a:endParaRPr lang="en-US"/>
          </a:p>
        </p:txBody>
      </p:sp>
      <p:sp>
        <p:nvSpPr>
          <p:cNvPr id="384027" name="Line 27"/>
          <p:cNvSpPr>
            <a:spLocks noChangeShapeType="1"/>
          </p:cNvSpPr>
          <p:nvPr/>
        </p:nvSpPr>
        <p:spPr bwMode="auto">
          <a:xfrm>
            <a:off x="4089400" y="3430588"/>
            <a:ext cx="0" cy="698500"/>
          </a:xfrm>
          <a:prstGeom prst="line">
            <a:avLst/>
          </a:prstGeom>
          <a:noFill/>
          <a:ln w="28575" cap="rnd">
            <a:solidFill>
              <a:schemeClr val="tx1"/>
            </a:solidFill>
            <a:round/>
            <a:headEnd type="none" w="sm" len="sm"/>
            <a:tailEnd type="triangle" w="sm" len="sm"/>
          </a:ln>
          <a:effectLst/>
        </p:spPr>
        <p:txBody>
          <a:bodyPr/>
          <a:lstStyle/>
          <a:p>
            <a:endParaRPr lang="en-US"/>
          </a:p>
        </p:txBody>
      </p:sp>
      <p:sp>
        <p:nvSpPr>
          <p:cNvPr id="384028" name="Line 28"/>
          <p:cNvSpPr>
            <a:spLocks noChangeShapeType="1"/>
          </p:cNvSpPr>
          <p:nvPr/>
        </p:nvSpPr>
        <p:spPr bwMode="auto">
          <a:xfrm flipV="1">
            <a:off x="6018213" y="3430588"/>
            <a:ext cx="0" cy="698500"/>
          </a:xfrm>
          <a:prstGeom prst="line">
            <a:avLst/>
          </a:prstGeom>
          <a:noFill/>
          <a:ln w="28575" cap="rnd">
            <a:solidFill>
              <a:schemeClr val="tx1"/>
            </a:solidFill>
            <a:round/>
            <a:headEnd type="none" w="sm" len="sm"/>
            <a:tailEnd type="triangle" w="sm" len="sm"/>
          </a:ln>
          <a:effectLst/>
        </p:spPr>
        <p:txBody>
          <a:bodyPr/>
          <a:lstStyle/>
          <a:p>
            <a:endParaRPr lang="en-US"/>
          </a:p>
        </p:txBody>
      </p:sp>
      <p:sp>
        <p:nvSpPr>
          <p:cNvPr id="384029" name="Line 29"/>
          <p:cNvSpPr>
            <a:spLocks noChangeShapeType="1"/>
          </p:cNvSpPr>
          <p:nvPr/>
        </p:nvSpPr>
        <p:spPr bwMode="auto">
          <a:xfrm>
            <a:off x="7466013" y="3430588"/>
            <a:ext cx="0" cy="698500"/>
          </a:xfrm>
          <a:prstGeom prst="line">
            <a:avLst/>
          </a:prstGeom>
          <a:noFill/>
          <a:ln w="28575" cap="rnd">
            <a:solidFill>
              <a:schemeClr val="tx1"/>
            </a:solidFill>
            <a:round/>
            <a:headEnd type="none" w="sm" len="sm"/>
            <a:tailEnd type="triangle" w="sm" len="sm"/>
          </a:ln>
          <a:effectLst/>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r>
              <a:rPr lang="en-US"/>
              <a:t>Using External Tables</a:t>
            </a:r>
          </a:p>
        </p:txBody>
      </p:sp>
      <p:sp>
        <p:nvSpPr>
          <p:cNvPr id="386051" name="Rectangle 3"/>
          <p:cNvSpPr>
            <a:spLocks noGrp="1" noChangeArrowheads="1"/>
          </p:cNvSpPr>
          <p:nvPr>
            <p:ph type="body" idx="1"/>
          </p:nvPr>
        </p:nvSpPr>
        <p:spPr>
          <a:xfrm>
            <a:off x="609600" y="1676400"/>
            <a:ext cx="7918450" cy="2168525"/>
          </a:xfrm>
        </p:spPr>
        <p:txBody>
          <a:bodyPr/>
          <a:lstStyle/>
          <a:p>
            <a:pPr lvl="1"/>
            <a:r>
              <a:rPr lang="en-US"/>
              <a:t>Data can be used directly from the external file or loaded into another database.</a:t>
            </a:r>
          </a:p>
          <a:p>
            <a:pPr lvl="1"/>
            <a:r>
              <a:rPr lang="en-US"/>
              <a:t>Resulting files can be read only with the </a:t>
            </a:r>
            <a:r>
              <a:rPr lang="en-US">
                <a:latin typeface="Courier New" pitchFamily="49" charset="0"/>
              </a:rPr>
              <a:t>ORACLE_DATAPUMP</a:t>
            </a:r>
            <a:r>
              <a:rPr lang="en-US"/>
              <a:t> access driver.</a:t>
            </a:r>
          </a:p>
          <a:p>
            <a:pPr lvl="1"/>
            <a:r>
              <a:rPr lang="en-US"/>
              <a:t>You can combine generated files from different sources for loading purposes.</a:t>
            </a:r>
          </a:p>
        </p:txBody>
      </p:sp>
      <p:grpSp>
        <p:nvGrpSpPr>
          <p:cNvPr id="386052" name="Group 4"/>
          <p:cNvGrpSpPr>
            <a:grpSpLocks/>
          </p:cNvGrpSpPr>
          <p:nvPr/>
        </p:nvGrpSpPr>
        <p:grpSpPr bwMode="auto">
          <a:xfrm>
            <a:off x="3895725" y="3971925"/>
            <a:ext cx="1390650" cy="2330450"/>
            <a:chOff x="2423" y="2912"/>
            <a:chExt cx="939" cy="1577"/>
          </a:xfrm>
        </p:grpSpPr>
        <p:pic>
          <p:nvPicPr>
            <p:cNvPr id="386053" name="Picture 5" descr="C:\Documents and Settings\jubillin\My Documents\OU_Pictures\compu025_FlatMonitor.gif"/>
            <p:cNvPicPr>
              <a:picLocks noChangeAspect="1" noChangeArrowheads="1"/>
            </p:cNvPicPr>
            <p:nvPr/>
          </p:nvPicPr>
          <p:blipFill>
            <a:blip r:embed="rId3" cstate="print"/>
            <a:srcRect/>
            <a:stretch>
              <a:fillRect/>
            </a:stretch>
          </p:blipFill>
          <p:spPr bwMode="gray">
            <a:xfrm>
              <a:off x="2423" y="2912"/>
              <a:ext cx="939" cy="1577"/>
            </a:xfrm>
            <a:prstGeom prst="rect">
              <a:avLst/>
            </a:prstGeom>
            <a:noFill/>
          </p:spPr>
        </p:pic>
        <p:pic>
          <p:nvPicPr>
            <p:cNvPr id="386054" name="Picture 6" descr="C:\Documents and Settings\jubillin\My Documents\OU_Pictures\table007_pieces.gif"/>
            <p:cNvPicPr>
              <a:picLocks noChangeAspect="1" noChangeArrowheads="1"/>
            </p:cNvPicPr>
            <p:nvPr/>
          </p:nvPicPr>
          <p:blipFill>
            <a:blip r:embed="rId4" cstate="print"/>
            <a:srcRect/>
            <a:stretch>
              <a:fillRect/>
            </a:stretch>
          </p:blipFill>
          <p:spPr bwMode="gray">
            <a:xfrm>
              <a:off x="2597" y="3134"/>
              <a:ext cx="650" cy="889"/>
            </a:xfrm>
            <a:prstGeom prst="rect">
              <a:avLst/>
            </a:prstGeom>
            <a:noFill/>
          </p:spPr>
        </p:pic>
      </p:grpSp>
      <p:sp>
        <p:nvSpPr>
          <p:cNvPr id="386055" name="Line 7"/>
          <p:cNvSpPr>
            <a:spLocks noChangeShapeType="1"/>
          </p:cNvSpPr>
          <p:nvPr/>
        </p:nvSpPr>
        <p:spPr bwMode="gray">
          <a:xfrm>
            <a:off x="4737100" y="4000500"/>
            <a:ext cx="0" cy="1701800"/>
          </a:xfrm>
          <a:prstGeom prst="line">
            <a:avLst/>
          </a:prstGeom>
          <a:noFill/>
          <a:ln w="28575">
            <a:solidFill>
              <a:schemeClr val="hlink"/>
            </a:solidFill>
            <a:round/>
            <a:headEnd type="none" w="sm" len="sm"/>
            <a:tailEnd type="none" w="sm" len="sm"/>
          </a:ln>
          <a:effectLst/>
        </p:spPr>
        <p:txBody>
          <a:bodyPr/>
          <a:lstStyle/>
          <a:p>
            <a:endParaRPr lang="en-US"/>
          </a:p>
        </p:txBody>
      </p:sp>
      <p:sp>
        <p:nvSpPr>
          <p:cNvPr id="386056" name="Text Box 8"/>
          <p:cNvSpPr txBox="1">
            <a:spLocks noChangeArrowheads="1"/>
          </p:cNvSpPr>
          <p:nvPr/>
        </p:nvSpPr>
        <p:spPr bwMode="auto">
          <a:xfrm>
            <a:off x="1209675" y="5133975"/>
            <a:ext cx="2609850" cy="366713"/>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pitchFamily="34" charset="0"/>
              </a:rPr>
              <a:t>From Oracle Database</a:t>
            </a:r>
          </a:p>
        </p:txBody>
      </p:sp>
      <p:sp>
        <p:nvSpPr>
          <p:cNvPr id="386057" name="Text Box 9"/>
          <p:cNvSpPr txBox="1">
            <a:spLocks noChangeArrowheads="1"/>
          </p:cNvSpPr>
          <p:nvPr/>
        </p:nvSpPr>
        <p:spPr bwMode="auto">
          <a:xfrm>
            <a:off x="5321300" y="5133975"/>
            <a:ext cx="2089150" cy="366713"/>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pitchFamily="34" charset="0"/>
              </a:rPr>
              <a:t>From external file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a:noFill/>
        </p:spPr>
        <p:txBody>
          <a:bodyPr/>
          <a:lstStyle/>
          <a:p>
            <a:r>
              <a:rPr lang="en-US"/>
              <a:t>External Table Population with </a:t>
            </a:r>
            <a:r>
              <a:rPr lang="en-US">
                <a:latin typeface="Courier New" pitchFamily="49" charset="0"/>
              </a:rPr>
              <a:t>ORACLE_DATAPUMP</a:t>
            </a:r>
          </a:p>
        </p:txBody>
      </p:sp>
      <p:sp>
        <p:nvSpPr>
          <p:cNvPr id="388099" name="Rectangle 3"/>
          <p:cNvSpPr>
            <a:spLocks noChangeArrowheads="1"/>
          </p:cNvSpPr>
          <p:nvPr/>
        </p:nvSpPr>
        <p:spPr bwMode="gray">
          <a:xfrm>
            <a:off x="619125" y="1612900"/>
            <a:ext cx="7762875" cy="4486275"/>
          </a:xfrm>
          <a:prstGeom prst="rect">
            <a:avLst/>
          </a:prstGeom>
          <a:solidFill>
            <a:srgbClr val="CCCCCC"/>
          </a:solidFill>
          <a:ln w="28575">
            <a:solidFill>
              <a:srgbClr val="000000"/>
            </a:solidFill>
            <a:miter lim="800000"/>
            <a:headEnd/>
            <a:tailEnd/>
          </a:ln>
          <a:effectLst/>
        </p:spPr>
        <p:txBody>
          <a:bodyPr lIns="92075" tIns="9144" rIns="92075" bIns="9144" anchor="ctr"/>
          <a:lstStyle/>
          <a:p>
            <a:pPr algn="l" eaLnBrk="0" hangingPunct="0">
              <a:spcBef>
                <a:spcPct val="0"/>
              </a:spcBef>
              <a:buClrTx/>
              <a:buFontTx/>
              <a:buNone/>
              <a:tabLst>
                <a:tab pos="1200150" algn="l"/>
              </a:tabLst>
            </a:pPr>
            <a:r>
              <a:rPr lang="en-US" sz="1800" b="1">
                <a:solidFill>
                  <a:srgbClr val="0000CC"/>
                </a:solidFill>
                <a:latin typeface="Courier New" pitchFamily="49" charset="0"/>
              </a:rPr>
              <a:t>CREATE TABLE</a:t>
            </a:r>
            <a:r>
              <a:rPr lang="en-US" sz="1800" b="1">
                <a:solidFill>
                  <a:schemeClr val="tx1"/>
                </a:solidFill>
                <a:latin typeface="Courier New" pitchFamily="49" charset="0"/>
              </a:rPr>
              <a:t> emp_ext</a:t>
            </a:r>
          </a:p>
          <a:p>
            <a:pPr algn="l" eaLnBrk="0" hangingPunct="0">
              <a:spcBef>
                <a:spcPct val="0"/>
              </a:spcBef>
              <a:buClrTx/>
              <a:buFontTx/>
              <a:buNone/>
              <a:tabLst>
                <a:tab pos="1200150" algn="l"/>
              </a:tabLst>
            </a:pPr>
            <a:r>
              <a:rPr lang="en-US" sz="1800" b="1">
                <a:solidFill>
                  <a:schemeClr val="tx1"/>
                </a:solidFill>
                <a:latin typeface="Courier New" pitchFamily="49" charset="0"/>
              </a:rPr>
              <a:t>  (first_name, last_name, department_name)</a:t>
            </a:r>
          </a:p>
          <a:p>
            <a:pPr algn="l" eaLnBrk="0" hangingPunct="0">
              <a:spcBef>
                <a:spcPct val="0"/>
              </a:spcBef>
              <a:buClrTx/>
              <a:buFontTx/>
              <a:buNone/>
              <a:tabLst>
                <a:tab pos="1200150" algn="l"/>
              </a:tabLst>
            </a:pPr>
            <a:r>
              <a:rPr lang="en-US" sz="1800" b="1">
                <a:solidFill>
                  <a:schemeClr val="tx1"/>
                </a:solidFill>
                <a:latin typeface="Courier New" pitchFamily="49" charset="0"/>
              </a:rPr>
              <a:t>ORGANIZATION EXTERNAL</a:t>
            </a:r>
          </a:p>
          <a:p>
            <a:pPr algn="l" eaLnBrk="0" hangingPunct="0">
              <a:spcBef>
                <a:spcPct val="0"/>
              </a:spcBef>
              <a:buClrTx/>
              <a:buFontTx/>
              <a:buNone/>
              <a:tabLst>
                <a:tab pos="1200150" algn="l"/>
              </a:tabLst>
            </a:pPr>
            <a:r>
              <a:rPr lang="en-US" sz="1800" b="1">
                <a:solidFill>
                  <a:schemeClr val="tx1"/>
                </a:solidFill>
                <a:latin typeface="Courier New" pitchFamily="49" charset="0"/>
              </a:rPr>
              <a:t>  (</a:t>
            </a:r>
          </a:p>
          <a:p>
            <a:pPr algn="l" eaLnBrk="0" hangingPunct="0">
              <a:spcBef>
                <a:spcPct val="0"/>
              </a:spcBef>
              <a:buClrTx/>
              <a:buFontTx/>
              <a:buNone/>
              <a:tabLst>
                <a:tab pos="1200150" algn="l"/>
              </a:tabLst>
            </a:pPr>
            <a:r>
              <a:rPr lang="en-US" sz="1800" b="1">
                <a:solidFill>
                  <a:schemeClr val="tx1"/>
                </a:solidFill>
                <a:latin typeface="Courier New" pitchFamily="49" charset="0"/>
              </a:rPr>
              <a:t>    TYPE </a:t>
            </a:r>
            <a:r>
              <a:rPr lang="en-US" sz="1800" b="1">
                <a:solidFill>
                  <a:srgbClr val="0000FF"/>
                </a:solidFill>
                <a:latin typeface="Courier New" pitchFamily="49" charset="0"/>
              </a:rPr>
              <a:t>ORACLE_DATAPUMP</a:t>
            </a:r>
          </a:p>
          <a:p>
            <a:pPr algn="l" eaLnBrk="0" hangingPunct="0">
              <a:spcBef>
                <a:spcPct val="0"/>
              </a:spcBef>
              <a:buClrTx/>
              <a:buFontTx/>
              <a:buNone/>
              <a:tabLst>
                <a:tab pos="1200150" algn="l"/>
              </a:tabLst>
            </a:pPr>
            <a:r>
              <a:rPr lang="en-US" sz="1800" b="1">
                <a:solidFill>
                  <a:schemeClr val="tx1"/>
                </a:solidFill>
                <a:latin typeface="Courier New" pitchFamily="49" charset="0"/>
              </a:rPr>
              <a:t>    DEFAULT DIRECTORY ext_dir</a:t>
            </a:r>
            <a:endParaRPr lang="en-US" sz="1800" b="1">
              <a:solidFill>
                <a:srgbClr val="0000FF"/>
              </a:solidFill>
              <a:latin typeface="Courier New" pitchFamily="49" charset="0"/>
            </a:endParaRPr>
          </a:p>
          <a:p>
            <a:pPr algn="l" eaLnBrk="0" hangingPunct="0">
              <a:spcBef>
                <a:spcPct val="0"/>
              </a:spcBef>
              <a:buClrTx/>
              <a:buFontTx/>
              <a:buNone/>
              <a:tabLst>
                <a:tab pos="1200150" algn="l"/>
              </a:tabLst>
            </a:pPr>
            <a:r>
              <a:rPr lang="en-US" sz="1800" b="1">
                <a:solidFill>
                  <a:schemeClr val="tx1"/>
                </a:solidFill>
                <a:latin typeface="Courier New" pitchFamily="49" charset="0"/>
              </a:rPr>
              <a:t>    </a:t>
            </a:r>
            <a:r>
              <a:rPr lang="en-US" sz="1800" b="1">
                <a:solidFill>
                  <a:schemeClr val="hlink"/>
                </a:solidFill>
                <a:latin typeface="Courier New" pitchFamily="49" charset="0"/>
              </a:rPr>
              <a:t>LOCATION</a:t>
            </a:r>
            <a:r>
              <a:rPr lang="en-US" sz="1800" b="1">
                <a:solidFill>
                  <a:schemeClr val="tx1"/>
                </a:solidFill>
                <a:latin typeface="Courier New" pitchFamily="49" charset="0"/>
              </a:rPr>
              <a:t> ('emp1.exp','emp2.exp','emp3.exp')</a:t>
            </a:r>
          </a:p>
          <a:p>
            <a:pPr algn="l" eaLnBrk="0" hangingPunct="0">
              <a:spcBef>
                <a:spcPct val="0"/>
              </a:spcBef>
              <a:buClrTx/>
              <a:buFontTx/>
              <a:buNone/>
              <a:tabLst>
                <a:tab pos="1200150" algn="l"/>
              </a:tabLst>
            </a:pPr>
            <a:r>
              <a:rPr lang="en-US" sz="1800" b="1">
                <a:solidFill>
                  <a:schemeClr val="tx1"/>
                </a:solidFill>
                <a:latin typeface="Courier New" pitchFamily="49" charset="0"/>
              </a:rPr>
              <a:t>  )</a:t>
            </a:r>
          </a:p>
          <a:p>
            <a:pPr algn="l" eaLnBrk="0" hangingPunct="0">
              <a:spcBef>
                <a:spcPct val="0"/>
              </a:spcBef>
              <a:buClrTx/>
              <a:buFontTx/>
              <a:buNone/>
              <a:tabLst>
                <a:tab pos="1200150" algn="l"/>
              </a:tabLst>
            </a:pPr>
            <a:r>
              <a:rPr lang="en-US" sz="1800" b="1">
                <a:solidFill>
                  <a:schemeClr val="hlink"/>
                </a:solidFill>
                <a:latin typeface="Courier New" pitchFamily="49" charset="0"/>
              </a:rPr>
              <a:t>PARALLEL</a:t>
            </a:r>
          </a:p>
          <a:p>
            <a:pPr algn="l" eaLnBrk="0" hangingPunct="0">
              <a:spcBef>
                <a:spcPct val="0"/>
              </a:spcBef>
              <a:buClrTx/>
              <a:buFontTx/>
              <a:buNone/>
              <a:tabLst>
                <a:tab pos="1200150" algn="l"/>
              </a:tabLst>
            </a:pPr>
            <a:r>
              <a:rPr lang="en-US" sz="1800" b="1">
                <a:solidFill>
                  <a:srgbClr val="0000FF"/>
                </a:solidFill>
                <a:latin typeface="Courier New" pitchFamily="49" charset="0"/>
              </a:rPr>
              <a:t>AS</a:t>
            </a:r>
          </a:p>
          <a:p>
            <a:pPr algn="l" eaLnBrk="0" hangingPunct="0">
              <a:spcBef>
                <a:spcPct val="0"/>
              </a:spcBef>
              <a:buClrTx/>
              <a:buFontTx/>
              <a:buNone/>
              <a:tabLst>
                <a:tab pos="1200150" algn="l"/>
              </a:tabLst>
            </a:pPr>
            <a:r>
              <a:rPr lang="en-US" sz="1800" b="1">
                <a:solidFill>
                  <a:srgbClr val="0000FF"/>
                </a:solidFill>
                <a:latin typeface="Courier New" pitchFamily="49" charset="0"/>
              </a:rPr>
              <a:t>SELECT</a:t>
            </a:r>
            <a:r>
              <a:rPr lang="en-US" sz="1800" b="1">
                <a:solidFill>
                  <a:schemeClr val="tx1"/>
                </a:solidFill>
                <a:latin typeface="Courier New" pitchFamily="49" charset="0"/>
              </a:rPr>
              <a:t> e.first_name,e.last_name,d.department_name</a:t>
            </a:r>
          </a:p>
          <a:p>
            <a:pPr algn="l" eaLnBrk="0" hangingPunct="0">
              <a:spcBef>
                <a:spcPct val="0"/>
              </a:spcBef>
              <a:buClrTx/>
              <a:buFontTx/>
              <a:buNone/>
              <a:tabLst>
                <a:tab pos="1200150" algn="l"/>
              </a:tabLst>
            </a:pPr>
            <a:r>
              <a:rPr lang="en-US" sz="1800" b="1">
                <a:solidFill>
                  <a:schemeClr val="tx1"/>
                </a:solidFill>
                <a:latin typeface="Courier New" pitchFamily="49" charset="0"/>
              </a:rPr>
              <a:t>FROM   employees e, departments d</a:t>
            </a:r>
          </a:p>
          <a:p>
            <a:pPr algn="l" eaLnBrk="0" hangingPunct="0">
              <a:spcBef>
                <a:spcPct val="0"/>
              </a:spcBef>
              <a:buClrTx/>
              <a:buFontTx/>
              <a:buNone/>
              <a:tabLst>
                <a:tab pos="1200150" algn="l"/>
              </a:tabLst>
            </a:pPr>
            <a:r>
              <a:rPr lang="en-US" sz="1800" b="1">
                <a:solidFill>
                  <a:schemeClr val="tx1"/>
                </a:solidFill>
                <a:latin typeface="Courier New" pitchFamily="49" charset="0"/>
              </a:rPr>
              <a:t>WHERE  e.department_id = d.department_id AND</a:t>
            </a:r>
          </a:p>
          <a:p>
            <a:pPr algn="l" eaLnBrk="0" hangingPunct="0">
              <a:spcBef>
                <a:spcPct val="0"/>
              </a:spcBef>
              <a:buClrTx/>
              <a:buFontTx/>
              <a:buNone/>
              <a:tabLst>
                <a:tab pos="1200150" algn="l"/>
              </a:tabLst>
            </a:pPr>
            <a:r>
              <a:rPr lang="en-US" sz="1800" b="1">
                <a:solidFill>
                  <a:schemeClr val="tx1"/>
                </a:solidFill>
                <a:latin typeface="Courier New" pitchFamily="49" charset="0"/>
              </a:rPr>
              <a:t>       d.department_name in</a:t>
            </a:r>
          </a:p>
          <a:p>
            <a:pPr algn="l" eaLnBrk="0" hangingPunct="0">
              <a:spcBef>
                <a:spcPct val="0"/>
              </a:spcBef>
              <a:buClrTx/>
              <a:buFontTx/>
              <a:buNone/>
              <a:tabLst>
                <a:tab pos="1200150" algn="l"/>
              </a:tabLst>
            </a:pPr>
            <a:r>
              <a:rPr lang="en-US" sz="1800" b="1">
                <a:solidFill>
                  <a:schemeClr val="tx1"/>
                </a:solidFill>
                <a:latin typeface="Courier New" pitchFamily="49" charset="0"/>
              </a:rPr>
              <a:t>                     ('Marketing', 'Purchasing');</a:t>
            </a:r>
          </a:p>
        </p:txBody>
      </p:sp>
      <p:sp>
        <p:nvSpPr>
          <p:cNvPr id="388100" name="Rectangle 4"/>
          <p:cNvSpPr>
            <a:spLocks noChangeArrowheads="1"/>
          </p:cNvSpPr>
          <p:nvPr/>
        </p:nvSpPr>
        <p:spPr bwMode="gray">
          <a:xfrm>
            <a:off x="2946400" y="3441700"/>
            <a:ext cx="1308100" cy="254000"/>
          </a:xfrm>
          <a:prstGeom prst="rect">
            <a:avLst/>
          </a:prstGeom>
          <a:noFill/>
          <a:ln w="28575">
            <a:noFill/>
            <a:miter lim="800000"/>
            <a:headEnd type="none" w="sm" len="sm"/>
            <a:tailEnd type="none" w="sm" len="sm"/>
          </a:ln>
          <a:effectLst/>
        </p:spPr>
        <p:txBody>
          <a:bodyPr wrap="none" anchor="ctr"/>
          <a:lstStyle/>
          <a:p>
            <a:endParaRPr lang="en-US"/>
          </a:p>
        </p:txBody>
      </p:sp>
      <p:sp>
        <p:nvSpPr>
          <p:cNvPr id="388101" name="Rectangle 5"/>
          <p:cNvSpPr>
            <a:spLocks noChangeArrowheads="1"/>
          </p:cNvSpPr>
          <p:nvPr/>
        </p:nvSpPr>
        <p:spPr bwMode="gray">
          <a:xfrm>
            <a:off x="4457700" y="3441700"/>
            <a:ext cx="1308100" cy="254000"/>
          </a:xfrm>
          <a:prstGeom prst="rect">
            <a:avLst/>
          </a:prstGeom>
          <a:noFill/>
          <a:ln w="28575">
            <a:noFill/>
            <a:miter lim="800000"/>
            <a:headEnd type="none" w="sm" len="sm"/>
            <a:tailEnd type="none" w="sm" len="sm"/>
          </a:ln>
          <a:effectLst/>
        </p:spPr>
        <p:txBody>
          <a:bodyPr wrap="none" anchor="ctr"/>
          <a:lstStyle/>
          <a:p>
            <a:endParaRPr lang="en-US"/>
          </a:p>
        </p:txBody>
      </p:sp>
      <p:sp>
        <p:nvSpPr>
          <p:cNvPr id="388102" name="Rectangle 6"/>
          <p:cNvSpPr>
            <a:spLocks noChangeArrowheads="1"/>
          </p:cNvSpPr>
          <p:nvPr/>
        </p:nvSpPr>
        <p:spPr bwMode="gray">
          <a:xfrm>
            <a:off x="5969000" y="3441700"/>
            <a:ext cx="1308100" cy="254000"/>
          </a:xfrm>
          <a:prstGeom prst="rect">
            <a:avLst/>
          </a:prstGeom>
          <a:noFill/>
          <a:ln w="28575">
            <a:noFill/>
            <a:miter lim="800000"/>
            <a:headEnd type="none" w="sm" len="sm"/>
            <a:tailEnd type="none" w="sm" len="sm"/>
          </a:ln>
          <a:effectLst/>
        </p:spPr>
        <p:txBody>
          <a:bodyPr wrap="none" anchor="ctr"/>
          <a:lstStyle/>
          <a:p>
            <a:endParaRPr lang="en-US"/>
          </a:p>
        </p:txBody>
      </p:sp>
      <p:sp>
        <p:nvSpPr>
          <p:cNvPr id="388103" name="Rectangle 7"/>
          <p:cNvSpPr>
            <a:spLocks noChangeArrowheads="1"/>
          </p:cNvSpPr>
          <p:nvPr/>
        </p:nvSpPr>
        <p:spPr bwMode="gray">
          <a:xfrm>
            <a:off x="965200" y="4000500"/>
            <a:ext cx="1155700" cy="254000"/>
          </a:xfrm>
          <a:prstGeom prst="rect">
            <a:avLst/>
          </a:prstGeom>
          <a:noFill/>
          <a:ln w="28575">
            <a:noFill/>
            <a:miter lim="800000"/>
            <a:headEnd type="none" w="sm" len="sm"/>
            <a:tailEnd type="none" w="sm" len="sm"/>
          </a:ln>
          <a:effectLst/>
        </p:spPr>
        <p:txBody>
          <a:bodyPr wrap="none" anchor="ctr"/>
          <a:lstStyle/>
          <a:p>
            <a:endParaRPr lang="en-US"/>
          </a:p>
        </p:txBody>
      </p:sp>
      <p:cxnSp>
        <p:nvCxnSpPr>
          <p:cNvPr id="388104" name="AutoShape 8"/>
          <p:cNvCxnSpPr>
            <a:cxnSpLocks noChangeShapeType="1"/>
            <a:stCxn id="388103" idx="3"/>
            <a:endCxn id="388100" idx="2"/>
          </p:cNvCxnSpPr>
          <p:nvPr/>
        </p:nvCxnSpPr>
        <p:spPr bwMode="gray">
          <a:xfrm flipV="1">
            <a:off x="2120900" y="3695700"/>
            <a:ext cx="1479550" cy="431800"/>
          </a:xfrm>
          <a:prstGeom prst="bentConnector2">
            <a:avLst/>
          </a:prstGeom>
          <a:noFill/>
          <a:ln w="28575">
            <a:solidFill>
              <a:schemeClr val="accent2"/>
            </a:solidFill>
            <a:prstDash val="sysDot"/>
            <a:miter lim="800000"/>
            <a:headEnd type="none" w="sm" len="sm"/>
            <a:tailEnd type="triangle" w="sm" len="sm"/>
          </a:ln>
          <a:effectLst/>
        </p:spPr>
      </p:cxnSp>
      <p:cxnSp>
        <p:nvCxnSpPr>
          <p:cNvPr id="388105" name="AutoShape 9"/>
          <p:cNvCxnSpPr>
            <a:cxnSpLocks noChangeShapeType="1"/>
            <a:stCxn id="388103" idx="3"/>
            <a:endCxn id="388101" idx="2"/>
          </p:cNvCxnSpPr>
          <p:nvPr/>
        </p:nvCxnSpPr>
        <p:spPr bwMode="gray">
          <a:xfrm flipV="1">
            <a:off x="2120900" y="3695700"/>
            <a:ext cx="2990850" cy="431800"/>
          </a:xfrm>
          <a:prstGeom prst="bentConnector2">
            <a:avLst/>
          </a:prstGeom>
          <a:noFill/>
          <a:ln w="28575">
            <a:solidFill>
              <a:schemeClr val="accent2"/>
            </a:solidFill>
            <a:prstDash val="sysDot"/>
            <a:miter lim="800000"/>
            <a:headEnd type="none" w="sm" len="sm"/>
            <a:tailEnd type="triangle" w="sm" len="sm"/>
          </a:ln>
          <a:effectLst/>
        </p:spPr>
      </p:cxnSp>
      <p:cxnSp>
        <p:nvCxnSpPr>
          <p:cNvPr id="388106" name="AutoShape 10"/>
          <p:cNvCxnSpPr>
            <a:cxnSpLocks noChangeShapeType="1"/>
            <a:stCxn id="388103" idx="3"/>
            <a:endCxn id="388102" idx="2"/>
          </p:cNvCxnSpPr>
          <p:nvPr/>
        </p:nvCxnSpPr>
        <p:spPr bwMode="gray">
          <a:xfrm flipV="1">
            <a:off x="2120900" y="3695700"/>
            <a:ext cx="4502150" cy="431800"/>
          </a:xfrm>
          <a:prstGeom prst="bentConnector2">
            <a:avLst/>
          </a:prstGeom>
          <a:noFill/>
          <a:ln w="28575">
            <a:solidFill>
              <a:schemeClr val="accent2"/>
            </a:solidFill>
            <a:prstDash val="sysDot"/>
            <a:miter lim="800000"/>
            <a:headEnd type="none" w="sm" len="sm"/>
            <a:tailEnd type="triangle" w="sm" len="sm"/>
          </a:ln>
          <a:effectLst/>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r>
              <a:rPr lang="en-US"/>
              <a:t>External Table Population with </a:t>
            </a:r>
            <a:r>
              <a:rPr lang="en-US">
                <a:latin typeface="Courier New" pitchFamily="49" charset="0"/>
              </a:rPr>
              <a:t>ORACLE_LOADER</a:t>
            </a:r>
          </a:p>
        </p:txBody>
      </p:sp>
      <p:sp>
        <p:nvSpPr>
          <p:cNvPr id="390147" name="Rectangle 3"/>
          <p:cNvSpPr>
            <a:spLocks noGrp="1" noChangeArrowheads="1"/>
          </p:cNvSpPr>
          <p:nvPr>
            <p:ph type="body" idx="1"/>
          </p:nvPr>
        </p:nvSpPr>
        <p:spPr>
          <a:xfrm>
            <a:off x="595313" y="1617663"/>
            <a:ext cx="7786687" cy="4592637"/>
          </a:xfrm>
          <a:solidFill>
            <a:schemeClr val="accent1"/>
          </a:solidFill>
          <a:ln w="28575">
            <a:solidFill>
              <a:schemeClr val="tx1"/>
            </a:solidFill>
          </a:ln>
        </p:spPr>
        <p:txBody>
          <a:bodyPr/>
          <a:lstStyle/>
          <a:p>
            <a:pPr>
              <a:lnSpc>
                <a:spcPct val="90000"/>
              </a:lnSpc>
            </a:pPr>
            <a:r>
              <a:rPr lang="en-US" sz="1600">
                <a:latin typeface="Courier New" pitchFamily="49" charset="0"/>
              </a:rPr>
              <a:t> CREATE TABLE extab_employees</a:t>
            </a:r>
          </a:p>
          <a:p>
            <a:pPr>
              <a:lnSpc>
                <a:spcPct val="90000"/>
              </a:lnSpc>
            </a:pPr>
            <a:r>
              <a:rPr lang="en-US" sz="1600">
                <a:latin typeface="Courier New" pitchFamily="49" charset="0"/>
              </a:rPr>
              <a:t>                  (employee_id       NUMBER(4), </a:t>
            </a:r>
          </a:p>
          <a:p>
            <a:pPr>
              <a:lnSpc>
                <a:spcPct val="90000"/>
              </a:lnSpc>
            </a:pPr>
            <a:r>
              <a:rPr lang="en-US" sz="1600">
                <a:latin typeface="Courier New" pitchFamily="49" charset="0"/>
              </a:rPr>
              <a:t>                   first_name        VARCHAR2(20),</a:t>
            </a:r>
          </a:p>
          <a:p>
            <a:pPr>
              <a:lnSpc>
                <a:spcPct val="90000"/>
              </a:lnSpc>
            </a:pPr>
            <a:r>
              <a:rPr lang="en-US" sz="1600">
                <a:latin typeface="Courier New" pitchFamily="49" charset="0"/>
              </a:rPr>
              <a:t>									  last_name         VARCHAR2(25),</a:t>
            </a:r>
          </a:p>
          <a:p>
            <a:pPr>
              <a:lnSpc>
                <a:spcPct val="90000"/>
              </a:lnSpc>
            </a:pPr>
            <a:r>
              <a:rPr lang="en-US" sz="1600">
                <a:latin typeface="Courier New" pitchFamily="49" charset="0"/>
              </a:rPr>
              <a:t> 										hire_date         DATE)</a:t>
            </a:r>
          </a:p>
          <a:p>
            <a:pPr>
              <a:lnSpc>
                <a:spcPct val="90000"/>
              </a:lnSpc>
            </a:pPr>
            <a:r>
              <a:rPr lang="en-US" sz="1600">
                <a:latin typeface="Courier New" pitchFamily="49" charset="0"/>
              </a:rPr>
              <a:t> </a:t>
            </a:r>
            <a:r>
              <a:rPr lang="en-US" sz="1600">
                <a:solidFill>
                  <a:srgbClr val="0000FF"/>
                </a:solidFill>
                <a:latin typeface="Courier New" pitchFamily="49" charset="0"/>
              </a:rPr>
              <a:t>ORGANIZATION EXTERNAL</a:t>
            </a:r>
            <a:r>
              <a:rPr lang="en-US" sz="1600">
                <a:latin typeface="Courier New" pitchFamily="49" charset="0"/>
              </a:rPr>
              <a:t> </a:t>
            </a:r>
          </a:p>
          <a:p>
            <a:pPr>
              <a:lnSpc>
                <a:spcPct val="90000"/>
              </a:lnSpc>
            </a:pPr>
            <a:r>
              <a:rPr lang="en-US" sz="1600">
                <a:latin typeface="Courier New" pitchFamily="49" charset="0"/>
              </a:rPr>
              <a:t>     ( TYPE </a:t>
            </a:r>
            <a:r>
              <a:rPr lang="en-US" sz="1600">
                <a:solidFill>
                  <a:srgbClr val="0000FF"/>
                </a:solidFill>
                <a:latin typeface="Courier New" pitchFamily="49" charset="0"/>
              </a:rPr>
              <a:t>ORACLE_LOADER</a:t>
            </a:r>
            <a:r>
              <a:rPr lang="en-US" sz="1600">
                <a:latin typeface="Courier New" pitchFamily="49" charset="0"/>
              </a:rPr>
              <a:t> DEFAULT DIRECTORY </a:t>
            </a:r>
            <a:r>
              <a:rPr lang="en-US" sz="1600">
                <a:solidFill>
                  <a:srgbClr val="006666"/>
                </a:solidFill>
                <a:latin typeface="Courier New" pitchFamily="49" charset="0"/>
              </a:rPr>
              <a:t>extab_dat_dir</a:t>
            </a:r>
            <a:r>
              <a:rPr lang="en-US" sz="1600">
                <a:latin typeface="Courier New" pitchFamily="49" charset="0"/>
              </a:rPr>
              <a:t> </a:t>
            </a:r>
          </a:p>
          <a:p>
            <a:pPr>
              <a:lnSpc>
                <a:spcPct val="90000"/>
              </a:lnSpc>
            </a:pPr>
            <a:r>
              <a:rPr lang="en-US" sz="1600">
                <a:latin typeface="Courier New" pitchFamily="49" charset="0"/>
              </a:rPr>
              <a:t>       ACCESS PARAMETERS </a:t>
            </a:r>
          </a:p>
          <a:p>
            <a:pPr>
              <a:lnSpc>
                <a:spcPct val="90000"/>
              </a:lnSpc>
            </a:pPr>
            <a:r>
              <a:rPr lang="en-US" sz="1600">
                <a:latin typeface="Courier New" pitchFamily="49" charset="0"/>
              </a:rPr>
              <a:t>       ( records delimited by newline </a:t>
            </a:r>
          </a:p>
          <a:p>
            <a:pPr>
              <a:lnSpc>
                <a:spcPct val="90000"/>
              </a:lnSpc>
            </a:pPr>
            <a:r>
              <a:rPr lang="en-US" sz="1600">
                <a:latin typeface="Courier New" pitchFamily="49" charset="0"/>
              </a:rPr>
              <a:t>         badfile </a:t>
            </a:r>
            <a:r>
              <a:rPr lang="en-US" sz="1600">
                <a:solidFill>
                  <a:srgbClr val="006666"/>
                </a:solidFill>
                <a:latin typeface="Courier New" pitchFamily="49" charset="0"/>
              </a:rPr>
              <a:t>extab_bad_dir</a:t>
            </a:r>
            <a:r>
              <a:rPr lang="en-US" sz="1600">
                <a:latin typeface="Courier New" pitchFamily="49" charset="0"/>
              </a:rPr>
              <a:t>:'empxt%a_%p.bad' </a:t>
            </a:r>
          </a:p>
          <a:p>
            <a:pPr>
              <a:lnSpc>
                <a:spcPct val="90000"/>
              </a:lnSpc>
            </a:pPr>
            <a:r>
              <a:rPr lang="en-US" sz="1600">
                <a:latin typeface="Courier New" pitchFamily="49" charset="0"/>
              </a:rPr>
              <a:t>         logfile </a:t>
            </a:r>
            <a:r>
              <a:rPr lang="en-US" sz="1600">
                <a:solidFill>
                  <a:srgbClr val="006666"/>
                </a:solidFill>
                <a:latin typeface="Courier New" pitchFamily="49" charset="0"/>
              </a:rPr>
              <a:t>extab_log_dir</a:t>
            </a:r>
            <a:r>
              <a:rPr lang="en-US" sz="1600">
                <a:latin typeface="Courier New" pitchFamily="49" charset="0"/>
              </a:rPr>
              <a:t>:'empxt%a_%p.log' </a:t>
            </a:r>
          </a:p>
          <a:p>
            <a:pPr>
              <a:lnSpc>
                <a:spcPct val="90000"/>
              </a:lnSpc>
            </a:pPr>
            <a:r>
              <a:rPr lang="en-US" sz="1600">
                <a:latin typeface="Courier New" pitchFamily="49" charset="0"/>
              </a:rPr>
              <a:t>         fields terminated by ',' </a:t>
            </a:r>
          </a:p>
          <a:p>
            <a:pPr>
              <a:lnSpc>
                <a:spcPct val="90000"/>
              </a:lnSpc>
            </a:pPr>
            <a:r>
              <a:rPr lang="en-US" sz="1600">
                <a:latin typeface="Courier New" pitchFamily="49" charset="0"/>
              </a:rPr>
              <a:t>         missing field values are null </a:t>
            </a:r>
          </a:p>
          <a:p>
            <a:pPr>
              <a:lnSpc>
                <a:spcPct val="90000"/>
              </a:lnSpc>
            </a:pPr>
            <a:r>
              <a:rPr lang="en-US" sz="1600">
                <a:latin typeface="Courier New" pitchFamily="49" charset="0"/>
              </a:rPr>
              <a:t>     ( employee_id, first_name, last_name, </a:t>
            </a:r>
          </a:p>
          <a:p>
            <a:pPr>
              <a:lnSpc>
                <a:spcPct val="90000"/>
              </a:lnSpc>
            </a:pPr>
            <a:r>
              <a:rPr lang="en-US" sz="1600">
                <a:latin typeface="Courier New" pitchFamily="49" charset="0"/>
              </a:rPr>
              <a:t>			hire_date char date_format date mask "dd-mon-yyyy“)) </a:t>
            </a:r>
          </a:p>
          <a:p>
            <a:pPr>
              <a:lnSpc>
                <a:spcPct val="90000"/>
              </a:lnSpc>
            </a:pPr>
            <a:r>
              <a:rPr lang="en-US" sz="1600">
                <a:latin typeface="Courier New" pitchFamily="49" charset="0"/>
              </a:rPr>
              <a:t>     LOCATION (</a:t>
            </a:r>
            <a:r>
              <a:rPr lang="en-US" sz="1600">
                <a:solidFill>
                  <a:srgbClr val="006666"/>
                </a:solidFill>
                <a:latin typeface="Courier New" pitchFamily="49" charset="0"/>
              </a:rPr>
              <a:t>'empxt1.dat', 'empxt2.dat'</a:t>
            </a:r>
            <a:r>
              <a:rPr lang="en-US" sz="1600">
                <a:latin typeface="Courier New" pitchFamily="49" charset="0"/>
              </a:rPr>
              <a:t>) ) </a:t>
            </a:r>
          </a:p>
          <a:p>
            <a:pPr>
              <a:lnSpc>
                <a:spcPct val="90000"/>
              </a:lnSpc>
            </a:pPr>
            <a:r>
              <a:rPr lang="en-US" sz="1600">
                <a:latin typeface="Courier New" pitchFamily="49" charset="0"/>
              </a:rPr>
              <a:t>     PARALLEL  REJECT LIMIT UNLIMITED;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6" name="Rectangle 3078"/>
          <p:cNvSpPr>
            <a:spLocks noGrp="1" noChangeArrowheads="1"/>
          </p:cNvSpPr>
          <p:nvPr>
            <p:ph type="title"/>
          </p:nvPr>
        </p:nvSpPr>
        <p:spPr>
          <a:xfrm>
            <a:off x="1371600" y="439738"/>
            <a:ext cx="6172200" cy="876300"/>
          </a:xfrm>
        </p:spPr>
        <p:txBody>
          <a:bodyPr/>
          <a:lstStyle/>
          <a:p>
            <a:r>
              <a:rPr lang="en-US"/>
              <a:t>Oracle Data Pump: Overview</a:t>
            </a:r>
          </a:p>
        </p:txBody>
      </p:sp>
      <p:sp>
        <p:nvSpPr>
          <p:cNvPr id="327687" name="Rectangle 3079"/>
          <p:cNvSpPr>
            <a:spLocks noGrp="1" noChangeArrowheads="1"/>
          </p:cNvSpPr>
          <p:nvPr>
            <p:ph type="body" idx="1"/>
          </p:nvPr>
        </p:nvSpPr>
        <p:spPr>
          <a:xfrm>
            <a:off x="609600" y="1676400"/>
            <a:ext cx="7918450" cy="4211638"/>
          </a:xfrm>
        </p:spPr>
        <p:txBody>
          <a:bodyPr/>
          <a:lstStyle/>
          <a:p>
            <a:pPr>
              <a:spcBef>
                <a:spcPct val="25000"/>
              </a:spcBef>
            </a:pPr>
            <a:r>
              <a:rPr lang="en-US"/>
              <a:t>As a server-based facility for high-speed </a:t>
            </a:r>
            <a:br>
              <a:rPr lang="en-US"/>
            </a:br>
            <a:r>
              <a:rPr lang="en-US"/>
              <a:t>data and metadata movement, Oracle Data Pump:</a:t>
            </a:r>
          </a:p>
          <a:p>
            <a:pPr lvl="1">
              <a:lnSpc>
                <a:spcPct val="90000"/>
              </a:lnSpc>
            </a:pPr>
            <a:r>
              <a:rPr lang="en-US"/>
              <a:t>Is callable via </a:t>
            </a:r>
            <a:r>
              <a:rPr lang="en-US">
                <a:latin typeface="Courier New" pitchFamily="49" charset="0"/>
              </a:rPr>
              <a:t>DBMS_DATAPUMP</a:t>
            </a:r>
            <a:endParaRPr lang="en-US"/>
          </a:p>
          <a:p>
            <a:pPr lvl="1">
              <a:lnSpc>
                <a:spcPct val="90000"/>
              </a:lnSpc>
            </a:pPr>
            <a:r>
              <a:rPr lang="en-US"/>
              <a:t>Provides the following tools:</a:t>
            </a:r>
          </a:p>
          <a:p>
            <a:pPr lvl="2">
              <a:lnSpc>
                <a:spcPct val="90000"/>
              </a:lnSpc>
            </a:pPr>
            <a:r>
              <a:rPr lang="en-US">
                <a:latin typeface="Courier New" pitchFamily="49" charset="0"/>
              </a:rPr>
              <a:t>expdp</a:t>
            </a:r>
          </a:p>
          <a:p>
            <a:pPr lvl="2">
              <a:lnSpc>
                <a:spcPct val="90000"/>
              </a:lnSpc>
            </a:pPr>
            <a:r>
              <a:rPr lang="en-US">
                <a:latin typeface="Courier New" pitchFamily="49" charset="0"/>
              </a:rPr>
              <a:t>impdp</a:t>
            </a:r>
          </a:p>
          <a:p>
            <a:pPr lvl="2">
              <a:lnSpc>
                <a:spcPct val="90000"/>
              </a:lnSpc>
            </a:pPr>
            <a:r>
              <a:rPr lang="en-US"/>
              <a:t>Web-based interface</a:t>
            </a:r>
          </a:p>
          <a:p>
            <a:pPr lvl="1">
              <a:lnSpc>
                <a:spcPct val="90000"/>
              </a:lnSpc>
            </a:pPr>
            <a:r>
              <a:rPr lang="en-US"/>
              <a:t>Provides data access methods:</a:t>
            </a:r>
          </a:p>
          <a:p>
            <a:pPr lvl="2">
              <a:lnSpc>
                <a:spcPct val="90000"/>
              </a:lnSpc>
            </a:pPr>
            <a:r>
              <a:rPr lang="en-US"/>
              <a:t>Direct path</a:t>
            </a:r>
          </a:p>
          <a:p>
            <a:pPr lvl="2">
              <a:lnSpc>
                <a:spcPct val="90000"/>
              </a:lnSpc>
            </a:pPr>
            <a:r>
              <a:rPr lang="en-US"/>
              <a:t>External tables</a:t>
            </a:r>
          </a:p>
          <a:p>
            <a:pPr lvl="1">
              <a:lnSpc>
                <a:spcPct val="90000"/>
              </a:lnSpc>
            </a:pPr>
            <a:r>
              <a:rPr lang="en-US"/>
              <a:t>Detaches from and reattaches to long-running jobs</a:t>
            </a:r>
          </a:p>
          <a:p>
            <a:pPr lvl="1">
              <a:lnSpc>
                <a:spcPct val="90000"/>
              </a:lnSpc>
            </a:pPr>
            <a:r>
              <a:rPr lang="en-US"/>
              <a:t>Restarts Data Pump jobs</a:t>
            </a:r>
          </a:p>
        </p:txBody>
      </p:sp>
      <p:pic>
        <p:nvPicPr>
          <p:cNvPr id="327684" name="Picture 3076"/>
          <p:cNvPicPr>
            <a:picLocks noChangeAspect="1" noChangeArrowheads="1"/>
          </p:cNvPicPr>
          <p:nvPr/>
        </p:nvPicPr>
        <p:blipFill>
          <a:blip r:embed="rId3" cstate="print"/>
          <a:srcRect/>
          <a:stretch>
            <a:fillRect/>
          </a:stretch>
        </p:blipFill>
        <p:spPr bwMode="gray">
          <a:xfrm>
            <a:off x="7259638" y="2898775"/>
            <a:ext cx="1131887" cy="1981200"/>
          </a:xfrm>
          <a:prstGeom prst="rect">
            <a:avLst/>
          </a:prstGeom>
          <a:noFill/>
          <a:ln w="28575">
            <a:noFill/>
            <a:miter lim="800000"/>
            <a:headEnd type="none" w="sm" len="sm"/>
            <a:tailEnd type="none" w="sm" len="sm"/>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4" name="Rectangle 6"/>
          <p:cNvSpPr>
            <a:spLocks noGrp="1" noChangeArrowheads="1"/>
          </p:cNvSpPr>
          <p:nvPr>
            <p:ph type="title"/>
          </p:nvPr>
        </p:nvSpPr>
        <p:spPr/>
        <p:txBody>
          <a:bodyPr/>
          <a:lstStyle/>
          <a:p>
            <a:r>
              <a:rPr lang="en-US"/>
              <a:t>Oracle Data Pump: Benefits</a:t>
            </a:r>
          </a:p>
        </p:txBody>
      </p:sp>
      <p:sp>
        <p:nvSpPr>
          <p:cNvPr id="329735" name="Rectangle 7"/>
          <p:cNvSpPr>
            <a:spLocks noGrp="1" noChangeArrowheads="1"/>
          </p:cNvSpPr>
          <p:nvPr>
            <p:ph type="body" idx="1"/>
          </p:nvPr>
        </p:nvSpPr>
        <p:spPr>
          <a:xfrm>
            <a:off x="609600" y="1676400"/>
            <a:ext cx="7918450" cy="4376738"/>
          </a:xfrm>
        </p:spPr>
        <p:txBody>
          <a:bodyPr/>
          <a:lstStyle/>
          <a:p>
            <a:pPr lvl="1"/>
            <a:r>
              <a:rPr lang="en-US"/>
              <a:t>Fine-grained object and data selection</a:t>
            </a:r>
          </a:p>
          <a:p>
            <a:pPr lvl="1"/>
            <a:r>
              <a:rPr lang="en-US"/>
              <a:t>Explicit specification of database version</a:t>
            </a:r>
          </a:p>
          <a:p>
            <a:pPr lvl="1"/>
            <a:r>
              <a:rPr lang="en-US"/>
              <a:t>Parallel execution </a:t>
            </a:r>
          </a:p>
          <a:p>
            <a:pPr lvl="1"/>
            <a:r>
              <a:rPr lang="en-US"/>
              <a:t>Estimation of export job space consumption</a:t>
            </a:r>
          </a:p>
          <a:p>
            <a:pPr lvl="1"/>
            <a:r>
              <a:rPr lang="en-US"/>
              <a:t>Network mode in a distributed environment</a:t>
            </a:r>
          </a:p>
          <a:p>
            <a:pPr lvl="1"/>
            <a:r>
              <a:rPr lang="en-US"/>
              <a:t>Remapping capabilities during import</a:t>
            </a:r>
          </a:p>
          <a:p>
            <a:pPr lvl="1"/>
            <a:r>
              <a:rPr lang="en-US"/>
              <a:t>Data sampling and metadata compression</a:t>
            </a:r>
          </a:p>
          <a:p>
            <a:pPr lvl="1"/>
            <a:r>
              <a:rPr lang="en-US"/>
              <a:t>Compression of data during an export </a:t>
            </a:r>
          </a:p>
          <a:p>
            <a:pPr lvl="1"/>
            <a:r>
              <a:rPr lang="en-US"/>
              <a:t>Security through encryption</a:t>
            </a:r>
          </a:p>
          <a:p>
            <a:pPr lvl="1"/>
            <a:r>
              <a:rPr lang="en-US"/>
              <a:t>Remapping of data</a:t>
            </a:r>
          </a:p>
          <a:p>
            <a:pPr lvl="1"/>
            <a:r>
              <a:rPr lang="en-US"/>
              <a:t>Ability to export XMLType data as CLOBs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en-US"/>
              <a:t>Notes Only</a:t>
            </a:r>
          </a:p>
        </p:txBody>
      </p:sp>
      <p:sp>
        <p:nvSpPr>
          <p:cNvPr id="380931" name="Rectangle 3"/>
          <p:cNvSpPr>
            <a:spLocks noGrp="1" noChangeArrowheads="1"/>
          </p:cNvSpPr>
          <p:nvPr>
            <p:ph type="body" idx="1"/>
          </p:nvPr>
        </p:nvSpPr>
        <p:spPr/>
        <p:txBody>
          <a:bodyPr/>
          <a:lstStyle/>
          <a:p>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63" name="Rectangle 11"/>
          <p:cNvSpPr>
            <a:spLocks noGrp="1" noChangeArrowheads="1"/>
          </p:cNvSpPr>
          <p:nvPr>
            <p:ph type="title"/>
          </p:nvPr>
        </p:nvSpPr>
        <p:spPr/>
        <p:txBody>
          <a:bodyPr/>
          <a:lstStyle/>
          <a:p>
            <a:r>
              <a:rPr lang="en-US"/>
              <a:t>Objectives</a:t>
            </a:r>
          </a:p>
        </p:txBody>
      </p:sp>
      <p:sp>
        <p:nvSpPr>
          <p:cNvPr id="305164" name="Rectangle 12"/>
          <p:cNvSpPr>
            <a:spLocks noGrp="1" noChangeArrowheads="1"/>
          </p:cNvSpPr>
          <p:nvPr>
            <p:ph type="body" idx="1"/>
          </p:nvPr>
        </p:nvSpPr>
        <p:spPr>
          <a:xfrm>
            <a:off x="609600" y="1676400"/>
            <a:ext cx="7918450" cy="3775075"/>
          </a:xfrm>
        </p:spPr>
        <p:txBody>
          <a:bodyPr/>
          <a:lstStyle/>
          <a:p>
            <a:r>
              <a:rPr lang="en-US"/>
              <a:t>After completing this lesson, you should be able to:</a:t>
            </a:r>
          </a:p>
          <a:p>
            <a:pPr lvl="1"/>
            <a:r>
              <a:rPr lang="en-US"/>
              <a:t>Describe ways to move data</a:t>
            </a:r>
          </a:p>
          <a:p>
            <a:pPr lvl="1"/>
            <a:r>
              <a:rPr lang="en-US"/>
              <a:t>Create and use directory objects</a:t>
            </a:r>
          </a:p>
          <a:p>
            <a:pPr lvl="1"/>
            <a:r>
              <a:rPr lang="en-US"/>
              <a:t>Use SQL*Loader to load data from a non-Oracle database (or user files)</a:t>
            </a:r>
          </a:p>
          <a:p>
            <a:pPr lvl="1"/>
            <a:r>
              <a:rPr lang="en-US"/>
              <a:t>Use external tables to move data via platform-independent files</a:t>
            </a:r>
          </a:p>
          <a:p>
            <a:pPr lvl="1"/>
            <a:r>
              <a:rPr lang="en-US"/>
              <a:t>Explain the general architecture of Oracle Data Pump</a:t>
            </a:r>
          </a:p>
          <a:p>
            <a:pPr lvl="1"/>
            <a:r>
              <a:rPr lang="en-US"/>
              <a:t>Use Data Pump Export and Import to move data between Oracle databases</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noFill/>
        </p:spPr>
        <p:txBody>
          <a:bodyPr/>
          <a:lstStyle/>
          <a:p>
            <a:r>
              <a:rPr lang="en-US"/>
              <a:t>Data Pump Export and Import: Overview</a:t>
            </a:r>
          </a:p>
        </p:txBody>
      </p:sp>
      <p:sp>
        <p:nvSpPr>
          <p:cNvPr id="331780" name="Rectangle 4"/>
          <p:cNvSpPr>
            <a:spLocks noChangeArrowheads="1"/>
          </p:cNvSpPr>
          <p:nvPr/>
        </p:nvSpPr>
        <p:spPr bwMode="blackWhite">
          <a:xfrm>
            <a:off x="850900" y="1876425"/>
            <a:ext cx="3644900" cy="3624263"/>
          </a:xfrm>
          <a:prstGeom prst="rect">
            <a:avLst/>
          </a:prstGeom>
          <a:solidFill>
            <a:srgbClr val="FFFFCC"/>
          </a:solidFill>
          <a:ln w="28575">
            <a:solidFill>
              <a:schemeClr val="tx1"/>
            </a:solidFill>
            <a:miter lim="800000"/>
            <a:headEnd type="none" w="sm" len="sm"/>
            <a:tailEnd type="none" w="sm" len="sm"/>
          </a:ln>
          <a:effectLst/>
        </p:spPr>
        <p:txBody>
          <a:bodyPr wrap="none" anchor="ctr"/>
          <a:lstStyle/>
          <a:p>
            <a:pPr defTabSz="228600"/>
            <a:endParaRPr lang="en-US" sz="1800" b="1">
              <a:solidFill>
                <a:schemeClr val="tx1"/>
              </a:solidFill>
              <a:latin typeface="Arial" pitchFamily="34" charset="0"/>
            </a:endParaRPr>
          </a:p>
        </p:txBody>
      </p:sp>
      <p:sp>
        <p:nvSpPr>
          <p:cNvPr id="331781" name="Rectangle 5"/>
          <p:cNvSpPr>
            <a:spLocks noChangeArrowheads="1"/>
          </p:cNvSpPr>
          <p:nvPr/>
        </p:nvSpPr>
        <p:spPr bwMode="blackWhite">
          <a:xfrm>
            <a:off x="2266950" y="1079500"/>
            <a:ext cx="1028700" cy="619125"/>
          </a:xfrm>
          <a:prstGeom prst="rect">
            <a:avLst/>
          </a:prstGeom>
          <a:solidFill>
            <a:srgbClr val="FFCC00"/>
          </a:solidFill>
          <a:ln w="28575">
            <a:solidFill>
              <a:schemeClr val="tx1"/>
            </a:solidFill>
            <a:miter lim="800000"/>
            <a:headEnd type="none" w="sm" len="sm"/>
            <a:tailEnd type="none" w="sm" len="sm"/>
          </a:ln>
          <a:effectLst/>
        </p:spPr>
        <p:txBody>
          <a:bodyPr wrap="none" anchor="ctr"/>
          <a:lstStyle/>
          <a:p>
            <a:pPr defTabSz="228600">
              <a:lnSpc>
                <a:spcPct val="90000"/>
              </a:lnSpc>
              <a:spcBef>
                <a:spcPct val="10000"/>
              </a:spcBef>
            </a:pPr>
            <a:r>
              <a:rPr lang="en-US" sz="1800" b="1">
                <a:solidFill>
                  <a:schemeClr val="tx1"/>
                </a:solidFill>
                <a:latin typeface="Courier New" pitchFamily="49" charset="0"/>
              </a:rPr>
              <a:t>expdp</a:t>
            </a:r>
            <a:r>
              <a:rPr lang="en-US" sz="1800" b="1">
                <a:solidFill>
                  <a:schemeClr val="tx1"/>
                </a:solidFill>
                <a:latin typeface="Arial" pitchFamily="34" charset="0"/>
              </a:rPr>
              <a:t/>
            </a:r>
            <a:br>
              <a:rPr lang="en-US" sz="1800" b="1">
                <a:solidFill>
                  <a:schemeClr val="tx1"/>
                </a:solidFill>
                <a:latin typeface="Arial" pitchFamily="34" charset="0"/>
              </a:rPr>
            </a:br>
            <a:r>
              <a:rPr lang="en-US" sz="1800" b="1">
                <a:solidFill>
                  <a:schemeClr val="tx1"/>
                </a:solidFill>
                <a:latin typeface="Arial" pitchFamily="34" charset="0"/>
              </a:rPr>
              <a:t>client</a:t>
            </a:r>
          </a:p>
        </p:txBody>
      </p:sp>
      <p:grpSp>
        <p:nvGrpSpPr>
          <p:cNvPr id="331782" name="Group 6"/>
          <p:cNvGrpSpPr>
            <a:grpSpLocks/>
          </p:cNvGrpSpPr>
          <p:nvPr/>
        </p:nvGrpSpPr>
        <p:grpSpPr bwMode="auto">
          <a:xfrm>
            <a:off x="3149600" y="2967038"/>
            <a:ext cx="1212850" cy="1073150"/>
            <a:chOff x="288" y="2982"/>
            <a:chExt cx="532" cy="412"/>
          </a:xfrm>
        </p:grpSpPr>
        <p:sp>
          <p:nvSpPr>
            <p:cNvPr id="331783" name="Rectangle 7"/>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p:spPr>
          <p:txBody>
            <a:bodyPr wrap="none" anchor="ctr"/>
            <a:lstStyle/>
            <a:p>
              <a:endParaRPr lang="en-US"/>
            </a:p>
          </p:txBody>
        </p:sp>
        <p:sp>
          <p:nvSpPr>
            <p:cNvPr id="331784" name="Oval 8"/>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p:spPr>
          <p:txBody>
            <a:bodyPr wrap="none" anchor="ctr"/>
            <a:lstStyle/>
            <a:p>
              <a:endParaRPr lang="en-US"/>
            </a:p>
          </p:txBody>
        </p:sp>
        <p:sp>
          <p:nvSpPr>
            <p:cNvPr id="331785" name="Oval 9"/>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p:spPr>
          <p:txBody>
            <a:bodyPr wrap="none" anchor="ctr"/>
            <a:lstStyle/>
            <a:p>
              <a:endParaRPr lang="en-US"/>
            </a:p>
          </p:txBody>
        </p:sp>
      </p:grpSp>
      <p:sp>
        <p:nvSpPr>
          <p:cNvPr id="331786" name="Text Box 10"/>
          <p:cNvSpPr txBox="1">
            <a:spLocks noChangeArrowheads="1"/>
          </p:cNvSpPr>
          <p:nvPr/>
        </p:nvSpPr>
        <p:spPr bwMode="auto">
          <a:xfrm>
            <a:off x="3317875" y="3313113"/>
            <a:ext cx="908050" cy="587375"/>
          </a:xfrm>
          <a:prstGeom prst="rect">
            <a:avLst/>
          </a:prstGeom>
          <a:noFill/>
          <a:ln w="28575">
            <a:noFill/>
            <a:miter lim="800000"/>
            <a:headEnd type="none" w="sm" len="sm"/>
            <a:tailEnd type="none" w="sm" len="sm"/>
          </a:ln>
          <a:effectLst/>
        </p:spPr>
        <p:txBody>
          <a:bodyPr wrap="none">
            <a:spAutoFit/>
          </a:bodyPr>
          <a:lstStyle/>
          <a:p>
            <a:pPr defTabSz="228600">
              <a:lnSpc>
                <a:spcPct val="90000"/>
              </a:lnSpc>
              <a:spcBef>
                <a:spcPct val="10000"/>
              </a:spcBef>
            </a:pPr>
            <a:r>
              <a:rPr lang="en-US" sz="1800" b="1">
                <a:solidFill>
                  <a:schemeClr val="tx1"/>
                </a:solidFill>
                <a:latin typeface="Arial" pitchFamily="34" charset="0"/>
              </a:rPr>
              <a:t>Dump</a:t>
            </a:r>
            <a:br>
              <a:rPr lang="en-US" sz="1800" b="1">
                <a:solidFill>
                  <a:schemeClr val="tx1"/>
                </a:solidFill>
                <a:latin typeface="Arial" pitchFamily="34" charset="0"/>
              </a:rPr>
            </a:br>
            <a:r>
              <a:rPr lang="en-US" sz="1800" b="1">
                <a:solidFill>
                  <a:schemeClr val="tx1"/>
                </a:solidFill>
                <a:latin typeface="Arial" pitchFamily="34" charset="0"/>
              </a:rPr>
              <a:t>file set</a:t>
            </a:r>
          </a:p>
        </p:txBody>
      </p:sp>
      <p:sp>
        <p:nvSpPr>
          <p:cNvPr id="331787" name="Rectangle 11"/>
          <p:cNvSpPr>
            <a:spLocks noChangeArrowheads="1"/>
          </p:cNvSpPr>
          <p:nvPr/>
        </p:nvSpPr>
        <p:spPr bwMode="gray">
          <a:xfrm>
            <a:off x="1050925" y="3040063"/>
            <a:ext cx="1263650" cy="1131887"/>
          </a:xfrm>
          <a:prstGeom prst="rect">
            <a:avLst/>
          </a:prstGeom>
          <a:solidFill>
            <a:srgbClr val="FF9900"/>
          </a:solidFill>
          <a:ln w="3175">
            <a:solidFill>
              <a:srgbClr val="FF9900"/>
            </a:solidFill>
            <a:miter lim="800000"/>
            <a:headEnd/>
            <a:tailEnd/>
          </a:ln>
          <a:effectLst/>
        </p:spPr>
        <p:txBody>
          <a:bodyPr wrap="none" anchor="ctr"/>
          <a:lstStyle/>
          <a:p>
            <a:endParaRPr lang="en-US"/>
          </a:p>
        </p:txBody>
      </p:sp>
      <p:sp>
        <p:nvSpPr>
          <p:cNvPr id="331788" name="Oval 12"/>
          <p:cNvSpPr>
            <a:spLocks noChangeArrowheads="1"/>
          </p:cNvSpPr>
          <p:nvPr/>
        </p:nvSpPr>
        <p:spPr bwMode="gray">
          <a:xfrm>
            <a:off x="1050925" y="2787650"/>
            <a:ext cx="1263650" cy="473075"/>
          </a:xfrm>
          <a:prstGeom prst="ellipse">
            <a:avLst/>
          </a:prstGeom>
          <a:solidFill>
            <a:srgbClr val="FFCC66"/>
          </a:solidFill>
          <a:ln w="3175">
            <a:solidFill>
              <a:srgbClr val="FF9900"/>
            </a:solidFill>
            <a:round/>
            <a:headEnd/>
            <a:tailEnd/>
          </a:ln>
          <a:effectLst/>
        </p:spPr>
        <p:txBody>
          <a:bodyPr wrap="none" anchor="ctr"/>
          <a:lstStyle/>
          <a:p>
            <a:endParaRPr lang="en-US"/>
          </a:p>
        </p:txBody>
      </p:sp>
      <p:sp>
        <p:nvSpPr>
          <p:cNvPr id="331789" name="Oval 13"/>
          <p:cNvSpPr>
            <a:spLocks noChangeArrowheads="1"/>
          </p:cNvSpPr>
          <p:nvPr/>
        </p:nvSpPr>
        <p:spPr bwMode="gray">
          <a:xfrm>
            <a:off x="1050925" y="3935413"/>
            <a:ext cx="1263650" cy="473075"/>
          </a:xfrm>
          <a:prstGeom prst="ellipse">
            <a:avLst/>
          </a:prstGeom>
          <a:solidFill>
            <a:srgbClr val="FF9900"/>
          </a:solidFill>
          <a:ln w="3175">
            <a:solidFill>
              <a:srgbClr val="FF9900"/>
            </a:solidFill>
            <a:round/>
            <a:headEnd/>
            <a:tailEnd/>
          </a:ln>
          <a:effectLst/>
        </p:spPr>
        <p:txBody>
          <a:bodyPr wrap="none" anchor="ctr"/>
          <a:lstStyle/>
          <a:p>
            <a:endParaRPr lang="en-US"/>
          </a:p>
        </p:txBody>
      </p:sp>
      <p:sp>
        <p:nvSpPr>
          <p:cNvPr id="331790" name="Text Box 14"/>
          <p:cNvSpPr txBox="1">
            <a:spLocks noChangeArrowheads="1"/>
          </p:cNvSpPr>
          <p:nvPr/>
        </p:nvSpPr>
        <p:spPr bwMode="auto">
          <a:xfrm>
            <a:off x="1076325" y="2835275"/>
            <a:ext cx="1200150" cy="366713"/>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pitchFamily="34" charset="0"/>
              </a:rPr>
              <a:t>Database</a:t>
            </a:r>
          </a:p>
        </p:txBody>
      </p:sp>
      <p:sp>
        <p:nvSpPr>
          <p:cNvPr id="331791" name="Oval 15"/>
          <p:cNvSpPr>
            <a:spLocks noChangeArrowheads="1"/>
          </p:cNvSpPr>
          <p:nvPr/>
        </p:nvSpPr>
        <p:spPr bwMode="blackWhite">
          <a:xfrm>
            <a:off x="2071688" y="2189163"/>
            <a:ext cx="1447800" cy="736600"/>
          </a:xfrm>
          <a:prstGeom prst="ellipse">
            <a:avLst/>
          </a:prstGeom>
          <a:solidFill>
            <a:srgbClr val="FFCC00"/>
          </a:solidFill>
          <a:ln w="28575">
            <a:solidFill>
              <a:schemeClr val="tx1"/>
            </a:solidFill>
            <a:round/>
            <a:headEnd type="none" w="sm" len="sm"/>
            <a:tailEnd type="none" w="sm" len="sm"/>
          </a:ln>
          <a:effectLst/>
        </p:spPr>
        <p:txBody>
          <a:bodyPr wrap="none" tIns="137160" bIns="0" anchor="ctr"/>
          <a:lstStyle/>
          <a:p>
            <a:pPr defTabSz="228600">
              <a:lnSpc>
                <a:spcPct val="90000"/>
              </a:lnSpc>
              <a:spcBef>
                <a:spcPct val="10000"/>
              </a:spcBef>
            </a:pPr>
            <a:r>
              <a:rPr lang="en-US" sz="1800" b="1">
                <a:solidFill>
                  <a:schemeClr val="tx1"/>
                </a:solidFill>
                <a:latin typeface="Arial" pitchFamily="34" charset="0"/>
              </a:rPr>
              <a:t>Data Pump</a:t>
            </a:r>
            <a:br>
              <a:rPr lang="en-US" sz="1800" b="1">
                <a:solidFill>
                  <a:schemeClr val="tx1"/>
                </a:solidFill>
                <a:latin typeface="Arial" pitchFamily="34" charset="0"/>
              </a:rPr>
            </a:br>
            <a:r>
              <a:rPr lang="en-US" sz="1800" b="1">
                <a:solidFill>
                  <a:schemeClr val="tx1"/>
                </a:solidFill>
                <a:latin typeface="Arial" pitchFamily="34" charset="0"/>
              </a:rPr>
              <a:t>job</a:t>
            </a:r>
          </a:p>
        </p:txBody>
      </p:sp>
      <p:sp>
        <p:nvSpPr>
          <p:cNvPr id="331792" name="Text Box 16"/>
          <p:cNvSpPr txBox="1">
            <a:spLocks noChangeArrowheads="1"/>
          </p:cNvSpPr>
          <p:nvPr/>
        </p:nvSpPr>
        <p:spPr bwMode="auto">
          <a:xfrm>
            <a:off x="993775" y="1849438"/>
            <a:ext cx="958850" cy="366712"/>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pitchFamily="34" charset="0"/>
              </a:rPr>
              <a:t>Source</a:t>
            </a:r>
          </a:p>
        </p:txBody>
      </p:sp>
      <p:cxnSp>
        <p:nvCxnSpPr>
          <p:cNvPr id="331793" name="AutoShape 17"/>
          <p:cNvCxnSpPr>
            <a:cxnSpLocks noChangeShapeType="1"/>
            <a:endCxn id="331791" idx="0"/>
          </p:cNvCxnSpPr>
          <p:nvPr/>
        </p:nvCxnSpPr>
        <p:spPr bwMode="auto">
          <a:xfrm>
            <a:off x="2795588" y="1712913"/>
            <a:ext cx="0" cy="461962"/>
          </a:xfrm>
          <a:prstGeom prst="straightConnector1">
            <a:avLst/>
          </a:prstGeom>
          <a:noFill/>
          <a:ln w="28575">
            <a:solidFill>
              <a:schemeClr val="tx1"/>
            </a:solidFill>
            <a:prstDash val="dash"/>
            <a:round/>
            <a:headEnd type="triangle" w="sm" len="sm"/>
            <a:tailEnd type="triangle" w="sm" len="sm"/>
          </a:ln>
          <a:effectLst/>
        </p:spPr>
      </p:cxnSp>
      <p:sp>
        <p:nvSpPr>
          <p:cNvPr id="331794" name="Rectangle 18"/>
          <p:cNvSpPr>
            <a:spLocks noChangeArrowheads="1"/>
          </p:cNvSpPr>
          <p:nvPr/>
        </p:nvSpPr>
        <p:spPr bwMode="blackWhite">
          <a:xfrm>
            <a:off x="1257300" y="3303588"/>
            <a:ext cx="863600" cy="639762"/>
          </a:xfrm>
          <a:prstGeom prst="rect">
            <a:avLst/>
          </a:prstGeom>
          <a:solidFill>
            <a:srgbClr val="FFFF00"/>
          </a:solidFill>
          <a:ln w="28575">
            <a:solidFill>
              <a:schemeClr val="tx1"/>
            </a:solidFill>
            <a:miter lim="800000"/>
            <a:headEnd type="none" w="sm" len="sm"/>
            <a:tailEnd type="none" w="sm" len="sm"/>
          </a:ln>
          <a:effectLst/>
        </p:spPr>
        <p:txBody>
          <a:bodyPr wrap="none" anchor="ctr"/>
          <a:lstStyle/>
          <a:p>
            <a:pPr defTabSz="228600">
              <a:lnSpc>
                <a:spcPct val="90000"/>
              </a:lnSpc>
              <a:spcBef>
                <a:spcPct val="10000"/>
              </a:spcBef>
            </a:pPr>
            <a:r>
              <a:rPr lang="en-US" sz="1800" b="1">
                <a:solidFill>
                  <a:schemeClr val="tx1"/>
                </a:solidFill>
                <a:latin typeface="Arial" pitchFamily="34" charset="0"/>
              </a:rPr>
              <a:t>Master</a:t>
            </a:r>
            <a:br>
              <a:rPr lang="en-US" sz="1800" b="1">
                <a:solidFill>
                  <a:schemeClr val="tx1"/>
                </a:solidFill>
                <a:latin typeface="Arial" pitchFamily="34" charset="0"/>
              </a:rPr>
            </a:br>
            <a:r>
              <a:rPr lang="en-US" sz="1800" b="1">
                <a:solidFill>
                  <a:schemeClr val="tx1"/>
                </a:solidFill>
                <a:latin typeface="Arial" pitchFamily="34" charset="0"/>
              </a:rPr>
              <a:t>table</a:t>
            </a:r>
          </a:p>
        </p:txBody>
      </p:sp>
      <p:sp>
        <p:nvSpPr>
          <p:cNvPr id="331795" name="Oval 19"/>
          <p:cNvSpPr>
            <a:spLocks noChangeArrowheads="1"/>
          </p:cNvSpPr>
          <p:nvPr/>
        </p:nvSpPr>
        <p:spPr bwMode="blackWhite">
          <a:xfrm>
            <a:off x="2057400" y="4570413"/>
            <a:ext cx="1447800" cy="736600"/>
          </a:xfrm>
          <a:prstGeom prst="ellipse">
            <a:avLst/>
          </a:prstGeom>
          <a:solidFill>
            <a:srgbClr val="FFCC00"/>
          </a:solidFill>
          <a:ln w="28575">
            <a:solidFill>
              <a:schemeClr val="tx1"/>
            </a:solidFill>
            <a:round/>
            <a:headEnd type="none" w="sm" len="sm"/>
            <a:tailEnd type="none" w="sm" len="sm"/>
          </a:ln>
          <a:effectLst/>
        </p:spPr>
        <p:txBody>
          <a:bodyPr wrap="none" anchor="ctr"/>
          <a:lstStyle/>
          <a:p>
            <a:pPr defTabSz="228600">
              <a:lnSpc>
                <a:spcPct val="90000"/>
              </a:lnSpc>
              <a:spcBef>
                <a:spcPct val="10000"/>
              </a:spcBef>
            </a:pPr>
            <a:r>
              <a:rPr lang="en-US" sz="1800" b="1">
                <a:solidFill>
                  <a:schemeClr val="tx1"/>
                </a:solidFill>
                <a:latin typeface="Arial" pitchFamily="34" charset="0"/>
              </a:rPr>
              <a:t>Server</a:t>
            </a:r>
            <a:br>
              <a:rPr lang="en-US" sz="1800" b="1">
                <a:solidFill>
                  <a:schemeClr val="tx1"/>
                </a:solidFill>
                <a:latin typeface="Arial" pitchFamily="34" charset="0"/>
              </a:rPr>
            </a:br>
            <a:r>
              <a:rPr lang="en-US" sz="1800" b="1">
                <a:solidFill>
                  <a:schemeClr val="tx1"/>
                </a:solidFill>
                <a:latin typeface="Arial" pitchFamily="34" charset="0"/>
              </a:rPr>
              <a:t>process</a:t>
            </a:r>
          </a:p>
        </p:txBody>
      </p:sp>
      <p:sp>
        <p:nvSpPr>
          <p:cNvPr id="331796" name="Rectangle 20"/>
          <p:cNvSpPr>
            <a:spLocks noChangeArrowheads="1"/>
          </p:cNvSpPr>
          <p:nvPr/>
        </p:nvSpPr>
        <p:spPr bwMode="blackWhite">
          <a:xfrm>
            <a:off x="4648200" y="1876425"/>
            <a:ext cx="3679825" cy="3624263"/>
          </a:xfrm>
          <a:prstGeom prst="rect">
            <a:avLst/>
          </a:prstGeom>
          <a:solidFill>
            <a:srgbClr val="FFFFCC"/>
          </a:solidFill>
          <a:ln w="28575">
            <a:solidFill>
              <a:schemeClr val="tx1"/>
            </a:solidFill>
            <a:miter lim="800000"/>
            <a:headEnd type="none" w="sm" len="sm"/>
            <a:tailEnd type="none" w="sm" len="sm"/>
          </a:ln>
          <a:effectLst/>
        </p:spPr>
        <p:txBody>
          <a:bodyPr wrap="none" anchor="ctr"/>
          <a:lstStyle/>
          <a:p>
            <a:endParaRPr lang="en-US"/>
          </a:p>
        </p:txBody>
      </p:sp>
      <p:grpSp>
        <p:nvGrpSpPr>
          <p:cNvPr id="331797" name="Group 21"/>
          <p:cNvGrpSpPr>
            <a:grpSpLocks/>
          </p:cNvGrpSpPr>
          <p:nvPr/>
        </p:nvGrpSpPr>
        <p:grpSpPr bwMode="auto">
          <a:xfrm>
            <a:off x="4838700" y="2982913"/>
            <a:ext cx="1212850" cy="1073150"/>
            <a:chOff x="288" y="2982"/>
            <a:chExt cx="532" cy="412"/>
          </a:xfrm>
        </p:grpSpPr>
        <p:sp>
          <p:nvSpPr>
            <p:cNvPr id="331798" name="Rectangle 22"/>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p:spPr>
          <p:txBody>
            <a:bodyPr wrap="none" anchor="ctr"/>
            <a:lstStyle/>
            <a:p>
              <a:endParaRPr lang="en-US"/>
            </a:p>
          </p:txBody>
        </p:sp>
        <p:sp>
          <p:nvSpPr>
            <p:cNvPr id="331799" name="Oval 23"/>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p:spPr>
          <p:txBody>
            <a:bodyPr wrap="none" anchor="ctr"/>
            <a:lstStyle/>
            <a:p>
              <a:endParaRPr lang="en-US"/>
            </a:p>
          </p:txBody>
        </p:sp>
        <p:sp>
          <p:nvSpPr>
            <p:cNvPr id="331800" name="Oval 24"/>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p:spPr>
          <p:txBody>
            <a:bodyPr wrap="none" anchor="ctr"/>
            <a:lstStyle/>
            <a:p>
              <a:endParaRPr lang="en-US"/>
            </a:p>
          </p:txBody>
        </p:sp>
      </p:grpSp>
      <p:sp>
        <p:nvSpPr>
          <p:cNvPr id="331801" name="Text Box 25"/>
          <p:cNvSpPr txBox="1">
            <a:spLocks noChangeArrowheads="1"/>
          </p:cNvSpPr>
          <p:nvPr/>
        </p:nvSpPr>
        <p:spPr bwMode="auto">
          <a:xfrm>
            <a:off x="5006975" y="3303588"/>
            <a:ext cx="908050" cy="587375"/>
          </a:xfrm>
          <a:prstGeom prst="rect">
            <a:avLst/>
          </a:prstGeom>
          <a:noFill/>
          <a:ln w="28575">
            <a:noFill/>
            <a:miter lim="800000"/>
            <a:headEnd type="none" w="sm" len="sm"/>
            <a:tailEnd type="none" w="sm" len="sm"/>
          </a:ln>
          <a:effectLst/>
        </p:spPr>
        <p:txBody>
          <a:bodyPr wrap="none">
            <a:spAutoFit/>
          </a:bodyPr>
          <a:lstStyle/>
          <a:p>
            <a:pPr defTabSz="228600">
              <a:lnSpc>
                <a:spcPct val="90000"/>
              </a:lnSpc>
              <a:spcBef>
                <a:spcPct val="10000"/>
              </a:spcBef>
            </a:pPr>
            <a:r>
              <a:rPr lang="en-US" sz="1800" b="1">
                <a:solidFill>
                  <a:schemeClr val="tx1"/>
                </a:solidFill>
                <a:latin typeface="Arial" pitchFamily="34" charset="0"/>
              </a:rPr>
              <a:t>Dump</a:t>
            </a:r>
            <a:br>
              <a:rPr lang="en-US" sz="1800" b="1">
                <a:solidFill>
                  <a:schemeClr val="tx1"/>
                </a:solidFill>
                <a:latin typeface="Arial" pitchFamily="34" charset="0"/>
              </a:rPr>
            </a:br>
            <a:r>
              <a:rPr lang="en-US" sz="1800" b="1">
                <a:solidFill>
                  <a:schemeClr val="tx1"/>
                </a:solidFill>
                <a:latin typeface="Arial" pitchFamily="34" charset="0"/>
              </a:rPr>
              <a:t>file set</a:t>
            </a:r>
          </a:p>
        </p:txBody>
      </p:sp>
      <p:sp>
        <p:nvSpPr>
          <p:cNvPr id="331802" name="Oval 26"/>
          <p:cNvSpPr>
            <a:spLocks noChangeArrowheads="1"/>
          </p:cNvSpPr>
          <p:nvPr/>
        </p:nvSpPr>
        <p:spPr bwMode="blackWhite">
          <a:xfrm>
            <a:off x="5651500" y="2176463"/>
            <a:ext cx="1447800" cy="736600"/>
          </a:xfrm>
          <a:prstGeom prst="ellipse">
            <a:avLst/>
          </a:prstGeom>
          <a:solidFill>
            <a:srgbClr val="FFCC00"/>
          </a:solidFill>
          <a:ln w="28575">
            <a:solidFill>
              <a:schemeClr val="tx1"/>
            </a:solidFill>
            <a:round/>
            <a:headEnd type="none" w="sm" len="sm"/>
            <a:tailEnd type="none" w="sm" len="sm"/>
          </a:ln>
          <a:effectLst/>
        </p:spPr>
        <p:txBody>
          <a:bodyPr wrap="none" anchor="ctr"/>
          <a:lstStyle/>
          <a:p>
            <a:pPr defTabSz="228600">
              <a:lnSpc>
                <a:spcPct val="90000"/>
              </a:lnSpc>
              <a:spcBef>
                <a:spcPct val="10000"/>
              </a:spcBef>
            </a:pPr>
            <a:r>
              <a:rPr lang="en-US" sz="1800" b="1">
                <a:solidFill>
                  <a:schemeClr val="tx1"/>
                </a:solidFill>
                <a:latin typeface="Arial" pitchFamily="34" charset="0"/>
              </a:rPr>
              <a:t>Server</a:t>
            </a:r>
            <a:br>
              <a:rPr lang="en-US" sz="1800" b="1">
                <a:solidFill>
                  <a:schemeClr val="tx1"/>
                </a:solidFill>
                <a:latin typeface="Arial" pitchFamily="34" charset="0"/>
              </a:rPr>
            </a:br>
            <a:r>
              <a:rPr lang="en-US" sz="1800" b="1">
                <a:solidFill>
                  <a:schemeClr val="tx1"/>
                </a:solidFill>
                <a:latin typeface="Arial" pitchFamily="34" charset="0"/>
              </a:rPr>
              <a:t>process</a:t>
            </a:r>
          </a:p>
        </p:txBody>
      </p:sp>
      <p:sp>
        <p:nvSpPr>
          <p:cNvPr id="331803" name="Text Box 27"/>
          <p:cNvSpPr txBox="1">
            <a:spLocks noChangeArrowheads="1"/>
          </p:cNvSpPr>
          <p:nvPr/>
        </p:nvSpPr>
        <p:spPr bwMode="auto">
          <a:xfrm>
            <a:off x="7242175" y="1849438"/>
            <a:ext cx="882650" cy="366712"/>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pitchFamily="34" charset="0"/>
              </a:rPr>
              <a:t>Target</a:t>
            </a:r>
          </a:p>
        </p:txBody>
      </p:sp>
      <p:sp>
        <p:nvSpPr>
          <p:cNvPr id="331804" name="Oval 28"/>
          <p:cNvSpPr>
            <a:spLocks noChangeArrowheads="1"/>
          </p:cNvSpPr>
          <p:nvPr/>
        </p:nvSpPr>
        <p:spPr bwMode="blackWhite">
          <a:xfrm>
            <a:off x="5791200" y="4570413"/>
            <a:ext cx="1447800" cy="736600"/>
          </a:xfrm>
          <a:prstGeom prst="ellipse">
            <a:avLst/>
          </a:prstGeom>
          <a:solidFill>
            <a:srgbClr val="FFCC00"/>
          </a:solidFill>
          <a:ln w="28575">
            <a:solidFill>
              <a:schemeClr val="tx1"/>
            </a:solidFill>
            <a:round/>
            <a:headEnd type="none" w="sm" len="sm"/>
            <a:tailEnd type="none" w="sm" len="sm"/>
          </a:ln>
          <a:effectLst/>
        </p:spPr>
        <p:txBody>
          <a:bodyPr wrap="none" tIns="137160" bIns="0" anchor="ctr"/>
          <a:lstStyle/>
          <a:p>
            <a:pPr defTabSz="228600">
              <a:lnSpc>
                <a:spcPct val="90000"/>
              </a:lnSpc>
              <a:spcBef>
                <a:spcPct val="10000"/>
              </a:spcBef>
            </a:pPr>
            <a:r>
              <a:rPr lang="en-US" sz="1800" b="1">
                <a:solidFill>
                  <a:schemeClr val="tx1"/>
                </a:solidFill>
                <a:latin typeface="Arial" pitchFamily="34" charset="0"/>
              </a:rPr>
              <a:t>Data Pump</a:t>
            </a:r>
            <a:br>
              <a:rPr lang="en-US" sz="1800" b="1">
                <a:solidFill>
                  <a:schemeClr val="tx1"/>
                </a:solidFill>
                <a:latin typeface="Arial" pitchFamily="34" charset="0"/>
              </a:rPr>
            </a:br>
            <a:r>
              <a:rPr lang="en-US" sz="1800" b="1">
                <a:solidFill>
                  <a:schemeClr val="tx1"/>
                </a:solidFill>
                <a:latin typeface="Arial" pitchFamily="34" charset="0"/>
              </a:rPr>
              <a:t>job</a:t>
            </a:r>
          </a:p>
        </p:txBody>
      </p:sp>
      <p:cxnSp>
        <p:nvCxnSpPr>
          <p:cNvPr id="331805" name="AutoShape 29"/>
          <p:cNvCxnSpPr>
            <a:cxnSpLocks noChangeShapeType="1"/>
          </p:cNvCxnSpPr>
          <p:nvPr/>
        </p:nvCxnSpPr>
        <p:spPr bwMode="auto">
          <a:xfrm rot="16200000">
            <a:off x="1747838" y="2492375"/>
            <a:ext cx="230187" cy="360363"/>
          </a:xfrm>
          <a:prstGeom prst="bentConnector2">
            <a:avLst/>
          </a:prstGeom>
          <a:noFill/>
          <a:ln w="28575">
            <a:solidFill>
              <a:schemeClr val="tx1"/>
            </a:solidFill>
            <a:miter lim="800000"/>
            <a:headEnd type="triangle" w="sm" len="sm"/>
            <a:tailEnd type="triangle" w="sm" len="sm"/>
          </a:ln>
          <a:effectLst/>
        </p:spPr>
      </p:cxnSp>
      <p:sp>
        <p:nvSpPr>
          <p:cNvPr id="331806" name="Rectangle 30"/>
          <p:cNvSpPr>
            <a:spLocks noChangeArrowheads="1"/>
          </p:cNvSpPr>
          <p:nvPr/>
        </p:nvSpPr>
        <p:spPr bwMode="blackWhite">
          <a:xfrm>
            <a:off x="6000750" y="5730875"/>
            <a:ext cx="1028700" cy="558800"/>
          </a:xfrm>
          <a:prstGeom prst="rect">
            <a:avLst/>
          </a:prstGeom>
          <a:solidFill>
            <a:srgbClr val="FFCC00"/>
          </a:solidFill>
          <a:ln w="28575">
            <a:solidFill>
              <a:schemeClr val="tx1"/>
            </a:solidFill>
            <a:miter lim="800000"/>
            <a:headEnd type="none" w="sm" len="sm"/>
            <a:tailEnd type="none" w="sm" len="sm"/>
          </a:ln>
          <a:effectLst/>
        </p:spPr>
        <p:txBody>
          <a:bodyPr wrap="none" anchor="ctr"/>
          <a:lstStyle/>
          <a:p>
            <a:pPr defTabSz="228600">
              <a:lnSpc>
                <a:spcPct val="90000"/>
              </a:lnSpc>
              <a:spcBef>
                <a:spcPct val="10000"/>
              </a:spcBef>
            </a:pPr>
            <a:r>
              <a:rPr lang="en-US" sz="1800" b="1">
                <a:solidFill>
                  <a:schemeClr val="tx1"/>
                </a:solidFill>
                <a:latin typeface="Courier New" pitchFamily="49" charset="0"/>
              </a:rPr>
              <a:t>impdp</a:t>
            </a:r>
            <a:r>
              <a:rPr lang="en-US" sz="1800" b="1">
                <a:solidFill>
                  <a:schemeClr val="tx1"/>
                </a:solidFill>
                <a:latin typeface="Arial" pitchFamily="34" charset="0"/>
              </a:rPr>
              <a:t/>
            </a:r>
            <a:br>
              <a:rPr lang="en-US" sz="1800" b="1">
                <a:solidFill>
                  <a:schemeClr val="tx1"/>
                </a:solidFill>
                <a:latin typeface="Arial" pitchFamily="34" charset="0"/>
              </a:rPr>
            </a:br>
            <a:r>
              <a:rPr lang="en-US" sz="1800" b="1">
                <a:solidFill>
                  <a:schemeClr val="tx1"/>
                </a:solidFill>
                <a:latin typeface="Arial" pitchFamily="34" charset="0"/>
              </a:rPr>
              <a:t>client</a:t>
            </a:r>
          </a:p>
        </p:txBody>
      </p:sp>
      <p:cxnSp>
        <p:nvCxnSpPr>
          <p:cNvPr id="331807" name="AutoShape 31"/>
          <p:cNvCxnSpPr>
            <a:cxnSpLocks noChangeShapeType="1"/>
            <a:stCxn id="331804" idx="4"/>
            <a:endCxn id="331806" idx="0"/>
          </p:cNvCxnSpPr>
          <p:nvPr/>
        </p:nvCxnSpPr>
        <p:spPr bwMode="auto">
          <a:xfrm>
            <a:off x="6515100" y="5321300"/>
            <a:ext cx="0" cy="395288"/>
          </a:xfrm>
          <a:prstGeom prst="straightConnector1">
            <a:avLst/>
          </a:prstGeom>
          <a:noFill/>
          <a:ln w="28575">
            <a:solidFill>
              <a:schemeClr val="tx1"/>
            </a:solidFill>
            <a:prstDash val="sysDot"/>
            <a:round/>
            <a:headEnd type="triangle" w="sm" len="sm"/>
            <a:tailEnd type="triangle" w="sm" len="sm"/>
          </a:ln>
          <a:effectLst/>
        </p:spPr>
      </p:cxnSp>
      <p:cxnSp>
        <p:nvCxnSpPr>
          <p:cNvPr id="331808" name="AutoShape 32"/>
          <p:cNvCxnSpPr>
            <a:cxnSpLocks noChangeShapeType="1"/>
          </p:cNvCxnSpPr>
          <p:nvPr/>
        </p:nvCxnSpPr>
        <p:spPr bwMode="auto">
          <a:xfrm>
            <a:off x="3519488" y="2530475"/>
            <a:ext cx="236537" cy="425450"/>
          </a:xfrm>
          <a:prstGeom prst="bentConnector2">
            <a:avLst/>
          </a:prstGeom>
          <a:noFill/>
          <a:ln w="28575">
            <a:solidFill>
              <a:schemeClr val="tx1"/>
            </a:solidFill>
            <a:miter lim="800000"/>
            <a:headEnd type="none" w="sm" len="sm"/>
            <a:tailEnd type="triangle" w="sm" len="sm"/>
          </a:ln>
          <a:effectLst/>
        </p:spPr>
      </p:cxnSp>
      <p:cxnSp>
        <p:nvCxnSpPr>
          <p:cNvPr id="331809" name="AutoShape 33"/>
          <p:cNvCxnSpPr>
            <a:cxnSpLocks noChangeShapeType="1"/>
          </p:cNvCxnSpPr>
          <p:nvPr/>
        </p:nvCxnSpPr>
        <p:spPr bwMode="auto">
          <a:xfrm flipH="1">
            <a:off x="3508375" y="2530475"/>
            <a:ext cx="2143125" cy="1588"/>
          </a:xfrm>
          <a:prstGeom prst="straightConnector1">
            <a:avLst/>
          </a:prstGeom>
          <a:noFill/>
          <a:ln w="28575">
            <a:solidFill>
              <a:schemeClr val="tx1"/>
            </a:solidFill>
            <a:round/>
            <a:headEnd type="none" w="sm" len="sm"/>
            <a:tailEnd type="triangle" w="sm" len="sm"/>
          </a:ln>
          <a:effectLst/>
        </p:spPr>
      </p:cxnSp>
      <p:sp>
        <p:nvSpPr>
          <p:cNvPr id="331810" name="Rectangle 34"/>
          <p:cNvSpPr>
            <a:spLocks noChangeArrowheads="1"/>
          </p:cNvSpPr>
          <p:nvPr/>
        </p:nvSpPr>
        <p:spPr bwMode="gray">
          <a:xfrm>
            <a:off x="6880225" y="3059113"/>
            <a:ext cx="1263650" cy="1122362"/>
          </a:xfrm>
          <a:prstGeom prst="rect">
            <a:avLst/>
          </a:prstGeom>
          <a:solidFill>
            <a:srgbClr val="3366FF"/>
          </a:solidFill>
          <a:ln w="3175">
            <a:solidFill>
              <a:srgbClr val="009999"/>
            </a:solidFill>
            <a:miter lim="800000"/>
            <a:headEnd/>
            <a:tailEnd/>
          </a:ln>
          <a:effectLst/>
        </p:spPr>
        <p:txBody>
          <a:bodyPr wrap="none" anchor="ctr"/>
          <a:lstStyle/>
          <a:p>
            <a:endParaRPr lang="en-US"/>
          </a:p>
        </p:txBody>
      </p:sp>
      <p:sp>
        <p:nvSpPr>
          <p:cNvPr id="331811" name="Oval 35"/>
          <p:cNvSpPr>
            <a:spLocks noChangeArrowheads="1"/>
          </p:cNvSpPr>
          <p:nvPr/>
        </p:nvSpPr>
        <p:spPr bwMode="gray">
          <a:xfrm>
            <a:off x="6880225" y="2800350"/>
            <a:ext cx="1263650" cy="488950"/>
          </a:xfrm>
          <a:prstGeom prst="ellipse">
            <a:avLst/>
          </a:prstGeom>
          <a:solidFill>
            <a:srgbClr val="99CCFF"/>
          </a:solidFill>
          <a:ln w="3175">
            <a:solidFill>
              <a:srgbClr val="009999"/>
            </a:solidFill>
            <a:round/>
            <a:headEnd/>
            <a:tailEnd/>
          </a:ln>
          <a:effectLst/>
        </p:spPr>
        <p:txBody>
          <a:bodyPr wrap="none" anchor="ctr"/>
          <a:lstStyle/>
          <a:p>
            <a:endParaRPr lang="en-US"/>
          </a:p>
        </p:txBody>
      </p:sp>
      <p:sp>
        <p:nvSpPr>
          <p:cNvPr id="331812" name="Oval 36"/>
          <p:cNvSpPr>
            <a:spLocks noChangeArrowheads="1"/>
          </p:cNvSpPr>
          <p:nvPr/>
        </p:nvSpPr>
        <p:spPr bwMode="gray">
          <a:xfrm>
            <a:off x="6880225" y="3919538"/>
            <a:ext cx="1263650" cy="488950"/>
          </a:xfrm>
          <a:prstGeom prst="ellipse">
            <a:avLst/>
          </a:prstGeom>
          <a:solidFill>
            <a:srgbClr val="3366FF"/>
          </a:solidFill>
          <a:ln w="3175">
            <a:solidFill>
              <a:srgbClr val="3366FF"/>
            </a:solidFill>
            <a:round/>
            <a:headEnd/>
            <a:tailEnd/>
          </a:ln>
          <a:effectLst/>
        </p:spPr>
        <p:txBody>
          <a:bodyPr wrap="none" anchor="ctr"/>
          <a:lstStyle/>
          <a:p>
            <a:endParaRPr lang="en-US"/>
          </a:p>
        </p:txBody>
      </p:sp>
      <p:sp>
        <p:nvSpPr>
          <p:cNvPr id="331813" name="Text Box 37"/>
          <p:cNvSpPr txBox="1">
            <a:spLocks noChangeArrowheads="1"/>
          </p:cNvSpPr>
          <p:nvPr/>
        </p:nvSpPr>
        <p:spPr bwMode="auto">
          <a:xfrm>
            <a:off x="6905625" y="2847975"/>
            <a:ext cx="1200150" cy="366713"/>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pitchFamily="34" charset="0"/>
              </a:rPr>
              <a:t>Database</a:t>
            </a:r>
          </a:p>
        </p:txBody>
      </p:sp>
      <p:sp>
        <p:nvSpPr>
          <p:cNvPr id="331814" name="Rectangle 38"/>
          <p:cNvSpPr>
            <a:spLocks noChangeArrowheads="1"/>
          </p:cNvSpPr>
          <p:nvPr/>
        </p:nvSpPr>
        <p:spPr bwMode="blackWhite">
          <a:xfrm>
            <a:off x="7086600" y="3303588"/>
            <a:ext cx="863600" cy="639762"/>
          </a:xfrm>
          <a:prstGeom prst="rect">
            <a:avLst/>
          </a:prstGeom>
          <a:solidFill>
            <a:srgbClr val="FFFF00"/>
          </a:solidFill>
          <a:ln w="28575">
            <a:solidFill>
              <a:schemeClr val="tx1"/>
            </a:solidFill>
            <a:miter lim="800000"/>
            <a:headEnd type="none" w="sm" len="sm"/>
            <a:tailEnd type="none" w="sm" len="sm"/>
          </a:ln>
          <a:effectLst/>
        </p:spPr>
        <p:txBody>
          <a:bodyPr wrap="none" anchor="ctr"/>
          <a:lstStyle/>
          <a:p>
            <a:pPr defTabSz="228600">
              <a:lnSpc>
                <a:spcPct val="90000"/>
              </a:lnSpc>
              <a:spcBef>
                <a:spcPct val="10000"/>
              </a:spcBef>
            </a:pPr>
            <a:r>
              <a:rPr lang="en-US" sz="1800" b="1">
                <a:solidFill>
                  <a:schemeClr val="tx1"/>
                </a:solidFill>
                <a:latin typeface="Arial" pitchFamily="34" charset="0"/>
              </a:rPr>
              <a:t>Master</a:t>
            </a:r>
            <a:br>
              <a:rPr lang="en-US" sz="1800" b="1">
                <a:solidFill>
                  <a:schemeClr val="tx1"/>
                </a:solidFill>
                <a:latin typeface="Arial" pitchFamily="34" charset="0"/>
              </a:rPr>
            </a:br>
            <a:r>
              <a:rPr lang="en-US" sz="1800" b="1">
                <a:solidFill>
                  <a:schemeClr val="tx1"/>
                </a:solidFill>
                <a:latin typeface="Arial" pitchFamily="34" charset="0"/>
              </a:rPr>
              <a:t>table</a:t>
            </a:r>
          </a:p>
        </p:txBody>
      </p:sp>
      <p:cxnSp>
        <p:nvCxnSpPr>
          <p:cNvPr id="331815" name="AutoShape 39"/>
          <p:cNvCxnSpPr>
            <a:cxnSpLocks noChangeShapeType="1"/>
            <a:stCxn id="331800" idx="4"/>
            <a:endCxn id="331804" idx="2"/>
          </p:cNvCxnSpPr>
          <p:nvPr/>
        </p:nvCxnSpPr>
        <p:spPr bwMode="auto">
          <a:xfrm rot="16200000" flipH="1">
            <a:off x="5169694" y="4331494"/>
            <a:ext cx="882650" cy="331788"/>
          </a:xfrm>
          <a:prstGeom prst="bentConnector2">
            <a:avLst/>
          </a:prstGeom>
          <a:noFill/>
          <a:ln w="28575">
            <a:solidFill>
              <a:schemeClr val="tx1"/>
            </a:solidFill>
            <a:miter lim="800000"/>
            <a:headEnd type="none" w="sm" len="sm"/>
            <a:tailEnd type="triangle" w="sm" len="sm"/>
          </a:ln>
          <a:effectLst/>
        </p:spPr>
      </p:cxnSp>
      <p:cxnSp>
        <p:nvCxnSpPr>
          <p:cNvPr id="331816" name="AutoShape 40"/>
          <p:cNvCxnSpPr>
            <a:cxnSpLocks noChangeShapeType="1"/>
            <a:stCxn id="331789" idx="4"/>
            <a:endCxn id="331795" idx="2"/>
          </p:cNvCxnSpPr>
          <p:nvPr/>
        </p:nvCxnSpPr>
        <p:spPr bwMode="auto">
          <a:xfrm rot="16200000" flipH="1">
            <a:off x="1597819" y="4493419"/>
            <a:ext cx="530225" cy="360363"/>
          </a:xfrm>
          <a:prstGeom prst="bentConnector2">
            <a:avLst/>
          </a:prstGeom>
          <a:noFill/>
          <a:ln w="28575">
            <a:solidFill>
              <a:schemeClr val="tx1"/>
            </a:solidFill>
            <a:miter lim="800000"/>
            <a:headEnd type="none" w="sm" len="sm"/>
            <a:tailEnd type="triangle" w="sm" len="sm"/>
          </a:ln>
          <a:effectLst/>
        </p:spPr>
      </p:cxnSp>
      <p:cxnSp>
        <p:nvCxnSpPr>
          <p:cNvPr id="331817" name="AutoShape 41"/>
          <p:cNvCxnSpPr>
            <a:cxnSpLocks noChangeShapeType="1"/>
            <a:stCxn id="331795" idx="6"/>
            <a:endCxn id="331804" idx="2"/>
          </p:cNvCxnSpPr>
          <p:nvPr/>
        </p:nvCxnSpPr>
        <p:spPr bwMode="auto">
          <a:xfrm>
            <a:off x="3519488" y="4938713"/>
            <a:ext cx="2257425" cy="0"/>
          </a:xfrm>
          <a:prstGeom prst="straightConnector1">
            <a:avLst/>
          </a:prstGeom>
          <a:noFill/>
          <a:ln w="28575">
            <a:solidFill>
              <a:schemeClr val="tx1"/>
            </a:solidFill>
            <a:round/>
            <a:headEnd type="none" w="sm" len="sm"/>
            <a:tailEnd type="triangle" w="sm" len="sm"/>
          </a:ln>
          <a:effectLst/>
        </p:spPr>
      </p:cxnSp>
      <p:cxnSp>
        <p:nvCxnSpPr>
          <p:cNvPr id="331818" name="AutoShape 42"/>
          <p:cNvCxnSpPr>
            <a:cxnSpLocks noChangeShapeType="1"/>
            <a:stCxn id="331812" idx="4"/>
            <a:endCxn id="331804" idx="6"/>
          </p:cNvCxnSpPr>
          <p:nvPr/>
        </p:nvCxnSpPr>
        <p:spPr bwMode="auto">
          <a:xfrm rot="5400000">
            <a:off x="7117556" y="4544220"/>
            <a:ext cx="530225" cy="258762"/>
          </a:xfrm>
          <a:prstGeom prst="bentConnector2">
            <a:avLst/>
          </a:prstGeom>
          <a:noFill/>
          <a:ln w="28575">
            <a:solidFill>
              <a:schemeClr val="tx1"/>
            </a:solidFill>
            <a:miter lim="800000"/>
            <a:headEnd type="triangle" w="sm" len="sm"/>
            <a:tailEnd type="triangle" w="sm" len="sm"/>
          </a:ln>
          <a:effectLst/>
        </p:spPr>
      </p:cxnSp>
      <p:sp>
        <p:nvSpPr>
          <p:cNvPr id="331819" name="Line 43"/>
          <p:cNvSpPr>
            <a:spLocks noChangeShapeType="1"/>
          </p:cNvSpPr>
          <p:nvPr/>
        </p:nvSpPr>
        <p:spPr bwMode="auto">
          <a:xfrm>
            <a:off x="4557713" y="1635125"/>
            <a:ext cx="0" cy="679450"/>
          </a:xfrm>
          <a:prstGeom prst="line">
            <a:avLst/>
          </a:prstGeom>
          <a:noFill/>
          <a:ln w="28575">
            <a:solidFill>
              <a:schemeClr val="accent2"/>
            </a:solidFill>
            <a:round/>
            <a:headEnd type="none" w="sm" len="sm"/>
            <a:tailEnd type="triangle" w="sm" len="sm"/>
          </a:ln>
          <a:effectLst/>
        </p:spPr>
        <p:txBody>
          <a:bodyPr/>
          <a:lstStyle/>
          <a:p>
            <a:endParaRPr lang="en-US"/>
          </a:p>
        </p:txBody>
      </p:sp>
      <p:sp>
        <p:nvSpPr>
          <p:cNvPr id="331820" name="Text Box 44"/>
          <p:cNvSpPr txBox="1">
            <a:spLocks noChangeArrowheads="1"/>
          </p:cNvSpPr>
          <p:nvPr/>
        </p:nvSpPr>
        <p:spPr bwMode="auto">
          <a:xfrm>
            <a:off x="3984625" y="1112838"/>
            <a:ext cx="1200150" cy="587375"/>
          </a:xfrm>
          <a:prstGeom prst="rect">
            <a:avLst/>
          </a:prstGeom>
          <a:noFill/>
          <a:ln w="28575">
            <a:noFill/>
            <a:miter lim="800000"/>
            <a:headEnd type="none" w="sm" len="sm"/>
            <a:tailEnd type="none" w="sm" len="sm"/>
          </a:ln>
          <a:effectLst/>
        </p:spPr>
        <p:txBody>
          <a:bodyPr wrap="none">
            <a:spAutoFit/>
          </a:bodyPr>
          <a:lstStyle/>
          <a:p>
            <a:pPr defTabSz="228600">
              <a:lnSpc>
                <a:spcPct val="90000"/>
              </a:lnSpc>
              <a:spcBef>
                <a:spcPct val="10000"/>
              </a:spcBef>
            </a:pPr>
            <a:r>
              <a:rPr lang="en-US" sz="1800" b="1">
                <a:solidFill>
                  <a:schemeClr val="tx1"/>
                </a:solidFill>
                <a:latin typeface="Arial" pitchFamily="34" charset="0"/>
              </a:rPr>
              <a:t>Database</a:t>
            </a:r>
            <a:br>
              <a:rPr lang="en-US" sz="1800" b="1">
                <a:solidFill>
                  <a:schemeClr val="tx1"/>
                </a:solidFill>
                <a:latin typeface="Arial" pitchFamily="34" charset="0"/>
              </a:rPr>
            </a:br>
            <a:r>
              <a:rPr lang="en-US" sz="1800" b="1">
                <a:solidFill>
                  <a:schemeClr val="tx1"/>
                </a:solidFill>
                <a:latin typeface="Arial" pitchFamily="34" charset="0"/>
              </a:rPr>
              <a:t>link</a:t>
            </a:r>
          </a:p>
        </p:txBody>
      </p:sp>
      <p:sp>
        <p:nvSpPr>
          <p:cNvPr id="331821" name="Line 45"/>
          <p:cNvSpPr>
            <a:spLocks noChangeShapeType="1"/>
          </p:cNvSpPr>
          <p:nvPr/>
        </p:nvSpPr>
        <p:spPr bwMode="gray">
          <a:xfrm>
            <a:off x="2171700" y="3509963"/>
            <a:ext cx="981075" cy="0"/>
          </a:xfrm>
          <a:prstGeom prst="line">
            <a:avLst/>
          </a:prstGeom>
          <a:noFill/>
          <a:ln w="28575">
            <a:solidFill>
              <a:schemeClr val="tx1"/>
            </a:solidFill>
            <a:prstDash val="dash"/>
            <a:round/>
            <a:headEnd type="none" w="sm" len="sm"/>
            <a:tailEnd type="triangle" w="sm" len="sm"/>
          </a:ln>
          <a:effectLst/>
        </p:spPr>
        <p:txBody>
          <a:bodyPr/>
          <a:lstStyle/>
          <a:p>
            <a:endParaRPr lang="en-US"/>
          </a:p>
        </p:txBody>
      </p:sp>
      <p:sp>
        <p:nvSpPr>
          <p:cNvPr id="331822" name="Line 46"/>
          <p:cNvSpPr>
            <a:spLocks noChangeShapeType="1"/>
          </p:cNvSpPr>
          <p:nvPr/>
        </p:nvSpPr>
        <p:spPr bwMode="gray">
          <a:xfrm>
            <a:off x="4357688" y="3509963"/>
            <a:ext cx="523875" cy="0"/>
          </a:xfrm>
          <a:prstGeom prst="line">
            <a:avLst/>
          </a:prstGeom>
          <a:noFill/>
          <a:ln w="28575">
            <a:solidFill>
              <a:schemeClr val="tx1"/>
            </a:solidFill>
            <a:prstDash val="dash"/>
            <a:round/>
            <a:headEnd type="none" w="sm" len="sm"/>
            <a:tailEnd type="triangle" w="sm" len="sm"/>
          </a:ln>
          <a:effectLst/>
        </p:spPr>
        <p:txBody>
          <a:bodyPr/>
          <a:lstStyle/>
          <a:p>
            <a:endParaRPr lang="en-US"/>
          </a:p>
        </p:txBody>
      </p:sp>
      <p:sp>
        <p:nvSpPr>
          <p:cNvPr id="331823" name="Line 47"/>
          <p:cNvSpPr>
            <a:spLocks noChangeShapeType="1"/>
          </p:cNvSpPr>
          <p:nvPr/>
        </p:nvSpPr>
        <p:spPr bwMode="gray">
          <a:xfrm>
            <a:off x="6076950" y="3509963"/>
            <a:ext cx="981075" cy="0"/>
          </a:xfrm>
          <a:prstGeom prst="line">
            <a:avLst/>
          </a:prstGeom>
          <a:noFill/>
          <a:ln w="28575">
            <a:solidFill>
              <a:schemeClr val="tx1"/>
            </a:solidFill>
            <a:prstDash val="dash"/>
            <a:round/>
            <a:headEnd type="none" w="sm" len="sm"/>
            <a:tailEnd type="triangle" w="sm" len="sm"/>
          </a:ln>
          <a:effectLst/>
        </p:spPr>
        <p:txBody>
          <a:bodyPr/>
          <a:lstStyle/>
          <a:p>
            <a:endParaRPr lang="en-US"/>
          </a:p>
        </p:txBody>
      </p:sp>
      <p:sp>
        <p:nvSpPr>
          <p:cNvPr id="331824" name="Line 48"/>
          <p:cNvSpPr>
            <a:spLocks noChangeShapeType="1"/>
          </p:cNvSpPr>
          <p:nvPr/>
        </p:nvSpPr>
        <p:spPr bwMode="gray">
          <a:xfrm flipV="1">
            <a:off x="2333625" y="4195763"/>
            <a:ext cx="4524375" cy="9525"/>
          </a:xfrm>
          <a:prstGeom prst="line">
            <a:avLst/>
          </a:prstGeom>
          <a:noFill/>
          <a:ln w="28575">
            <a:solidFill>
              <a:srgbClr val="0000FF"/>
            </a:solidFill>
            <a:prstDash val="dash"/>
            <a:round/>
            <a:headEnd type="none" w="sm" len="sm"/>
            <a:tailEnd type="triangle" w="sm" len="sm"/>
          </a:ln>
          <a:effectLst/>
        </p:spPr>
        <p:txBody>
          <a:bodyPr/>
          <a:lstStyle/>
          <a:p>
            <a:endParaRPr lang="en-US"/>
          </a:p>
        </p:txBody>
      </p:sp>
      <p:sp>
        <p:nvSpPr>
          <p:cNvPr id="331825" name="Text Box 49"/>
          <p:cNvSpPr txBox="1">
            <a:spLocks noChangeArrowheads="1"/>
          </p:cNvSpPr>
          <p:nvPr/>
        </p:nvSpPr>
        <p:spPr bwMode="gray">
          <a:xfrm>
            <a:off x="2770188" y="4156075"/>
            <a:ext cx="1787525" cy="336550"/>
          </a:xfrm>
          <a:prstGeom prst="rect">
            <a:avLst/>
          </a:prstGeom>
          <a:noFill/>
          <a:ln w="28575">
            <a:noFill/>
            <a:miter lim="800000"/>
            <a:headEnd type="none" w="sm" len="sm"/>
            <a:tailEnd type="none" w="sm" len="sm"/>
          </a:ln>
          <a:effectLst/>
        </p:spPr>
        <p:txBody>
          <a:bodyPr wrap="none">
            <a:spAutoFit/>
          </a:bodyPr>
          <a:lstStyle/>
          <a:p>
            <a:pPr defTabSz="228600"/>
            <a:r>
              <a:rPr lang="en-US" sz="1600" b="1">
                <a:solidFill>
                  <a:srgbClr val="0000FF"/>
                </a:solidFill>
                <a:latin typeface="Arial" pitchFamily="34" charset="0"/>
              </a:rPr>
              <a:t>“Network mode”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31" name="Rectangle 7"/>
          <p:cNvSpPr>
            <a:spLocks noGrp="1" noChangeArrowheads="1"/>
          </p:cNvSpPr>
          <p:nvPr>
            <p:ph type="title"/>
          </p:nvPr>
        </p:nvSpPr>
        <p:spPr/>
        <p:txBody>
          <a:bodyPr/>
          <a:lstStyle/>
          <a:p>
            <a:r>
              <a:rPr lang="en-US"/>
              <a:t>Data Pump Utility: Interfaces and Modes</a:t>
            </a:r>
          </a:p>
        </p:txBody>
      </p:sp>
      <p:sp>
        <p:nvSpPr>
          <p:cNvPr id="333832" name="Rectangle 8"/>
          <p:cNvSpPr>
            <a:spLocks noGrp="1" noChangeArrowheads="1"/>
          </p:cNvSpPr>
          <p:nvPr>
            <p:ph type="body" idx="1"/>
          </p:nvPr>
        </p:nvSpPr>
        <p:spPr>
          <a:xfrm>
            <a:off x="609600" y="1676400"/>
            <a:ext cx="7918450" cy="4048125"/>
          </a:xfrm>
        </p:spPr>
        <p:txBody>
          <a:bodyPr/>
          <a:lstStyle/>
          <a:p>
            <a:pPr lvl="1"/>
            <a:r>
              <a:rPr lang="en-US"/>
              <a:t>Data Pump Export and Import interfaces:</a:t>
            </a:r>
          </a:p>
          <a:p>
            <a:pPr lvl="2"/>
            <a:r>
              <a:rPr lang="en-US"/>
              <a:t>Command line</a:t>
            </a:r>
          </a:p>
          <a:p>
            <a:pPr lvl="2"/>
            <a:r>
              <a:rPr lang="en-US"/>
              <a:t>Parameter file</a:t>
            </a:r>
          </a:p>
          <a:p>
            <a:pPr lvl="2"/>
            <a:r>
              <a:rPr lang="en-US"/>
              <a:t>Interactive command line</a:t>
            </a:r>
          </a:p>
          <a:p>
            <a:pPr lvl="2"/>
            <a:r>
              <a:rPr lang="en-US"/>
              <a:t>Enterprise Manager</a:t>
            </a:r>
          </a:p>
          <a:p>
            <a:pPr lvl="1"/>
            <a:r>
              <a:rPr lang="en-US"/>
              <a:t>Data Pump Export and Import modes:</a:t>
            </a:r>
          </a:p>
          <a:p>
            <a:pPr lvl="2"/>
            <a:r>
              <a:rPr lang="en-US"/>
              <a:t>Full</a:t>
            </a:r>
          </a:p>
          <a:p>
            <a:pPr lvl="2"/>
            <a:r>
              <a:rPr lang="en-US"/>
              <a:t>Schema</a:t>
            </a:r>
          </a:p>
          <a:p>
            <a:pPr lvl="2"/>
            <a:r>
              <a:rPr lang="en-US"/>
              <a:t>Table</a:t>
            </a:r>
          </a:p>
          <a:p>
            <a:pPr lvl="2"/>
            <a:r>
              <a:rPr lang="en-US"/>
              <a:t>Tablespace</a:t>
            </a:r>
          </a:p>
          <a:p>
            <a:pPr lvl="2"/>
            <a:r>
              <a:rPr lang="en-US"/>
              <a:t>Transportable tablespace</a:t>
            </a:r>
          </a:p>
        </p:txBody>
      </p:sp>
      <p:pic>
        <p:nvPicPr>
          <p:cNvPr id="333828" name="Picture 4" descr="C:\Documents and Settings\jubillin\My Documents\OU_Pictures\vehic009_truck_cargo.gif"/>
          <p:cNvPicPr>
            <a:picLocks noChangeAspect="1" noChangeArrowheads="1"/>
          </p:cNvPicPr>
          <p:nvPr/>
        </p:nvPicPr>
        <p:blipFill>
          <a:blip r:embed="rId3" cstate="print"/>
          <a:srcRect/>
          <a:stretch>
            <a:fillRect/>
          </a:stretch>
        </p:blipFill>
        <p:spPr bwMode="gray">
          <a:xfrm>
            <a:off x="6467475" y="4729163"/>
            <a:ext cx="1771650" cy="1393825"/>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r>
              <a:rPr lang="en-US"/>
              <a:t>Fine-Grained Object Selection</a:t>
            </a:r>
            <a:r>
              <a:rPr lang="en-US">
                <a:solidFill>
                  <a:schemeClr val="bg1"/>
                </a:solidFill>
              </a:rPr>
              <a:t>         </a:t>
            </a:r>
            <a:r>
              <a:rPr lang="en-US" sz="700">
                <a:solidFill>
                  <a:schemeClr val="bg1"/>
                </a:solidFill>
              </a:rPr>
              <a:t>.</a:t>
            </a:r>
          </a:p>
        </p:txBody>
      </p:sp>
      <p:pic>
        <p:nvPicPr>
          <p:cNvPr id="335875" name="Picture 3" descr="C:\Courses\Screenshots\dba368.png"/>
          <p:cNvPicPr>
            <a:picLocks noChangeAspect="1" noChangeArrowheads="1"/>
          </p:cNvPicPr>
          <p:nvPr/>
        </p:nvPicPr>
        <p:blipFill>
          <a:blip r:embed="rId3" cstate="print"/>
          <a:srcRect/>
          <a:stretch>
            <a:fillRect/>
          </a:stretch>
        </p:blipFill>
        <p:spPr bwMode="gray">
          <a:xfrm>
            <a:off x="1306513" y="1073150"/>
            <a:ext cx="6400800" cy="5238750"/>
          </a:xfrm>
          <a:prstGeom prst="rect">
            <a:avLst/>
          </a:prstGeom>
          <a:noFill/>
          <a:ln w="28575">
            <a:solidFill>
              <a:schemeClr val="tx1"/>
            </a:solid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6" name="Rectangle 1030"/>
          <p:cNvSpPr>
            <a:spLocks noGrp="1" noChangeArrowheads="1"/>
          </p:cNvSpPr>
          <p:nvPr>
            <p:ph type="title"/>
          </p:nvPr>
        </p:nvSpPr>
        <p:spPr/>
        <p:txBody>
          <a:bodyPr/>
          <a:lstStyle/>
          <a:p>
            <a:r>
              <a:rPr lang="en-US"/>
              <a:t>Advanced Feature: Sampling</a:t>
            </a:r>
          </a:p>
        </p:txBody>
      </p:sp>
      <p:sp>
        <p:nvSpPr>
          <p:cNvPr id="337927" name="Rectangle 1031"/>
          <p:cNvSpPr>
            <a:spLocks noGrp="1" noChangeArrowheads="1"/>
          </p:cNvSpPr>
          <p:nvPr>
            <p:ph type="body" idx="1"/>
          </p:nvPr>
        </p:nvSpPr>
        <p:spPr>
          <a:xfrm>
            <a:off x="609600" y="1676400"/>
            <a:ext cx="7918450" cy="3335338"/>
          </a:xfrm>
        </p:spPr>
        <p:txBody>
          <a:bodyPr/>
          <a:lstStyle/>
          <a:p>
            <a:pPr lvl="1"/>
            <a:r>
              <a:rPr lang="en-US"/>
              <a:t>Task: Create test data.</a:t>
            </a:r>
          </a:p>
          <a:p>
            <a:pPr lvl="1"/>
            <a:r>
              <a:rPr lang="en-US"/>
              <a:t>Method: Specify a percentage of data to be sampled and unloaded from the source database.</a:t>
            </a:r>
          </a:p>
          <a:p>
            <a:pPr>
              <a:spcBef>
                <a:spcPct val="60000"/>
              </a:spcBef>
            </a:pPr>
            <a:r>
              <a:rPr lang="en-US"/>
              <a:t>Example: To unload 44% of the </a:t>
            </a:r>
            <a:r>
              <a:rPr lang="en-US">
                <a:latin typeface="Courier New" pitchFamily="49" charset="0"/>
              </a:rPr>
              <a:t>HR.EMPLOYEES</a:t>
            </a:r>
            <a:r>
              <a:rPr lang="en-US"/>
              <a:t> table</a:t>
            </a:r>
          </a:p>
          <a:p>
            <a:pPr lvl="2"/>
            <a:endParaRPr lang="en-US"/>
          </a:p>
          <a:p>
            <a:pPr lvl="2"/>
            <a:endParaRPr lang="en-US"/>
          </a:p>
          <a:p>
            <a:pPr>
              <a:spcBef>
                <a:spcPct val="90000"/>
              </a:spcBef>
            </a:pPr>
            <a:r>
              <a:rPr lang="en-US"/>
              <a:t>Example: To unload 30% of the entire export job (because no table name is specified)</a:t>
            </a:r>
          </a:p>
        </p:txBody>
      </p:sp>
      <p:sp>
        <p:nvSpPr>
          <p:cNvPr id="337924" name="Rectangle 1028"/>
          <p:cNvSpPr>
            <a:spLocks noChangeArrowheads="1"/>
          </p:cNvSpPr>
          <p:nvPr/>
        </p:nvSpPr>
        <p:spPr bwMode="gray">
          <a:xfrm>
            <a:off x="609600" y="5106988"/>
            <a:ext cx="7750175" cy="836612"/>
          </a:xfrm>
          <a:prstGeom prst="rect">
            <a:avLst/>
          </a:prstGeom>
          <a:solidFill>
            <a:srgbClr val="CCCCCC"/>
          </a:solidFill>
          <a:ln w="28575">
            <a:solidFill>
              <a:srgbClr val="000000"/>
            </a:solidFill>
            <a:miter lim="800000"/>
            <a:headEnd/>
            <a:tailEnd/>
          </a:ln>
          <a:effectLst/>
        </p:spPr>
        <p:txBody>
          <a:bodyPr wrap="none" lIns="92075" tIns="9144" rIns="92075" bIns="9144" anchor="ctr"/>
          <a:lstStyle/>
          <a:p>
            <a:pPr algn="l" defTabSz="228600">
              <a:buClr>
                <a:srgbClr val="000000"/>
              </a:buClr>
            </a:pPr>
            <a:r>
              <a:rPr lang="en-US" sz="1800" b="1">
                <a:solidFill>
                  <a:schemeClr val="tx1"/>
                </a:solidFill>
                <a:latin typeface="Courier New" pitchFamily="49" charset="0"/>
              </a:rPr>
              <a:t>expdp hr/hr DIRECTORY=DATA_PUMP_DIR</a:t>
            </a:r>
          </a:p>
          <a:p>
            <a:pPr algn="l" defTabSz="228600">
              <a:buClr>
                <a:srgbClr val="000000"/>
              </a:buClr>
            </a:pPr>
            <a:r>
              <a:rPr lang="en-US" sz="1800" b="1">
                <a:solidFill>
                  <a:schemeClr val="tx1"/>
                </a:solidFill>
                <a:latin typeface="Courier New" pitchFamily="49" charset="0"/>
              </a:rPr>
              <a:t>DUMPFILE=sample1.dmp SAMPLE=30</a:t>
            </a:r>
            <a:endParaRPr lang="en-US" sz="1800" b="1">
              <a:solidFill>
                <a:schemeClr val="tx1"/>
              </a:solidFill>
              <a:latin typeface="Arial" pitchFamily="34" charset="0"/>
            </a:endParaRPr>
          </a:p>
        </p:txBody>
      </p:sp>
      <p:sp>
        <p:nvSpPr>
          <p:cNvPr id="337925" name="Rectangle 1029"/>
          <p:cNvSpPr>
            <a:spLocks noChangeArrowheads="1"/>
          </p:cNvSpPr>
          <p:nvPr/>
        </p:nvSpPr>
        <p:spPr bwMode="gray">
          <a:xfrm>
            <a:off x="609600" y="3429000"/>
            <a:ext cx="7772400" cy="493713"/>
          </a:xfrm>
          <a:prstGeom prst="rect">
            <a:avLst/>
          </a:prstGeom>
          <a:solidFill>
            <a:srgbClr val="CCCCCC"/>
          </a:solidFill>
          <a:ln w="28575">
            <a:solidFill>
              <a:srgbClr val="000000"/>
            </a:solidFill>
            <a:miter lim="800000"/>
            <a:headEnd/>
            <a:tailEnd/>
          </a:ln>
          <a:effectLst/>
        </p:spPr>
        <p:txBody>
          <a:bodyPr wrap="none" lIns="92075" tIns="9144" rIns="92075" bIns="9144" anchor="ctr"/>
          <a:lstStyle/>
          <a:p>
            <a:pPr algn="l" defTabSz="228600"/>
            <a:r>
              <a:rPr lang="en-US" sz="1800" b="1">
                <a:solidFill>
                  <a:schemeClr val="tx1"/>
                </a:solidFill>
                <a:latin typeface="Courier New" pitchFamily="49" charset="0"/>
              </a:rPr>
              <a:t>SAMPLE="HR"."EMPLOYEES":44</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r>
              <a:rPr lang="en-US"/>
              <a:t>Export Options: Files</a:t>
            </a:r>
          </a:p>
        </p:txBody>
      </p:sp>
      <p:pic>
        <p:nvPicPr>
          <p:cNvPr id="339971" name="Picture 3" descr="C:\Courses\Screenshots\dba328.png"/>
          <p:cNvPicPr>
            <a:picLocks noChangeAspect="1" noChangeArrowheads="1"/>
          </p:cNvPicPr>
          <p:nvPr/>
        </p:nvPicPr>
        <p:blipFill>
          <a:blip r:embed="rId3" cstate="print"/>
          <a:srcRect/>
          <a:stretch>
            <a:fillRect/>
          </a:stretch>
        </p:blipFill>
        <p:spPr bwMode="gray">
          <a:xfrm>
            <a:off x="742950" y="1747838"/>
            <a:ext cx="7656513" cy="4505325"/>
          </a:xfrm>
          <a:prstGeom prst="rect">
            <a:avLst/>
          </a:prstGeom>
          <a:noFill/>
          <a:ln w="28575">
            <a:solidFill>
              <a:schemeClr val="tx1"/>
            </a:solid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21" name="Rectangle 5"/>
          <p:cNvSpPr>
            <a:spLocks noGrp="1" noChangeArrowheads="1"/>
          </p:cNvSpPr>
          <p:nvPr>
            <p:ph type="title"/>
          </p:nvPr>
        </p:nvSpPr>
        <p:spPr/>
        <p:txBody>
          <a:bodyPr/>
          <a:lstStyle/>
          <a:p>
            <a:r>
              <a:rPr lang="en-US"/>
              <a:t>Data Pump File Locations</a:t>
            </a:r>
          </a:p>
        </p:txBody>
      </p:sp>
      <p:sp>
        <p:nvSpPr>
          <p:cNvPr id="342022" name="Rectangle 6"/>
          <p:cNvSpPr>
            <a:spLocks noGrp="1" noChangeArrowheads="1"/>
          </p:cNvSpPr>
          <p:nvPr>
            <p:ph type="body" idx="1"/>
          </p:nvPr>
        </p:nvSpPr>
        <p:spPr>
          <a:xfrm>
            <a:off x="609600" y="4394200"/>
            <a:ext cx="7918450" cy="1879600"/>
          </a:xfrm>
        </p:spPr>
        <p:txBody>
          <a:bodyPr/>
          <a:lstStyle/>
          <a:p>
            <a:pPr>
              <a:lnSpc>
                <a:spcPct val="95000"/>
              </a:lnSpc>
            </a:pPr>
            <a:r>
              <a:rPr lang="en-US"/>
              <a:t>Order of precedence of file locations:</a:t>
            </a:r>
          </a:p>
          <a:p>
            <a:pPr lvl="1">
              <a:lnSpc>
                <a:spcPct val="95000"/>
              </a:lnSpc>
            </a:pPr>
            <a:r>
              <a:rPr lang="en-US"/>
              <a:t>Per-file directory</a:t>
            </a:r>
          </a:p>
          <a:p>
            <a:pPr lvl="1">
              <a:lnSpc>
                <a:spcPct val="95000"/>
              </a:lnSpc>
            </a:pPr>
            <a:r>
              <a:rPr lang="en-US">
                <a:latin typeface="Courier New" pitchFamily="49" charset="0"/>
              </a:rPr>
              <a:t>DIRECTORY</a:t>
            </a:r>
            <a:r>
              <a:rPr lang="en-US"/>
              <a:t> parameter</a:t>
            </a:r>
          </a:p>
          <a:p>
            <a:pPr lvl="1">
              <a:lnSpc>
                <a:spcPct val="95000"/>
              </a:lnSpc>
            </a:pPr>
            <a:r>
              <a:rPr lang="en-US">
                <a:latin typeface="Courier New" pitchFamily="49" charset="0"/>
              </a:rPr>
              <a:t>DATA_PUMP_DIR</a:t>
            </a:r>
            <a:r>
              <a:rPr lang="en-US"/>
              <a:t> environment variable</a:t>
            </a:r>
          </a:p>
          <a:p>
            <a:pPr lvl="1">
              <a:lnSpc>
                <a:spcPct val="95000"/>
              </a:lnSpc>
            </a:pPr>
            <a:r>
              <a:rPr lang="en-US">
                <a:latin typeface="Courier New" pitchFamily="49" charset="0"/>
              </a:rPr>
              <a:t>DATA_PUMP_DIR</a:t>
            </a:r>
            <a:r>
              <a:rPr lang="en-US"/>
              <a:t> directory object</a:t>
            </a:r>
          </a:p>
        </p:txBody>
      </p:sp>
      <p:pic>
        <p:nvPicPr>
          <p:cNvPr id="342020" name="Picture 4" descr="C:\Courses\Screenshots\dba372.png"/>
          <p:cNvPicPr>
            <a:picLocks noChangeAspect="1" noChangeArrowheads="1"/>
          </p:cNvPicPr>
          <p:nvPr/>
        </p:nvPicPr>
        <p:blipFill>
          <a:blip r:embed="rId3" cstate="print"/>
          <a:srcRect/>
          <a:stretch>
            <a:fillRect/>
          </a:stretch>
        </p:blipFill>
        <p:spPr bwMode="gray">
          <a:xfrm>
            <a:off x="890588" y="1096963"/>
            <a:ext cx="7361237" cy="3143250"/>
          </a:xfrm>
          <a:prstGeom prst="rect">
            <a:avLst/>
          </a:prstGeom>
          <a:noFill/>
          <a:ln w="28575">
            <a:solidFill>
              <a:schemeClr val="tx1"/>
            </a:solid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r>
              <a:rPr lang="en-US"/>
              <a:t>Data Pump Files Location</a:t>
            </a:r>
            <a:br>
              <a:rPr lang="en-US"/>
            </a:br>
            <a:r>
              <a:rPr lang="en-US"/>
              <a:t>Full Notes Page</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en-US"/>
              <a:t>Scheduling and Running a Job</a:t>
            </a:r>
          </a:p>
        </p:txBody>
      </p:sp>
      <p:pic>
        <p:nvPicPr>
          <p:cNvPr id="346115" name="Picture 3" descr="C:\Courses\Screenshots\dba373.png"/>
          <p:cNvPicPr>
            <a:picLocks noChangeAspect="1" noChangeArrowheads="1"/>
          </p:cNvPicPr>
          <p:nvPr/>
        </p:nvPicPr>
        <p:blipFill>
          <a:blip r:embed="rId3" cstate="print"/>
          <a:srcRect/>
          <a:stretch>
            <a:fillRect/>
          </a:stretch>
        </p:blipFill>
        <p:spPr bwMode="gray">
          <a:xfrm>
            <a:off x="763588" y="1265238"/>
            <a:ext cx="7342187" cy="3829050"/>
          </a:xfrm>
          <a:prstGeom prst="rect">
            <a:avLst/>
          </a:prstGeom>
          <a:noFill/>
          <a:ln w="28575">
            <a:solidFill>
              <a:schemeClr val="tx1"/>
            </a:solidFill>
            <a:miter lim="800000"/>
            <a:headEnd/>
            <a:tailEnd/>
          </a:ln>
        </p:spPr>
      </p:pic>
      <p:pic>
        <p:nvPicPr>
          <p:cNvPr id="346116" name="Picture 4" descr="C:\Courses\Screenshots\dba375.png"/>
          <p:cNvPicPr>
            <a:picLocks noChangeAspect="1" noChangeArrowheads="1"/>
          </p:cNvPicPr>
          <p:nvPr/>
        </p:nvPicPr>
        <p:blipFill>
          <a:blip r:embed="rId4" cstate="print"/>
          <a:srcRect/>
          <a:stretch>
            <a:fillRect/>
          </a:stretch>
        </p:blipFill>
        <p:spPr bwMode="gray">
          <a:xfrm>
            <a:off x="2235200" y="4248150"/>
            <a:ext cx="6153150" cy="1962150"/>
          </a:xfrm>
          <a:prstGeom prst="rect">
            <a:avLst/>
          </a:prstGeom>
          <a:noFill/>
          <a:ln w="28575">
            <a:solidFill>
              <a:schemeClr val="tx1"/>
            </a:solid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a:noFill/>
        </p:spPr>
        <p:txBody>
          <a:bodyPr/>
          <a:lstStyle/>
          <a:p>
            <a:r>
              <a:rPr lang="en-US"/>
              <a:t>Data Pump File Naming and Size</a:t>
            </a:r>
          </a:p>
        </p:txBody>
      </p:sp>
      <p:pic>
        <p:nvPicPr>
          <p:cNvPr id="348163" name="Picture 3" descr="C:\Courses\Screenshots\dba374.png"/>
          <p:cNvPicPr>
            <a:picLocks noChangeAspect="1" noChangeArrowheads="1"/>
          </p:cNvPicPr>
          <p:nvPr/>
        </p:nvPicPr>
        <p:blipFill>
          <a:blip r:embed="rId3" cstate="print"/>
          <a:srcRect/>
          <a:stretch>
            <a:fillRect/>
          </a:stretch>
        </p:blipFill>
        <p:spPr bwMode="gray">
          <a:xfrm>
            <a:off x="881063" y="1704975"/>
            <a:ext cx="7380287" cy="3990975"/>
          </a:xfrm>
          <a:prstGeom prst="rect">
            <a:avLst/>
          </a:prstGeom>
          <a:noFill/>
          <a:ln w="28575">
            <a:solidFill>
              <a:schemeClr val="tx1"/>
            </a:solid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p:txBody>
          <a:bodyPr/>
          <a:lstStyle/>
          <a:p>
            <a:r>
              <a:rPr lang="en-US"/>
              <a:t>Data Pump Import</a:t>
            </a:r>
          </a:p>
        </p:txBody>
      </p:sp>
      <p:pic>
        <p:nvPicPr>
          <p:cNvPr id="350211" name="Picture 3" descr="C:\Courses\Screenshots\dba379.png"/>
          <p:cNvPicPr>
            <a:picLocks noChangeAspect="1" noChangeArrowheads="1"/>
          </p:cNvPicPr>
          <p:nvPr/>
        </p:nvPicPr>
        <p:blipFill>
          <a:blip r:embed="rId3" cstate="print"/>
          <a:srcRect/>
          <a:stretch>
            <a:fillRect/>
          </a:stretch>
        </p:blipFill>
        <p:spPr bwMode="gray">
          <a:xfrm>
            <a:off x="782638" y="1054100"/>
            <a:ext cx="7546975" cy="5226050"/>
          </a:xfrm>
          <a:prstGeom prst="rect">
            <a:avLst/>
          </a:prstGeom>
          <a:noFill/>
          <a:ln w="28575">
            <a:solidFill>
              <a:schemeClr val="tx1"/>
            </a:solid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ChangeArrowheads="1"/>
          </p:cNvSpPr>
          <p:nvPr/>
        </p:nvSpPr>
        <p:spPr bwMode="blackWhite">
          <a:xfrm>
            <a:off x="1011238" y="2882900"/>
            <a:ext cx="7112000" cy="3238500"/>
          </a:xfrm>
          <a:prstGeom prst="rect">
            <a:avLst/>
          </a:prstGeom>
          <a:solidFill>
            <a:srgbClr val="CCFFCC"/>
          </a:solidFill>
          <a:ln w="28575">
            <a:solidFill>
              <a:schemeClr val="tx1"/>
            </a:solidFill>
            <a:miter lim="800000"/>
            <a:headEnd type="none" w="sm" len="sm"/>
            <a:tailEnd type="none" w="sm" len="sm"/>
          </a:ln>
          <a:effectLst/>
        </p:spPr>
        <p:txBody>
          <a:bodyPr wrap="none" anchor="ctr"/>
          <a:lstStyle/>
          <a:p>
            <a:endParaRPr lang="en-US"/>
          </a:p>
        </p:txBody>
      </p:sp>
      <p:sp>
        <p:nvSpPr>
          <p:cNvPr id="307233" name="Rectangle 33"/>
          <p:cNvSpPr>
            <a:spLocks noGrp="1" noChangeArrowheads="1"/>
          </p:cNvSpPr>
          <p:nvPr>
            <p:ph type="title"/>
          </p:nvPr>
        </p:nvSpPr>
        <p:spPr/>
        <p:txBody>
          <a:bodyPr/>
          <a:lstStyle/>
          <a:p>
            <a:r>
              <a:rPr lang="en-US"/>
              <a:t>Moving Data: </a:t>
            </a:r>
            <a:br>
              <a:rPr lang="en-US"/>
            </a:br>
            <a:r>
              <a:rPr lang="en-US"/>
              <a:t>General Architecture</a:t>
            </a:r>
          </a:p>
        </p:txBody>
      </p:sp>
      <p:sp>
        <p:nvSpPr>
          <p:cNvPr id="307204" name="Rectangle 4"/>
          <p:cNvSpPr>
            <a:spLocks noChangeArrowheads="1"/>
          </p:cNvSpPr>
          <p:nvPr/>
        </p:nvSpPr>
        <p:spPr bwMode="blackWhite">
          <a:xfrm>
            <a:off x="1117600" y="4622800"/>
            <a:ext cx="2825750" cy="1409700"/>
          </a:xfrm>
          <a:prstGeom prst="rect">
            <a:avLst/>
          </a:prstGeom>
          <a:solidFill>
            <a:srgbClr val="FFCC99"/>
          </a:solidFill>
          <a:ln w="28575">
            <a:solidFill>
              <a:schemeClr val="tx1"/>
            </a:solidFill>
            <a:miter lim="800000"/>
            <a:headEnd type="none" w="sm" len="sm"/>
            <a:tailEnd type="none" w="sm" len="sm"/>
          </a:ln>
          <a:effectLst/>
        </p:spPr>
        <p:txBody>
          <a:bodyPr wrap="none" anchor="ctr"/>
          <a:lstStyle/>
          <a:p>
            <a:endParaRPr lang="en-US"/>
          </a:p>
        </p:txBody>
      </p:sp>
      <p:sp>
        <p:nvSpPr>
          <p:cNvPr id="307205" name="Rectangle 5"/>
          <p:cNvSpPr>
            <a:spLocks noChangeArrowheads="1"/>
          </p:cNvSpPr>
          <p:nvPr/>
        </p:nvSpPr>
        <p:spPr bwMode="blackWhite">
          <a:xfrm>
            <a:off x="4043363" y="4737100"/>
            <a:ext cx="2044700" cy="1295400"/>
          </a:xfrm>
          <a:prstGeom prst="rect">
            <a:avLst/>
          </a:prstGeom>
          <a:solidFill>
            <a:srgbClr val="009999"/>
          </a:solidFill>
          <a:ln w="28575">
            <a:solidFill>
              <a:schemeClr val="tx1"/>
            </a:solidFill>
            <a:miter lim="800000"/>
            <a:headEnd type="none" w="sm" len="sm"/>
            <a:tailEnd type="none" w="sm" len="sm"/>
          </a:ln>
          <a:effectLst/>
        </p:spPr>
        <p:txBody>
          <a:bodyPr wrap="none" anchor="ctr"/>
          <a:lstStyle/>
          <a:p>
            <a:endParaRPr lang="en-US"/>
          </a:p>
        </p:txBody>
      </p:sp>
      <p:sp>
        <p:nvSpPr>
          <p:cNvPr id="307206" name="Rectangle 6"/>
          <p:cNvSpPr>
            <a:spLocks noChangeArrowheads="1"/>
          </p:cNvSpPr>
          <p:nvPr/>
        </p:nvSpPr>
        <p:spPr bwMode="blackWhite">
          <a:xfrm>
            <a:off x="6261100" y="4737100"/>
            <a:ext cx="1714500" cy="1295400"/>
          </a:xfrm>
          <a:prstGeom prst="rect">
            <a:avLst/>
          </a:prstGeom>
          <a:solidFill>
            <a:srgbClr val="99CC99"/>
          </a:solidFill>
          <a:ln w="28575">
            <a:solidFill>
              <a:schemeClr val="tx1"/>
            </a:solidFill>
            <a:miter lim="800000"/>
            <a:headEnd type="none" w="sm" len="sm"/>
            <a:tailEnd type="none" w="sm" len="sm"/>
          </a:ln>
          <a:effectLst/>
        </p:spPr>
        <p:txBody>
          <a:bodyPr wrap="none" anchor="ctr"/>
          <a:lstStyle/>
          <a:p>
            <a:endParaRPr lang="en-US"/>
          </a:p>
        </p:txBody>
      </p:sp>
      <p:sp>
        <p:nvSpPr>
          <p:cNvPr id="307207" name="Rectangle 7"/>
          <p:cNvSpPr>
            <a:spLocks noChangeArrowheads="1"/>
          </p:cNvSpPr>
          <p:nvPr/>
        </p:nvSpPr>
        <p:spPr bwMode="gray">
          <a:xfrm>
            <a:off x="2768600" y="1752600"/>
            <a:ext cx="1346200" cy="914400"/>
          </a:xfrm>
          <a:prstGeom prst="rect">
            <a:avLst/>
          </a:prstGeom>
          <a:solidFill>
            <a:srgbClr val="FFCC00"/>
          </a:solidFill>
          <a:ln w="28575">
            <a:solidFill>
              <a:schemeClr val="tx1"/>
            </a:solidFill>
            <a:miter lim="800000"/>
            <a:headEnd type="none" w="sm" len="sm"/>
            <a:tailEnd type="none" w="sm" len="sm"/>
          </a:ln>
          <a:effectLst/>
        </p:spPr>
        <p:txBody>
          <a:bodyPr wrap="none" anchor="ctr"/>
          <a:lstStyle/>
          <a:p>
            <a:endParaRPr lang="en-US"/>
          </a:p>
        </p:txBody>
      </p:sp>
      <p:sp>
        <p:nvSpPr>
          <p:cNvPr id="307208" name="Rectangle 8"/>
          <p:cNvSpPr>
            <a:spLocks noChangeArrowheads="1"/>
          </p:cNvSpPr>
          <p:nvPr/>
        </p:nvSpPr>
        <p:spPr bwMode="gray">
          <a:xfrm>
            <a:off x="4546600" y="1752600"/>
            <a:ext cx="1346200" cy="914400"/>
          </a:xfrm>
          <a:prstGeom prst="rect">
            <a:avLst/>
          </a:prstGeom>
          <a:solidFill>
            <a:srgbClr val="FFCC00"/>
          </a:solidFill>
          <a:ln w="28575">
            <a:solidFill>
              <a:schemeClr val="tx1"/>
            </a:solidFill>
            <a:miter lim="800000"/>
            <a:headEnd type="none" w="sm" len="sm"/>
            <a:tailEnd type="none" w="sm" len="sm"/>
          </a:ln>
          <a:effectLst/>
        </p:spPr>
        <p:txBody>
          <a:bodyPr wrap="none" anchor="ctr"/>
          <a:lstStyle/>
          <a:p>
            <a:endParaRPr lang="en-US"/>
          </a:p>
        </p:txBody>
      </p:sp>
      <p:sp>
        <p:nvSpPr>
          <p:cNvPr id="307209" name="Rectangle 9"/>
          <p:cNvSpPr>
            <a:spLocks noChangeArrowheads="1"/>
          </p:cNvSpPr>
          <p:nvPr/>
        </p:nvSpPr>
        <p:spPr bwMode="blackWhite">
          <a:xfrm>
            <a:off x="6350000" y="1752600"/>
            <a:ext cx="1778000" cy="914400"/>
          </a:xfrm>
          <a:prstGeom prst="rect">
            <a:avLst/>
          </a:prstGeom>
          <a:solidFill>
            <a:srgbClr val="FFFFCC"/>
          </a:solidFill>
          <a:ln w="28575">
            <a:solidFill>
              <a:schemeClr val="tx1"/>
            </a:solidFill>
            <a:miter lim="800000"/>
            <a:headEnd type="none" w="sm" len="sm"/>
            <a:tailEnd type="none" w="sm" len="sm"/>
          </a:ln>
          <a:effectLst/>
        </p:spPr>
        <p:txBody>
          <a:bodyPr wrap="none" anchor="ctr"/>
          <a:lstStyle/>
          <a:p>
            <a:endParaRPr lang="en-US"/>
          </a:p>
        </p:txBody>
      </p:sp>
      <p:sp>
        <p:nvSpPr>
          <p:cNvPr id="307210" name="Rectangle 10"/>
          <p:cNvSpPr>
            <a:spLocks noChangeArrowheads="1"/>
          </p:cNvSpPr>
          <p:nvPr/>
        </p:nvSpPr>
        <p:spPr bwMode="blackWhite">
          <a:xfrm>
            <a:off x="1193800" y="4940300"/>
            <a:ext cx="1169988" cy="673100"/>
          </a:xfrm>
          <a:prstGeom prst="rect">
            <a:avLst/>
          </a:prstGeom>
          <a:solidFill>
            <a:schemeClr val="accent1"/>
          </a:solidFill>
          <a:ln w="28575">
            <a:solidFill>
              <a:schemeClr val="tx1"/>
            </a:solidFill>
            <a:miter lim="800000"/>
            <a:headEnd type="none" w="sm" len="sm"/>
            <a:tailEnd type="none" w="sm" len="sm"/>
          </a:ln>
          <a:effectLst/>
        </p:spPr>
        <p:txBody>
          <a:bodyPr wrap="none" anchor="ctr"/>
          <a:lstStyle/>
          <a:p>
            <a:endParaRPr lang="en-US"/>
          </a:p>
        </p:txBody>
      </p:sp>
      <p:sp>
        <p:nvSpPr>
          <p:cNvPr id="307211" name="Rectangle 11"/>
          <p:cNvSpPr>
            <a:spLocks noChangeArrowheads="1"/>
          </p:cNvSpPr>
          <p:nvPr/>
        </p:nvSpPr>
        <p:spPr bwMode="blackWhite">
          <a:xfrm>
            <a:off x="2447925" y="4940300"/>
            <a:ext cx="1393825" cy="673100"/>
          </a:xfrm>
          <a:prstGeom prst="rect">
            <a:avLst/>
          </a:prstGeom>
          <a:solidFill>
            <a:schemeClr val="accent1"/>
          </a:solidFill>
          <a:ln w="28575">
            <a:solidFill>
              <a:schemeClr val="tx1"/>
            </a:solidFill>
            <a:miter lim="800000"/>
            <a:headEnd type="none" w="sm" len="sm"/>
            <a:tailEnd type="none" w="sm" len="sm"/>
          </a:ln>
          <a:effectLst/>
        </p:spPr>
        <p:txBody>
          <a:bodyPr wrap="none" anchor="ctr"/>
          <a:lstStyle/>
          <a:p>
            <a:endParaRPr lang="en-US"/>
          </a:p>
        </p:txBody>
      </p:sp>
      <p:sp>
        <p:nvSpPr>
          <p:cNvPr id="307212" name="Line 12"/>
          <p:cNvSpPr>
            <a:spLocks noChangeShapeType="1"/>
          </p:cNvSpPr>
          <p:nvPr/>
        </p:nvSpPr>
        <p:spPr bwMode="auto">
          <a:xfrm flipH="1">
            <a:off x="3384550" y="4333875"/>
            <a:ext cx="0" cy="595313"/>
          </a:xfrm>
          <a:prstGeom prst="line">
            <a:avLst/>
          </a:prstGeom>
          <a:noFill/>
          <a:ln w="28575">
            <a:solidFill>
              <a:schemeClr val="tx1"/>
            </a:solidFill>
            <a:round/>
            <a:headEnd type="triangle" w="sm" len="sm"/>
            <a:tailEnd type="triangle" w="sm" len="sm"/>
          </a:ln>
          <a:effectLst/>
        </p:spPr>
        <p:txBody>
          <a:bodyPr/>
          <a:lstStyle/>
          <a:p>
            <a:endParaRPr lang="en-US"/>
          </a:p>
        </p:txBody>
      </p:sp>
      <p:sp>
        <p:nvSpPr>
          <p:cNvPr id="307213" name="Line 13"/>
          <p:cNvSpPr>
            <a:spLocks noChangeShapeType="1"/>
          </p:cNvSpPr>
          <p:nvPr/>
        </p:nvSpPr>
        <p:spPr bwMode="auto">
          <a:xfrm>
            <a:off x="6985000" y="4329113"/>
            <a:ext cx="0" cy="406400"/>
          </a:xfrm>
          <a:prstGeom prst="line">
            <a:avLst/>
          </a:prstGeom>
          <a:noFill/>
          <a:ln w="28575">
            <a:solidFill>
              <a:schemeClr val="tx1"/>
            </a:solidFill>
            <a:round/>
            <a:headEnd type="triangle" w="sm" len="sm"/>
            <a:tailEnd type="triangle" w="sm" len="sm"/>
          </a:ln>
          <a:effectLst/>
        </p:spPr>
        <p:txBody>
          <a:bodyPr/>
          <a:lstStyle/>
          <a:p>
            <a:endParaRPr lang="en-US"/>
          </a:p>
        </p:txBody>
      </p:sp>
      <p:sp>
        <p:nvSpPr>
          <p:cNvPr id="307214" name="Line 14"/>
          <p:cNvSpPr>
            <a:spLocks noChangeShapeType="1"/>
          </p:cNvSpPr>
          <p:nvPr/>
        </p:nvSpPr>
        <p:spPr bwMode="auto">
          <a:xfrm flipH="1">
            <a:off x="3441700" y="2660650"/>
            <a:ext cx="0" cy="679450"/>
          </a:xfrm>
          <a:prstGeom prst="line">
            <a:avLst/>
          </a:prstGeom>
          <a:noFill/>
          <a:ln w="28575">
            <a:solidFill>
              <a:schemeClr val="tx1"/>
            </a:solidFill>
            <a:round/>
            <a:headEnd type="triangle" w="sm" len="sm"/>
            <a:tailEnd type="triangle" w="sm" len="sm"/>
          </a:ln>
          <a:effectLst/>
        </p:spPr>
        <p:txBody>
          <a:bodyPr/>
          <a:lstStyle/>
          <a:p>
            <a:endParaRPr lang="en-US"/>
          </a:p>
        </p:txBody>
      </p:sp>
      <p:sp>
        <p:nvSpPr>
          <p:cNvPr id="307215" name="Line 15"/>
          <p:cNvSpPr>
            <a:spLocks noChangeShapeType="1"/>
          </p:cNvSpPr>
          <p:nvPr/>
        </p:nvSpPr>
        <p:spPr bwMode="auto">
          <a:xfrm flipH="1">
            <a:off x="5219700" y="2667000"/>
            <a:ext cx="0" cy="673100"/>
          </a:xfrm>
          <a:prstGeom prst="line">
            <a:avLst/>
          </a:prstGeom>
          <a:noFill/>
          <a:ln w="28575">
            <a:solidFill>
              <a:schemeClr val="tx1"/>
            </a:solidFill>
            <a:round/>
            <a:headEnd type="triangle" w="sm" len="sm"/>
            <a:tailEnd type="triangle" w="sm" len="sm"/>
          </a:ln>
          <a:effectLst/>
        </p:spPr>
        <p:txBody>
          <a:bodyPr/>
          <a:lstStyle/>
          <a:p>
            <a:endParaRPr lang="en-US"/>
          </a:p>
        </p:txBody>
      </p:sp>
      <p:sp>
        <p:nvSpPr>
          <p:cNvPr id="307216" name="Line 16"/>
          <p:cNvSpPr>
            <a:spLocks noChangeShapeType="1"/>
          </p:cNvSpPr>
          <p:nvPr/>
        </p:nvSpPr>
        <p:spPr bwMode="auto">
          <a:xfrm flipH="1">
            <a:off x="6921500" y="2654300"/>
            <a:ext cx="0" cy="685800"/>
          </a:xfrm>
          <a:prstGeom prst="line">
            <a:avLst/>
          </a:prstGeom>
          <a:noFill/>
          <a:ln w="28575">
            <a:solidFill>
              <a:schemeClr val="tx1"/>
            </a:solidFill>
            <a:round/>
            <a:headEnd type="triangle" w="sm" len="sm"/>
            <a:tailEnd type="triangle" w="sm" len="sm"/>
          </a:ln>
          <a:effectLst/>
        </p:spPr>
        <p:txBody>
          <a:bodyPr/>
          <a:lstStyle/>
          <a:p>
            <a:endParaRPr lang="en-US"/>
          </a:p>
        </p:txBody>
      </p:sp>
      <p:sp>
        <p:nvSpPr>
          <p:cNvPr id="307217" name="Text Box 17"/>
          <p:cNvSpPr txBox="1">
            <a:spLocks noChangeArrowheads="1"/>
          </p:cNvSpPr>
          <p:nvPr/>
        </p:nvSpPr>
        <p:spPr bwMode="auto">
          <a:xfrm>
            <a:off x="1422400" y="5684838"/>
            <a:ext cx="2190750" cy="366712"/>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pitchFamily="34" charset="0"/>
              </a:rPr>
              <a:t>External Table API</a:t>
            </a:r>
          </a:p>
        </p:txBody>
      </p:sp>
      <p:sp>
        <p:nvSpPr>
          <p:cNvPr id="307218" name="Text Box 18"/>
          <p:cNvSpPr txBox="1">
            <a:spLocks noChangeArrowheads="1"/>
          </p:cNvSpPr>
          <p:nvPr/>
        </p:nvSpPr>
        <p:spPr bwMode="auto">
          <a:xfrm>
            <a:off x="1303338" y="4973638"/>
            <a:ext cx="946150" cy="587375"/>
          </a:xfrm>
          <a:prstGeom prst="rect">
            <a:avLst/>
          </a:prstGeom>
          <a:noFill/>
          <a:ln w="28575">
            <a:noFill/>
            <a:miter lim="800000"/>
            <a:headEnd type="none" w="sm" len="sm"/>
            <a:tailEnd type="none" w="sm" len="sm"/>
          </a:ln>
          <a:effectLst/>
        </p:spPr>
        <p:txBody>
          <a:bodyPr wrap="none">
            <a:spAutoFit/>
          </a:bodyPr>
          <a:lstStyle/>
          <a:p>
            <a:pPr defTabSz="228600">
              <a:lnSpc>
                <a:spcPct val="90000"/>
              </a:lnSpc>
            </a:pPr>
            <a:r>
              <a:rPr lang="en-US" sz="1800" b="1">
                <a:solidFill>
                  <a:schemeClr val="tx1"/>
                </a:solidFill>
                <a:latin typeface="Arial" pitchFamily="34" charset="0"/>
              </a:rPr>
              <a:t>Oracle</a:t>
            </a:r>
            <a:br>
              <a:rPr lang="en-US" sz="1800" b="1">
                <a:solidFill>
                  <a:schemeClr val="tx1"/>
                </a:solidFill>
                <a:latin typeface="Arial" pitchFamily="34" charset="0"/>
              </a:rPr>
            </a:br>
            <a:r>
              <a:rPr lang="en-US" sz="1800" b="1">
                <a:solidFill>
                  <a:schemeClr val="tx1"/>
                </a:solidFill>
                <a:latin typeface="Arial" pitchFamily="34" charset="0"/>
              </a:rPr>
              <a:t>Loader</a:t>
            </a:r>
          </a:p>
        </p:txBody>
      </p:sp>
      <p:sp>
        <p:nvSpPr>
          <p:cNvPr id="307219" name="Text Box 19"/>
          <p:cNvSpPr txBox="1">
            <a:spLocks noChangeArrowheads="1"/>
          </p:cNvSpPr>
          <p:nvPr/>
        </p:nvSpPr>
        <p:spPr bwMode="gray">
          <a:xfrm>
            <a:off x="2481263" y="4973638"/>
            <a:ext cx="1314450" cy="587375"/>
          </a:xfrm>
          <a:prstGeom prst="rect">
            <a:avLst/>
          </a:prstGeom>
          <a:noFill/>
          <a:ln w="28575">
            <a:noFill/>
            <a:miter lim="800000"/>
            <a:headEnd type="none" w="sm" len="sm"/>
            <a:tailEnd type="none" w="sm" len="sm"/>
          </a:ln>
          <a:effectLst/>
        </p:spPr>
        <p:txBody>
          <a:bodyPr wrap="none">
            <a:spAutoFit/>
          </a:bodyPr>
          <a:lstStyle/>
          <a:p>
            <a:pPr defTabSz="228600">
              <a:lnSpc>
                <a:spcPct val="90000"/>
              </a:lnSpc>
            </a:pPr>
            <a:r>
              <a:rPr lang="en-US" sz="1800" b="1">
                <a:solidFill>
                  <a:schemeClr val="tx1"/>
                </a:solidFill>
                <a:latin typeface="Arial" pitchFamily="34" charset="0"/>
              </a:rPr>
              <a:t>Oracle</a:t>
            </a:r>
            <a:br>
              <a:rPr lang="en-US" sz="1800" b="1">
                <a:solidFill>
                  <a:schemeClr val="tx1"/>
                </a:solidFill>
                <a:latin typeface="Arial" pitchFamily="34" charset="0"/>
              </a:rPr>
            </a:br>
            <a:r>
              <a:rPr lang="en-US" sz="1800" b="1">
                <a:solidFill>
                  <a:schemeClr val="tx1"/>
                </a:solidFill>
                <a:latin typeface="Arial" pitchFamily="34" charset="0"/>
              </a:rPr>
              <a:t>DataPump</a:t>
            </a:r>
          </a:p>
        </p:txBody>
      </p:sp>
      <p:sp>
        <p:nvSpPr>
          <p:cNvPr id="307220" name="Text Box 20"/>
          <p:cNvSpPr txBox="1">
            <a:spLocks noChangeArrowheads="1"/>
          </p:cNvSpPr>
          <p:nvPr/>
        </p:nvSpPr>
        <p:spPr bwMode="auto">
          <a:xfrm>
            <a:off x="4122738" y="5200650"/>
            <a:ext cx="1835150" cy="366713"/>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pitchFamily="34" charset="0"/>
              </a:rPr>
              <a:t>Direct Path API</a:t>
            </a:r>
          </a:p>
        </p:txBody>
      </p:sp>
      <p:sp>
        <p:nvSpPr>
          <p:cNvPr id="307221" name="Text Box 21"/>
          <p:cNvSpPr txBox="1">
            <a:spLocks noChangeArrowheads="1"/>
          </p:cNvSpPr>
          <p:nvPr/>
        </p:nvSpPr>
        <p:spPr bwMode="auto">
          <a:xfrm>
            <a:off x="6286500" y="5200650"/>
            <a:ext cx="1619250" cy="366713"/>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pitchFamily="34" charset="0"/>
              </a:rPr>
              <a:t>Metadata API</a:t>
            </a:r>
          </a:p>
        </p:txBody>
      </p:sp>
      <p:sp>
        <p:nvSpPr>
          <p:cNvPr id="307222" name="Text Box 22"/>
          <p:cNvSpPr txBox="1">
            <a:spLocks noChangeArrowheads="1"/>
          </p:cNvSpPr>
          <p:nvPr/>
        </p:nvSpPr>
        <p:spPr bwMode="auto">
          <a:xfrm>
            <a:off x="3008313" y="2047875"/>
            <a:ext cx="866775" cy="366713"/>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Courier New" pitchFamily="49" charset="0"/>
              </a:rPr>
              <a:t>expdp</a:t>
            </a:r>
          </a:p>
        </p:txBody>
      </p:sp>
      <p:sp>
        <p:nvSpPr>
          <p:cNvPr id="307223" name="Text Box 23"/>
          <p:cNvSpPr txBox="1">
            <a:spLocks noChangeArrowheads="1"/>
          </p:cNvSpPr>
          <p:nvPr/>
        </p:nvSpPr>
        <p:spPr bwMode="auto">
          <a:xfrm>
            <a:off x="4786313" y="2047875"/>
            <a:ext cx="866775" cy="366713"/>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Courier New" pitchFamily="49" charset="0"/>
              </a:rPr>
              <a:t>impdp</a:t>
            </a:r>
          </a:p>
        </p:txBody>
      </p:sp>
      <p:sp>
        <p:nvSpPr>
          <p:cNvPr id="307224" name="Text Box 24"/>
          <p:cNvSpPr txBox="1">
            <a:spLocks noChangeArrowheads="1"/>
          </p:cNvSpPr>
          <p:nvPr/>
        </p:nvSpPr>
        <p:spPr bwMode="auto">
          <a:xfrm>
            <a:off x="6423025" y="2027238"/>
            <a:ext cx="1581150" cy="366712"/>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pitchFamily="34" charset="0"/>
              </a:rPr>
              <a:t>Other clients</a:t>
            </a:r>
          </a:p>
        </p:txBody>
      </p:sp>
      <p:sp>
        <p:nvSpPr>
          <p:cNvPr id="307225" name="Text Box 25"/>
          <p:cNvSpPr txBox="1">
            <a:spLocks noChangeArrowheads="1"/>
          </p:cNvSpPr>
          <p:nvPr/>
        </p:nvSpPr>
        <p:spPr bwMode="auto">
          <a:xfrm>
            <a:off x="3819525" y="2921000"/>
            <a:ext cx="1377950" cy="366713"/>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pitchFamily="34" charset="0"/>
              </a:rPr>
              <a:t>Data Pump</a:t>
            </a:r>
          </a:p>
        </p:txBody>
      </p:sp>
      <p:sp>
        <p:nvSpPr>
          <p:cNvPr id="307226" name="Rectangle 26"/>
          <p:cNvSpPr>
            <a:spLocks noChangeArrowheads="1"/>
          </p:cNvSpPr>
          <p:nvPr/>
        </p:nvSpPr>
        <p:spPr bwMode="blackWhite">
          <a:xfrm>
            <a:off x="1905000" y="3352800"/>
            <a:ext cx="5435600" cy="977900"/>
          </a:xfrm>
          <a:prstGeom prst="rect">
            <a:avLst/>
          </a:prstGeom>
          <a:solidFill>
            <a:srgbClr val="99CCFF"/>
          </a:solidFill>
          <a:ln w="28575">
            <a:solidFill>
              <a:schemeClr val="tx1"/>
            </a:solidFill>
            <a:miter lim="800000"/>
            <a:headEnd type="none" w="sm" len="sm"/>
            <a:tailEnd type="none" w="sm" len="sm"/>
          </a:ln>
          <a:effectLst/>
        </p:spPr>
        <p:txBody>
          <a:bodyPr wrap="none" anchor="ctr"/>
          <a:lstStyle/>
          <a:p>
            <a:pPr defTabSz="228600"/>
            <a:r>
              <a:rPr lang="en-US" sz="1800" b="1">
                <a:solidFill>
                  <a:schemeClr val="tx1"/>
                </a:solidFill>
                <a:latin typeface="Courier New" pitchFamily="49" charset="0"/>
              </a:rPr>
              <a:t>DBMS_DATAPUMP</a:t>
            </a:r>
            <a:r>
              <a:rPr lang="en-US" sz="1800" b="1">
                <a:solidFill>
                  <a:schemeClr val="tx1"/>
                </a:solidFill>
                <a:latin typeface="Arial" pitchFamily="34" charset="0"/>
              </a:rPr>
              <a:t/>
            </a:r>
            <a:br>
              <a:rPr lang="en-US" sz="1800" b="1">
                <a:solidFill>
                  <a:schemeClr val="tx1"/>
                </a:solidFill>
                <a:latin typeface="Arial" pitchFamily="34" charset="0"/>
              </a:rPr>
            </a:br>
            <a:r>
              <a:rPr lang="en-US" sz="1800" b="1">
                <a:solidFill>
                  <a:schemeClr val="tx1"/>
                </a:solidFill>
                <a:latin typeface="Arial" pitchFamily="34" charset="0"/>
              </a:rPr>
              <a:t>Data/Metadata Movement Engine</a:t>
            </a:r>
          </a:p>
        </p:txBody>
      </p:sp>
      <p:sp>
        <p:nvSpPr>
          <p:cNvPr id="307227" name="Rectangle 27"/>
          <p:cNvSpPr>
            <a:spLocks noChangeArrowheads="1"/>
          </p:cNvSpPr>
          <p:nvPr/>
        </p:nvSpPr>
        <p:spPr bwMode="blackWhite">
          <a:xfrm>
            <a:off x="1016000" y="1752600"/>
            <a:ext cx="1435100" cy="914400"/>
          </a:xfrm>
          <a:prstGeom prst="rect">
            <a:avLst/>
          </a:prstGeom>
          <a:solidFill>
            <a:srgbClr val="9999FF"/>
          </a:solidFill>
          <a:ln w="28575">
            <a:solidFill>
              <a:schemeClr val="tx1"/>
            </a:solidFill>
            <a:miter lim="800000"/>
            <a:headEnd type="none" w="sm" len="sm"/>
            <a:tailEnd type="none" w="sm" len="sm"/>
          </a:ln>
          <a:effectLst/>
        </p:spPr>
        <p:txBody>
          <a:bodyPr wrap="none" anchor="ctr"/>
          <a:lstStyle/>
          <a:p>
            <a:endParaRPr lang="en-US"/>
          </a:p>
        </p:txBody>
      </p:sp>
      <p:sp>
        <p:nvSpPr>
          <p:cNvPr id="307228" name="Line 28"/>
          <p:cNvSpPr>
            <a:spLocks noChangeShapeType="1"/>
          </p:cNvSpPr>
          <p:nvPr/>
        </p:nvSpPr>
        <p:spPr bwMode="auto">
          <a:xfrm>
            <a:off x="1600200" y="2657475"/>
            <a:ext cx="0" cy="2259013"/>
          </a:xfrm>
          <a:prstGeom prst="line">
            <a:avLst/>
          </a:prstGeom>
          <a:noFill/>
          <a:ln w="28575">
            <a:solidFill>
              <a:schemeClr val="tx1"/>
            </a:solidFill>
            <a:round/>
            <a:headEnd type="triangle" w="sm" len="sm"/>
            <a:tailEnd type="triangle" w="sm" len="sm"/>
          </a:ln>
          <a:effectLst/>
        </p:spPr>
        <p:txBody>
          <a:bodyPr/>
          <a:lstStyle/>
          <a:p>
            <a:endParaRPr lang="en-US"/>
          </a:p>
        </p:txBody>
      </p:sp>
      <p:sp>
        <p:nvSpPr>
          <p:cNvPr id="307229" name="Text Box 29"/>
          <p:cNvSpPr txBox="1">
            <a:spLocks noChangeArrowheads="1"/>
          </p:cNvSpPr>
          <p:nvPr/>
        </p:nvSpPr>
        <p:spPr bwMode="auto">
          <a:xfrm>
            <a:off x="974725" y="2016125"/>
            <a:ext cx="1504950" cy="366713"/>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pitchFamily="34" charset="0"/>
              </a:rPr>
              <a:t>SQL*Loader</a:t>
            </a:r>
          </a:p>
        </p:txBody>
      </p:sp>
      <p:sp>
        <p:nvSpPr>
          <p:cNvPr id="307230" name="Freeform 30"/>
          <p:cNvSpPr>
            <a:spLocks/>
          </p:cNvSpPr>
          <p:nvPr/>
        </p:nvSpPr>
        <p:spPr bwMode="auto">
          <a:xfrm>
            <a:off x="2141538" y="2660650"/>
            <a:ext cx="2338387" cy="2063750"/>
          </a:xfrm>
          <a:custGeom>
            <a:avLst/>
            <a:gdLst/>
            <a:ahLst/>
            <a:cxnLst>
              <a:cxn ang="0">
                <a:pos x="0" y="0"/>
              </a:cxn>
              <a:cxn ang="0">
                <a:pos x="0" y="923"/>
              </a:cxn>
              <a:cxn ang="0">
                <a:pos x="1097" y="923"/>
              </a:cxn>
              <a:cxn ang="0">
                <a:pos x="1097" y="1294"/>
              </a:cxn>
            </a:cxnLst>
            <a:rect l="0" t="0" r="r" b="b"/>
            <a:pathLst>
              <a:path w="1097" h="1294">
                <a:moveTo>
                  <a:pt x="0" y="0"/>
                </a:moveTo>
                <a:lnTo>
                  <a:pt x="0" y="923"/>
                </a:lnTo>
                <a:lnTo>
                  <a:pt x="1097" y="923"/>
                </a:lnTo>
                <a:lnTo>
                  <a:pt x="1097" y="1294"/>
                </a:lnTo>
              </a:path>
            </a:pathLst>
          </a:custGeom>
          <a:noFill/>
          <a:ln w="28575" cap="flat" cmpd="sng">
            <a:solidFill>
              <a:schemeClr val="tx1"/>
            </a:solidFill>
            <a:prstDash val="solid"/>
            <a:round/>
            <a:headEnd type="triangle" w="sm" len="sm"/>
            <a:tailEnd type="triangle" w="sm" len="sm"/>
          </a:ln>
          <a:effectLst/>
        </p:spPr>
        <p:txBody>
          <a:bodyPr/>
          <a:lstStyle/>
          <a:p>
            <a:endParaRPr lang="en-US"/>
          </a:p>
        </p:txBody>
      </p:sp>
      <p:sp>
        <p:nvSpPr>
          <p:cNvPr id="307231" name="Line 31"/>
          <p:cNvSpPr>
            <a:spLocks noChangeShapeType="1"/>
          </p:cNvSpPr>
          <p:nvPr/>
        </p:nvSpPr>
        <p:spPr bwMode="auto">
          <a:xfrm>
            <a:off x="5218113" y="4329113"/>
            <a:ext cx="0" cy="400050"/>
          </a:xfrm>
          <a:prstGeom prst="line">
            <a:avLst/>
          </a:prstGeom>
          <a:noFill/>
          <a:ln w="28575">
            <a:solidFill>
              <a:schemeClr val="tx1"/>
            </a:solidFill>
            <a:round/>
            <a:headEnd type="triangle" w="sm" len="sm"/>
            <a:tailEnd type="triangle" w="sm" len="sm"/>
          </a:ln>
          <a:effectLst/>
        </p:spPr>
        <p:txBody>
          <a:bodyPr/>
          <a:lstStyle/>
          <a:p>
            <a:endParaRPr lang="en-US"/>
          </a:p>
        </p:txBody>
      </p:sp>
      <p:sp>
        <p:nvSpPr>
          <p:cNvPr id="307232" name="Line 32"/>
          <p:cNvSpPr>
            <a:spLocks noChangeShapeType="1"/>
          </p:cNvSpPr>
          <p:nvPr/>
        </p:nvSpPr>
        <p:spPr bwMode="auto">
          <a:xfrm>
            <a:off x="7781925" y="2660650"/>
            <a:ext cx="0" cy="2063750"/>
          </a:xfrm>
          <a:prstGeom prst="line">
            <a:avLst/>
          </a:prstGeom>
          <a:noFill/>
          <a:ln w="28575">
            <a:solidFill>
              <a:schemeClr val="tx1"/>
            </a:solidFill>
            <a:round/>
            <a:headEnd type="triangle" w="sm" len="sm"/>
            <a:tailEnd type="triangle" w="sm" len="sm"/>
          </a:ln>
          <a:effectLst/>
        </p:spPr>
        <p:txBody>
          <a:bodyPr/>
          <a:lstStyle/>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a:noFill/>
        </p:spPr>
        <p:txBody>
          <a:bodyPr/>
          <a:lstStyle/>
          <a:p>
            <a:r>
              <a:rPr lang="en-US"/>
              <a:t>Data Pump Import: Transformations</a:t>
            </a:r>
          </a:p>
        </p:txBody>
      </p:sp>
      <p:sp>
        <p:nvSpPr>
          <p:cNvPr id="352259" name="Rectangle 3"/>
          <p:cNvSpPr>
            <a:spLocks noGrp="1" noChangeArrowheads="1"/>
          </p:cNvSpPr>
          <p:nvPr>
            <p:ph type="body" idx="1"/>
          </p:nvPr>
        </p:nvSpPr>
        <p:spPr>
          <a:xfrm>
            <a:off x="609600" y="1676400"/>
            <a:ext cx="7918450" cy="1476375"/>
          </a:xfrm>
        </p:spPr>
        <p:txBody>
          <a:bodyPr/>
          <a:lstStyle/>
          <a:p>
            <a:r>
              <a:rPr lang="en-US"/>
              <a:t>You can remap:</a:t>
            </a:r>
          </a:p>
          <a:p>
            <a:pPr lvl="1"/>
            <a:r>
              <a:rPr lang="en-US"/>
              <a:t>Data files by using </a:t>
            </a:r>
            <a:r>
              <a:rPr lang="en-US">
                <a:latin typeface="Courier New" pitchFamily="49" charset="0"/>
              </a:rPr>
              <a:t>REMAP_DATAFILE</a:t>
            </a:r>
          </a:p>
          <a:p>
            <a:pPr lvl="1"/>
            <a:r>
              <a:rPr lang="en-US"/>
              <a:t>Tablespaces by using </a:t>
            </a:r>
            <a:r>
              <a:rPr lang="en-US">
                <a:latin typeface="Courier New" pitchFamily="49" charset="0"/>
              </a:rPr>
              <a:t>REMAP_TABLESPACE</a:t>
            </a:r>
          </a:p>
          <a:p>
            <a:pPr lvl="1"/>
            <a:r>
              <a:rPr lang="en-US"/>
              <a:t>Schemas by using </a:t>
            </a:r>
            <a:r>
              <a:rPr lang="en-US">
                <a:latin typeface="Courier New" pitchFamily="49" charset="0"/>
              </a:rPr>
              <a:t>REMAP_SCHEMA</a:t>
            </a:r>
            <a:endParaRPr lang="en-US"/>
          </a:p>
        </p:txBody>
      </p:sp>
      <p:sp>
        <p:nvSpPr>
          <p:cNvPr id="352260" name="Rectangle 4"/>
          <p:cNvSpPr>
            <a:spLocks noChangeArrowheads="1"/>
          </p:cNvSpPr>
          <p:nvPr/>
        </p:nvSpPr>
        <p:spPr bwMode="gray">
          <a:xfrm>
            <a:off x="762000" y="3417888"/>
            <a:ext cx="7620000" cy="460375"/>
          </a:xfrm>
          <a:prstGeom prst="rect">
            <a:avLst/>
          </a:prstGeom>
          <a:solidFill>
            <a:srgbClr val="CCCCCC"/>
          </a:solidFill>
          <a:ln w="28575">
            <a:solidFill>
              <a:srgbClr val="000000"/>
            </a:solidFill>
            <a:miter lim="800000"/>
            <a:headEnd/>
            <a:tailEnd/>
          </a:ln>
          <a:effectLst/>
        </p:spPr>
        <p:txBody>
          <a:bodyPr lIns="92075" tIns="9144" rIns="92075" bIns="9144" anchor="ctr"/>
          <a:lstStyle/>
          <a:p>
            <a:pPr algn="l" eaLnBrk="0" hangingPunct="0">
              <a:spcBef>
                <a:spcPct val="0"/>
              </a:spcBef>
              <a:buClrTx/>
              <a:buFontTx/>
              <a:buNone/>
              <a:tabLst>
                <a:tab pos="1200150" algn="l"/>
              </a:tabLst>
            </a:pPr>
            <a:r>
              <a:rPr lang="en-US" sz="1800" b="1">
                <a:latin typeface="Courier New" pitchFamily="49" charset="0"/>
              </a:rPr>
              <a:t>REMAP_DATAFILE</a:t>
            </a:r>
            <a:r>
              <a:rPr lang="en-US" sz="1800" b="1">
                <a:solidFill>
                  <a:schemeClr val="tx1"/>
                </a:solidFill>
                <a:latin typeface="Courier New" pitchFamily="49" charset="0"/>
              </a:rPr>
              <a:t> = 'C:\oradata\tbs6.f':'/u1/tbs6.f'</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9" name="Rectangle 5"/>
          <p:cNvSpPr>
            <a:spLocks noGrp="1" noChangeArrowheads="1"/>
          </p:cNvSpPr>
          <p:nvPr>
            <p:ph type="title"/>
          </p:nvPr>
        </p:nvSpPr>
        <p:spPr/>
        <p:txBody>
          <a:bodyPr/>
          <a:lstStyle/>
          <a:p>
            <a:r>
              <a:rPr lang="en-US"/>
              <a:t>Data Pump Import: Transformations</a:t>
            </a:r>
          </a:p>
        </p:txBody>
      </p:sp>
      <p:sp>
        <p:nvSpPr>
          <p:cNvPr id="354310" name="Rectangle 6"/>
          <p:cNvSpPr>
            <a:spLocks noGrp="1" noChangeArrowheads="1"/>
          </p:cNvSpPr>
          <p:nvPr>
            <p:ph type="body" idx="1"/>
          </p:nvPr>
        </p:nvSpPr>
        <p:spPr>
          <a:xfrm>
            <a:off x="609600" y="1676400"/>
            <a:ext cx="7918450" cy="2295525"/>
          </a:xfrm>
        </p:spPr>
        <p:txBody>
          <a:bodyPr/>
          <a:lstStyle/>
          <a:p>
            <a:r>
              <a:rPr lang="en-US"/>
              <a:t>Using </a:t>
            </a:r>
            <a:r>
              <a:rPr lang="en-US">
                <a:latin typeface="Courier New" pitchFamily="49" charset="0"/>
              </a:rPr>
              <a:t>TRANSFORM</a:t>
            </a:r>
            <a:r>
              <a:rPr lang="en-US"/>
              <a:t>, you can also :</a:t>
            </a:r>
          </a:p>
          <a:p>
            <a:pPr lvl="1"/>
            <a:r>
              <a:rPr lang="en-US"/>
              <a:t>Exclude from tables and indexes</a:t>
            </a:r>
          </a:p>
          <a:p>
            <a:pPr lvl="2"/>
            <a:r>
              <a:rPr lang="en-US">
                <a:latin typeface="Courier New" pitchFamily="49" charset="0"/>
              </a:rPr>
              <a:t>STORAGE</a:t>
            </a:r>
            <a:r>
              <a:rPr lang="en-US"/>
              <a:t> and </a:t>
            </a:r>
            <a:r>
              <a:rPr lang="en-US">
                <a:latin typeface="Courier New" pitchFamily="49" charset="0"/>
              </a:rPr>
              <a:t>TABLESPACE</a:t>
            </a:r>
            <a:r>
              <a:rPr lang="en-US"/>
              <a:t> clauses</a:t>
            </a:r>
          </a:p>
          <a:p>
            <a:pPr lvl="2"/>
            <a:r>
              <a:rPr lang="en-US">
                <a:latin typeface="Courier New" pitchFamily="49" charset="0"/>
              </a:rPr>
              <a:t>STORAGE</a:t>
            </a:r>
            <a:r>
              <a:rPr lang="en-US"/>
              <a:t> clause only</a:t>
            </a:r>
          </a:p>
          <a:p>
            <a:pPr lvl="1"/>
            <a:r>
              <a:rPr lang="en-US"/>
              <a:t>Re-create object identifiers of abstract data types</a:t>
            </a:r>
          </a:p>
          <a:p>
            <a:pPr lvl="1"/>
            <a:r>
              <a:rPr lang="en-US"/>
              <a:t>Change extent allocations and file size</a:t>
            </a:r>
          </a:p>
        </p:txBody>
      </p:sp>
      <p:sp>
        <p:nvSpPr>
          <p:cNvPr id="354308" name="Rectangle 4"/>
          <p:cNvSpPr>
            <a:spLocks noChangeArrowheads="1"/>
          </p:cNvSpPr>
          <p:nvPr/>
        </p:nvSpPr>
        <p:spPr bwMode="gray">
          <a:xfrm>
            <a:off x="698500" y="4070350"/>
            <a:ext cx="7683500" cy="701675"/>
          </a:xfrm>
          <a:prstGeom prst="rect">
            <a:avLst/>
          </a:prstGeom>
          <a:solidFill>
            <a:srgbClr val="CCCCCC"/>
          </a:solidFill>
          <a:ln w="28575">
            <a:solidFill>
              <a:srgbClr val="000000"/>
            </a:solidFill>
            <a:miter lim="800000"/>
            <a:headEnd/>
            <a:tailEnd/>
          </a:ln>
          <a:effectLst/>
        </p:spPr>
        <p:txBody>
          <a:bodyPr lIns="92075" tIns="9144" rIns="92075" bIns="9144" anchor="ctr"/>
          <a:lstStyle/>
          <a:p>
            <a:pPr algn="l" eaLnBrk="0" hangingPunct="0">
              <a:spcBef>
                <a:spcPct val="0"/>
              </a:spcBef>
              <a:buClrTx/>
              <a:buFontTx/>
              <a:buNone/>
              <a:tabLst>
                <a:tab pos="1200150" algn="l"/>
              </a:tabLst>
            </a:pPr>
            <a:r>
              <a:rPr lang="en-US" sz="1800" b="1">
                <a:latin typeface="Courier New" pitchFamily="49" charset="0"/>
              </a:rPr>
              <a:t>TRANSFORM</a:t>
            </a:r>
            <a:r>
              <a:rPr lang="en-US" sz="1800" b="1">
                <a:solidFill>
                  <a:schemeClr val="tx1"/>
                </a:solidFill>
                <a:latin typeface="Courier New" pitchFamily="49" charset="0"/>
              </a:rPr>
              <a:t> = </a:t>
            </a:r>
          </a:p>
          <a:p>
            <a:pPr algn="l" eaLnBrk="0" hangingPunct="0">
              <a:spcBef>
                <a:spcPct val="0"/>
              </a:spcBef>
              <a:buClrTx/>
              <a:buFontTx/>
              <a:buNone/>
              <a:tabLst>
                <a:tab pos="1200150" algn="l"/>
              </a:tabLst>
            </a:pPr>
            <a:r>
              <a:rPr lang="en-US" sz="1800" b="1">
                <a:solidFill>
                  <a:schemeClr val="tx1"/>
                </a:solidFill>
                <a:latin typeface="Courier New" pitchFamily="49" charset="0"/>
              </a:rPr>
              <a:t>SEGMENT_ATTRIBUTES</a:t>
            </a:r>
            <a:r>
              <a:rPr lang="en-US" sz="1800" b="1">
                <a:solidFill>
                  <a:srgbClr val="0000CC"/>
                </a:solidFill>
                <a:latin typeface="Arial" pitchFamily="34" charset="0"/>
              </a:rPr>
              <a:t>|</a:t>
            </a:r>
            <a:r>
              <a:rPr lang="en-US" sz="1800" b="1">
                <a:solidFill>
                  <a:schemeClr val="tx1"/>
                </a:solidFill>
                <a:latin typeface="Courier New" pitchFamily="49" charset="0"/>
              </a:rPr>
              <a:t>STORAGE</a:t>
            </a:r>
            <a:r>
              <a:rPr lang="en-US" sz="1800" b="1">
                <a:solidFill>
                  <a:srgbClr val="0000CC"/>
                </a:solidFill>
                <a:latin typeface="Arial" pitchFamily="34" charset="0"/>
              </a:rPr>
              <a:t>|</a:t>
            </a:r>
            <a:r>
              <a:rPr lang="en-US" sz="1800" b="1">
                <a:solidFill>
                  <a:schemeClr val="tx1"/>
                </a:solidFill>
                <a:latin typeface="Courier New" pitchFamily="49" charset="0"/>
              </a:rPr>
              <a:t>OID</a:t>
            </a:r>
            <a:r>
              <a:rPr lang="en-US" sz="1800" b="1">
                <a:solidFill>
                  <a:srgbClr val="0000CC"/>
                </a:solidFill>
                <a:latin typeface="Arial" pitchFamily="34" charset="0"/>
              </a:rPr>
              <a:t>|</a:t>
            </a:r>
            <a:r>
              <a:rPr lang="en-US" sz="1800" b="1">
                <a:solidFill>
                  <a:schemeClr val="tx1"/>
                </a:solidFill>
                <a:latin typeface="Courier New" pitchFamily="49" charset="0"/>
              </a:rPr>
              <a:t>PCTSPACE:</a:t>
            </a:r>
            <a:r>
              <a:rPr lang="en-US" sz="1800" b="1">
                <a:solidFill>
                  <a:srgbClr val="0000CC"/>
                </a:solidFill>
                <a:latin typeface="Courier New" pitchFamily="49" charset="0"/>
              </a:rPr>
              <a:t>{</a:t>
            </a:r>
            <a:r>
              <a:rPr lang="en-US" sz="1800" b="1">
                <a:solidFill>
                  <a:schemeClr val="tx1"/>
                </a:solidFill>
                <a:latin typeface="Courier New" pitchFamily="49" charset="0"/>
              </a:rPr>
              <a:t>y</a:t>
            </a:r>
            <a:r>
              <a:rPr lang="en-US" sz="1800" b="1">
                <a:solidFill>
                  <a:srgbClr val="0000CC"/>
                </a:solidFill>
                <a:latin typeface="Courier New" pitchFamily="49" charset="0"/>
              </a:rPr>
              <a:t>|</a:t>
            </a:r>
            <a:r>
              <a:rPr lang="en-US" sz="1800" b="1">
                <a:solidFill>
                  <a:schemeClr val="tx1"/>
                </a:solidFill>
                <a:latin typeface="Courier New" pitchFamily="49" charset="0"/>
              </a:rPr>
              <a:t>n</a:t>
            </a:r>
            <a:r>
              <a:rPr lang="en-US" sz="1800" b="1">
                <a:solidFill>
                  <a:srgbClr val="0000CC"/>
                </a:solidFill>
                <a:latin typeface="Courier New" pitchFamily="49" charset="0"/>
              </a:rPr>
              <a:t>|</a:t>
            </a:r>
            <a:r>
              <a:rPr lang="en-US" sz="1800" b="1" i="1">
                <a:solidFill>
                  <a:schemeClr val="tx1"/>
                </a:solidFill>
              </a:rPr>
              <a:t>v</a:t>
            </a:r>
            <a:r>
              <a:rPr lang="en-US" sz="1800" b="1">
                <a:solidFill>
                  <a:srgbClr val="0000CC"/>
                </a:solidFill>
                <a:latin typeface="Courier New" pitchFamily="49" charset="0"/>
              </a:rPr>
              <a:t>}</a:t>
            </a:r>
            <a:r>
              <a:rPr lang="en-US" sz="1800" b="1">
                <a:solidFill>
                  <a:srgbClr val="0000CC"/>
                </a:solidFill>
                <a:latin typeface="Arial" pitchFamily="34" charset="0"/>
              </a:rPr>
              <a:t>[</a:t>
            </a:r>
            <a:r>
              <a:rPr lang="en-US" sz="1800" b="1">
                <a:solidFill>
                  <a:schemeClr val="tx1"/>
                </a:solidFill>
                <a:latin typeface="Courier New" pitchFamily="49" charset="0"/>
              </a:rPr>
              <a:t>:</a:t>
            </a:r>
            <a:r>
              <a:rPr lang="en-US" sz="1800" b="1" i="1">
                <a:solidFill>
                  <a:schemeClr val="tx1"/>
                </a:solidFill>
              </a:rPr>
              <a:t>object type</a:t>
            </a:r>
            <a:r>
              <a:rPr lang="en-US" sz="1800" b="1">
                <a:solidFill>
                  <a:srgbClr val="0000CC"/>
                </a:solidFill>
                <a:latin typeface="Arial" pitchFamily="34" charset="0"/>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75" name="Rectangle 23"/>
          <p:cNvSpPr>
            <a:spLocks noGrp="1" noChangeArrowheads="1"/>
          </p:cNvSpPr>
          <p:nvPr>
            <p:ph type="title"/>
          </p:nvPr>
        </p:nvSpPr>
        <p:spPr/>
        <p:txBody>
          <a:bodyPr/>
          <a:lstStyle/>
          <a:p>
            <a:r>
              <a:rPr lang="en-US"/>
              <a:t>Data Pump: Performance Considerations</a:t>
            </a:r>
          </a:p>
        </p:txBody>
      </p:sp>
      <p:sp>
        <p:nvSpPr>
          <p:cNvPr id="356376" name="Rectangle 24"/>
          <p:cNvSpPr>
            <a:spLocks noGrp="1" noChangeArrowheads="1"/>
          </p:cNvSpPr>
          <p:nvPr>
            <p:ph type="body" idx="1"/>
          </p:nvPr>
        </p:nvSpPr>
        <p:spPr>
          <a:xfrm>
            <a:off x="609600" y="1676400"/>
            <a:ext cx="7918450" cy="3171825"/>
          </a:xfrm>
        </p:spPr>
        <p:txBody>
          <a:bodyPr/>
          <a:lstStyle/>
          <a:p>
            <a:r>
              <a:rPr lang="en-US"/>
              <a:t>Maximizing job performance with the </a:t>
            </a:r>
            <a:r>
              <a:rPr lang="en-US">
                <a:latin typeface="Courier New" pitchFamily="49" charset="0"/>
              </a:rPr>
              <a:t>PARALLEL</a:t>
            </a:r>
            <a:r>
              <a:rPr lang="en-US"/>
              <a:t> parameter</a:t>
            </a:r>
          </a:p>
          <a:p>
            <a:endParaRPr lang="en-US"/>
          </a:p>
          <a:p>
            <a:endParaRPr lang="en-US"/>
          </a:p>
          <a:p>
            <a:endParaRPr lang="en-US"/>
          </a:p>
          <a:p>
            <a:endParaRPr lang="en-US"/>
          </a:p>
          <a:p>
            <a:endParaRPr lang="en-US"/>
          </a:p>
          <a:p>
            <a:endParaRPr lang="en-US"/>
          </a:p>
          <a:p>
            <a:r>
              <a:rPr lang="en-US"/>
              <a:t>Example:</a:t>
            </a:r>
          </a:p>
        </p:txBody>
      </p:sp>
      <p:grpSp>
        <p:nvGrpSpPr>
          <p:cNvPr id="356377" name="Group 25"/>
          <p:cNvGrpSpPr>
            <a:grpSpLocks/>
          </p:cNvGrpSpPr>
          <p:nvPr/>
        </p:nvGrpSpPr>
        <p:grpSpPr bwMode="auto">
          <a:xfrm>
            <a:off x="2314575" y="2247900"/>
            <a:ext cx="4803775" cy="2493963"/>
            <a:chOff x="1458" y="1416"/>
            <a:chExt cx="3026" cy="1571"/>
          </a:xfrm>
        </p:grpSpPr>
        <p:sp>
          <p:nvSpPr>
            <p:cNvPr id="356357" name="Oval 5"/>
            <p:cNvSpPr>
              <a:spLocks noChangeArrowheads="1"/>
            </p:cNvSpPr>
            <p:nvPr/>
          </p:nvSpPr>
          <p:spPr bwMode="blackWhite">
            <a:xfrm>
              <a:off x="1458" y="1904"/>
              <a:ext cx="344" cy="256"/>
            </a:xfrm>
            <a:prstGeom prst="ellipse">
              <a:avLst/>
            </a:prstGeom>
            <a:solidFill>
              <a:srgbClr val="FFCC00"/>
            </a:solidFill>
            <a:ln w="28575">
              <a:solidFill>
                <a:schemeClr val="tx1"/>
              </a:solidFill>
              <a:round/>
              <a:headEnd type="none" w="sm" len="sm"/>
              <a:tailEnd type="none" w="sm" len="sm"/>
            </a:ln>
            <a:effectLst/>
          </p:spPr>
          <p:txBody>
            <a:bodyPr wrap="none" anchor="ctr"/>
            <a:lstStyle/>
            <a:p>
              <a:endParaRPr lang="en-US"/>
            </a:p>
          </p:txBody>
        </p:sp>
        <p:pic>
          <p:nvPicPr>
            <p:cNvPr id="356358" name="Picture 6" descr="D:\10iR1_SPOC\10iR1_Server_Manageability\eStudy\DWH\bits_doc.gif"/>
            <p:cNvPicPr>
              <a:picLocks noChangeAspect="1" noChangeArrowheads="1"/>
            </p:cNvPicPr>
            <p:nvPr/>
          </p:nvPicPr>
          <p:blipFill>
            <a:blip r:embed="rId3" cstate="print"/>
            <a:srcRect/>
            <a:stretch>
              <a:fillRect/>
            </a:stretch>
          </p:blipFill>
          <p:spPr bwMode="gray">
            <a:xfrm>
              <a:off x="1469" y="2283"/>
              <a:ext cx="322" cy="688"/>
            </a:xfrm>
            <a:prstGeom prst="rect">
              <a:avLst/>
            </a:prstGeom>
            <a:noFill/>
          </p:spPr>
        </p:pic>
        <p:sp>
          <p:nvSpPr>
            <p:cNvPr id="356359" name="Text Box 7"/>
            <p:cNvSpPr txBox="1">
              <a:spLocks noChangeArrowheads="1"/>
            </p:cNvSpPr>
            <p:nvPr/>
          </p:nvSpPr>
          <p:spPr bwMode="gray">
            <a:xfrm>
              <a:off x="2706" y="1426"/>
              <a:ext cx="1420" cy="231"/>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pitchFamily="34" charset="0"/>
                </a:rPr>
                <a:t>Master coordinator</a:t>
              </a:r>
            </a:p>
          </p:txBody>
        </p:sp>
        <p:sp>
          <p:nvSpPr>
            <p:cNvPr id="356360" name="Text Box 8"/>
            <p:cNvSpPr txBox="1">
              <a:spLocks noChangeArrowheads="1"/>
            </p:cNvSpPr>
            <p:nvPr/>
          </p:nvSpPr>
          <p:spPr bwMode="gray">
            <a:xfrm>
              <a:off x="3639" y="1839"/>
              <a:ext cx="788" cy="404"/>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pitchFamily="34" charset="0"/>
                </a:rPr>
                <a:t>Parallel</a:t>
              </a:r>
              <a:br>
                <a:rPr lang="en-US" sz="1800" b="1">
                  <a:solidFill>
                    <a:schemeClr val="tx1"/>
                  </a:solidFill>
                  <a:latin typeface="Arial" pitchFamily="34" charset="0"/>
                </a:rPr>
              </a:br>
              <a:r>
                <a:rPr lang="en-US" sz="1800" b="1">
                  <a:solidFill>
                    <a:schemeClr val="tx1"/>
                  </a:solidFill>
                  <a:latin typeface="Arial" pitchFamily="34" charset="0"/>
                </a:rPr>
                <a:t>execution</a:t>
              </a:r>
            </a:p>
          </p:txBody>
        </p:sp>
        <p:sp>
          <p:nvSpPr>
            <p:cNvPr id="356361" name="Text Box 9"/>
            <p:cNvSpPr txBox="1">
              <a:spLocks noChangeArrowheads="1"/>
            </p:cNvSpPr>
            <p:nvPr/>
          </p:nvSpPr>
          <p:spPr bwMode="gray">
            <a:xfrm>
              <a:off x="3656" y="2405"/>
              <a:ext cx="828" cy="404"/>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pitchFamily="34" charset="0"/>
                </a:rPr>
                <a:t>Generated</a:t>
              </a:r>
              <a:br>
                <a:rPr lang="en-US" sz="1800" b="1">
                  <a:solidFill>
                    <a:schemeClr val="tx1"/>
                  </a:solidFill>
                  <a:latin typeface="Arial" pitchFamily="34" charset="0"/>
                </a:rPr>
              </a:br>
              <a:r>
                <a:rPr lang="en-US" sz="1800" b="1">
                  <a:solidFill>
                    <a:schemeClr val="tx1"/>
                  </a:solidFill>
                  <a:latin typeface="Arial" pitchFamily="34" charset="0"/>
                </a:rPr>
                <a:t>files</a:t>
              </a:r>
            </a:p>
          </p:txBody>
        </p:sp>
        <p:sp>
          <p:nvSpPr>
            <p:cNvPr id="356362" name="Oval 10"/>
            <p:cNvSpPr>
              <a:spLocks noChangeArrowheads="1"/>
            </p:cNvSpPr>
            <p:nvPr/>
          </p:nvSpPr>
          <p:spPr bwMode="blackWhite">
            <a:xfrm>
              <a:off x="2308" y="1416"/>
              <a:ext cx="344" cy="256"/>
            </a:xfrm>
            <a:prstGeom prst="ellipse">
              <a:avLst/>
            </a:prstGeom>
            <a:solidFill>
              <a:srgbClr val="FFCC00"/>
            </a:solidFill>
            <a:ln w="28575">
              <a:solidFill>
                <a:schemeClr val="tx1"/>
              </a:solidFill>
              <a:round/>
              <a:headEnd type="none" w="sm" len="sm"/>
              <a:tailEnd type="none" w="sm" len="sm"/>
            </a:ln>
            <a:effectLst/>
          </p:spPr>
          <p:txBody>
            <a:bodyPr wrap="none" anchor="ctr"/>
            <a:lstStyle/>
            <a:p>
              <a:endParaRPr lang="en-US"/>
            </a:p>
          </p:txBody>
        </p:sp>
        <p:sp>
          <p:nvSpPr>
            <p:cNvPr id="356363" name="Oval 11"/>
            <p:cNvSpPr>
              <a:spLocks noChangeArrowheads="1"/>
            </p:cNvSpPr>
            <p:nvPr/>
          </p:nvSpPr>
          <p:spPr bwMode="blackWhite">
            <a:xfrm>
              <a:off x="2308" y="1904"/>
              <a:ext cx="344" cy="256"/>
            </a:xfrm>
            <a:prstGeom prst="ellipse">
              <a:avLst/>
            </a:prstGeom>
            <a:solidFill>
              <a:srgbClr val="FFCC00"/>
            </a:solidFill>
            <a:ln w="28575">
              <a:solidFill>
                <a:schemeClr val="tx1"/>
              </a:solidFill>
              <a:round/>
              <a:headEnd type="none" w="sm" len="sm"/>
              <a:tailEnd type="none" w="sm" len="sm"/>
            </a:ln>
            <a:effectLst/>
          </p:spPr>
          <p:txBody>
            <a:bodyPr wrap="none" anchor="ctr"/>
            <a:lstStyle/>
            <a:p>
              <a:endParaRPr lang="en-US"/>
            </a:p>
          </p:txBody>
        </p:sp>
        <p:sp>
          <p:nvSpPr>
            <p:cNvPr id="356364" name="Oval 12"/>
            <p:cNvSpPr>
              <a:spLocks noChangeArrowheads="1"/>
            </p:cNvSpPr>
            <p:nvPr/>
          </p:nvSpPr>
          <p:spPr bwMode="blackWhite">
            <a:xfrm>
              <a:off x="3168" y="1904"/>
              <a:ext cx="344" cy="256"/>
            </a:xfrm>
            <a:prstGeom prst="ellipse">
              <a:avLst/>
            </a:prstGeom>
            <a:solidFill>
              <a:srgbClr val="FFCC00"/>
            </a:solidFill>
            <a:ln w="28575">
              <a:solidFill>
                <a:schemeClr val="tx1"/>
              </a:solidFill>
              <a:round/>
              <a:headEnd type="none" w="sm" len="sm"/>
              <a:tailEnd type="none" w="sm" len="sm"/>
            </a:ln>
            <a:effectLst/>
          </p:spPr>
          <p:txBody>
            <a:bodyPr wrap="none" anchor="ctr"/>
            <a:lstStyle/>
            <a:p>
              <a:endParaRPr lang="en-US"/>
            </a:p>
          </p:txBody>
        </p:sp>
        <p:pic>
          <p:nvPicPr>
            <p:cNvPr id="356365" name="Picture 13" descr="D:\10iR1_SPOC\10iR1_Server_Manageability\eStudy\DWH\bits_doc.gif"/>
            <p:cNvPicPr>
              <a:picLocks noChangeAspect="1" noChangeArrowheads="1"/>
            </p:cNvPicPr>
            <p:nvPr/>
          </p:nvPicPr>
          <p:blipFill>
            <a:blip r:embed="rId3" cstate="print"/>
            <a:srcRect/>
            <a:stretch>
              <a:fillRect/>
            </a:stretch>
          </p:blipFill>
          <p:spPr bwMode="gray">
            <a:xfrm>
              <a:off x="2319" y="2291"/>
              <a:ext cx="322" cy="688"/>
            </a:xfrm>
            <a:prstGeom prst="rect">
              <a:avLst/>
            </a:prstGeom>
            <a:noFill/>
          </p:spPr>
        </p:pic>
        <p:pic>
          <p:nvPicPr>
            <p:cNvPr id="356366" name="Picture 14" descr="D:\10iR1_SPOC\10iR1_Server_Manageability\eStudy\DWH\bits_doc.gif"/>
            <p:cNvPicPr>
              <a:picLocks noChangeAspect="1" noChangeArrowheads="1"/>
            </p:cNvPicPr>
            <p:nvPr/>
          </p:nvPicPr>
          <p:blipFill>
            <a:blip r:embed="rId3" cstate="print"/>
            <a:srcRect/>
            <a:stretch>
              <a:fillRect/>
            </a:stretch>
          </p:blipFill>
          <p:spPr bwMode="gray">
            <a:xfrm>
              <a:off x="3197" y="2299"/>
              <a:ext cx="322" cy="688"/>
            </a:xfrm>
            <a:prstGeom prst="rect">
              <a:avLst/>
            </a:prstGeom>
            <a:noFill/>
          </p:spPr>
        </p:pic>
        <p:sp>
          <p:nvSpPr>
            <p:cNvPr id="356367" name="Line 15"/>
            <p:cNvSpPr>
              <a:spLocks noChangeShapeType="1"/>
            </p:cNvSpPr>
            <p:nvPr/>
          </p:nvSpPr>
          <p:spPr bwMode="gray">
            <a:xfrm>
              <a:off x="2480" y="1684"/>
              <a:ext cx="0" cy="210"/>
            </a:xfrm>
            <a:prstGeom prst="line">
              <a:avLst/>
            </a:prstGeom>
            <a:noFill/>
            <a:ln w="28575">
              <a:solidFill>
                <a:schemeClr val="tx1"/>
              </a:solidFill>
              <a:round/>
              <a:headEnd type="none" w="sm" len="sm"/>
              <a:tailEnd type="triangle" w="sm" len="sm"/>
            </a:ln>
            <a:effectLst/>
          </p:spPr>
          <p:txBody>
            <a:bodyPr/>
            <a:lstStyle/>
            <a:p>
              <a:endParaRPr lang="en-US"/>
            </a:p>
          </p:txBody>
        </p:sp>
        <p:grpSp>
          <p:nvGrpSpPr>
            <p:cNvPr id="356368" name="Group 16"/>
            <p:cNvGrpSpPr>
              <a:grpSpLocks/>
            </p:cNvGrpSpPr>
            <p:nvPr/>
          </p:nvGrpSpPr>
          <p:grpSpPr bwMode="auto">
            <a:xfrm>
              <a:off x="1630" y="2152"/>
              <a:ext cx="1726" cy="205"/>
              <a:chOff x="1630" y="2152"/>
              <a:chExt cx="1726" cy="288"/>
            </a:xfrm>
          </p:grpSpPr>
          <p:sp>
            <p:nvSpPr>
              <p:cNvPr id="356369" name="Line 17"/>
              <p:cNvSpPr>
                <a:spLocks noChangeShapeType="1"/>
              </p:cNvSpPr>
              <p:nvPr/>
            </p:nvSpPr>
            <p:spPr bwMode="gray">
              <a:xfrm>
                <a:off x="2480" y="2152"/>
                <a:ext cx="0" cy="288"/>
              </a:xfrm>
              <a:prstGeom prst="line">
                <a:avLst/>
              </a:prstGeom>
              <a:noFill/>
              <a:ln w="28575">
                <a:solidFill>
                  <a:schemeClr val="tx1"/>
                </a:solidFill>
                <a:round/>
                <a:headEnd type="none" w="sm" len="sm"/>
                <a:tailEnd type="triangle" w="sm" len="sm"/>
              </a:ln>
              <a:effectLst/>
            </p:spPr>
            <p:txBody>
              <a:bodyPr/>
              <a:lstStyle/>
              <a:p>
                <a:endParaRPr lang="en-US"/>
              </a:p>
            </p:txBody>
          </p:sp>
          <p:sp>
            <p:nvSpPr>
              <p:cNvPr id="356370" name="Line 18"/>
              <p:cNvSpPr>
                <a:spLocks noChangeShapeType="1"/>
              </p:cNvSpPr>
              <p:nvPr/>
            </p:nvSpPr>
            <p:spPr bwMode="gray">
              <a:xfrm>
                <a:off x="1630" y="2152"/>
                <a:ext cx="0" cy="288"/>
              </a:xfrm>
              <a:prstGeom prst="line">
                <a:avLst/>
              </a:prstGeom>
              <a:noFill/>
              <a:ln w="28575">
                <a:solidFill>
                  <a:schemeClr val="tx1"/>
                </a:solidFill>
                <a:round/>
                <a:headEnd type="none" w="sm" len="sm"/>
                <a:tailEnd type="triangle" w="sm" len="sm"/>
              </a:ln>
              <a:effectLst/>
            </p:spPr>
            <p:txBody>
              <a:bodyPr/>
              <a:lstStyle/>
              <a:p>
                <a:endParaRPr lang="en-US"/>
              </a:p>
            </p:txBody>
          </p:sp>
          <p:sp>
            <p:nvSpPr>
              <p:cNvPr id="356371" name="Line 19"/>
              <p:cNvSpPr>
                <a:spLocks noChangeShapeType="1"/>
              </p:cNvSpPr>
              <p:nvPr/>
            </p:nvSpPr>
            <p:spPr bwMode="gray">
              <a:xfrm>
                <a:off x="3356" y="2152"/>
                <a:ext cx="0" cy="288"/>
              </a:xfrm>
              <a:prstGeom prst="line">
                <a:avLst/>
              </a:prstGeom>
              <a:noFill/>
              <a:ln w="28575">
                <a:solidFill>
                  <a:schemeClr val="tx1"/>
                </a:solidFill>
                <a:round/>
                <a:headEnd type="none" w="sm" len="sm"/>
                <a:tailEnd type="triangle" w="sm" len="sm"/>
              </a:ln>
              <a:effectLst/>
            </p:spPr>
            <p:txBody>
              <a:bodyPr/>
              <a:lstStyle/>
              <a:p>
                <a:endParaRPr lang="en-US"/>
              </a:p>
            </p:txBody>
          </p:sp>
        </p:grpSp>
        <p:sp>
          <p:nvSpPr>
            <p:cNvPr id="356372" name="Freeform 20"/>
            <p:cNvSpPr>
              <a:spLocks/>
            </p:cNvSpPr>
            <p:nvPr/>
          </p:nvSpPr>
          <p:spPr bwMode="gray">
            <a:xfrm>
              <a:off x="1632" y="1732"/>
              <a:ext cx="908" cy="174"/>
            </a:xfrm>
            <a:custGeom>
              <a:avLst/>
              <a:gdLst/>
              <a:ahLst/>
              <a:cxnLst>
                <a:cxn ang="0">
                  <a:pos x="792" y="0"/>
                </a:cxn>
                <a:cxn ang="0">
                  <a:pos x="0" y="0"/>
                </a:cxn>
                <a:cxn ang="0">
                  <a:pos x="0" y="174"/>
                </a:cxn>
              </a:cxnLst>
              <a:rect l="0" t="0" r="r" b="b"/>
              <a:pathLst>
                <a:path w="792" h="174">
                  <a:moveTo>
                    <a:pt x="792" y="0"/>
                  </a:moveTo>
                  <a:lnTo>
                    <a:pt x="0" y="0"/>
                  </a:lnTo>
                  <a:lnTo>
                    <a:pt x="0" y="174"/>
                  </a:lnTo>
                </a:path>
              </a:pathLst>
            </a:custGeom>
            <a:noFill/>
            <a:ln w="28575" cap="flat" cmpd="sng">
              <a:solidFill>
                <a:schemeClr val="tx1"/>
              </a:solidFill>
              <a:prstDash val="solid"/>
              <a:round/>
              <a:headEnd type="none" w="sm" len="sm"/>
              <a:tailEnd type="triangle" w="sm" len="sm"/>
            </a:ln>
            <a:effectLst/>
          </p:spPr>
          <p:txBody>
            <a:bodyPr/>
            <a:lstStyle/>
            <a:p>
              <a:endParaRPr lang="en-US"/>
            </a:p>
          </p:txBody>
        </p:sp>
        <p:sp>
          <p:nvSpPr>
            <p:cNvPr id="356373" name="Freeform 21"/>
            <p:cNvSpPr>
              <a:spLocks/>
            </p:cNvSpPr>
            <p:nvPr/>
          </p:nvSpPr>
          <p:spPr bwMode="gray">
            <a:xfrm flipH="1">
              <a:off x="2479" y="1732"/>
              <a:ext cx="881" cy="174"/>
            </a:xfrm>
            <a:custGeom>
              <a:avLst/>
              <a:gdLst/>
              <a:ahLst/>
              <a:cxnLst>
                <a:cxn ang="0">
                  <a:pos x="792" y="0"/>
                </a:cxn>
                <a:cxn ang="0">
                  <a:pos x="0" y="0"/>
                </a:cxn>
                <a:cxn ang="0">
                  <a:pos x="0" y="174"/>
                </a:cxn>
              </a:cxnLst>
              <a:rect l="0" t="0" r="r" b="b"/>
              <a:pathLst>
                <a:path w="792" h="174">
                  <a:moveTo>
                    <a:pt x="792" y="0"/>
                  </a:moveTo>
                  <a:lnTo>
                    <a:pt x="0" y="0"/>
                  </a:lnTo>
                  <a:lnTo>
                    <a:pt x="0" y="174"/>
                  </a:lnTo>
                </a:path>
              </a:pathLst>
            </a:custGeom>
            <a:noFill/>
            <a:ln w="28575" cap="flat" cmpd="sng">
              <a:solidFill>
                <a:schemeClr val="tx1"/>
              </a:solidFill>
              <a:prstDash val="solid"/>
              <a:round/>
              <a:headEnd type="none" w="sm" len="sm"/>
              <a:tailEnd type="triangle" w="sm" len="sm"/>
            </a:ln>
            <a:effectLst/>
          </p:spPr>
          <p:txBody>
            <a:bodyPr/>
            <a:lstStyle/>
            <a:p>
              <a:endParaRPr lang="en-US"/>
            </a:p>
          </p:txBody>
        </p:sp>
      </p:grpSp>
      <p:sp>
        <p:nvSpPr>
          <p:cNvPr id="356374" name="Rectangle 22"/>
          <p:cNvSpPr>
            <a:spLocks noChangeArrowheads="1"/>
          </p:cNvSpPr>
          <p:nvPr/>
        </p:nvSpPr>
        <p:spPr bwMode="gray">
          <a:xfrm>
            <a:off x="762000" y="4951413"/>
            <a:ext cx="7620000" cy="1206500"/>
          </a:xfrm>
          <a:prstGeom prst="rect">
            <a:avLst/>
          </a:prstGeom>
          <a:solidFill>
            <a:srgbClr val="CCCCCC"/>
          </a:solidFill>
          <a:ln w="28575">
            <a:solidFill>
              <a:srgbClr val="000000"/>
            </a:solidFill>
            <a:miter lim="800000"/>
            <a:headEnd/>
            <a:tailEnd/>
          </a:ln>
          <a:effectLst/>
        </p:spPr>
        <p:txBody>
          <a:bodyPr wrap="none" lIns="92075" tIns="9144" rIns="92075" bIns="9144" anchor="ctr"/>
          <a:lstStyle/>
          <a:p>
            <a:pPr algn="l" defTabSz="228600">
              <a:lnSpc>
                <a:spcPct val="90000"/>
              </a:lnSpc>
            </a:pPr>
            <a:r>
              <a:rPr lang="en-US" sz="1800" b="1">
                <a:solidFill>
                  <a:schemeClr val="tx1"/>
                </a:solidFill>
                <a:latin typeface="Courier New" pitchFamily="49" charset="0"/>
              </a:rPr>
              <a:t>expdp hr/hr FULL=y </a:t>
            </a:r>
          </a:p>
          <a:p>
            <a:pPr algn="l" defTabSz="228600">
              <a:lnSpc>
                <a:spcPct val="90000"/>
              </a:lnSpc>
            </a:pPr>
            <a:r>
              <a:rPr lang="en-US" sz="1800" b="1">
                <a:solidFill>
                  <a:schemeClr val="tx1"/>
                </a:solidFill>
                <a:latin typeface="Courier New" pitchFamily="49" charset="0"/>
              </a:rPr>
              <a:t>DUMPFILE=dp_dir1:full1%U.dmp, dp_dir2:full2%U.dmp</a:t>
            </a:r>
          </a:p>
          <a:p>
            <a:pPr algn="l" defTabSz="228600">
              <a:lnSpc>
                <a:spcPct val="90000"/>
              </a:lnSpc>
            </a:pPr>
            <a:r>
              <a:rPr lang="en-US" sz="1800" b="1">
                <a:solidFill>
                  <a:schemeClr val="tx1"/>
                </a:solidFill>
                <a:latin typeface="Courier New" pitchFamily="49" charset="0"/>
              </a:rPr>
              <a:t>FILESIZE=2G </a:t>
            </a:r>
            <a:r>
              <a:rPr lang="en-US" sz="1800" b="1">
                <a:solidFill>
                  <a:srgbClr val="0000FF"/>
                </a:solidFill>
                <a:latin typeface="Courier New" pitchFamily="49" charset="0"/>
              </a:rPr>
              <a:t>PARALLEL=3</a:t>
            </a:r>
            <a:endParaRPr lang="en-US" sz="1800" b="1">
              <a:solidFill>
                <a:schemeClr val="tx1"/>
              </a:solidFill>
              <a:latin typeface="Courier New" pitchFamily="49" charset="0"/>
            </a:endParaRPr>
          </a:p>
          <a:p>
            <a:pPr algn="l" defTabSz="228600">
              <a:lnSpc>
                <a:spcPct val="90000"/>
              </a:lnSpc>
            </a:pPr>
            <a:r>
              <a:rPr lang="en-US" sz="1800" b="1">
                <a:solidFill>
                  <a:schemeClr val="tx1"/>
                </a:solidFill>
                <a:latin typeface="Courier New" pitchFamily="49" charset="0"/>
              </a:rPr>
              <a:t>LOGFILE=dp_dir1:expfull.log JOB_NAME=expfull</a:t>
            </a:r>
            <a:endParaRPr lang="en-US" sz="1800" b="1">
              <a:solidFill>
                <a:schemeClr val="tx1"/>
              </a:solidFill>
              <a:latin typeface="Arial"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5" name="Rectangle 5"/>
          <p:cNvSpPr>
            <a:spLocks noGrp="1" noChangeArrowheads="1"/>
          </p:cNvSpPr>
          <p:nvPr>
            <p:ph type="title"/>
          </p:nvPr>
        </p:nvSpPr>
        <p:spPr/>
        <p:txBody>
          <a:bodyPr/>
          <a:lstStyle/>
          <a:p>
            <a:r>
              <a:rPr lang="en-US"/>
              <a:t>Performance Initialization Parameters</a:t>
            </a:r>
          </a:p>
        </p:txBody>
      </p:sp>
      <p:sp>
        <p:nvSpPr>
          <p:cNvPr id="358406" name="Rectangle 6"/>
          <p:cNvSpPr>
            <a:spLocks noGrp="1" noChangeArrowheads="1"/>
          </p:cNvSpPr>
          <p:nvPr>
            <p:ph type="body" idx="1"/>
          </p:nvPr>
        </p:nvSpPr>
        <p:spPr>
          <a:xfrm>
            <a:off x="609600" y="1676400"/>
            <a:ext cx="7918450" cy="4084638"/>
          </a:xfrm>
        </p:spPr>
        <p:txBody>
          <a:bodyPr/>
          <a:lstStyle/>
          <a:p>
            <a:pPr lvl="1"/>
            <a:r>
              <a:rPr lang="en-US"/>
              <a:t>Data Pump performance can be affected by:</a:t>
            </a:r>
          </a:p>
          <a:p>
            <a:pPr lvl="2"/>
            <a:r>
              <a:rPr lang="en-US">
                <a:latin typeface="Courier New" pitchFamily="49" charset="0"/>
              </a:rPr>
              <a:t>DISK_ASYNCH_IO</a:t>
            </a:r>
          </a:p>
          <a:p>
            <a:pPr lvl="2"/>
            <a:r>
              <a:rPr lang="en-US">
                <a:latin typeface="Courier New" pitchFamily="49" charset="0"/>
              </a:rPr>
              <a:t>DB_BLOCK_CHECKING</a:t>
            </a:r>
          </a:p>
          <a:p>
            <a:pPr lvl="2"/>
            <a:r>
              <a:rPr lang="en-US">
                <a:latin typeface="Courier New" pitchFamily="49" charset="0"/>
              </a:rPr>
              <a:t>DB_BLOCK_CHECKSUM</a:t>
            </a:r>
          </a:p>
          <a:p>
            <a:pPr lvl="1"/>
            <a:r>
              <a:rPr lang="en-US"/>
              <a:t>Set the following high to enable maximum parallelism:</a:t>
            </a:r>
          </a:p>
          <a:p>
            <a:pPr lvl="2"/>
            <a:r>
              <a:rPr lang="en-US">
                <a:latin typeface="Courier New" pitchFamily="49" charset="0"/>
              </a:rPr>
              <a:t>PROCESSES</a:t>
            </a:r>
          </a:p>
          <a:p>
            <a:pPr lvl="2"/>
            <a:r>
              <a:rPr lang="en-US">
                <a:latin typeface="Courier New" pitchFamily="49" charset="0"/>
              </a:rPr>
              <a:t>SESSIONS</a:t>
            </a:r>
          </a:p>
          <a:p>
            <a:pPr lvl="2"/>
            <a:r>
              <a:rPr lang="en-US">
                <a:latin typeface="Courier New" pitchFamily="49" charset="0"/>
              </a:rPr>
              <a:t>PARALLEL_MAX_SERVERS</a:t>
            </a:r>
          </a:p>
          <a:p>
            <a:pPr lvl="1"/>
            <a:r>
              <a:rPr lang="en-US"/>
              <a:t>Size generously:</a:t>
            </a:r>
          </a:p>
          <a:p>
            <a:pPr lvl="2"/>
            <a:r>
              <a:rPr lang="en-US"/>
              <a:t>Shared pool</a:t>
            </a:r>
          </a:p>
          <a:p>
            <a:pPr lvl="2"/>
            <a:r>
              <a:rPr lang="en-US"/>
              <a:t>Undo tablespace </a:t>
            </a:r>
          </a:p>
        </p:txBody>
      </p:sp>
      <p:pic>
        <p:nvPicPr>
          <p:cNvPr id="358404" name="Picture 4"/>
          <p:cNvPicPr>
            <a:picLocks noChangeAspect="1" noChangeArrowheads="1"/>
          </p:cNvPicPr>
          <p:nvPr/>
        </p:nvPicPr>
        <p:blipFill>
          <a:blip r:embed="rId3" cstate="print"/>
          <a:srcRect/>
          <a:stretch>
            <a:fillRect/>
          </a:stretch>
        </p:blipFill>
        <p:spPr bwMode="gray">
          <a:xfrm>
            <a:off x="7378700" y="4092575"/>
            <a:ext cx="1131888" cy="1981200"/>
          </a:xfrm>
          <a:prstGeom prst="rect">
            <a:avLst/>
          </a:prstGeom>
          <a:noFill/>
          <a:ln w="28575">
            <a:noFill/>
            <a:miter lim="800000"/>
            <a:headEnd type="none" w="sm" len="sm"/>
            <a:tailEnd type="none" w="sm" len="sm"/>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72" name="Rectangle 24"/>
          <p:cNvSpPr>
            <a:spLocks noGrp="1" noChangeArrowheads="1"/>
          </p:cNvSpPr>
          <p:nvPr>
            <p:ph type="title"/>
          </p:nvPr>
        </p:nvSpPr>
        <p:spPr/>
        <p:txBody>
          <a:bodyPr/>
          <a:lstStyle/>
          <a:p>
            <a:r>
              <a:rPr lang="en-US"/>
              <a:t>Data Pump Access Path: Considerations</a:t>
            </a:r>
          </a:p>
        </p:txBody>
      </p:sp>
      <p:sp>
        <p:nvSpPr>
          <p:cNvPr id="360473" name="Rectangle 25"/>
          <p:cNvSpPr>
            <a:spLocks noGrp="1" noChangeArrowheads="1"/>
          </p:cNvSpPr>
          <p:nvPr>
            <p:ph type="body" idx="1"/>
          </p:nvPr>
        </p:nvSpPr>
        <p:spPr>
          <a:xfrm>
            <a:off x="609600" y="1676400"/>
            <a:ext cx="7918450" cy="3263900"/>
          </a:xfrm>
        </p:spPr>
        <p:txBody>
          <a:bodyPr/>
          <a:lstStyle/>
          <a:p>
            <a:r>
              <a:rPr lang="en-US"/>
              <a:t>Data Pump automatically selects one of</a:t>
            </a:r>
            <a:br>
              <a:rPr lang="en-US"/>
            </a:br>
            <a:r>
              <a:rPr lang="en-US"/>
              <a:t>the following access paths:</a:t>
            </a:r>
          </a:p>
          <a:p>
            <a:pPr lvl="1"/>
            <a:r>
              <a:rPr lang="en-US"/>
              <a:t>Direct path </a:t>
            </a:r>
          </a:p>
          <a:p>
            <a:pPr lvl="1"/>
            <a:r>
              <a:rPr lang="en-US"/>
              <a:t>External tables if data includes:</a:t>
            </a:r>
          </a:p>
          <a:p>
            <a:pPr lvl="2"/>
            <a:r>
              <a:rPr lang="en-US"/>
              <a:t>Encrypted columns</a:t>
            </a:r>
          </a:p>
          <a:p>
            <a:pPr lvl="2"/>
            <a:r>
              <a:rPr lang="en-US"/>
              <a:t>Clustered tables</a:t>
            </a:r>
          </a:p>
          <a:p>
            <a:pPr lvl="2"/>
            <a:r>
              <a:rPr lang="en-US"/>
              <a:t>Different partition at unload and</a:t>
            </a:r>
            <a:br>
              <a:rPr lang="en-US"/>
            </a:br>
            <a:r>
              <a:rPr lang="en-US"/>
              <a:t>load time</a:t>
            </a:r>
          </a:p>
          <a:p>
            <a:pPr lvl="2"/>
            <a:r>
              <a:rPr lang="en-US"/>
              <a:t>Others</a:t>
            </a:r>
          </a:p>
        </p:txBody>
      </p:sp>
      <p:sp>
        <p:nvSpPr>
          <p:cNvPr id="360452" name="Rectangle 4"/>
          <p:cNvSpPr>
            <a:spLocks noChangeArrowheads="1"/>
          </p:cNvSpPr>
          <p:nvPr/>
        </p:nvSpPr>
        <p:spPr bwMode="auto">
          <a:xfrm>
            <a:off x="6280150" y="3213100"/>
            <a:ext cx="955675" cy="501650"/>
          </a:xfrm>
          <a:prstGeom prst="rect">
            <a:avLst/>
          </a:prstGeom>
          <a:solidFill>
            <a:srgbClr val="FFFFCC"/>
          </a:solidFill>
          <a:ln w="28575">
            <a:solidFill>
              <a:schemeClr val="tx1"/>
            </a:solidFill>
            <a:miter lim="800000"/>
            <a:headEnd type="none" w="sm" len="sm"/>
            <a:tailEnd type="none" w="sm" len="sm"/>
          </a:ln>
          <a:effectLst/>
        </p:spPr>
        <p:txBody>
          <a:bodyPr wrap="none" anchor="ctr"/>
          <a:lstStyle/>
          <a:p>
            <a:pPr defTabSz="228600">
              <a:lnSpc>
                <a:spcPct val="85000"/>
              </a:lnSpc>
            </a:pPr>
            <a:r>
              <a:rPr lang="en-US" sz="1600" b="1">
                <a:solidFill>
                  <a:schemeClr val="tx1"/>
                </a:solidFill>
                <a:latin typeface="Arial" pitchFamily="34" charset="0"/>
              </a:rPr>
              <a:t>External</a:t>
            </a:r>
            <a:br>
              <a:rPr lang="en-US" sz="1600" b="1">
                <a:solidFill>
                  <a:schemeClr val="tx1"/>
                </a:solidFill>
                <a:latin typeface="Arial" pitchFamily="34" charset="0"/>
              </a:rPr>
            </a:br>
            <a:r>
              <a:rPr lang="en-US" sz="1600" b="1">
                <a:solidFill>
                  <a:schemeClr val="tx1"/>
                </a:solidFill>
                <a:latin typeface="Arial" pitchFamily="34" charset="0"/>
              </a:rPr>
              <a:t>tables</a:t>
            </a:r>
          </a:p>
        </p:txBody>
      </p:sp>
      <p:sp>
        <p:nvSpPr>
          <p:cNvPr id="360453" name="Rectangle 5"/>
          <p:cNvSpPr>
            <a:spLocks noChangeArrowheads="1"/>
          </p:cNvSpPr>
          <p:nvPr/>
        </p:nvSpPr>
        <p:spPr bwMode="auto">
          <a:xfrm>
            <a:off x="7434263" y="3206750"/>
            <a:ext cx="893762" cy="508000"/>
          </a:xfrm>
          <a:prstGeom prst="rect">
            <a:avLst/>
          </a:prstGeom>
          <a:solidFill>
            <a:srgbClr val="FFFFCC"/>
          </a:solidFill>
          <a:ln w="28575">
            <a:solidFill>
              <a:schemeClr val="tx1"/>
            </a:solidFill>
            <a:miter lim="800000"/>
            <a:headEnd type="none" w="sm" len="sm"/>
            <a:tailEnd type="none" w="sm" len="sm"/>
          </a:ln>
          <a:effectLst/>
        </p:spPr>
        <p:txBody>
          <a:bodyPr wrap="none" anchor="ctr"/>
          <a:lstStyle/>
          <a:p>
            <a:pPr defTabSz="228600">
              <a:lnSpc>
                <a:spcPct val="85000"/>
              </a:lnSpc>
            </a:pPr>
            <a:r>
              <a:rPr lang="en-US" sz="1600" b="1">
                <a:solidFill>
                  <a:schemeClr val="tx1"/>
                </a:solidFill>
                <a:latin typeface="Arial" pitchFamily="34" charset="0"/>
              </a:rPr>
              <a:t>Direct</a:t>
            </a:r>
            <a:br>
              <a:rPr lang="en-US" sz="1600" b="1">
                <a:solidFill>
                  <a:schemeClr val="tx1"/>
                </a:solidFill>
                <a:latin typeface="Arial" pitchFamily="34" charset="0"/>
              </a:rPr>
            </a:br>
            <a:r>
              <a:rPr lang="en-US" sz="1600" b="1">
                <a:solidFill>
                  <a:schemeClr val="tx1"/>
                </a:solidFill>
                <a:latin typeface="Arial" pitchFamily="34" charset="0"/>
              </a:rPr>
              <a:t>path</a:t>
            </a:r>
          </a:p>
        </p:txBody>
      </p:sp>
      <p:grpSp>
        <p:nvGrpSpPr>
          <p:cNvPr id="360454" name="Group 6"/>
          <p:cNvGrpSpPr>
            <a:grpSpLocks/>
          </p:cNvGrpSpPr>
          <p:nvPr/>
        </p:nvGrpSpPr>
        <p:grpSpPr bwMode="auto">
          <a:xfrm>
            <a:off x="6702425" y="1804988"/>
            <a:ext cx="1277938" cy="563562"/>
            <a:chOff x="1054" y="2449"/>
            <a:chExt cx="532" cy="412"/>
          </a:xfrm>
        </p:grpSpPr>
        <p:sp>
          <p:nvSpPr>
            <p:cNvPr id="360455" name="Rectangle 7"/>
            <p:cNvSpPr>
              <a:spLocks noChangeArrowheads="1"/>
            </p:cNvSpPr>
            <p:nvPr/>
          </p:nvSpPr>
          <p:spPr bwMode="gray">
            <a:xfrm>
              <a:off x="1054" y="2533"/>
              <a:ext cx="532" cy="246"/>
            </a:xfrm>
            <a:prstGeom prst="rect">
              <a:avLst/>
            </a:prstGeom>
            <a:solidFill>
              <a:srgbClr val="009999"/>
            </a:solidFill>
            <a:ln w="3175">
              <a:solidFill>
                <a:srgbClr val="009999"/>
              </a:solidFill>
              <a:miter lim="800000"/>
              <a:headEnd/>
              <a:tailEnd/>
            </a:ln>
            <a:effectLst/>
          </p:spPr>
          <p:txBody>
            <a:bodyPr wrap="none" anchor="ctr"/>
            <a:lstStyle/>
            <a:p>
              <a:endParaRPr lang="en-US"/>
            </a:p>
          </p:txBody>
        </p:sp>
        <p:sp>
          <p:nvSpPr>
            <p:cNvPr id="360456" name="Oval 8"/>
            <p:cNvSpPr>
              <a:spLocks noChangeArrowheads="1"/>
            </p:cNvSpPr>
            <p:nvPr/>
          </p:nvSpPr>
          <p:spPr bwMode="gray">
            <a:xfrm>
              <a:off x="1054" y="2449"/>
              <a:ext cx="532" cy="158"/>
            </a:xfrm>
            <a:prstGeom prst="ellipse">
              <a:avLst/>
            </a:prstGeom>
            <a:solidFill>
              <a:srgbClr val="00CCCC"/>
            </a:solidFill>
            <a:ln w="3175">
              <a:solidFill>
                <a:srgbClr val="009999"/>
              </a:solidFill>
              <a:round/>
              <a:headEnd/>
              <a:tailEnd/>
            </a:ln>
            <a:effectLst/>
          </p:spPr>
          <p:txBody>
            <a:bodyPr wrap="none" anchor="ctr"/>
            <a:lstStyle/>
            <a:p>
              <a:endParaRPr lang="en-US"/>
            </a:p>
          </p:txBody>
        </p:sp>
        <p:sp>
          <p:nvSpPr>
            <p:cNvPr id="360457" name="Oval 9"/>
            <p:cNvSpPr>
              <a:spLocks noChangeArrowheads="1"/>
            </p:cNvSpPr>
            <p:nvPr/>
          </p:nvSpPr>
          <p:spPr bwMode="gray">
            <a:xfrm>
              <a:off x="1054" y="2703"/>
              <a:ext cx="532" cy="158"/>
            </a:xfrm>
            <a:prstGeom prst="ellipse">
              <a:avLst/>
            </a:prstGeom>
            <a:solidFill>
              <a:srgbClr val="009999"/>
            </a:solidFill>
            <a:ln w="3175">
              <a:solidFill>
                <a:srgbClr val="009999"/>
              </a:solidFill>
              <a:round/>
              <a:headEnd/>
              <a:tailEnd/>
            </a:ln>
            <a:effectLst/>
          </p:spPr>
          <p:txBody>
            <a:bodyPr wrap="none" anchor="ctr"/>
            <a:lstStyle/>
            <a:p>
              <a:endParaRPr lang="en-US"/>
            </a:p>
          </p:txBody>
        </p:sp>
      </p:grpSp>
      <p:sp>
        <p:nvSpPr>
          <p:cNvPr id="360458" name="Text Box 10"/>
          <p:cNvSpPr txBox="1">
            <a:spLocks noChangeArrowheads="1"/>
          </p:cNvSpPr>
          <p:nvPr/>
        </p:nvSpPr>
        <p:spPr bwMode="auto">
          <a:xfrm>
            <a:off x="6742113" y="1985963"/>
            <a:ext cx="1200150" cy="366712"/>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pitchFamily="34" charset="0"/>
              </a:rPr>
              <a:t>Database</a:t>
            </a:r>
          </a:p>
        </p:txBody>
      </p:sp>
      <p:sp>
        <p:nvSpPr>
          <p:cNvPr id="360459" name="Oval 11"/>
          <p:cNvSpPr>
            <a:spLocks noChangeArrowheads="1"/>
          </p:cNvSpPr>
          <p:nvPr/>
        </p:nvSpPr>
        <p:spPr bwMode="blackWhite">
          <a:xfrm>
            <a:off x="7080250" y="2673350"/>
            <a:ext cx="522288" cy="381000"/>
          </a:xfrm>
          <a:prstGeom prst="ellipse">
            <a:avLst/>
          </a:prstGeom>
          <a:solidFill>
            <a:srgbClr val="FFCC00"/>
          </a:solidFill>
          <a:ln w="28575">
            <a:solidFill>
              <a:schemeClr val="tx1"/>
            </a:solidFill>
            <a:round/>
            <a:headEnd type="none" w="sm" len="sm"/>
            <a:tailEnd type="none" w="sm" len="sm"/>
          </a:ln>
          <a:effectLst/>
        </p:spPr>
        <p:txBody>
          <a:bodyPr wrap="none" anchor="ctr"/>
          <a:lstStyle/>
          <a:p>
            <a:endParaRPr lang="en-US"/>
          </a:p>
        </p:txBody>
      </p:sp>
      <p:cxnSp>
        <p:nvCxnSpPr>
          <p:cNvPr id="360460" name="AutoShape 12"/>
          <p:cNvCxnSpPr>
            <a:cxnSpLocks noChangeShapeType="1"/>
            <a:stCxn id="360459" idx="2"/>
            <a:endCxn id="360452" idx="0"/>
          </p:cNvCxnSpPr>
          <p:nvPr/>
        </p:nvCxnSpPr>
        <p:spPr bwMode="auto">
          <a:xfrm rot="10800000" flipV="1">
            <a:off x="6757988" y="2863850"/>
            <a:ext cx="307975" cy="334963"/>
          </a:xfrm>
          <a:prstGeom prst="bentConnector2">
            <a:avLst/>
          </a:prstGeom>
          <a:noFill/>
          <a:ln w="28575">
            <a:solidFill>
              <a:schemeClr val="tx1"/>
            </a:solidFill>
            <a:miter lim="800000"/>
            <a:headEnd type="none" w="sm" len="sm"/>
            <a:tailEnd type="triangle" w="sm" len="sm"/>
          </a:ln>
          <a:effectLst/>
        </p:spPr>
      </p:cxnSp>
      <p:cxnSp>
        <p:nvCxnSpPr>
          <p:cNvPr id="360461" name="AutoShape 13"/>
          <p:cNvCxnSpPr>
            <a:cxnSpLocks noChangeShapeType="1"/>
            <a:stCxn id="360459" idx="6"/>
            <a:endCxn id="360453" idx="0"/>
          </p:cNvCxnSpPr>
          <p:nvPr/>
        </p:nvCxnSpPr>
        <p:spPr bwMode="auto">
          <a:xfrm>
            <a:off x="7616825" y="2863850"/>
            <a:ext cx="265113" cy="328613"/>
          </a:xfrm>
          <a:prstGeom prst="bentConnector2">
            <a:avLst/>
          </a:prstGeom>
          <a:noFill/>
          <a:ln w="28575">
            <a:solidFill>
              <a:schemeClr val="tx1"/>
            </a:solidFill>
            <a:miter lim="800000"/>
            <a:headEnd type="none" w="sm" len="sm"/>
            <a:tailEnd type="triangle" w="sm" len="sm"/>
          </a:ln>
          <a:effectLst/>
        </p:spPr>
      </p:cxnSp>
      <p:cxnSp>
        <p:nvCxnSpPr>
          <p:cNvPr id="360462" name="AutoShape 14"/>
          <p:cNvCxnSpPr>
            <a:cxnSpLocks noChangeShapeType="1"/>
            <a:stCxn id="360457" idx="4"/>
            <a:endCxn id="360459" idx="0"/>
          </p:cNvCxnSpPr>
          <p:nvPr/>
        </p:nvCxnSpPr>
        <p:spPr bwMode="auto">
          <a:xfrm rot="5400000">
            <a:off x="7196931" y="2513807"/>
            <a:ext cx="290513" cy="0"/>
          </a:xfrm>
          <a:prstGeom prst="straightConnector1">
            <a:avLst/>
          </a:prstGeom>
          <a:noFill/>
          <a:ln w="28575">
            <a:solidFill>
              <a:schemeClr val="tx1"/>
            </a:solidFill>
            <a:round/>
            <a:headEnd type="none" w="sm" len="sm"/>
            <a:tailEnd type="triangle" w="sm" len="sm"/>
          </a:ln>
          <a:effectLst/>
        </p:spPr>
      </p:cxnSp>
      <p:sp>
        <p:nvSpPr>
          <p:cNvPr id="360463" name="Oval 15"/>
          <p:cNvSpPr>
            <a:spLocks noChangeArrowheads="1"/>
          </p:cNvSpPr>
          <p:nvPr/>
        </p:nvSpPr>
        <p:spPr bwMode="blackWhite">
          <a:xfrm>
            <a:off x="7080250" y="3856038"/>
            <a:ext cx="522288" cy="381000"/>
          </a:xfrm>
          <a:prstGeom prst="ellipse">
            <a:avLst/>
          </a:prstGeom>
          <a:solidFill>
            <a:srgbClr val="FFCC00"/>
          </a:solidFill>
          <a:ln w="28575">
            <a:solidFill>
              <a:schemeClr val="tx1"/>
            </a:solidFill>
            <a:round/>
            <a:headEnd type="none" w="sm" len="sm"/>
            <a:tailEnd type="none" w="sm" len="sm"/>
          </a:ln>
          <a:effectLst/>
        </p:spPr>
        <p:txBody>
          <a:bodyPr wrap="none" anchor="ctr"/>
          <a:lstStyle/>
          <a:p>
            <a:endParaRPr lang="en-US"/>
          </a:p>
        </p:txBody>
      </p:sp>
      <p:grpSp>
        <p:nvGrpSpPr>
          <p:cNvPr id="360464" name="Group 16"/>
          <p:cNvGrpSpPr>
            <a:grpSpLocks/>
          </p:cNvGrpSpPr>
          <p:nvPr/>
        </p:nvGrpSpPr>
        <p:grpSpPr bwMode="auto">
          <a:xfrm>
            <a:off x="6692900" y="4440238"/>
            <a:ext cx="1277938" cy="563562"/>
            <a:chOff x="1054" y="2449"/>
            <a:chExt cx="532" cy="412"/>
          </a:xfrm>
        </p:grpSpPr>
        <p:sp>
          <p:nvSpPr>
            <p:cNvPr id="360465" name="Rectangle 17"/>
            <p:cNvSpPr>
              <a:spLocks noChangeArrowheads="1"/>
            </p:cNvSpPr>
            <p:nvPr/>
          </p:nvSpPr>
          <p:spPr bwMode="gray">
            <a:xfrm>
              <a:off x="1054" y="2533"/>
              <a:ext cx="532" cy="246"/>
            </a:xfrm>
            <a:prstGeom prst="rect">
              <a:avLst/>
            </a:prstGeom>
            <a:solidFill>
              <a:srgbClr val="009999"/>
            </a:solidFill>
            <a:ln w="3175">
              <a:solidFill>
                <a:srgbClr val="009999"/>
              </a:solidFill>
              <a:miter lim="800000"/>
              <a:headEnd/>
              <a:tailEnd/>
            </a:ln>
            <a:effectLst/>
          </p:spPr>
          <p:txBody>
            <a:bodyPr wrap="none" anchor="ctr"/>
            <a:lstStyle/>
            <a:p>
              <a:endParaRPr lang="en-US"/>
            </a:p>
          </p:txBody>
        </p:sp>
        <p:sp>
          <p:nvSpPr>
            <p:cNvPr id="360466" name="Oval 18"/>
            <p:cNvSpPr>
              <a:spLocks noChangeArrowheads="1"/>
            </p:cNvSpPr>
            <p:nvPr/>
          </p:nvSpPr>
          <p:spPr bwMode="gray">
            <a:xfrm>
              <a:off x="1054" y="2449"/>
              <a:ext cx="532" cy="158"/>
            </a:xfrm>
            <a:prstGeom prst="ellipse">
              <a:avLst/>
            </a:prstGeom>
            <a:solidFill>
              <a:srgbClr val="00CCCC"/>
            </a:solidFill>
            <a:ln w="3175">
              <a:solidFill>
                <a:srgbClr val="009999"/>
              </a:solidFill>
              <a:round/>
              <a:headEnd/>
              <a:tailEnd/>
            </a:ln>
            <a:effectLst/>
          </p:spPr>
          <p:txBody>
            <a:bodyPr wrap="none" anchor="ctr"/>
            <a:lstStyle/>
            <a:p>
              <a:endParaRPr lang="en-US"/>
            </a:p>
          </p:txBody>
        </p:sp>
        <p:sp>
          <p:nvSpPr>
            <p:cNvPr id="360467" name="Oval 19"/>
            <p:cNvSpPr>
              <a:spLocks noChangeArrowheads="1"/>
            </p:cNvSpPr>
            <p:nvPr/>
          </p:nvSpPr>
          <p:spPr bwMode="gray">
            <a:xfrm>
              <a:off x="1054" y="2703"/>
              <a:ext cx="532" cy="158"/>
            </a:xfrm>
            <a:prstGeom prst="ellipse">
              <a:avLst/>
            </a:prstGeom>
            <a:solidFill>
              <a:srgbClr val="009999"/>
            </a:solidFill>
            <a:ln w="3175">
              <a:solidFill>
                <a:srgbClr val="009999"/>
              </a:solidFill>
              <a:round/>
              <a:headEnd/>
              <a:tailEnd/>
            </a:ln>
            <a:effectLst/>
          </p:spPr>
          <p:txBody>
            <a:bodyPr wrap="none" anchor="ctr"/>
            <a:lstStyle/>
            <a:p>
              <a:endParaRPr lang="en-US"/>
            </a:p>
          </p:txBody>
        </p:sp>
      </p:grpSp>
      <p:sp>
        <p:nvSpPr>
          <p:cNvPr id="360468" name="Text Box 20"/>
          <p:cNvSpPr txBox="1">
            <a:spLocks noChangeArrowheads="1"/>
          </p:cNvSpPr>
          <p:nvPr/>
        </p:nvSpPr>
        <p:spPr bwMode="auto">
          <a:xfrm>
            <a:off x="6731000" y="4624388"/>
            <a:ext cx="1201738" cy="366712"/>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pitchFamily="34" charset="0"/>
              </a:rPr>
              <a:t>Database</a:t>
            </a:r>
          </a:p>
        </p:txBody>
      </p:sp>
      <p:cxnSp>
        <p:nvCxnSpPr>
          <p:cNvPr id="360469" name="AutoShape 21"/>
          <p:cNvCxnSpPr>
            <a:cxnSpLocks noChangeShapeType="1"/>
            <a:stCxn id="360463" idx="4"/>
            <a:endCxn id="360466" idx="0"/>
          </p:cNvCxnSpPr>
          <p:nvPr/>
        </p:nvCxnSpPr>
        <p:spPr bwMode="auto">
          <a:xfrm flipH="1">
            <a:off x="7332663" y="4251325"/>
            <a:ext cx="9525" cy="188913"/>
          </a:xfrm>
          <a:prstGeom prst="straightConnector1">
            <a:avLst/>
          </a:prstGeom>
          <a:noFill/>
          <a:ln w="28575">
            <a:solidFill>
              <a:schemeClr val="tx1"/>
            </a:solidFill>
            <a:round/>
            <a:headEnd type="none" w="sm" len="sm"/>
            <a:tailEnd type="triangle" w="sm" len="sm"/>
          </a:ln>
          <a:effectLst/>
        </p:spPr>
      </p:cxnSp>
      <p:cxnSp>
        <p:nvCxnSpPr>
          <p:cNvPr id="360470" name="AutoShape 22"/>
          <p:cNvCxnSpPr>
            <a:cxnSpLocks noChangeShapeType="1"/>
            <a:stCxn id="360452" idx="2"/>
            <a:endCxn id="360463" idx="2"/>
          </p:cNvCxnSpPr>
          <p:nvPr/>
        </p:nvCxnSpPr>
        <p:spPr bwMode="auto">
          <a:xfrm rot="16200000" flipH="1">
            <a:off x="6753226" y="3733800"/>
            <a:ext cx="317500" cy="307975"/>
          </a:xfrm>
          <a:prstGeom prst="bentConnector2">
            <a:avLst/>
          </a:prstGeom>
          <a:noFill/>
          <a:ln w="28575">
            <a:solidFill>
              <a:schemeClr val="tx1"/>
            </a:solidFill>
            <a:miter lim="800000"/>
            <a:headEnd type="none" w="sm" len="sm"/>
            <a:tailEnd type="triangle" w="sm" len="sm"/>
          </a:ln>
          <a:effectLst/>
        </p:spPr>
      </p:cxnSp>
      <p:cxnSp>
        <p:nvCxnSpPr>
          <p:cNvPr id="360471" name="AutoShape 23"/>
          <p:cNvCxnSpPr>
            <a:cxnSpLocks noChangeShapeType="1"/>
            <a:stCxn id="360453" idx="2"/>
            <a:endCxn id="360463" idx="6"/>
          </p:cNvCxnSpPr>
          <p:nvPr/>
        </p:nvCxnSpPr>
        <p:spPr bwMode="auto">
          <a:xfrm rot="5400000">
            <a:off x="7590632" y="3755231"/>
            <a:ext cx="317500" cy="265113"/>
          </a:xfrm>
          <a:prstGeom prst="bentConnector2">
            <a:avLst/>
          </a:prstGeom>
          <a:noFill/>
          <a:ln w="28575">
            <a:solidFill>
              <a:schemeClr val="tx1"/>
            </a:solidFill>
            <a:miter lim="800000"/>
            <a:headEnd type="none" w="sm" len="sm"/>
            <a:tailEnd type="triangle" w="sm" len="sm"/>
          </a:ln>
          <a:effectLst/>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a:noFill/>
        </p:spPr>
        <p:txBody>
          <a:bodyPr/>
          <a:lstStyle/>
          <a:p>
            <a:r>
              <a:rPr lang="en-US"/>
              <a:t>Using Enterprise Manager to Monitor </a:t>
            </a:r>
            <a:br>
              <a:rPr lang="en-US"/>
            </a:br>
            <a:r>
              <a:rPr lang="en-US"/>
              <a:t>Data Pump Jobs</a:t>
            </a:r>
          </a:p>
        </p:txBody>
      </p:sp>
      <p:pic>
        <p:nvPicPr>
          <p:cNvPr id="362499" name="Picture 3" descr="D:\10gR2_NFDBA\initial_ppt\gifs\dp01.gif"/>
          <p:cNvPicPr>
            <a:picLocks noChangeAspect="1" noChangeArrowheads="1"/>
          </p:cNvPicPr>
          <p:nvPr/>
        </p:nvPicPr>
        <p:blipFill>
          <a:blip r:embed="rId3" cstate="print"/>
          <a:srcRect/>
          <a:stretch>
            <a:fillRect/>
          </a:stretch>
        </p:blipFill>
        <p:spPr bwMode="gray">
          <a:xfrm>
            <a:off x="652463" y="1595438"/>
            <a:ext cx="2401887" cy="2784475"/>
          </a:xfrm>
          <a:prstGeom prst="rect">
            <a:avLst/>
          </a:prstGeom>
          <a:noFill/>
          <a:ln w="28575">
            <a:solidFill>
              <a:schemeClr val="tx1"/>
            </a:solidFill>
            <a:miter lim="800000"/>
            <a:headEnd/>
            <a:tailEnd/>
          </a:ln>
        </p:spPr>
      </p:pic>
      <p:sp>
        <p:nvSpPr>
          <p:cNvPr id="362500" name="Rectangle 4"/>
          <p:cNvSpPr>
            <a:spLocks noChangeArrowheads="1"/>
          </p:cNvSpPr>
          <p:nvPr/>
        </p:nvSpPr>
        <p:spPr bwMode="gray">
          <a:xfrm>
            <a:off x="977900" y="4191000"/>
            <a:ext cx="1320800" cy="177800"/>
          </a:xfrm>
          <a:prstGeom prst="rect">
            <a:avLst/>
          </a:prstGeom>
          <a:noFill/>
          <a:ln w="28575">
            <a:solidFill>
              <a:schemeClr val="accent2"/>
            </a:solidFill>
            <a:miter lim="800000"/>
            <a:headEnd type="none" w="sm" len="sm"/>
            <a:tailEnd type="none" w="sm" len="sm"/>
          </a:ln>
          <a:effectLst/>
        </p:spPr>
        <p:txBody>
          <a:bodyPr wrap="none" anchor="ctr"/>
          <a:lstStyle/>
          <a:p>
            <a:endParaRPr lang="en-US"/>
          </a:p>
        </p:txBody>
      </p:sp>
      <p:cxnSp>
        <p:nvCxnSpPr>
          <p:cNvPr id="362501" name="AutoShape 5"/>
          <p:cNvCxnSpPr>
            <a:cxnSpLocks noChangeShapeType="1"/>
            <a:stCxn id="362500" idx="3"/>
            <a:endCxn id="0" idx="0"/>
          </p:cNvCxnSpPr>
          <p:nvPr/>
        </p:nvCxnSpPr>
        <p:spPr bwMode="gray">
          <a:xfrm flipV="1">
            <a:off x="2312988" y="2990850"/>
            <a:ext cx="3275012" cy="1289050"/>
          </a:xfrm>
          <a:prstGeom prst="bentConnector4">
            <a:avLst>
              <a:gd name="adj1" fmla="val 5866"/>
              <a:gd name="adj2" fmla="val 116625"/>
            </a:avLst>
          </a:prstGeom>
          <a:noFill/>
          <a:ln w="28575">
            <a:solidFill>
              <a:schemeClr val="accent2"/>
            </a:solidFill>
            <a:miter lim="800000"/>
            <a:headEnd type="none" w="sm" len="sm"/>
            <a:tailEnd type="triangle" w="sm" len="sm"/>
          </a:ln>
          <a:effectLst/>
        </p:spPr>
      </p:cxnSp>
      <p:pic>
        <p:nvPicPr>
          <p:cNvPr id="362502" name="Picture 6" descr="D:\My Documents\Work\New Features\10gR2\Utilities\Images\EM_datapump_jobs.gif"/>
          <p:cNvPicPr>
            <a:picLocks noChangeAspect="1" noChangeArrowheads="1"/>
          </p:cNvPicPr>
          <p:nvPr/>
        </p:nvPicPr>
        <p:blipFill>
          <a:blip r:embed="rId4" cstate="print"/>
          <a:srcRect/>
          <a:stretch>
            <a:fillRect/>
          </a:stretch>
        </p:blipFill>
        <p:spPr bwMode="gray">
          <a:xfrm>
            <a:off x="2713038" y="3005138"/>
            <a:ext cx="5749925" cy="2778125"/>
          </a:xfrm>
          <a:prstGeom prst="rect">
            <a:avLst/>
          </a:prstGeom>
          <a:noFill/>
          <a:ln w="28575">
            <a:solidFill>
              <a:schemeClr val="tx1"/>
            </a:solid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lstStyle/>
          <a:p>
            <a:r>
              <a:rPr lang="en-US"/>
              <a:t>Data Dictionary</a:t>
            </a:r>
          </a:p>
        </p:txBody>
      </p:sp>
      <p:sp>
        <p:nvSpPr>
          <p:cNvPr id="372739" name="Rectangle 3"/>
          <p:cNvSpPr>
            <a:spLocks noGrp="1" noChangeArrowheads="1"/>
          </p:cNvSpPr>
          <p:nvPr>
            <p:ph type="body" idx="1"/>
          </p:nvPr>
        </p:nvSpPr>
        <p:spPr>
          <a:xfrm>
            <a:off x="609600" y="1676400"/>
            <a:ext cx="7918450" cy="1966913"/>
          </a:xfrm>
        </p:spPr>
        <p:txBody>
          <a:bodyPr/>
          <a:lstStyle/>
          <a:p>
            <a:r>
              <a:rPr lang="en-US"/>
              <a:t>View information about external tables in:</a:t>
            </a:r>
          </a:p>
          <a:p>
            <a:pPr lvl="1"/>
            <a:r>
              <a:rPr lang="en-US">
                <a:latin typeface="Courier New" pitchFamily="49" charset="0"/>
              </a:rPr>
              <a:t>[DBA| ALL| USER]_EXTERNAL_TABLES</a:t>
            </a:r>
          </a:p>
          <a:p>
            <a:pPr lvl="1"/>
            <a:r>
              <a:rPr lang="en-US">
                <a:latin typeface="Courier New" pitchFamily="49" charset="0"/>
              </a:rPr>
              <a:t>[DBA| ALL| USER]_EXTERNAL_LOCATIONS</a:t>
            </a:r>
          </a:p>
          <a:p>
            <a:pPr lvl="1"/>
            <a:r>
              <a:rPr lang="en-US">
                <a:latin typeface="Courier New" pitchFamily="49" charset="0"/>
              </a:rPr>
              <a:t>[DBA| ALL| USER]_TABLES</a:t>
            </a:r>
          </a:p>
          <a:p>
            <a:pPr lvl="1"/>
            <a:r>
              <a:rPr lang="en-US">
                <a:latin typeface="Courier New" pitchFamily="49" charset="0"/>
              </a:rPr>
              <a:t>[DBA| ALL| USER]_TAB_COLUMNS</a:t>
            </a:r>
          </a:p>
        </p:txBody>
      </p:sp>
      <p:pic>
        <p:nvPicPr>
          <p:cNvPr id="372740" name="Picture 4" descr="C:\Documents and Settings\jubillin\My Documents\OU_Pictures\Icons_inititated\DDS-Views.gif"/>
          <p:cNvPicPr>
            <a:picLocks noChangeAspect="1" noChangeArrowheads="1"/>
          </p:cNvPicPr>
          <p:nvPr/>
        </p:nvPicPr>
        <p:blipFill>
          <a:blip r:embed="rId3" cstate="print"/>
          <a:srcRect/>
          <a:stretch>
            <a:fillRect/>
          </a:stretch>
        </p:blipFill>
        <p:spPr bwMode="gray">
          <a:xfrm>
            <a:off x="873125" y="4178300"/>
            <a:ext cx="2359025" cy="1895475"/>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9" name="Rectangle 5"/>
          <p:cNvSpPr>
            <a:spLocks noGrp="1" noChangeArrowheads="1"/>
          </p:cNvSpPr>
          <p:nvPr>
            <p:ph type="title"/>
          </p:nvPr>
        </p:nvSpPr>
        <p:spPr/>
        <p:txBody>
          <a:bodyPr/>
          <a:lstStyle/>
          <a:p>
            <a:r>
              <a:rPr lang="en-US"/>
              <a:t>Summary</a:t>
            </a:r>
          </a:p>
        </p:txBody>
      </p:sp>
      <p:sp>
        <p:nvSpPr>
          <p:cNvPr id="374790" name="Rectangle 6"/>
          <p:cNvSpPr>
            <a:spLocks noGrp="1" noChangeArrowheads="1"/>
          </p:cNvSpPr>
          <p:nvPr>
            <p:ph type="body" idx="1"/>
          </p:nvPr>
        </p:nvSpPr>
        <p:spPr>
          <a:xfrm>
            <a:off x="609600" y="1676400"/>
            <a:ext cx="7918450" cy="3775075"/>
          </a:xfrm>
        </p:spPr>
        <p:txBody>
          <a:bodyPr/>
          <a:lstStyle/>
          <a:p>
            <a:r>
              <a:rPr lang="en-US"/>
              <a:t>In this lesson, you should have learned how to:</a:t>
            </a:r>
          </a:p>
          <a:p>
            <a:pPr lvl="1"/>
            <a:r>
              <a:rPr lang="en-US"/>
              <a:t>Describe ways to move data</a:t>
            </a:r>
          </a:p>
          <a:p>
            <a:pPr lvl="1"/>
            <a:r>
              <a:rPr lang="en-US"/>
              <a:t>Create and use directory objects</a:t>
            </a:r>
          </a:p>
          <a:p>
            <a:pPr lvl="1"/>
            <a:r>
              <a:rPr lang="en-US"/>
              <a:t>Use SQL*Loader to load data from a non-Oracle database (or user files)</a:t>
            </a:r>
          </a:p>
          <a:p>
            <a:pPr lvl="1"/>
            <a:r>
              <a:rPr lang="en-US"/>
              <a:t>Use external tables to move data via</a:t>
            </a:r>
            <a:br>
              <a:rPr lang="en-US"/>
            </a:br>
            <a:r>
              <a:rPr lang="en-US"/>
              <a:t>platform-independent files</a:t>
            </a:r>
          </a:p>
          <a:p>
            <a:pPr lvl="1"/>
            <a:r>
              <a:rPr lang="en-US"/>
              <a:t>Explain the general architecture of Oracle Data Pump</a:t>
            </a:r>
          </a:p>
          <a:p>
            <a:pPr lvl="1"/>
            <a:r>
              <a:rPr lang="en-US"/>
              <a:t>Use Data Pump Export and Import to move data between Oracle databases</a:t>
            </a: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6" name="Rectangle 4"/>
          <p:cNvSpPr>
            <a:spLocks noGrp="1" noChangeArrowheads="1"/>
          </p:cNvSpPr>
          <p:nvPr>
            <p:ph type="title"/>
          </p:nvPr>
        </p:nvSpPr>
        <p:spPr/>
        <p:txBody>
          <a:bodyPr/>
          <a:lstStyle/>
          <a:p>
            <a:r>
              <a:rPr lang="en-US"/>
              <a:t>Practice 17 Overview: </a:t>
            </a:r>
            <a:br>
              <a:rPr lang="en-US"/>
            </a:br>
            <a:r>
              <a:rPr lang="en-US"/>
              <a:t>Moving Data</a:t>
            </a:r>
          </a:p>
        </p:txBody>
      </p:sp>
      <p:sp>
        <p:nvSpPr>
          <p:cNvPr id="376837" name="Rectangle 5"/>
          <p:cNvSpPr>
            <a:spLocks noGrp="1" noChangeArrowheads="1"/>
          </p:cNvSpPr>
          <p:nvPr>
            <p:ph type="body" idx="1"/>
          </p:nvPr>
        </p:nvSpPr>
        <p:spPr>
          <a:xfrm>
            <a:off x="609600" y="1676400"/>
            <a:ext cx="7918450" cy="3373438"/>
          </a:xfrm>
        </p:spPr>
        <p:txBody>
          <a:bodyPr/>
          <a:lstStyle/>
          <a:p>
            <a:r>
              <a:rPr lang="en-US"/>
              <a:t>This practice covers the following topics:</a:t>
            </a:r>
          </a:p>
          <a:p>
            <a:pPr lvl="1"/>
            <a:r>
              <a:rPr lang="en-US"/>
              <a:t>Using the Data Pump Export Wizard to select database objects to be exported</a:t>
            </a:r>
          </a:p>
          <a:p>
            <a:pPr lvl="1"/>
            <a:r>
              <a:rPr lang="en-US"/>
              <a:t>Monitoring a Data Pump Export job</a:t>
            </a:r>
          </a:p>
          <a:p>
            <a:pPr lvl="1"/>
            <a:r>
              <a:rPr lang="en-US"/>
              <a:t>Using the Data Pump Import Wizard to import tables to your database</a:t>
            </a:r>
          </a:p>
          <a:p>
            <a:pPr lvl="1"/>
            <a:r>
              <a:rPr lang="en-US"/>
              <a:t>Using the Load Data Wizard to load data into your database</a:t>
            </a:r>
          </a:p>
          <a:p>
            <a:pPr lvl="1"/>
            <a:r>
              <a:rPr lang="en-US"/>
              <a:t>Loading data by using the command line</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9256" name="Picture 8" descr="C:\Documents and Settings\pvennapu\My Documents\courses\DBA1\graphics\l19_4.gif"/>
          <p:cNvPicPr>
            <a:picLocks noChangeAspect="1" noChangeArrowheads="1"/>
          </p:cNvPicPr>
          <p:nvPr/>
        </p:nvPicPr>
        <p:blipFill>
          <a:blip r:embed="rId3" cstate="print"/>
          <a:srcRect/>
          <a:stretch>
            <a:fillRect/>
          </a:stretch>
        </p:blipFill>
        <p:spPr bwMode="gray">
          <a:xfrm>
            <a:off x="609600" y="2209800"/>
            <a:ext cx="8229600" cy="3952875"/>
          </a:xfrm>
          <a:prstGeom prst="rect">
            <a:avLst/>
          </a:prstGeom>
          <a:noFill/>
          <a:ln w="28575">
            <a:solidFill>
              <a:srgbClr val="000000"/>
            </a:solidFill>
            <a:miter lim="800000"/>
            <a:headEnd/>
            <a:tailEnd/>
          </a:ln>
        </p:spPr>
      </p:pic>
      <p:sp>
        <p:nvSpPr>
          <p:cNvPr id="309250" name="Rectangle 2"/>
          <p:cNvSpPr>
            <a:spLocks noGrp="1" noChangeArrowheads="1"/>
          </p:cNvSpPr>
          <p:nvPr>
            <p:ph type="title"/>
          </p:nvPr>
        </p:nvSpPr>
        <p:spPr/>
        <p:txBody>
          <a:bodyPr/>
          <a:lstStyle/>
          <a:p>
            <a:r>
              <a:rPr lang="en-US"/>
              <a:t>Directory Objects: Overview</a:t>
            </a:r>
            <a:r>
              <a:rPr lang="en-US">
                <a:solidFill>
                  <a:schemeClr val="bg1"/>
                </a:solidFill>
              </a:rPr>
              <a:t>       </a:t>
            </a:r>
            <a:r>
              <a:rPr lang="en-US" sz="700">
                <a:solidFill>
                  <a:schemeClr val="bg1"/>
                </a:solidFill>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1309" name="Picture 13" descr="C:\Documents and Settings\pvennapu\My Documents\courses\DBA1\graphics\l19_5.gif"/>
          <p:cNvPicPr>
            <a:picLocks noChangeAspect="1" noChangeArrowheads="1"/>
          </p:cNvPicPr>
          <p:nvPr/>
        </p:nvPicPr>
        <p:blipFill>
          <a:blip r:embed="rId3" cstate="print"/>
          <a:srcRect/>
          <a:stretch>
            <a:fillRect/>
          </a:stretch>
        </p:blipFill>
        <p:spPr bwMode="gray">
          <a:xfrm>
            <a:off x="609600" y="1171575"/>
            <a:ext cx="7772400" cy="1747838"/>
          </a:xfrm>
          <a:prstGeom prst="rect">
            <a:avLst/>
          </a:prstGeom>
          <a:noFill/>
          <a:ln w="28575">
            <a:solidFill>
              <a:srgbClr val="000000"/>
            </a:solidFill>
            <a:miter lim="800000"/>
            <a:headEnd/>
            <a:tailEnd/>
          </a:ln>
        </p:spPr>
      </p:pic>
      <p:pic>
        <p:nvPicPr>
          <p:cNvPr id="311308" name="Picture 12" descr="C:\Documents and Settings\pvennapu\My Documents\courses\DBA1\graphics\l19_5b.gif"/>
          <p:cNvPicPr>
            <a:picLocks noChangeAspect="1" noChangeArrowheads="1"/>
          </p:cNvPicPr>
          <p:nvPr/>
        </p:nvPicPr>
        <p:blipFill>
          <a:blip r:embed="rId4" cstate="print"/>
          <a:srcRect/>
          <a:stretch>
            <a:fillRect/>
          </a:stretch>
        </p:blipFill>
        <p:spPr bwMode="gray">
          <a:xfrm>
            <a:off x="609600" y="2978150"/>
            <a:ext cx="7772400" cy="2055813"/>
          </a:xfrm>
          <a:prstGeom prst="rect">
            <a:avLst/>
          </a:prstGeom>
          <a:noFill/>
          <a:ln w="28575">
            <a:solidFill>
              <a:srgbClr val="000000"/>
            </a:solidFill>
            <a:miter lim="800000"/>
            <a:headEnd/>
            <a:tailEnd/>
          </a:ln>
        </p:spPr>
      </p:pic>
      <p:sp>
        <p:nvSpPr>
          <p:cNvPr id="311298" name="Rectangle 2"/>
          <p:cNvSpPr>
            <a:spLocks noGrp="1" noChangeArrowheads="1"/>
          </p:cNvSpPr>
          <p:nvPr>
            <p:ph type="title"/>
          </p:nvPr>
        </p:nvSpPr>
        <p:spPr/>
        <p:txBody>
          <a:bodyPr/>
          <a:lstStyle/>
          <a:p>
            <a:r>
              <a:rPr lang="en-US"/>
              <a:t>Creating Directory Objects</a:t>
            </a:r>
          </a:p>
        </p:txBody>
      </p:sp>
      <p:pic>
        <p:nvPicPr>
          <p:cNvPr id="311301" name="Picture 5" descr="C:\a_image\dba048.gif"/>
          <p:cNvPicPr>
            <a:picLocks noChangeAspect="1" noChangeArrowheads="1"/>
          </p:cNvPicPr>
          <p:nvPr/>
        </p:nvPicPr>
        <p:blipFill>
          <a:blip r:embed="rId5" cstate="print"/>
          <a:srcRect/>
          <a:stretch>
            <a:fillRect/>
          </a:stretch>
        </p:blipFill>
        <p:spPr bwMode="gray">
          <a:xfrm>
            <a:off x="609600" y="5075238"/>
            <a:ext cx="7735888" cy="1184275"/>
          </a:xfrm>
          <a:prstGeom prst="rect">
            <a:avLst/>
          </a:prstGeom>
          <a:noFill/>
          <a:ln w="28575">
            <a:solidFill>
              <a:schemeClr val="tx1"/>
            </a:solidFill>
            <a:miter lim="800000"/>
            <a:headEnd/>
            <a:tailEnd/>
          </a:ln>
        </p:spPr>
      </p:pic>
      <p:sp>
        <p:nvSpPr>
          <p:cNvPr id="311303" name="Oval 7"/>
          <p:cNvSpPr>
            <a:spLocks noChangeArrowheads="1"/>
          </p:cNvSpPr>
          <p:nvPr/>
        </p:nvSpPr>
        <p:spPr bwMode="blackWhite">
          <a:xfrm>
            <a:off x="4330700" y="5040313"/>
            <a:ext cx="490538" cy="493712"/>
          </a:xfrm>
          <a:prstGeom prst="ellipse">
            <a:avLst/>
          </a:prstGeom>
          <a:solidFill>
            <a:srgbClr val="CCCCFF"/>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400" b="1">
                <a:solidFill>
                  <a:schemeClr val="tx1"/>
                </a:solidFill>
                <a:latin typeface="Arial" pitchFamily="34" charset="0"/>
              </a:rPr>
              <a:t>4</a:t>
            </a:r>
          </a:p>
        </p:txBody>
      </p:sp>
      <p:sp>
        <p:nvSpPr>
          <p:cNvPr id="311304" name="Oval 8"/>
          <p:cNvSpPr>
            <a:spLocks noChangeArrowheads="1"/>
          </p:cNvSpPr>
          <p:nvPr/>
        </p:nvSpPr>
        <p:spPr bwMode="blackWhite">
          <a:xfrm>
            <a:off x="2057400" y="3509963"/>
            <a:ext cx="490538" cy="493712"/>
          </a:xfrm>
          <a:prstGeom prst="ellipse">
            <a:avLst/>
          </a:prstGeom>
          <a:solidFill>
            <a:srgbClr val="CCCCFF"/>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400" b="1">
                <a:solidFill>
                  <a:schemeClr val="tx1"/>
                </a:solidFill>
                <a:latin typeface="Arial" pitchFamily="34" charset="0"/>
              </a:rPr>
              <a:t>3</a:t>
            </a:r>
          </a:p>
        </p:txBody>
      </p:sp>
      <p:sp>
        <p:nvSpPr>
          <p:cNvPr id="311305" name="Oval 9"/>
          <p:cNvSpPr>
            <a:spLocks noChangeArrowheads="1"/>
          </p:cNvSpPr>
          <p:nvPr/>
        </p:nvSpPr>
        <p:spPr bwMode="blackWhite">
          <a:xfrm>
            <a:off x="4648200" y="1833563"/>
            <a:ext cx="490538" cy="493712"/>
          </a:xfrm>
          <a:prstGeom prst="ellipse">
            <a:avLst/>
          </a:prstGeom>
          <a:solidFill>
            <a:srgbClr val="CCCCFF"/>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400" b="1">
                <a:solidFill>
                  <a:schemeClr val="tx1"/>
                </a:solidFill>
                <a:latin typeface="Arial" pitchFamily="34" charset="0"/>
              </a:rPr>
              <a:t>2</a:t>
            </a:r>
          </a:p>
        </p:txBody>
      </p:sp>
      <p:sp>
        <p:nvSpPr>
          <p:cNvPr id="311306" name="Oval 10"/>
          <p:cNvSpPr>
            <a:spLocks noChangeArrowheads="1"/>
          </p:cNvSpPr>
          <p:nvPr/>
        </p:nvSpPr>
        <p:spPr bwMode="blackWhite">
          <a:xfrm>
            <a:off x="2133600" y="1111250"/>
            <a:ext cx="490538" cy="493713"/>
          </a:xfrm>
          <a:prstGeom prst="ellipse">
            <a:avLst/>
          </a:prstGeom>
          <a:solidFill>
            <a:srgbClr val="CCCCFF"/>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400" b="1">
                <a:solidFill>
                  <a:schemeClr val="tx1"/>
                </a:solidFill>
                <a:latin typeface="Arial" pitchFamily="34" charset="0"/>
              </a:rPr>
              <a:t>1</a:t>
            </a:r>
          </a:p>
        </p:txBody>
      </p:sp>
      <p:sp>
        <p:nvSpPr>
          <p:cNvPr id="311307" name="Oval 11"/>
          <p:cNvSpPr>
            <a:spLocks noChangeArrowheads="1"/>
          </p:cNvSpPr>
          <p:nvPr/>
        </p:nvSpPr>
        <p:spPr bwMode="blackWhite">
          <a:xfrm>
            <a:off x="6096000" y="4271963"/>
            <a:ext cx="490538" cy="493712"/>
          </a:xfrm>
          <a:prstGeom prst="ellipse">
            <a:avLst/>
          </a:prstGeom>
          <a:solidFill>
            <a:srgbClr val="CCCCFF"/>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400" b="1">
                <a:solidFill>
                  <a:schemeClr val="tx1"/>
                </a:solidFill>
                <a:latin typeface="Arial" pitchFamily="34" charset="0"/>
              </a:rPr>
              <a:t>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a:noFill/>
        </p:spPr>
        <p:txBody>
          <a:bodyPr/>
          <a:lstStyle/>
          <a:p>
            <a:r>
              <a:rPr lang="en-US"/>
              <a:t>SQL*Loader: Overview</a:t>
            </a:r>
          </a:p>
        </p:txBody>
      </p:sp>
      <p:sp>
        <p:nvSpPr>
          <p:cNvPr id="313349" name="Line 5"/>
          <p:cNvSpPr>
            <a:spLocks noChangeShapeType="1"/>
          </p:cNvSpPr>
          <p:nvPr/>
        </p:nvSpPr>
        <p:spPr bwMode="auto">
          <a:xfrm flipV="1">
            <a:off x="3059113" y="1481138"/>
            <a:ext cx="7937" cy="877887"/>
          </a:xfrm>
          <a:prstGeom prst="line">
            <a:avLst/>
          </a:prstGeom>
          <a:noFill/>
          <a:ln w="28575">
            <a:solidFill>
              <a:schemeClr val="tx1"/>
            </a:solidFill>
            <a:round/>
            <a:headEnd type="triangle" w="sm" len="sm"/>
            <a:tailEnd type="none" w="sm" len="sm"/>
          </a:ln>
          <a:effectLst/>
        </p:spPr>
        <p:txBody>
          <a:bodyPr/>
          <a:lstStyle/>
          <a:p>
            <a:endParaRPr lang="en-US"/>
          </a:p>
        </p:txBody>
      </p:sp>
      <p:sp>
        <p:nvSpPr>
          <p:cNvPr id="313350" name="Line 6"/>
          <p:cNvSpPr>
            <a:spLocks noChangeShapeType="1"/>
          </p:cNvSpPr>
          <p:nvPr/>
        </p:nvSpPr>
        <p:spPr bwMode="auto">
          <a:xfrm flipV="1">
            <a:off x="4548188" y="1774825"/>
            <a:ext cx="0" cy="627063"/>
          </a:xfrm>
          <a:prstGeom prst="line">
            <a:avLst/>
          </a:prstGeom>
          <a:noFill/>
          <a:ln w="57150">
            <a:solidFill>
              <a:schemeClr val="tx1"/>
            </a:solidFill>
            <a:round/>
            <a:headEnd type="triangle" w="sm" len="sm"/>
            <a:tailEnd type="none" w="sm" len="sm"/>
          </a:ln>
          <a:effectLst/>
        </p:spPr>
        <p:txBody>
          <a:bodyPr/>
          <a:lstStyle/>
          <a:p>
            <a:endParaRPr lang="en-US"/>
          </a:p>
        </p:txBody>
      </p:sp>
      <p:sp>
        <p:nvSpPr>
          <p:cNvPr id="313351" name="Rectangle 7"/>
          <p:cNvSpPr>
            <a:spLocks noChangeArrowheads="1"/>
          </p:cNvSpPr>
          <p:nvPr/>
        </p:nvSpPr>
        <p:spPr bwMode="auto">
          <a:xfrm>
            <a:off x="1027113" y="1758950"/>
            <a:ext cx="2301875" cy="357188"/>
          </a:xfrm>
          <a:prstGeom prst="rect">
            <a:avLst/>
          </a:prstGeom>
          <a:noFill/>
          <a:ln w="9525">
            <a:noFill/>
            <a:miter lim="800000"/>
            <a:headEnd/>
            <a:tailEnd/>
          </a:ln>
          <a:effectLst/>
        </p:spPr>
        <p:txBody>
          <a:bodyPr lIns="82550" tIns="41275" rIns="82550" bIns="41275">
            <a:spAutoFit/>
          </a:bodyPr>
          <a:lstStyle/>
          <a:p>
            <a:pPr defTabSz="822325" eaLnBrk="0" hangingPunct="0">
              <a:spcBef>
                <a:spcPct val="50000"/>
              </a:spcBef>
              <a:buClrTx/>
              <a:buFontTx/>
              <a:buNone/>
            </a:pPr>
            <a:r>
              <a:rPr lang="en-US" sz="1800" b="1">
                <a:solidFill>
                  <a:schemeClr val="tx1"/>
                </a:solidFill>
                <a:latin typeface="Arial" pitchFamily="34" charset="0"/>
              </a:rPr>
              <a:t>Input data files</a:t>
            </a:r>
          </a:p>
        </p:txBody>
      </p:sp>
      <p:sp>
        <p:nvSpPr>
          <p:cNvPr id="313352" name="Rectangle 8"/>
          <p:cNvSpPr>
            <a:spLocks noChangeArrowheads="1"/>
          </p:cNvSpPr>
          <p:nvPr/>
        </p:nvSpPr>
        <p:spPr bwMode="auto">
          <a:xfrm>
            <a:off x="4567238" y="1776413"/>
            <a:ext cx="1600200" cy="357187"/>
          </a:xfrm>
          <a:prstGeom prst="rect">
            <a:avLst/>
          </a:prstGeom>
          <a:noFill/>
          <a:ln w="9525">
            <a:noFill/>
            <a:miter lim="800000"/>
            <a:headEnd/>
            <a:tailEnd/>
          </a:ln>
          <a:effectLst/>
        </p:spPr>
        <p:txBody>
          <a:bodyPr lIns="82550" tIns="41275" rIns="82550" bIns="41275">
            <a:spAutoFit/>
          </a:bodyPr>
          <a:lstStyle/>
          <a:p>
            <a:pPr defTabSz="822325" eaLnBrk="0" hangingPunct="0">
              <a:spcBef>
                <a:spcPct val="50000"/>
              </a:spcBef>
              <a:buClrTx/>
              <a:buFontTx/>
              <a:buNone/>
            </a:pPr>
            <a:r>
              <a:rPr lang="en-US" sz="1800" b="1">
                <a:solidFill>
                  <a:schemeClr val="tx1"/>
                </a:solidFill>
                <a:latin typeface="Arial" pitchFamily="34" charset="0"/>
              </a:rPr>
              <a:t>Control file</a:t>
            </a:r>
          </a:p>
        </p:txBody>
      </p:sp>
      <p:sp>
        <p:nvSpPr>
          <p:cNvPr id="313353" name="Rectangle 9"/>
          <p:cNvSpPr>
            <a:spLocks noChangeArrowheads="1"/>
          </p:cNvSpPr>
          <p:nvPr/>
        </p:nvSpPr>
        <p:spPr bwMode="blackWhite">
          <a:xfrm>
            <a:off x="2954338" y="2382838"/>
            <a:ext cx="3187700" cy="1335087"/>
          </a:xfrm>
          <a:prstGeom prst="rect">
            <a:avLst/>
          </a:prstGeom>
          <a:solidFill>
            <a:srgbClr val="CCCCCC"/>
          </a:solidFill>
          <a:ln w="25400">
            <a:solidFill>
              <a:schemeClr val="bg2"/>
            </a:solidFill>
            <a:miter lim="800000"/>
            <a:headEnd/>
            <a:tailEnd/>
          </a:ln>
          <a:effectLst/>
        </p:spPr>
        <p:txBody>
          <a:bodyPr wrap="none" anchor="ctr"/>
          <a:lstStyle/>
          <a:p>
            <a:endParaRPr lang="en-US"/>
          </a:p>
        </p:txBody>
      </p:sp>
      <p:sp>
        <p:nvSpPr>
          <p:cNvPr id="313354" name="Rectangle 10"/>
          <p:cNvSpPr>
            <a:spLocks noChangeArrowheads="1"/>
          </p:cNvSpPr>
          <p:nvPr/>
        </p:nvSpPr>
        <p:spPr bwMode="auto">
          <a:xfrm>
            <a:off x="3638550" y="2359025"/>
            <a:ext cx="1817688" cy="357188"/>
          </a:xfrm>
          <a:prstGeom prst="rect">
            <a:avLst/>
          </a:prstGeom>
          <a:noFill/>
          <a:ln w="9525">
            <a:noFill/>
            <a:miter lim="800000"/>
            <a:headEnd/>
            <a:tailEnd/>
          </a:ln>
          <a:effectLst/>
        </p:spPr>
        <p:txBody>
          <a:bodyPr lIns="82550" tIns="41275" rIns="82550" bIns="41275">
            <a:spAutoFit/>
          </a:bodyPr>
          <a:lstStyle/>
          <a:p>
            <a:pPr defTabSz="822325" eaLnBrk="0" hangingPunct="0">
              <a:spcBef>
                <a:spcPct val="50000"/>
              </a:spcBef>
              <a:buClrTx/>
              <a:buFontTx/>
              <a:buNone/>
            </a:pPr>
            <a:r>
              <a:rPr lang="en-US" sz="1800" b="1">
                <a:solidFill>
                  <a:schemeClr val="bg2"/>
                </a:solidFill>
                <a:latin typeface="Arial" pitchFamily="34" charset="0"/>
              </a:rPr>
              <a:t>SQL*Loader</a:t>
            </a:r>
          </a:p>
        </p:txBody>
      </p:sp>
      <p:sp>
        <p:nvSpPr>
          <p:cNvPr id="313355" name="Rectangle 11"/>
          <p:cNvSpPr>
            <a:spLocks noChangeArrowheads="1"/>
          </p:cNvSpPr>
          <p:nvPr/>
        </p:nvSpPr>
        <p:spPr bwMode="auto">
          <a:xfrm>
            <a:off x="2344738" y="5275263"/>
            <a:ext cx="1476375" cy="357187"/>
          </a:xfrm>
          <a:prstGeom prst="rect">
            <a:avLst/>
          </a:prstGeom>
          <a:noFill/>
          <a:ln w="9525">
            <a:noFill/>
            <a:miter lim="800000"/>
            <a:headEnd/>
            <a:tailEnd/>
          </a:ln>
          <a:effectLst/>
        </p:spPr>
        <p:txBody>
          <a:bodyPr lIns="82550" tIns="41275" rIns="82550" bIns="41275">
            <a:spAutoFit/>
          </a:bodyPr>
          <a:lstStyle/>
          <a:p>
            <a:pPr defTabSz="822325" eaLnBrk="0" hangingPunct="0">
              <a:spcBef>
                <a:spcPct val="10000"/>
              </a:spcBef>
              <a:buClrTx/>
              <a:buFontTx/>
              <a:buNone/>
            </a:pPr>
            <a:r>
              <a:rPr lang="en-US" sz="1800" b="1">
                <a:solidFill>
                  <a:schemeClr val="tx1"/>
                </a:solidFill>
                <a:latin typeface="Arial" pitchFamily="34" charset="0"/>
              </a:rPr>
              <a:t>Log file</a:t>
            </a:r>
          </a:p>
        </p:txBody>
      </p:sp>
      <p:sp>
        <p:nvSpPr>
          <p:cNvPr id="313356" name="Rectangle 12"/>
          <p:cNvSpPr>
            <a:spLocks noChangeArrowheads="1"/>
          </p:cNvSpPr>
          <p:nvPr/>
        </p:nvSpPr>
        <p:spPr bwMode="auto">
          <a:xfrm>
            <a:off x="4602163" y="4589463"/>
            <a:ext cx="1370012" cy="357187"/>
          </a:xfrm>
          <a:prstGeom prst="rect">
            <a:avLst/>
          </a:prstGeom>
          <a:noFill/>
          <a:ln w="9525">
            <a:noFill/>
            <a:miter lim="800000"/>
            <a:headEnd/>
            <a:tailEnd/>
          </a:ln>
          <a:effectLst/>
        </p:spPr>
        <p:txBody>
          <a:bodyPr lIns="82550" tIns="41275" rIns="82550" bIns="41275">
            <a:spAutoFit/>
          </a:bodyPr>
          <a:lstStyle/>
          <a:p>
            <a:pPr algn="l" defTabSz="822325" eaLnBrk="0" hangingPunct="0">
              <a:spcBef>
                <a:spcPct val="10000"/>
              </a:spcBef>
              <a:buClrTx/>
              <a:buFontTx/>
              <a:buNone/>
            </a:pPr>
            <a:r>
              <a:rPr lang="en-US" sz="1800" b="1">
                <a:solidFill>
                  <a:srgbClr val="0000FF"/>
                </a:solidFill>
                <a:latin typeface="Arial" pitchFamily="34" charset="0"/>
              </a:rPr>
              <a:t>Inserted</a:t>
            </a:r>
          </a:p>
        </p:txBody>
      </p:sp>
      <p:sp>
        <p:nvSpPr>
          <p:cNvPr id="313357" name="Line 13"/>
          <p:cNvSpPr>
            <a:spLocks noChangeShapeType="1"/>
          </p:cNvSpPr>
          <p:nvPr/>
        </p:nvSpPr>
        <p:spPr bwMode="auto">
          <a:xfrm flipV="1">
            <a:off x="4548188" y="3522663"/>
            <a:ext cx="0" cy="688975"/>
          </a:xfrm>
          <a:prstGeom prst="line">
            <a:avLst/>
          </a:prstGeom>
          <a:noFill/>
          <a:ln w="57150">
            <a:solidFill>
              <a:schemeClr val="tx1"/>
            </a:solidFill>
            <a:round/>
            <a:headEnd type="triangle" w="sm" len="sm"/>
            <a:tailEnd type="none" w="sm" len="sm"/>
          </a:ln>
          <a:effectLst/>
        </p:spPr>
        <p:txBody>
          <a:bodyPr/>
          <a:lstStyle/>
          <a:p>
            <a:endParaRPr lang="en-US"/>
          </a:p>
        </p:txBody>
      </p:sp>
      <p:sp>
        <p:nvSpPr>
          <p:cNvPr id="313358" name="Rectangle 14"/>
          <p:cNvSpPr>
            <a:spLocks noChangeArrowheads="1"/>
          </p:cNvSpPr>
          <p:nvPr/>
        </p:nvSpPr>
        <p:spPr bwMode="auto">
          <a:xfrm>
            <a:off x="4591050" y="3705225"/>
            <a:ext cx="1344613" cy="357188"/>
          </a:xfrm>
          <a:prstGeom prst="rect">
            <a:avLst/>
          </a:prstGeom>
          <a:noFill/>
          <a:ln w="9525">
            <a:noFill/>
            <a:miter lim="800000"/>
            <a:headEnd/>
            <a:tailEnd/>
          </a:ln>
          <a:effectLst/>
        </p:spPr>
        <p:txBody>
          <a:bodyPr lIns="82550" tIns="41275" rIns="82550" bIns="41275">
            <a:spAutoFit/>
          </a:bodyPr>
          <a:lstStyle/>
          <a:p>
            <a:pPr algn="l" defTabSz="822325" eaLnBrk="0" hangingPunct="0">
              <a:spcBef>
                <a:spcPct val="10000"/>
              </a:spcBef>
              <a:buClrTx/>
              <a:buFontTx/>
              <a:buNone/>
            </a:pPr>
            <a:r>
              <a:rPr lang="en-US" sz="1800" b="1">
                <a:solidFill>
                  <a:srgbClr val="0000FF"/>
                </a:solidFill>
                <a:latin typeface="Arial" pitchFamily="34" charset="0"/>
              </a:rPr>
              <a:t>Selected</a:t>
            </a:r>
          </a:p>
        </p:txBody>
      </p:sp>
      <p:sp>
        <p:nvSpPr>
          <p:cNvPr id="313359" name="Freeform 15"/>
          <p:cNvSpPr>
            <a:spLocks/>
          </p:cNvSpPr>
          <p:nvPr/>
        </p:nvSpPr>
        <p:spPr bwMode="auto">
          <a:xfrm>
            <a:off x="5300663" y="3937000"/>
            <a:ext cx="2163762" cy="498475"/>
          </a:xfrm>
          <a:custGeom>
            <a:avLst/>
            <a:gdLst/>
            <a:ahLst/>
            <a:cxnLst>
              <a:cxn ang="0">
                <a:pos x="0" y="336"/>
              </a:cxn>
              <a:cxn ang="0">
                <a:pos x="1339" y="336"/>
              </a:cxn>
              <a:cxn ang="0">
                <a:pos x="1339" y="0"/>
              </a:cxn>
            </a:cxnLst>
            <a:rect l="0" t="0" r="r" b="b"/>
            <a:pathLst>
              <a:path w="1340" h="337">
                <a:moveTo>
                  <a:pt x="0" y="336"/>
                </a:moveTo>
                <a:lnTo>
                  <a:pt x="1339" y="336"/>
                </a:lnTo>
                <a:lnTo>
                  <a:pt x="1339" y="0"/>
                </a:lnTo>
              </a:path>
            </a:pathLst>
          </a:custGeom>
          <a:noFill/>
          <a:ln w="28575" cap="rnd" cmpd="sng">
            <a:solidFill>
              <a:schemeClr val="hlink"/>
            </a:solidFill>
            <a:prstDash val="solid"/>
            <a:round/>
            <a:headEnd type="none" w="sm" len="sm"/>
            <a:tailEnd type="triangle" w="sm" len="sm"/>
          </a:ln>
          <a:effectLst/>
        </p:spPr>
        <p:txBody>
          <a:bodyPr/>
          <a:lstStyle/>
          <a:p>
            <a:endParaRPr lang="en-US"/>
          </a:p>
        </p:txBody>
      </p:sp>
      <p:sp>
        <p:nvSpPr>
          <p:cNvPr id="313360" name="Rectangle 16"/>
          <p:cNvSpPr>
            <a:spLocks noChangeArrowheads="1"/>
          </p:cNvSpPr>
          <p:nvPr/>
        </p:nvSpPr>
        <p:spPr bwMode="auto">
          <a:xfrm>
            <a:off x="5957888" y="4491038"/>
            <a:ext cx="1476375" cy="357187"/>
          </a:xfrm>
          <a:prstGeom prst="rect">
            <a:avLst/>
          </a:prstGeom>
          <a:noFill/>
          <a:ln w="9525">
            <a:noFill/>
            <a:miter lim="800000"/>
            <a:headEnd/>
            <a:tailEnd/>
          </a:ln>
          <a:effectLst/>
        </p:spPr>
        <p:txBody>
          <a:bodyPr lIns="82550" tIns="41275" rIns="82550" bIns="41275">
            <a:spAutoFit/>
          </a:bodyPr>
          <a:lstStyle/>
          <a:p>
            <a:pPr defTabSz="822325" eaLnBrk="0" hangingPunct="0">
              <a:spcBef>
                <a:spcPct val="10000"/>
              </a:spcBef>
              <a:buClrTx/>
              <a:buFontTx/>
              <a:buNone/>
            </a:pPr>
            <a:r>
              <a:rPr lang="en-US" sz="1800" b="1">
                <a:solidFill>
                  <a:schemeClr val="hlink"/>
                </a:solidFill>
                <a:latin typeface="Arial" pitchFamily="34" charset="0"/>
              </a:rPr>
              <a:t>Rejected</a:t>
            </a:r>
          </a:p>
        </p:txBody>
      </p:sp>
      <p:sp>
        <p:nvSpPr>
          <p:cNvPr id="313361" name="Rectangle 17"/>
          <p:cNvSpPr>
            <a:spLocks noChangeArrowheads="1"/>
          </p:cNvSpPr>
          <p:nvPr/>
        </p:nvSpPr>
        <p:spPr bwMode="auto">
          <a:xfrm>
            <a:off x="7370763" y="3952875"/>
            <a:ext cx="733425" cy="631825"/>
          </a:xfrm>
          <a:prstGeom prst="rect">
            <a:avLst/>
          </a:prstGeom>
          <a:noFill/>
          <a:ln w="9525">
            <a:noFill/>
            <a:miter lim="800000"/>
            <a:headEnd/>
            <a:tailEnd/>
          </a:ln>
          <a:effectLst/>
        </p:spPr>
        <p:txBody>
          <a:bodyPr lIns="82550" tIns="41275" rIns="82550" bIns="41275">
            <a:spAutoFit/>
          </a:bodyPr>
          <a:lstStyle/>
          <a:p>
            <a:pPr defTabSz="822325" eaLnBrk="0" hangingPunct="0">
              <a:spcBef>
                <a:spcPct val="10000"/>
              </a:spcBef>
              <a:buClrTx/>
              <a:buFontTx/>
              <a:buNone/>
            </a:pPr>
            <a:r>
              <a:rPr lang="en-US" sz="1800" b="1">
                <a:solidFill>
                  <a:schemeClr val="tx1"/>
                </a:solidFill>
                <a:latin typeface="Arial" pitchFamily="34" charset="0"/>
              </a:rPr>
              <a:t>Bad file</a:t>
            </a:r>
          </a:p>
        </p:txBody>
      </p:sp>
      <p:sp>
        <p:nvSpPr>
          <p:cNvPr id="313362" name="Rectangle 18"/>
          <p:cNvSpPr>
            <a:spLocks noChangeArrowheads="1"/>
          </p:cNvSpPr>
          <p:nvPr/>
        </p:nvSpPr>
        <p:spPr bwMode="auto">
          <a:xfrm>
            <a:off x="6034088" y="2433638"/>
            <a:ext cx="1476375" cy="357187"/>
          </a:xfrm>
          <a:prstGeom prst="rect">
            <a:avLst/>
          </a:prstGeom>
          <a:noFill/>
          <a:ln w="9525">
            <a:noFill/>
            <a:miter lim="800000"/>
            <a:headEnd/>
            <a:tailEnd/>
          </a:ln>
          <a:effectLst/>
        </p:spPr>
        <p:txBody>
          <a:bodyPr lIns="82550" tIns="41275" rIns="82550" bIns="41275">
            <a:spAutoFit/>
          </a:bodyPr>
          <a:lstStyle/>
          <a:p>
            <a:pPr defTabSz="822325" eaLnBrk="0" hangingPunct="0">
              <a:spcBef>
                <a:spcPct val="10000"/>
              </a:spcBef>
              <a:buClrTx/>
              <a:buFontTx/>
              <a:buNone/>
            </a:pPr>
            <a:r>
              <a:rPr lang="en-US" sz="1800" b="1">
                <a:solidFill>
                  <a:schemeClr val="hlink"/>
                </a:solidFill>
                <a:latin typeface="Arial" pitchFamily="34" charset="0"/>
              </a:rPr>
              <a:t>Rejected</a:t>
            </a:r>
          </a:p>
        </p:txBody>
      </p:sp>
      <p:sp>
        <p:nvSpPr>
          <p:cNvPr id="313363" name="Freeform 19"/>
          <p:cNvSpPr>
            <a:spLocks/>
          </p:cNvSpPr>
          <p:nvPr/>
        </p:nvSpPr>
        <p:spPr bwMode="auto">
          <a:xfrm>
            <a:off x="5689600" y="2805113"/>
            <a:ext cx="1771650" cy="488950"/>
          </a:xfrm>
          <a:custGeom>
            <a:avLst/>
            <a:gdLst/>
            <a:ahLst/>
            <a:cxnLst>
              <a:cxn ang="0">
                <a:pos x="0" y="0"/>
              </a:cxn>
              <a:cxn ang="0">
                <a:pos x="1115" y="0"/>
              </a:cxn>
              <a:cxn ang="0">
                <a:pos x="1115" y="417"/>
              </a:cxn>
            </a:cxnLst>
            <a:rect l="0" t="0" r="r" b="b"/>
            <a:pathLst>
              <a:path w="1116" h="418">
                <a:moveTo>
                  <a:pt x="0" y="0"/>
                </a:moveTo>
                <a:lnTo>
                  <a:pt x="1115" y="0"/>
                </a:lnTo>
                <a:lnTo>
                  <a:pt x="1115" y="417"/>
                </a:lnTo>
              </a:path>
            </a:pathLst>
          </a:custGeom>
          <a:noFill/>
          <a:ln w="28575" cap="rnd" cmpd="sng">
            <a:solidFill>
              <a:schemeClr val="hlink"/>
            </a:solidFill>
            <a:prstDash val="solid"/>
            <a:round/>
            <a:headEnd type="none" w="sm" len="sm"/>
            <a:tailEnd type="triangle" w="sm" len="sm"/>
          </a:ln>
          <a:effectLst/>
        </p:spPr>
        <p:txBody>
          <a:bodyPr/>
          <a:lstStyle/>
          <a:p>
            <a:endParaRPr lang="en-US"/>
          </a:p>
        </p:txBody>
      </p:sp>
      <p:sp>
        <p:nvSpPr>
          <p:cNvPr id="313364" name="Rectangle 20"/>
          <p:cNvSpPr>
            <a:spLocks noChangeArrowheads="1"/>
          </p:cNvSpPr>
          <p:nvPr/>
        </p:nvSpPr>
        <p:spPr bwMode="blackWhite">
          <a:xfrm>
            <a:off x="3111500" y="3340100"/>
            <a:ext cx="2873375" cy="258763"/>
          </a:xfrm>
          <a:prstGeom prst="rect">
            <a:avLst/>
          </a:prstGeom>
          <a:solidFill>
            <a:srgbClr val="FFCC33"/>
          </a:solidFill>
          <a:ln w="25400">
            <a:solidFill>
              <a:srgbClr val="000000"/>
            </a:solidFill>
            <a:miter lim="800000"/>
            <a:headEnd/>
            <a:tailEnd/>
          </a:ln>
          <a:effectLst/>
        </p:spPr>
        <p:txBody>
          <a:bodyPr wrap="none" lIns="46038" tIns="46038" rIns="46038" bIns="46038" anchor="ctr"/>
          <a:lstStyle/>
          <a:p>
            <a:pPr defTabSz="228600" eaLnBrk="0" hangingPunct="0">
              <a:spcBef>
                <a:spcPct val="10000"/>
              </a:spcBef>
              <a:buClrTx/>
              <a:buFontTx/>
              <a:buNone/>
            </a:pPr>
            <a:r>
              <a:rPr lang="en-US" sz="1800" b="1">
                <a:solidFill>
                  <a:schemeClr val="bg2"/>
                </a:solidFill>
                <a:latin typeface="Arial" pitchFamily="34" charset="0"/>
              </a:rPr>
              <a:t>Record selection</a:t>
            </a:r>
            <a:endParaRPr lang="en-US" sz="1800" b="1">
              <a:solidFill>
                <a:schemeClr val="tx1"/>
              </a:solidFill>
              <a:latin typeface="Arial" pitchFamily="34" charset="0"/>
            </a:endParaRPr>
          </a:p>
        </p:txBody>
      </p:sp>
      <p:sp>
        <p:nvSpPr>
          <p:cNvPr id="313365" name="Line 21"/>
          <p:cNvSpPr>
            <a:spLocks noChangeShapeType="1"/>
          </p:cNvSpPr>
          <p:nvPr/>
        </p:nvSpPr>
        <p:spPr bwMode="auto">
          <a:xfrm flipV="1">
            <a:off x="4546600" y="2970213"/>
            <a:ext cx="3175" cy="358775"/>
          </a:xfrm>
          <a:prstGeom prst="line">
            <a:avLst/>
          </a:prstGeom>
          <a:noFill/>
          <a:ln w="57150">
            <a:solidFill>
              <a:schemeClr val="tx1"/>
            </a:solidFill>
            <a:round/>
            <a:headEnd type="triangle" w="sm" len="sm"/>
            <a:tailEnd type="none" w="sm" len="sm"/>
          </a:ln>
          <a:effectLst/>
        </p:spPr>
        <p:txBody>
          <a:bodyPr/>
          <a:lstStyle/>
          <a:p>
            <a:endParaRPr lang="en-US"/>
          </a:p>
        </p:txBody>
      </p:sp>
      <p:sp>
        <p:nvSpPr>
          <p:cNvPr id="313366" name="Rectangle 22"/>
          <p:cNvSpPr>
            <a:spLocks noChangeArrowheads="1"/>
          </p:cNvSpPr>
          <p:nvPr/>
        </p:nvSpPr>
        <p:spPr bwMode="blackWhite">
          <a:xfrm>
            <a:off x="4618038" y="2987675"/>
            <a:ext cx="1381125" cy="357188"/>
          </a:xfrm>
          <a:prstGeom prst="rect">
            <a:avLst/>
          </a:prstGeom>
          <a:noFill/>
          <a:ln w="9525">
            <a:noFill/>
            <a:miter lim="800000"/>
            <a:headEnd/>
            <a:tailEnd/>
          </a:ln>
          <a:effectLst/>
        </p:spPr>
        <p:txBody>
          <a:bodyPr lIns="82550" tIns="41275" rIns="82550" bIns="41275">
            <a:spAutoFit/>
          </a:bodyPr>
          <a:lstStyle/>
          <a:p>
            <a:pPr algn="l" defTabSz="822325" eaLnBrk="0" hangingPunct="0">
              <a:spcBef>
                <a:spcPct val="10000"/>
              </a:spcBef>
              <a:buClrTx/>
              <a:buFontTx/>
              <a:buNone/>
            </a:pPr>
            <a:r>
              <a:rPr lang="en-US" sz="1800" b="1">
                <a:solidFill>
                  <a:srgbClr val="0000FF"/>
                </a:solidFill>
                <a:latin typeface="Arial" pitchFamily="34" charset="0"/>
              </a:rPr>
              <a:t>Accepted</a:t>
            </a:r>
          </a:p>
        </p:txBody>
      </p:sp>
      <p:sp>
        <p:nvSpPr>
          <p:cNvPr id="313367" name="Rectangle 23"/>
          <p:cNvSpPr>
            <a:spLocks noChangeArrowheads="1"/>
          </p:cNvSpPr>
          <p:nvPr/>
        </p:nvSpPr>
        <p:spPr bwMode="auto">
          <a:xfrm>
            <a:off x="1054100" y="4438650"/>
            <a:ext cx="1476375" cy="658813"/>
          </a:xfrm>
          <a:prstGeom prst="rect">
            <a:avLst/>
          </a:prstGeom>
          <a:noFill/>
          <a:ln w="9525">
            <a:noFill/>
            <a:miter lim="800000"/>
            <a:headEnd/>
            <a:tailEnd/>
          </a:ln>
          <a:effectLst/>
        </p:spPr>
        <p:txBody>
          <a:bodyPr lIns="82550" tIns="41275" rIns="82550" bIns="41275">
            <a:spAutoFit/>
          </a:bodyPr>
          <a:lstStyle/>
          <a:p>
            <a:pPr defTabSz="822325" eaLnBrk="0" hangingPunct="0">
              <a:spcBef>
                <a:spcPct val="10000"/>
              </a:spcBef>
              <a:buClrTx/>
              <a:buFontTx/>
              <a:buNone/>
            </a:pPr>
            <a:r>
              <a:rPr lang="en-US" sz="1800" b="1">
                <a:solidFill>
                  <a:schemeClr val="tx1"/>
                </a:solidFill>
                <a:latin typeface="Arial" pitchFamily="34" charset="0"/>
              </a:rPr>
              <a:t>Discard file</a:t>
            </a:r>
          </a:p>
          <a:p>
            <a:pPr defTabSz="822325" eaLnBrk="0" hangingPunct="0">
              <a:spcBef>
                <a:spcPct val="10000"/>
              </a:spcBef>
              <a:buClrTx/>
              <a:buFontTx/>
              <a:buNone/>
            </a:pPr>
            <a:r>
              <a:rPr lang="en-US" sz="1800" b="1">
                <a:solidFill>
                  <a:schemeClr val="tx1"/>
                </a:solidFill>
                <a:latin typeface="Arial" pitchFamily="34" charset="0"/>
              </a:rPr>
              <a:t>(optional)</a:t>
            </a:r>
          </a:p>
        </p:txBody>
      </p:sp>
      <p:sp>
        <p:nvSpPr>
          <p:cNvPr id="313368" name="Rectangle 24"/>
          <p:cNvSpPr>
            <a:spLocks noChangeArrowheads="1"/>
          </p:cNvSpPr>
          <p:nvPr/>
        </p:nvSpPr>
        <p:spPr bwMode="auto">
          <a:xfrm>
            <a:off x="1630363" y="3090863"/>
            <a:ext cx="1476375" cy="357187"/>
          </a:xfrm>
          <a:prstGeom prst="rect">
            <a:avLst/>
          </a:prstGeom>
          <a:noFill/>
          <a:ln w="9525">
            <a:noFill/>
            <a:miter lim="800000"/>
            <a:headEnd/>
            <a:tailEnd/>
          </a:ln>
          <a:effectLst/>
        </p:spPr>
        <p:txBody>
          <a:bodyPr lIns="82550" tIns="41275" rIns="82550" bIns="41275">
            <a:spAutoFit/>
          </a:bodyPr>
          <a:lstStyle/>
          <a:p>
            <a:pPr defTabSz="822325" eaLnBrk="0" hangingPunct="0">
              <a:spcBef>
                <a:spcPct val="10000"/>
              </a:spcBef>
              <a:buClrTx/>
              <a:buFontTx/>
              <a:buNone/>
            </a:pPr>
            <a:r>
              <a:rPr lang="en-US" sz="1800" b="1">
                <a:solidFill>
                  <a:schemeClr val="hlink"/>
                </a:solidFill>
                <a:latin typeface="Arial" pitchFamily="34" charset="0"/>
              </a:rPr>
              <a:t>Discarded</a:t>
            </a:r>
          </a:p>
        </p:txBody>
      </p:sp>
      <p:sp>
        <p:nvSpPr>
          <p:cNvPr id="313369" name="Freeform 25"/>
          <p:cNvSpPr>
            <a:spLocks/>
          </p:cNvSpPr>
          <p:nvPr/>
        </p:nvSpPr>
        <p:spPr bwMode="auto">
          <a:xfrm>
            <a:off x="1785938" y="3402013"/>
            <a:ext cx="1308100" cy="366712"/>
          </a:xfrm>
          <a:custGeom>
            <a:avLst/>
            <a:gdLst/>
            <a:ahLst/>
            <a:cxnLst>
              <a:cxn ang="0">
                <a:pos x="823" y="0"/>
              </a:cxn>
              <a:cxn ang="0">
                <a:pos x="0" y="0"/>
              </a:cxn>
              <a:cxn ang="0">
                <a:pos x="0" y="230"/>
              </a:cxn>
            </a:cxnLst>
            <a:rect l="0" t="0" r="r" b="b"/>
            <a:pathLst>
              <a:path w="824" h="231">
                <a:moveTo>
                  <a:pt x="823" y="0"/>
                </a:moveTo>
                <a:lnTo>
                  <a:pt x="0" y="0"/>
                </a:lnTo>
                <a:lnTo>
                  <a:pt x="0" y="230"/>
                </a:lnTo>
              </a:path>
            </a:pathLst>
          </a:custGeom>
          <a:noFill/>
          <a:ln w="28575" cap="rnd" cmpd="sng">
            <a:solidFill>
              <a:schemeClr val="hlink"/>
            </a:solidFill>
            <a:prstDash val="solid"/>
            <a:round/>
            <a:headEnd type="none" w="sm" len="sm"/>
            <a:tailEnd type="triangle" w="sm" len="sm"/>
          </a:ln>
          <a:effectLst/>
        </p:spPr>
        <p:txBody>
          <a:bodyPr/>
          <a:lstStyle/>
          <a:p>
            <a:endParaRPr lang="en-US"/>
          </a:p>
        </p:txBody>
      </p:sp>
      <p:sp>
        <p:nvSpPr>
          <p:cNvPr id="313370" name="Rectangle 26"/>
          <p:cNvSpPr>
            <a:spLocks noChangeArrowheads="1"/>
          </p:cNvSpPr>
          <p:nvPr/>
        </p:nvSpPr>
        <p:spPr bwMode="blackWhite">
          <a:xfrm>
            <a:off x="3371850" y="2684463"/>
            <a:ext cx="2352675" cy="301625"/>
          </a:xfrm>
          <a:prstGeom prst="rect">
            <a:avLst/>
          </a:prstGeom>
          <a:solidFill>
            <a:srgbClr val="FFCC33"/>
          </a:solidFill>
          <a:ln w="25400">
            <a:solidFill>
              <a:srgbClr val="000000"/>
            </a:solidFill>
            <a:miter lim="800000"/>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1800" b="1">
                <a:solidFill>
                  <a:schemeClr val="tx1"/>
                </a:solidFill>
                <a:latin typeface="Arial" pitchFamily="34" charset="0"/>
              </a:rPr>
              <a:t>Field processing</a:t>
            </a:r>
          </a:p>
        </p:txBody>
      </p:sp>
      <p:grpSp>
        <p:nvGrpSpPr>
          <p:cNvPr id="313371" name="Group 27"/>
          <p:cNvGrpSpPr>
            <a:grpSpLocks/>
          </p:cNvGrpSpPr>
          <p:nvPr/>
        </p:nvGrpSpPr>
        <p:grpSpPr bwMode="auto">
          <a:xfrm>
            <a:off x="1366838" y="3806825"/>
            <a:ext cx="844550" cy="654050"/>
            <a:chOff x="994" y="1152"/>
            <a:chExt cx="532" cy="412"/>
          </a:xfrm>
        </p:grpSpPr>
        <p:sp>
          <p:nvSpPr>
            <p:cNvPr id="313372" name="Rectangle 28"/>
            <p:cNvSpPr>
              <a:spLocks noChangeArrowheads="1"/>
            </p:cNvSpPr>
            <p:nvPr/>
          </p:nvSpPr>
          <p:spPr bwMode="gray">
            <a:xfrm>
              <a:off x="994" y="1236"/>
              <a:ext cx="532" cy="246"/>
            </a:xfrm>
            <a:prstGeom prst="rect">
              <a:avLst/>
            </a:prstGeom>
            <a:solidFill>
              <a:srgbClr val="9999FF"/>
            </a:solidFill>
            <a:ln w="3175">
              <a:solidFill>
                <a:srgbClr val="9999FF"/>
              </a:solidFill>
              <a:miter lim="800000"/>
              <a:headEnd/>
              <a:tailEnd/>
            </a:ln>
            <a:effectLst/>
          </p:spPr>
          <p:txBody>
            <a:bodyPr wrap="none" anchor="ctr"/>
            <a:lstStyle/>
            <a:p>
              <a:endParaRPr lang="en-US"/>
            </a:p>
          </p:txBody>
        </p:sp>
        <p:sp>
          <p:nvSpPr>
            <p:cNvPr id="313373" name="Oval 29"/>
            <p:cNvSpPr>
              <a:spLocks noChangeArrowheads="1"/>
            </p:cNvSpPr>
            <p:nvPr/>
          </p:nvSpPr>
          <p:spPr bwMode="gray">
            <a:xfrm>
              <a:off x="994" y="1152"/>
              <a:ext cx="532" cy="158"/>
            </a:xfrm>
            <a:prstGeom prst="ellipse">
              <a:avLst/>
            </a:prstGeom>
            <a:solidFill>
              <a:srgbClr val="CCCCFF"/>
            </a:solidFill>
            <a:ln w="3175">
              <a:solidFill>
                <a:srgbClr val="9999FF"/>
              </a:solidFill>
              <a:round/>
              <a:headEnd/>
              <a:tailEnd/>
            </a:ln>
            <a:effectLst/>
          </p:spPr>
          <p:txBody>
            <a:bodyPr wrap="none" anchor="ctr"/>
            <a:lstStyle/>
            <a:p>
              <a:endParaRPr lang="en-US"/>
            </a:p>
          </p:txBody>
        </p:sp>
        <p:sp>
          <p:nvSpPr>
            <p:cNvPr id="313374" name="Oval 30"/>
            <p:cNvSpPr>
              <a:spLocks noChangeArrowheads="1"/>
            </p:cNvSpPr>
            <p:nvPr/>
          </p:nvSpPr>
          <p:spPr bwMode="gray">
            <a:xfrm>
              <a:off x="994" y="1406"/>
              <a:ext cx="532" cy="158"/>
            </a:xfrm>
            <a:prstGeom prst="ellipse">
              <a:avLst/>
            </a:prstGeom>
            <a:solidFill>
              <a:srgbClr val="9999FF"/>
            </a:solidFill>
            <a:ln w="3175">
              <a:solidFill>
                <a:srgbClr val="9999FF"/>
              </a:solidFill>
              <a:round/>
              <a:headEnd/>
              <a:tailEnd/>
            </a:ln>
            <a:effectLst/>
          </p:spPr>
          <p:txBody>
            <a:bodyPr wrap="none" anchor="ctr"/>
            <a:lstStyle/>
            <a:p>
              <a:endParaRPr lang="en-US"/>
            </a:p>
          </p:txBody>
        </p:sp>
      </p:grpSp>
      <p:grpSp>
        <p:nvGrpSpPr>
          <p:cNvPr id="313375" name="Group 31"/>
          <p:cNvGrpSpPr>
            <a:grpSpLocks/>
          </p:cNvGrpSpPr>
          <p:nvPr/>
        </p:nvGrpSpPr>
        <p:grpSpPr bwMode="auto">
          <a:xfrm>
            <a:off x="7027863" y="3294063"/>
            <a:ext cx="844550" cy="654050"/>
            <a:chOff x="994" y="1152"/>
            <a:chExt cx="532" cy="412"/>
          </a:xfrm>
        </p:grpSpPr>
        <p:sp>
          <p:nvSpPr>
            <p:cNvPr id="313376" name="Rectangle 32"/>
            <p:cNvSpPr>
              <a:spLocks noChangeArrowheads="1"/>
            </p:cNvSpPr>
            <p:nvPr/>
          </p:nvSpPr>
          <p:spPr bwMode="gray">
            <a:xfrm>
              <a:off x="994" y="1236"/>
              <a:ext cx="532" cy="246"/>
            </a:xfrm>
            <a:prstGeom prst="rect">
              <a:avLst/>
            </a:prstGeom>
            <a:solidFill>
              <a:srgbClr val="9999FF"/>
            </a:solidFill>
            <a:ln w="3175">
              <a:solidFill>
                <a:srgbClr val="9999FF"/>
              </a:solidFill>
              <a:miter lim="800000"/>
              <a:headEnd/>
              <a:tailEnd/>
            </a:ln>
            <a:effectLst/>
          </p:spPr>
          <p:txBody>
            <a:bodyPr wrap="none" anchor="ctr"/>
            <a:lstStyle/>
            <a:p>
              <a:endParaRPr lang="en-US"/>
            </a:p>
          </p:txBody>
        </p:sp>
        <p:sp>
          <p:nvSpPr>
            <p:cNvPr id="313377" name="Oval 33"/>
            <p:cNvSpPr>
              <a:spLocks noChangeArrowheads="1"/>
            </p:cNvSpPr>
            <p:nvPr/>
          </p:nvSpPr>
          <p:spPr bwMode="gray">
            <a:xfrm>
              <a:off x="994" y="1152"/>
              <a:ext cx="532" cy="158"/>
            </a:xfrm>
            <a:prstGeom prst="ellipse">
              <a:avLst/>
            </a:prstGeom>
            <a:solidFill>
              <a:srgbClr val="CCCCFF"/>
            </a:solidFill>
            <a:ln w="3175">
              <a:solidFill>
                <a:srgbClr val="9999FF"/>
              </a:solidFill>
              <a:round/>
              <a:headEnd/>
              <a:tailEnd/>
            </a:ln>
            <a:effectLst/>
          </p:spPr>
          <p:txBody>
            <a:bodyPr wrap="none" anchor="ctr"/>
            <a:lstStyle/>
            <a:p>
              <a:endParaRPr lang="en-US"/>
            </a:p>
          </p:txBody>
        </p:sp>
        <p:sp>
          <p:nvSpPr>
            <p:cNvPr id="313378" name="Oval 34"/>
            <p:cNvSpPr>
              <a:spLocks noChangeArrowheads="1"/>
            </p:cNvSpPr>
            <p:nvPr/>
          </p:nvSpPr>
          <p:spPr bwMode="gray">
            <a:xfrm>
              <a:off x="994" y="1406"/>
              <a:ext cx="532" cy="158"/>
            </a:xfrm>
            <a:prstGeom prst="ellipse">
              <a:avLst/>
            </a:prstGeom>
            <a:solidFill>
              <a:srgbClr val="9999FF"/>
            </a:solidFill>
            <a:ln w="3175">
              <a:solidFill>
                <a:srgbClr val="9999FF"/>
              </a:solidFill>
              <a:round/>
              <a:headEnd/>
              <a:tailEnd/>
            </a:ln>
            <a:effectLst/>
          </p:spPr>
          <p:txBody>
            <a:bodyPr wrap="none" anchor="ctr"/>
            <a:lstStyle/>
            <a:p>
              <a:endParaRPr lang="en-US"/>
            </a:p>
          </p:txBody>
        </p:sp>
      </p:grpSp>
      <p:grpSp>
        <p:nvGrpSpPr>
          <p:cNvPr id="313379" name="Group 35"/>
          <p:cNvGrpSpPr>
            <a:grpSpLocks/>
          </p:cNvGrpSpPr>
          <p:nvPr/>
        </p:nvGrpSpPr>
        <p:grpSpPr bwMode="auto">
          <a:xfrm>
            <a:off x="2660650" y="4589463"/>
            <a:ext cx="844550" cy="654050"/>
            <a:chOff x="994" y="1152"/>
            <a:chExt cx="532" cy="412"/>
          </a:xfrm>
        </p:grpSpPr>
        <p:sp>
          <p:nvSpPr>
            <p:cNvPr id="313380" name="Rectangle 36"/>
            <p:cNvSpPr>
              <a:spLocks noChangeArrowheads="1"/>
            </p:cNvSpPr>
            <p:nvPr/>
          </p:nvSpPr>
          <p:spPr bwMode="gray">
            <a:xfrm>
              <a:off x="994" y="1236"/>
              <a:ext cx="532" cy="246"/>
            </a:xfrm>
            <a:prstGeom prst="rect">
              <a:avLst/>
            </a:prstGeom>
            <a:solidFill>
              <a:srgbClr val="9999FF"/>
            </a:solidFill>
            <a:ln w="3175">
              <a:solidFill>
                <a:srgbClr val="9999FF"/>
              </a:solidFill>
              <a:miter lim="800000"/>
              <a:headEnd/>
              <a:tailEnd/>
            </a:ln>
            <a:effectLst/>
          </p:spPr>
          <p:txBody>
            <a:bodyPr wrap="none" anchor="ctr"/>
            <a:lstStyle/>
            <a:p>
              <a:endParaRPr lang="en-US"/>
            </a:p>
          </p:txBody>
        </p:sp>
        <p:sp>
          <p:nvSpPr>
            <p:cNvPr id="313381" name="Oval 37"/>
            <p:cNvSpPr>
              <a:spLocks noChangeArrowheads="1"/>
            </p:cNvSpPr>
            <p:nvPr/>
          </p:nvSpPr>
          <p:spPr bwMode="gray">
            <a:xfrm>
              <a:off x="994" y="1152"/>
              <a:ext cx="532" cy="158"/>
            </a:xfrm>
            <a:prstGeom prst="ellipse">
              <a:avLst/>
            </a:prstGeom>
            <a:solidFill>
              <a:srgbClr val="CCCCFF"/>
            </a:solidFill>
            <a:ln w="3175">
              <a:solidFill>
                <a:srgbClr val="9999FF"/>
              </a:solidFill>
              <a:round/>
              <a:headEnd/>
              <a:tailEnd/>
            </a:ln>
            <a:effectLst/>
          </p:spPr>
          <p:txBody>
            <a:bodyPr wrap="none" anchor="ctr"/>
            <a:lstStyle/>
            <a:p>
              <a:endParaRPr lang="en-US"/>
            </a:p>
          </p:txBody>
        </p:sp>
        <p:sp>
          <p:nvSpPr>
            <p:cNvPr id="313382" name="Oval 38"/>
            <p:cNvSpPr>
              <a:spLocks noChangeArrowheads="1"/>
            </p:cNvSpPr>
            <p:nvPr/>
          </p:nvSpPr>
          <p:spPr bwMode="gray">
            <a:xfrm>
              <a:off x="994" y="1406"/>
              <a:ext cx="532" cy="158"/>
            </a:xfrm>
            <a:prstGeom prst="ellipse">
              <a:avLst/>
            </a:prstGeom>
            <a:solidFill>
              <a:srgbClr val="9999FF"/>
            </a:solidFill>
            <a:ln w="3175">
              <a:solidFill>
                <a:srgbClr val="9999FF"/>
              </a:solidFill>
              <a:round/>
              <a:headEnd/>
              <a:tailEnd/>
            </a:ln>
            <a:effectLst/>
          </p:spPr>
          <p:txBody>
            <a:bodyPr wrap="none" anchor="ctr"/>
            <a:lstStyle/>
            <a:p>
              <a:endParaRPr lang="en-US"/>
            </a:p>
          </p:txBody>
        </p:sp>
      </p:grpSp>
      <p:grpSp>
        <p:nvGrpSpPr>
          <p:cNvPr id="313383" name="Group 39"/>
          <p:cNvGrpSpPr>
            <a:grpSpLocks/>
          </p:cNvGrpSpPr>
          <p:nvPr/>
        </p:nvGrpSpPr>
        <p:grpSpPr bwMode="auto">
          <a:xfrm>
            <a:off x="4125913" y="1160463"/>
            <a:ext cx="844550" cy="654050"/>
            <a:chOff x="994" y="1152"/>
            <a:chExt cx="532" cy="412"/>
          </a:xfrm>
        </p:grpSpPr>
        <p:sp>
          <p:nvSpPr>
            <p:cNvPr id="313384" name="Rectangle 40"/>
            <p:cNvSpPr>
              <a:spLocks noChangeArrowheads="1"/>
            </p:cNvSpPr>
            <p:nvPr/>
          </p:nvSpPr>
          <p:spPr bwMode="gray">
            <a:xfrm>
              <a:off x="994" y="1236"/>
              <a:ext cx="532" cy="246"/>
            </a:xfrm>
            <a:prstGeom prst="rect">
              <a:avLst/>
            </a:prstGeom>
            <a:solidFill>
              <a:srgbClr val="9999FF"/>
            </a:solidFill>
            <a:ln w="3175">
              <a:solidFill>
                <a:srgbClr val="9999FF"/>
              </a:solidFill>
              <a:miter lim="800000"/>
              <a:headEnd/>
              <a:tailEnd/>
            </a:ln>
            <a:effectLst/>
          </p:spPr>
          <p:txBody>
            <a:bodyPr wrap="none" anchor="ctr"/>
            <a:lstStyle/>
            <a:p>
              <a:endParaRPr lang="en-US"/>
            </a:p>
          </p:txBody>
        </p:sp>
        <p:sp>
          <p:nvSpPr>
            <p:cNvPr id="313385" name="Oval 41"/>
            <p:cNvSpPr>
              <a:spLocks noChangeArrowheads="1"/>
            </p:cNvSpPr>
            <p:nvPr/>
          </p:nvSpPr>
          <p:spPr bwMode="gray">
            <a:xfrm>
              <a:off x="994" y="1152"/>
              <a:ext cx="532" cy="158"/>
            </a:xfrm>
            <a:prstGeom prst="ellipse">
              <a:avLst/>
            </a:prstGeom>
            <a:solidFill>
              <a:srgbClr val="CCCCFF"/>
            </a:solidFill>
            <a:ln w="3175">
              <a:solidFill>
                <a:srgbClr val="9999FF"/>
              </a:solidFill>
              <a:round/>
              <a:headEnd/>
              <a:tailEnd/>
            </a:ln>
            <a:effectLst/>
          </p:spPr>
          <p:txBody>
            <a:bodyPr wrap="none" anchor="ctr"/>
            <a:lstStyle/>
            <a:p>
              <a:endParaRPr lang="en-US"/>
            </a:p>
          </p:txBody>
        </p:sp>
        <p:sp>
          <p:nvSpPr>
            <p:cNvPr id="313386" name="Oval 42"/>
            <p:cNvSpPr>
              <a:spLocks noChangeArrowheads="1"/>
            </p:cNvSpPr>
            <p:nvPr/>
          </p:nvSpPr>
          <p:spPr bwMode="gray">
            <a:xfrm>
              <a:off x="994" y="1406"/>
              <a:ext cx="532" cy="158"/>
            </a:xfrm>
            <a:prstGeom prst="ellipse">
              <a:avLst/>
            </a:prstGeom>
            <a:solidFill>
              <a:srgbClr val="9999FF"/>
            </a:solidFill>
            <a:ln w="3175">
              <a:solidFill>
                <a:srgbClr val="9999FF"/>
              </a:solidFill>
              <a:round/>
              <a:headEnd/>
              <a:tailEnd/>
            </a:ln>
            <a:effectLst/>
          </p:spPr>
          <p:txBody>
            <a:bodyPr wrap="none" anchor="ctr"/>
            <a:lstStyle/>
            <a:p>
              <a:endParaRPr lang="en-US"/>
            </a:p>
          </p:txBody>
        </p:sp>
      </p:grpSp>
      <p:grpSp>
        <p:nvGrpSpPr>
          <p:cNvPr id="313387" name="Group 43"/>
          <p:cNvGrpSpPr>
            <a:grpSpLocks/>
          </p:cNvGrpSpPr>
          <p:nvPr/>
        </p:nvGrpSpPr>
        <p:grpSpPr bwMode="auto">
          <a:xfrm>
            <a:off x="2667000" y="1190625"/>
            <a:ext cx="928688" cy="730250"/>
            <a:chOff x="4992" y="1053"/>
            <a:chExt cx="480" cy="415"/>
          </a:xfrm>
        </p:grpSpPr>
        <p:grpSp>
          <p:nvGrpSpPr>
            <p:cNvPr id="313388" name="Group 44"/>
            <p:cNvGrpSpPr>
              <a:grpSpLocks/>
            </p:cNvGrpSpPr>
            <p:nvPr/>
          </p:nvGrpSpPr>
          <p:grpSpPr bwMode="auto">
            <a:xfrm>
              <a:off x="4992" y="1053"/>
              <a:ext cx="288" cy="223"/>
              <a:chOff x="994" y="1152"/>
              <a:chExt cx="532" cy="412"/>
            </a:xfrm>
          </p:grpSpPr>
          <p:sp>
            <p:nvSpPr>
              <p:cNvPr id="313389" name="Rectangle 45"/>
              <p:cNvSpPr>
                <a:spLocks noChangeArrowheads="1"/>
              </p:cNvSpPr>
              <p:nvPr/>
            </p:nvSpPr>
            <p:spPr bwMode="gray">
              <a:xfrm>
                <a:off x="994" y="1236"/>
                <a:ext cx="532" cy="246"/>
              </a:xfrm>
              <a:prstGeom prst="rect">
                <a:avLst/>
              </a:prstGeom>
              <a:solidFill>
                <a:srgbClr val="9999FF"/>
              </a:solidFill>
              <a:ln w="3175">
                <a:solidFill>
                  <a:srgbClr val="9999FF"/>
                </a:solidFill>
                <a:miter lim="800000"/>
                <a:headEnd/>
                <a:tailEnd/>
              </a:ln>
              <a:effectLst/>
            </p:spPr>
            <p:txBody>
              <a:bodyPr wrap="none" anchor="ctr"/>
              <a:lstStyle/>
              <a:p>
                <a:endParaRPr lang="en-US"/>
              </a:p>
            </p:txBody>
          </p:sp>
          <p:sp>
            <p:nvSpPr>
              <p:cNvPr id="313390" name="Oval 46"/>
              <p:cNvSpPr>
                <a:spLocks noChangeArrowheads="1"/>
              </p:cNvSpPr>
              <p:nvPr/>
            </p:nvSpPr>
            <p:spPr bwMode="gray">
              <a:xfrm>
                <a:off x="994" y="1152"/>
                <a:ext cx="532" cy="158"/>
              </a:xfrm>
              <a:prstGeom prst="ellipse">
                <a:avLst/>
              </a:prstGeom>
              <a:solidFill>
                <a:srgbClr val="CCCCFF"/>
              </a:solidFill>
              <a:ln w="3175">
                <a:solidFill>
                  <a:srgbClr val="9999FF"/>
                </a:solidFill>
                <a:round/>
                <a:headEnd/>
                <a:tailEnd/>
              </a:ln>
              <a:effectLst/>
            </p:spPr>
            <p:txBody>
              <a:bodyPr wrap="none" anchor="ctr"/>
              <a:lstStyle/>
              <a:p>
                <a:endParaRPr lang="en-US"/>
              </a:p>
            </p:txBody>
          </p:sp>
          <p:sp>
            <p:nvSpPr>
              <p:cNvPr id="313391" name="Oval 47"/>
              <p:cNvSpPr>
                <a:spLocks noChangeArrowheads="1"/>
              </p:cNvSpPr>
              <p:nvPr/>
            </p:nvSpPr>
            <p:spPr bwMode="gray">
              <a:xfrm>
                <a:off x="994" y="1406"/>
                <a:ext cx="532" cy="158"/>
              </a:xfrm>
              <a:prstGeom prst="ellipse">
                <a:avLst/>
              </a:prstGeom>
              <a:solidFill>
                <a:srgbClr val="9999FF"/>
              </a:solidFill>
              <a:ln w="3175">
                <a:solidFill>
                  <a:srgbClr val="9999FF"/>
                </a:solidFill>
                <a:round/>
                <a:headEnd/>
                <a:tailEnd/>
              </a:ln>
              <a:effectLst/>
            </p:spPr>
            <p:txBody>
              <a:bodyPr wrap="none" anchor="ctr"/>
              <a:lstStyle/>
              <a:p>
                <a:endParaRPr lang="en-US"/>
              </a:p>
            </p:txBody>
          </p:sp>
        </p:grpSp>
        <p:grpSp>
          <p:nvGrpSpPr>
            <p:cNvPr id="313392" name="Group 48"/>
            <p:cNvGrpSpPr>
              <a:grpSpLocks/>
            </p:cNvGrpSpPr>
            <p:nvPr/>
          </p:nvGrpSpPr>
          <p:grpSpPr bwMode="auto">
            <a:xfrm>
              <a:off x="5088" y="1149"/>
              <a:ext cx="288" cy="223"/>
              <a:chOff x="994" y="1152"/>
              <a:chExt cx="532" cy="412"/>
            </a:xfrm>
          </p:grpSpPr>
          <p:sp>
            <p:nvSpPr>
              <p:cNvPr id="313393" name="Rectangle 49"/>
              <p:cNvSpPr>
                <a:spLocks noChangeArrowheads="1"/>
              </p:cNvSpPr>
              <p:nvPr/>
            </p:nvSpPr>
            <p:spPr bwMode="gray">
              <a:xfrm>
                <a:off x="994" y="1236"/>
                <a:ext cx="532" cy="246"/>
              </a:xfrm>
              <a:prstGeom prst="rect">
                <a:avLst/>
              </a:prstGeom>
              <a:solidFill>
                <a:srgbClr val="9999FF"/>
              </a:solidFill>
              <a:ln w="3175">
                <a:solidFill>
                  <a:srgbClr val="9999FF"/>
                </a:solidFill>
                <a:miter lim="800000"/>
                <a:headEnd/>
                <a:tailEnd/>
              </a:ln>
              <a:effectLst/>
            </p:spPr>
            <p:txBody>
              <a:bodyPr wrap="none" anchor="ctr"/>
              <a:lstStyle/>
              <a:p>
                <a:endParaRPr lang="en-US"/>
              </a:p>
            </p:txBody>
          </p:sp>
          <p:sp>
            <p:nvSpPr>
              <p:cNvPr id="313394" name="Oval 50"/>
              <p:cNvSpPr>
                <a:spLocks noChangeArrowheads="1"/>
              </p:cNvSpPr>
              <p:nvPr/>
            </p:nvSpPr>
            <p:spPr bwMode="gray">
              <a:xfrm>
                <a:off x="994" y="1152"/>
                <a:ext cx="532" cy="158"/>
              </a:xfrm>
              <a:prstGeom prst="ellipse">
                <a:avLst/>
              </a:prstGeom>
              <a:solidFill>
                <a:srgbClr val="CCCCFF"/>
              </a:solidFill>
              <a:ln w="3175">
                <a:solidFill>
                  <a:srgbClr val="9999FF"/>
                </a:solidFill>
                <a:round/>
                <a:headEnd/>
                <a:tailEnd/>
              </a:ln>
              <a:effectLst/>
            </p:spPr>
            <p:txBody>
              <a:bodyPr wrap="none" anchor="ctr"/>
              <a:lstStyle/>
              <a:p>
                <a:endParaRPr lang="en-US"/>
              </a:p>
            </p:txBody>
          </p:sp>
          <p:sp>
            <p:nvSpPr>
              <p:cNvPr id="313395" name="Oval 51"/>
              <p:cNvSpPr>
                <a:spLocks noChangeArrowheads="1"/>
              </p:cNvSpPr>
              <p:nvPr/>
            </p:nvSpPr>
            <p:spPr bwMode="gray">
              <a:xfrm>
                <a:off x="994" y="1406"/>
                <a:ext cx="532" cy="158"/>
              </a:xfrm>
              <a:prstGeom prst="ellipse">
                <a:avLst/>
              </a:prstGeom>
              <a:solidFill>
                <a:srgbClr val="9999FF"/>
              </a:solidFill>
              <a:ln w="3175">
                <a:solidFill>
                  <a:srgbClr val="9999FF"/>
                </a:solidFill>
                <a:round/>
                <a:headEnd/>
                <a:tailEnd/>
              </a:ln>
              <a:effectLst/>
            </p:spPr>
            <p:txBody>
              <a:bodyPr wrap="none" anchor="ctr"/>
              <a:lstStyle/>
              <a:p>
                <a:endParaRPr lang="en-US"/>
              </a:p>
            </p:txBody>
          </p:sp>
        </p:grpSp>
        <p:grpSp>
          <p:nvGrpSpPr>
            <p:cNvPr id="313396" name="Group 52"/>
            <p:cNvGrpSpPr>
              <a:grpSpLocks/>
            </p:cNvGrpSpPr>
            <p:nvPr/>
          </p:nvGrpSpPr>
          <p:grpSpPr bwMode="auto">
            <a:xfrm>
              <a:off x="5184" y="1245"/>
              <a:ext cx="288" cy="223"/>
              <a:chOff x="994" y="1152"/>
              <a:chExt cx="532" cy="412"/>
            </a:xfrm>
          </p:grpSpPr>
          <p:sp>
            <p:nvSpPr>
              <p:cNvPr id="313397" name="Rectangle 53"/>
              <p:cNvSpPr>
                <a:spLocks noChangeArrowheads="1"/>
              </p:cNvSpPr>
              <p:nvPr/>
            </p:nvSpPr>
            <p:spPr bwMode="gray">
              <a:xfrm>
                <a:off x="994" y="1236"/>
                <a:ext cx="532" cy="246"/>
              </a:xfrm>
              <a:prstGeom prst="rect">
                <a:avLst/>
              </a:prstGeom>
              <a:solidFill>
                <a:srgbClr val="9999FF"/>
              </a:solidFill>
              <a:ln w="3175">
                <a:solidFill>
                  <a:srgbClr val="9999FF"/>
                </a:solidFill>
                <a:miter lim="800000"/>
                <a:headEnd/>
                <a:tailEnd/>
              </a:ln>
              <a:effectLst/>
            </p:spPr>
            <p:txBody>
              <a:bodyPr wrap="none" anchor="ctr"/>
              <a:lstStyle/>
              <a:p>
                <a:endParaRPr lang="en-US"/>
              </a:p>
            </p:txBody>
          </p:sp>
          <p:sp>
            <p:nvSpPr>
              <p:cNvPr id="313398" name="Oval 54"/>
              <p:cNvSpPr>
                <a:spLocks noChangeArrowheads="1"/>
              </p:cNvSpPr>
              <p:nvPr/>
            </p:nvSpPr>
            <p:spPr bwMode="gray">
              <a:xfrm>
                <a:off x="994" y="1152"/>
                <a:ext cx="532" cy="158"/>
              </a:xfrm>
              <a:prstGeom prst="ellipse">
                <a:avLst/>
              </a:prstGeom>
              <a:solidFill>
                <a:srgbClr val="CCCCFF"/>
              </a:solidFill>
              <a:ln w="3175">
                <a:solidFill>
                  <a:srgbClr val="9999FF"/>
                </a:solidFill>
                <a:round/>
                <a:headEnd/>
                <a:tailEnd/>
              </a:ln>
              <a:effectLst/>
            </p:spPr>
            <p:txBody>
              <a:bodyPr wrap="none" anchor="ctr"/>
              <a:lstStyle/>
              <a:p>
                <a:endParaRPr lang="en-US"/>
              </a:p>
            </p:txBody>
          </p:sp>
          <p:sp>
            <p:nvSpPr>
              <p:cNvPr id="313399" name="Oval 55"/>
              <p:cNvSpPr>
                <a:spLocks noChangeArrowheads="1"/>
              </p:cNvSpPr>
              <p:nvPr/>
            </p:nvSpPr>
            <p:spPr bwMode="gray">
              <a:xfrm>
                <a:off x="994" y="1406"/>
                <a:ext cx="532" cy="158"/>
              </a:xfrm>
              <a:prstGeom prst="ellipse">
                <a:avLst/>
              </a:prstGeom>
              <a:solidFill>
                <a:srgbClr val="9999FF"/>
              </a:solidFill>
              <a:ln w="3175">
                <a:solidFill>
                  <a:srgbClr val="9999FF"/>
                </a:solidFill>
                <a:round/>
                <a:headEnd/>
                <a:tailEnd/>
              </a:ln>
              <a:effectLst/>
            </p:spPr>
            <p:txBody>
              <a:bodyPr wrap="none" anchor="ctr"/>
              <a:lstStyle/>
              <a:p>
                <a:endParaRPr lang="en-US"/>
              </a:p>
            </p:txBody>
          </p:sp>
        </p:grpSp>
      </p:grpSp>
      <p:sp>
        <p:nvSpPr>
          <p:cNvPr id="313400" name="Line 56"/>
          <p:cNvSpPr>
            <a:spLocks noChangeShapeType="1"/>
          </p:cNvSpPr>
          <p:nvPr/>
        </p:nvSpPr>
        <p:spPr bwMode="auto">
          <a:xfrm flipH="1" flipV="1">
            <a:off x="4552950" y="4564063"/>
            <a:ext cx="15875" cy="442912"/>
          </a:xfrm>
          <a:prstGeom prst="line">
            <a:avLst/>
          </a:prstGeom>
          <a:noFill/>
          <a:ln w="57150">
            <a:solidFill>
              <a:schemeClr val="tx1"/>
            </a:solidFill>
            <a:round/>
            <a:headEnd type="triangle" w="sm" len="sm"/>
            <a:tailEnd type="none" w="sm" len="sm"/>
          </a:ln>
          <a:effectLst/>
        </p:spPr>
        <p:txBody>
          <a:bodyPr/>
          <a:lstStyle/>
          <a:p>
            <a:endParaRPr lang="en-US"/>
          </a:p>
        </p:txBody>
      </p:sp>
      <p:pic>
        <p:nvPicPr>
          <p:cNvPr id="313401" name="Picture 57" descr="C:\Documents and Settings\jubillin\My Documents\OU_Pictures\datab001.gif"/>
          <p:cNvPicPr>
            <a:picLocks noChangeAspect="1" noChangeArrowheads="1"/>
          </p:cNvPicPr>
          <p:nvPr/>
        </p:nvPicPr>
        <p:blipFill>
          <a:blip r:embed="rId3" cstate="print"/>
          <a:srcRect/>
          <a:stretch>
            <a:fillRect/>
          </a:stretch>
        </p:blipFill>
        <p:spPr bwMode="gray">
          <a:xfrm>
            <a:off x="4005263" y="5002213"/>
            <a:ext cx="1149350" cy="1308100"/>
          </a:xfrm>
          <a:prstGeom prst="rect">
            <a:avLst/>
          </a:prstGeom>
          <a:noFill/>
        </p:spPr>
      </p:pic>
      <p:sp>
        <p:nvSpPr>
          <p:cNvPr id="313402" name="Line 58"/>
          <p:cNvSpPr>
            <a:spLocks noChangeShapeType="1"/>
          </p:cNvSpPr>
          <p:nvPr/>
        </p:nvSpPr>
        <p:spPr bwMode="auto">
          <a:xfrm flipH="1" flipV="1">
            <a:off x="3052763" y="3714750"/>
            <a:ext cx="4762" cy="877888"/>
          </a:xfrm>
          <a:prstGeom prst="line">
            <a:avLst/>
          </a:prstGeom>
          <a:noFill/>
          <a:ln w="28575">
            <a:solidFill>
              <a:schemeClr val="tx1"/>
            </a:solidFill>
            <a:round/>
            <a:headEnd type="triangle" w="sm" len="sm"/>
            <a:tailEnd type="none" w="sm" len="sm"/>
          </a:ln>
          <a:effectLst/>
        </p:spPr>
        <p:txBody>
          <a:bodyPr/>
          <a:lstStyle/>
          <a:p>
            <a:endParaRPr lang="en-US"/>
          </a:p>
        </p:txBody>
      </p:sp>
      <p:sp>
        <p:nvSpPr>
          <p:cNvPr id="313403" name="Rectangle 59"/>
          <p:cNvSpPr>
            <a:spLocks noChangeArrowheads="1"/>
          </p:cNvSpPr>
          <p:nvPr/>
        </p:nvSpPr>
        <p:spPr bwMode="blackWhite">
          <a:xfrm>
            <a:off x="3735388" y="4208463"/>
            <a:ext cx="1624012" cy="381000"/>
          </a:xfrm>
          <a:prstGeom prst="rect">
            <a:avLst/>
          </a:prstGeom>
          <a:solidFill>
            <a:srgbClr val="99CCFF"/>
          </a:solidFill>
          <a:ln w="25400">
            <a:solidFill>
              <a:srgbClr val="000000"/>
            </a:solidFill>
            <a:miter lim="800000"/>
            <a:headEnd/>
            <a:tailEnd/>
          </a:ln>
          <a:effectLst/>
        </p:spPr>
        <p:txBody>
          <a:bodyPr wrap="none" lIns="46038" tIns="46038" rIns="46038" bIns="46038" anchor="ctr"/>
          <a:lstStyle/>
          <a:p>
            <a:pPr defTabSz="228600" eaLnBrk="0" hangingPunct="0">
              <a:spcBef>
                <a:spcPct val="10000"/>
              </a:spcBef>
              <a:buClrTx/>
              <a:buFontTx/>
              <a:buNone/>
            </a:pPr>
            <a:r>
              <a:rPr lang="en-US" sz="1800" b="1">
                <a:solidFill>
                  <a:schemeClr val="bg2"/>
                </a:solidFill>
                <a:latin typeface="Arial" pitchFamily="34" charset="0"/>
              </a:rPr>
              <a:t> Oracle server</a:t>
            </a:r>
            <a:endParaRPr lang="en-US" sz="1800" b="1">
              <a:solidFill>
                <a:schemeClr val="tx1"/>
              </a:solidFill>
              <a:latin typeface="Arial" pitchFamily="34" charset="0"/>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a:noFill/>
        </p:spPr>
        <p:txBody>
          <a:bodyPr/>
          <a:lstStyle/>
          <a:p>
            <a:r>
              <a:rPr lang="en-US"/>
              <a:t>SQL*Loader </a:t>
            </a:r>
            <a:r>
              <a:rPr lang="en-US" altLang="en-US"/>
              <a:t>Overview </a:t>
            </a:r>
            <a:br>
              <a:rPr lang="en-US" altLang="en-US"/>
            </a:br>
            <a:r>
              <a:rPr lang="en-US" altLang="en-US"/>
              <a:t>Full Notes Page</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a:noFill/>
        </p:spPr>
        <p:txBody>
          <a:bodyPr/>
          <a:lstStyle/>
          <a:p>
            <a:r>
              <a:rPr lang="en-US"/>
              <a:t>Loading Data with SQL*Loader</a:t>
            </a:r>
          </a:p>
        </p:txBody>
      </p:sp>
      <p:pic>
        <p:nvPicPr>
          <p:cNvPr id="317443" name="Picture 3" descr="C:\Courses\Screenshots\dba339.png"/>
          <p:cNvPicPr>
            <a:picLocks noChangeAspect="1" noChangeArrowheads="1"/>
          </p:cNvPicPr>
          <p:nvPr/>
        </p:nvPicPr>
        <p:blipFill>
          <a:blip r:embed="rId3" cstate="print"/>
          <a:srcRect/>
          <a:stretch>
            <a:fillRect/>
          </a:stretch>
        </p:blipFill>
        <p:spPr bwMode="gray">
          <a:xfrm>
            <a:off x="1966913" y="2252663"/>
            <a:ext cx="5210175" cy="2352675"/>
          </a:xfrm>
          <a:prstGeom prst="rect">
            <a:avLst/>
          </a:prstGeom>
          <a:noFill/>
          <a:ln w="28575">
            <a:solidFill>
              <a:schemeClr val="tx1"/>
            </a:solidFill>
            <a:miter lim="800000"/>
            <a:headEnd/>
            <a:tailEnd/>
          </a:ln>
        </p:spPr>
      </p:pic>
      <p:pic>
        <p:nvPicPr>
          <p:cNvPr id="317444" name="Picture 4" descr="C:\Courses\Screenshots\dba357.png"/>
          <p:cNvPicPr>
            <a:picLocks noChangeAspect="1" noChangeArrowheads="1"/>
          </p:cNvPicPr>
          <p:nvPr/>
        </p:nvPicPr>
        <p:blipFill>
          <a:blip r:embed="rId4" cstate="print"/>
          <a:srcRect/>
          <a:stretch>
            <a:fillRect/>
          </a:stretch>
        </p:blipFill>
        <p:spPr bwMode="gray">
          <a:xfrm>
            <a:off x="904875" y="4581525"/>
            <a:ext cx="7332663" cy="1724025"/>
          </a:xfrm>
          <a:prstGeom prst="rect">
            <a:avLst/>
          </a:prstGeom>
          <a:noFill/>
          <a:ln w="28575">
            <a:solidFill>
              <a:schemeClr val="tx1"/>
            </a:solidFill>
            <a:miter lim="800000"/>
            <a:headEnd/>
            <a:tailEnd/>
          </a:ln>
        </p:spPr>
      </p:pic>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3" name="Rectangle 5"/>
          <p:cNvSpPr>
            <a:spLocks noGrp="1" noChangeArrowheads="1"/>
          </p:cNvSpPr>
          <p:nvPr>
            <p:ph type="title"/>
          </p:nvPr>
        </p:nvSpPr>
        <p:spPr/>
        <p:txBody>
          <a:bodyPr/>
          <a:lstStyle/>
          <a:p>
            <a:r>
              <a:rPr lang="en-US"/>
              <a:t>SQL*Loader Control File</a:t>
            </a:r>
          </a:p>
        </p:txBody>
      </p:sp>
      <p:sp>
        <p:nvSpPr>
          <p:cNvPr id="319494" name="Rectangle 6"/>
          <p:cNvSpPr>
            <a:spLocks noGrp="1" noChangeArrowheads="1"/>
          </p:cNvSpPr>
          <p:nvPr>
            <p:ph type="body" idx="1"/>
          </p:nvPr>
        </p:nvSpPr>
        <p:spPr>
          <a:xfrm>
            <a:off x="609600" y="1676400"/>
            <a:ext cx="7918450" cy="3062288"/>
          </a:xfrm>
        </p:spPr>
        <p:txBody>
          <a:bodyPr/>
          <a:lstStyle/>
          <a:p>
            <a:r>
              <a:rPr lang="en-US"/>
              <a:t>The SQL*Loader control file instructs SQL*Loader about:</a:t>
            </a:r>
          </a:p>
          <a:p>
            <a:pPr lvl="1"/>
            <a:r>
              <a:rPr lang="en-US"/>
              <a:t>Location of the data to be loaded</a:t>
            </a:r>
          </a:p>
          <a:p>
            <a:pPr lvl="1"/>
            <a:r>
              <a:rPr lang="en-US"/>
              <a:t>Data format</a:t>
            </a:r>
          </a:p>
          <a:p>
            <a:pPr lvl="1"/>
            <a:r>
              <a:rPr lang="en-US"/>
              <a:t>Configuration details:</a:t>
            </a:r>
          </a:p>
          <a:p>
            <a:pPr lvl="2"/>
            <a:r>
              <a:rPr lang="en-US"/>
              <a:t>Memory management</a:t>
            </a:r>
          </a:p>
          <a:p>
            <a:pPr lvl="2"/>
            <a:r>
              <a:rPr lang="en-US"/>
              <a:t>Record rejection</a:t>
            </a:r>
          </a:p>
          <a:p>
            <a:pPr lvl="2"/>
            <a:r>
              <a:rPr lang="en-US"/>
              <a:t>Interrupted load handling details</a:t>
            </a:r>
          </a:p>
          <a:p>
            <a:pPr lvl="1"/>
            <a:r>
              <a:rPr lang="en-US"/>
              <a:t>Data manipulation details</a:t>
            </a:r>
          </a:p>
        </p:txBody>
      </p:sp>
      <p:pic>
        <p:nvPicPr>
          <p:cNvPr id="319492" name="Picture 4" descr="Documents: File"/>
          <p:cNvPicPr>
            <a:picLocks noChangeAspect="1" noChangeArrowheads="1"/>
          </p:cNvPicPr>
          <p:nvPr/>
        </p:nvPicPr>
        <p:blipFill>
          <a:blip r:embed="rId3" cstate="print"/>
          <a:srcRect/>
          <a:stretch>
            <a:fillRect/>
          </a:stretch>
        </p:blipFill>
        <p:spPr bwMode="gray">
          <a:xfrm>
            <a:off x="7162800" y="4419600"/>
            <a:ext cx="857250" cy="1714500"/>
          </a:xfrm>
          <a:prstGeom prst="rect">
            <a:avLst/>
          </a:prstGeom>
          <a:noFill/>
        </p:spPr>
      </p:pic>
    </p:spTree>
  </p:cSld>
  <p:clrMapOvr>
    <a:masterClrMapping/>
  </p:clrMapOvr>
  <p:transition/>
</p:sld>
</file>

<file path=ppt/theme/theme1.xml><?xml version="1.0" encoding="utf-8"?>
<a:theme xmlns:a="http://schemas.openxmlformats.org/drawingml/2006/main" name="OU6">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U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200" b="0" i="0" u="none" strike="noStrike" cap="none" normalizeH="0" baseline="0" smtClean="0">
            <a:ln>
              <a:noFill/>
            </a:ln>
            <a:solidFill>
              <a:schemeClr val="accent2"/>
            </a:solidFill>
            <a:effectLst/>
            <a:latin typeface="Times New Roman" pitchFamily="18"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200" b="0" i="0" u="none" strike="noStrike" cap="none" normalizeH="0" baseline="0" smtClean="0">
            <a:ln>
              <a:noFill/>
            </a:ln>
            <a:solidFill>
              <a:schemeClr val="accent2"/>
            </a:solidFill>
            <a:effectLst/>
            <a:latin typeface="Times New Roman" pitchFamily="18" charset="0"/>
          </a:defRPr>
        </a:defPPr>
      </a:lstStyle>
    </a:lnDef>
  </a:objectDefaults>
  <a:extraClrSchemeLst>
    <a:extraClrScheme>
      <a:clrScheme name="OU6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E:\project data\EPB\11i EPB Mini-pack B BPA and Security Admin Responsibilities\Original BPA and Security Files from OUCWR\D18970GC11_ppt\OU6.pot</Template>
  <TotalTime>1028</TotalTime>
  <Words>6228</Words>
  <Application>Microsoft Office PowerPoint</Application>
  <PresentationFormat>On-screen Show (4:3)</PresentationFormat>
  <Paragraphs>576</Paragraphs>
  <Slides>38</Slides>
  <Notes>38</Notes>
  <HiddenSlides>5</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Times New Roman</vt:lpstr>
      <vt:lpstr>Arial</vt:lpstr>
      <vt:lpstr>Courier New</vt:lpstr>
      <vt:lpstr>SimSun</vt:lpstr>
      <vt:lpstr>Palatino-Roman</vt:lpstr>
      <vt:lpstr>Arial Unicode MS</vt:lpstr>
      <vt:lpstr>OU6</vt:lpstr>
      <vt:lpstr>Moving Data</vt:lpstr>
      <vt:lpstr>Objectives</vt:lpstr>
      <vt:lpstr>Moving Data:  General Architecture</vt:lpstr>
      <vt:lpstr>Directory Objects: Overview       .</vt:lpstr>
      <vt:lpstr>Creating Directory Objects</vt:lpstr>
      <vt:lpstr>SQL*Loader: Overview</vt:lpstr>
      <vt:lpstr>SQL*Loader Overview  Full Notes Page</vt:lpstr>
      <vt:lpstr>Loading Data with SQL*Loader</vt:lpstr>
      <vt:lpstr>SQL*Loader Control File</vt:lpstr>
      <vt:lpstr>Slide 10</vt:lpstr>
      <vt:lpstr>Loading Methods</vt:lpstr>
      <vt:lpstr>Comparing Direct and Conventional  Path Loads Full Notes Page</vt:lpstr>
      <vt:lpstr>External Table Population</vt:lpstr>
      <vt:lpstr>Using External Tables</vt:lpstr>
      <vt:lpstr>External Table Population with ORACLE_DATAPUMP</vt:lpstr>
      <vt:lpstr>External Table Population with ORACLE_LOADER</vt:lpstr>
      <vt:lpstr>Oracle Data Pump: Overview</vt:lpstr>
      <vt:lpstr>Oracle Data Pump: Benefits</vt:lpstr>
      <vt:lpstr>Notes Only</vt:lpstr>
      <vt:lpstr>Data Pump Export and Import: Overview</vt:lpstr>
      <vt:lpstr>Data Pump Utility: Interfaces and Modes</vt:lpstr>
      <vt:lpstr>Fine-Grained Object Selection         .</vt:lpstr>
      <vt:lpstr>Advanced Feature: Sampling</vt:lpstr>
      <vt:lpstr>Export Options: Files</vt:lpstr>
      <vt:lpstr>Data Pump File Locations</vt:lpstr>
      <vt:lpstr>Data Pump Files Location Full Notes Page</vt:lpstr>
      <vt:lpstr>Scheduling and Running a Job</vt:lpstr>
      <vt:lpstr>Data Pump File Naming and Size</vt:lpstr>
      <vt:lpstr>Data Pump Import</vt:lpstr>
      <vt:lpstr>Data Pump Import: Transformations</vt:lpstr>
      <vt:lpstr>Data Pump Import: Transformations</vt:lpstr>
      <vt:lpstr>Data Pump: Performance Considerations</vt:lpstr>
      <vt:lpstr>Performance Initialization Parameters</vt:lpstr>
      <vt:lpstr>Data Pump Access Path: Considerations</vt:lpstr>
      <vt:lpstr>Using Enterprise Manager to Monitor  Data Pump Jobs</vt:lpstr>
      <vt:lpstr>Data Dictionary</vt:lpstr>
      <vt:lpstr>Summary</vt:lpstr>
      <vt:lpstr>Practice 17 Overview:  Moving Data</vt:lpstr>
    </vt:vector>
  </TitlesOfParts>
  <Company>Oracle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&lt;Insert Lesson, Module, or Course Title&gt;</dc:title>
  <dc:creator>Internal Systems</dc:creator>
  <cp:lastModifiedBy>ha</cp:lastModifiedBy>
  <cp:revision>79</cp:revision>
  <cp:lastPrinted>2002-03-28T23:57:22Z</cp:lastPrinted>
  <dcterms:created xsi:type="dcterms:W3CDTF">2006-01-17T11:30:56Z</dcterms:created>
  <dcterms:modified xsi:type="dcterms:W3CDTF">2015-04-29T16:41:02Z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ies>
</file>