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78" r:id="rId5"/>
    <p:sldId id="265" r:id="rId6"/>
    <p:sldId id="257" r:id="rId7"/>
    <p:sldId id="258" r:id="rId8"/>
    <p:sldId id="264" r:id="rId9"/>
    <p:sldId id="259" r:id="rId10"/>
    <p:sldId id="260" r:id="rId11"/>
    <p:sldId id="280" r:id="rId12"/>
    <p:sldId id="282" r:id="rId13"/>
    <p:sldId id="261" r:id="rId14"/>
    <p:sldId id="268" r:id="rId15"/>
    <p:sldId id="281" r:id="rId16"/>
    <p:sldId id="283" r:id="rId17"/>
    <p:sldId id="276" r:id="rId18"/>
    <p:sldId id="277" r:id="rId19"/>
    <p:sldId id="279" r:id="rId20"/>
    <p:sldId id="270" r:id="rId21"/>
    <p:sldId id="272" r:id="rId22"/>
    <p:sldId id="26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52AD3-B0AC-402B-96D2-0B3B3FD3DCC3}" v="13" dt="2024-06-29T05:17:3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72" autoAdjust="0"/>
  </p:normalViewPr>
  <p:slideViewPr>
    <p:cSldViewPr snapToGrid="0" showGuides="1">
      <p:cViewPr varScale="1">
        <p:scale>
          <a:sx n="82" d="100"/>
          <a:sy n="82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E46C-81A1-43FB-B8E4-2C816F921C1C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E16A-B08D-4117-9FC3-8F9667F45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EB95-E92B-4DBE-A5E5-BAD87330878F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7C96-DDCA-4867-8F69-39EABFA21D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2FC9AE-91EE-441E-BAB2-0B859531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783" y="3398979"/>
            <a:ext cx="6692032" cy="115852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   Smart Attendance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7184B-7864-487F-A392-F50B0C012959}"/>
              </a:ext>
            </a:extLst>
          </p:cNvPr>
          <p:cNvSpPr txBox="1"/>
          <p:nvPr/>
        </p:nvSpPr>
        <p:spPr>
          <a:xfrm>
            <a:off x="1057058" y="175778"/>
            <a:ext cx="868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Dr . Babasaheb Ambedkar Technological University, Lonere</a:t>
            </a:r>
          </a:p>
          <a:p>
            <a:pPr algn="ctr"/>
            <a:r>
              <a:rPr lang="en-I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</a:t>
            </a:r>
          </a:p>
          <a:p>
            <a:pPr algn="ctr"/>
            <a:r>
              <a:rPr lang="en-I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Department Of Information Technology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3B7F8C-B722-4529-B0B6-1A4768FB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43" y="2019270"/>
            <a:ext cx="1374808" cy="137480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875525-6C9B-5BE0-E91C-7327ADDC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5" y="5053977"/>
            <a:ext cx="6033477" cy="1327254"/>
          </a:xfrm>
        </p:spPr>
        <p:txBody>
          <a:bodyPr>
            <a:noAutofit/>
          </a:bodyPr>
          <a:lstStyle/>
          <a:p>
            <a:r>
              <a:rPr lang="en-US" sz="2000" b="1" dirty="0"/>
              <a:t>Presented By-</a:t>
            </a:r>
          </a:p>
          <a:p>
            <a:pPr>
              <a:buNone/>
            </a:pPr>
            <a:r>
              <a:rPr lang="en-US" sz="2000" b="1" dirty="0"/>
              <a:t>Harsh Ramkrishna </a:t>
            </a:r>
            <a:r>
              <a:rPr lang="en-US" sz="2000" b="1" dirty="0" err="1"/>
              <a:t>Patil</a:t>
            </a:r>
            <a:r>
              <a:rPr lang="en-US" sz="2000" b="1" dirty="0"/>
              <a:t> (2130331246052)</a:t>
            </a:r>
          </a:p>
          <a:p>
            <a:pPr marL="0" indent="0">
              <a:buNone/>
            </a:pPr>
            <a:r>
              <a:rPr lang="en-US" sz="2000" b="1" dirty="0"/>
              <a:t>Gargi Rajendra Mahajan (2130331246027)            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F7FCF-6077-366E-7DFF-15DA579492AE}"/>
              </a:ext>
            </a:extLst>
          </p:cNvPr>
          <p:cNvSpPr txBox="1"/>
          <p:nvPr/>
        </p:nvSpPr>
        <p:spPr>
          <a:xfrm>
            <a:off x="8395266" y="5379050"/>
            <a:ext cx="44819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1"/>
                </a:solidFill>
              </a:rPr>
              <a:t> Guided By-</a:t>
            </a:r>
          </a:p>
          <a:p>
            <a:r>
              <a:rPr lang="en-IN" dirty="0">
                <a:solidFill>
                  <a:schemeClr val="bg1"/>
                </a:solidFill>
              </a:rPr>
              <a:t>       Dr. </a:t>
            </a:r>
            <a:r>
              <a:rPr lang="en-IN" dirty="0" err="1">
                <a:solidFill>
                  <a:schemeClr val="bg1"/>
                </a:solidFill>
              </a:rPr>
              <a:t>Vinod</a:t>
            </a:r>
            <a:r>
              <a:rPr lang="en-IN" dirty="0">
                <a:solidFill>
                  <a:schemeClr val="bg1"/>
                </a:solidFill>
              </a:rPr>
              <a:t> J. </a:t>
            </a:r>
            <a:r>
              <a:rPr lang="en-IN" dirty="0" err="1">
                <a:solidFill>
                  <a:schemeClr val="bg1"/>
                </a:solidFill>
              </a:rPr>
              <a:t>Kadam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40089"/>
            <a:ext cx="8334376" cy="1325563"/>
          </a:xfrm>
        </p:spPr>
        <p:txBody>
          <a:bodyPr/>
          <a:lstStyle/>
          <a:p>
            <a:r>
              <a:rPr lang="en-US" dirty="0"/>
              <a:t>Algorithm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72" y="1938981"/>
            <a:ext cx="10515600" cy="471034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Fingerprint Enrollment &amp; Matching: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Fingerprint templates are stored in the ESP memory and matched locally using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Adafruit_Fingerprint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library.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Flask IP Syncing: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ESP dynamically receives Flask’s IP using a custom 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receive_flask_ip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route and responds with pong to identify itself during subnet scanning.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Attendance Validation: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 match, the system checks the date and subject, and records attendance only if it hasn’t been marked already.</a:t>
            </a:r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F94-7ECF-85A8-5E30-7FCA371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89" y="322034"/>
            <a:ext cx="3805362" cy="1325563"/>
          </a:xfrm>
        </p:spPr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5B06-4AA5-C2CD-F566-97C1D2CB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26" y="1751269"/>
            <a:ext cx="8595360" cy="467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ESP Side: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ESP8266WiFi.h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ESPAsyncWebServer.h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Adafruit_Fingerprint.h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SoftwareSerial.h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U8g2lib.h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ArduinoJson.h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ESP8266HTTPClient.h</a:t>
            </a:r>
          </a:p>
        </p:txBody>
      </p:sp>
    </p:spTree>
    <p:extLst>
      <p:ext uri="{BB962C8B-B14F-4D97-AF65-F5344CB8AC3E}">
        <p14:creationId xmlns:p14="http://schemas.microsoft.com/office/powerpoint/2010/main" val="71810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F94-7ECF-85A8-5E30-7FCA371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14" y="403056"/>
            <a:ext cx="3805362" cy="1325563"/>
          </a:xfrm>
        </p:spPr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5B06-4AA5-C2CD-F566-97C1D2CB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08" y="2005913"/>
            <a:ext cx="8595360" cy="467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Flask Side: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Flask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requests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-connector-python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json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04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D30B3-F53F-332C-FB12-94A60AF8A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F1FC-F7D6-F55A-4892-E3086EAE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9" y="250031"/>
            <a:ext cx="3805362" cy="1325563"/>
          </a:xfrm>
        </p:spPr>
        <p:txBody>
          <a:bodyPr/>
          <a:lstStyle/>
          <a:p>
            <a:r>
              <a:rPr lang="en-IN" dirty="0"/>
              <a:t>System 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DF63F-93B3-F0C8-5D55-AB92AB1A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38" y="0"/>
            <a:ext cx="4275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2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5" descr="login 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97" y="1375330"/>
            <a:ext cx="7876903" cy="50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B8C77-CA01-9892-87CD-D4E0FE042B7C}"/>
              </a:ext>
            </a:extLst>
          </p:cNvPr>
          <p:cNvSpPr txBox="1"/>
          <p:nvPr/>
        </p:nvSpPr>
        <p:spPr>
          <a:xfrm>
            <a:off x="8702955" y="5853798"/>
            <a:ext cx="3040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Teacher Dashboard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5C135-4A92-4F3E-9E5D-A86A9B3F7552}"/>
              </a:ext>
            </a:extLst>
          </p:cNvPr>
          <p:cNvSpPr txBox="1"/>
          <p:nvPr/>
        </p:nvSpPr>
        <p:spPr>
          <a:xfrm>
            <a:off x="1278290" y="5932942"/>
            <a:ext cx="407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 Dashboard</a:t>
            </a:r>
          </a:p>
        </p:txBody>
      </p:sp>
      <p:pic>
        <p:nvPicPr>
          <p:cNvPr id="9" name="Picture 8" descr="student dashboard.png"/>
          <p:cNvPicPr>
            <a:picLocks noChangeAspect="1"/>
          </p:cNvPicPr>
          <p:nvPr/>
        </p:nvPicPr>
        <p:blipFill>
          <a:blip r:embed="rId2"/>
          <a:srcRect t="5328"/>
          <a:stretch>
            <a:fillRect/>
          </a:stretch>
        </p:blipFill>
        <p:spPr>
          <a:xfrm>
            <a:off x="1" y="1110344"/>
            <a:ext cx="6309360" cy="4454434"/>
          </a:xfrm>
          <a:prstGeom prst="rect">
            <a:avLst/>
          </a:prstGeom>
        </p:spPr>
      </p:pic>
      <p:pic>
        <p:nvPicPr>
          <p:cNvPr id="10" name="Picture 9" descr="teacher dashboard.png"/>
          <p:cNvPicPr>
            <a:picLocks noChangeAspect="1"/>
          </p:cNvPicPr>
          <p:nvPr/>
        </p:nvPicPr>
        <p:blipFill>
          <a:blip r:embed="rId3"/>
          <a:srcRect t="5126"/>
          <a:stretch>
            <a:fillRect/>
          </a:stretch>
        </p:blipFill>
        <p:spPr>
          <a:xfrm>
            <a:off x="6139543" y="1097280"/>
            <a:ext cx="6052457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5C135-4A92-4F3E-9E5D-A86A9B3F7552}"/>
              </a:ext>
            </a:extLst>
          </p:cNvPr>
          <p:cNvSpPr txBox="1"/>
          <p:nvPr/>
        </p:nvSpPr>
        <p:spPr>
          <a:xfrm>
            <a:off x="4294470" y="6057455"/>
            <a:ext cx="4070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Attendance Dashboard</a:t>
            </a:r>
          </a:p>
        </p:txBody>
      </p:sp>
      <p:pic>
        <p:nvPicPr>
          <p:cNvPr id="8" name="Picture 7" descr="take attendacne page.png"/>
          <p:cNvPicPr>
            <a:picLocks noChangeAspect="1"/>
          </p:cNvPicPr>
          <p:nvPr/>
        </p:nvPicPr>
        <p:blipFill>
          <a:blip r:embed="rId2"/>
          <a:srcRect t="5933" b="23681"/>
          <a:stretch>
            <a:fillRect/>
          </a:stretch>
        </p:blipFill>
        <p:spPr>
          <a:xfrm>
            <a:off x="718456" y="1084218"/>
            <a:ext cx="10310949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117" y="570504"/>
            <a:ext cx="8334376" cy="1325563"/>
          </a:xfrm>
        </p:spPr>
        <p:txBody>
          <a:bodyPr/>
          <a:lstStyle/>
          <a:p>
            <a:r>
              <a:rPr lang="en-US" dirty="0"/>
              <a:t>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292" y="2122713"/>
            <a:ext cx="10515600" cy="374400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Eliminates proxy attendance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Real-time data syncing and visibility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Portable and low-cost hardware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integration into existing academic workflows</a:t>
            </a:r>
          </a:p>
        </p:txBody>
      </p:sp>
    </p:spTree>
    <p:extLst>
      <p:ext uri="{BB962C8B-B14F-4D97-AF65-F5344CB8AC3E}">
        <p14:creationId xmlns:p14="http://schemas.microsoft.com/office/powerpoint/2010/main" val="131487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81C4-194C-14EE-01AC-86C4D65C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386" y="269751"/>
            <a:ext cx="8334376" cy="1325563"/>
          </a:xfrm>
        </p:spPr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CE83-44CB-2E96-5985-FA7F0ADB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477" y="1981932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Schools, Colleges, Coaching Institutes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Attendance in Offices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Labs and Exam Hall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47275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845" y="327314"/>
            <a:ext cx="3193111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" y="1192690"/>
            <a:ext cx="10515600" cy="4351338"/>
          </a:xfrm>
        </p:spPr>
        <p:txBody>
          <a:bodyPr>
            <a:noAutofit/>
          </a:bodyPr>
          <a:lstStyle/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Smart Attendance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successfully addresses the shortcomings of traditional attendance methods by providing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automated, accurate, and secure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-based solution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Leveraging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fingerprint scanner, ESP8266, and Flask backend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system delivers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real-time attendance tracking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over 98% accuracy, eliminating proxy attendance and manual errors.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portable and low-cost hardware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makes it a practical and efficient tool for academic institutions and other organizations, significantly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streamlining attendance management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ensuring reliable record-keeping. This system presents a robust and scalable alternative for modernizing attendance processes.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1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685"/>
            <a:ext cx="8334376" cy="1325563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477" y="206043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Benefits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2031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20" y="2766217"/>
            <a:ext cx="4230287" cy="1540059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76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77" y="586787"/>
            <a:ext cx="3587447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15" y="2078480"/>
            <a:ext cx="9838091" cy="3772093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The Smart Attendance System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an IoT-based solution designed to automate and digitize the process of student attendance.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By integrating a fingerprint scanner, ESP8266 microcontroller, and a Flask-based backend, the system ensures accurate, secure, and real-time attendance tracking.</a:t>
            </a:r>
          </a:p>
          <a:p>
            <a:pPr marL="0" indent="0"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It eliminates manual errors and enables efficient attendance management for academic institutions.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85" y="301673"/>
            <a:ext cx="6272462" cy="1325563"/>
          </a:xfrm>
        </p:spPr>
        <p:txBody>
          <a:bodyPr>
            <a:normAutofit/>
          </a:bodyPr>
          <a:lstStyle/>
          <a:p>
            <a:r>
              <a:rPr lang="en-US" dirty="0"/>
              <a:t>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73"/>
            <a:ext cx="10515600" cy="395854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Traditional attendance 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time-consuming, error-prone, and vulnerable to proxy attendance.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Manual record-keeping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creates inefficiencies in data handling and lacks real-time monitoring.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is a need for an automated, accurate, and tamper-proof system that can streamline the attendance process and maintain reliable records.</a:t>
            </a:r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06" y="709928"/>
            <a:ext cx="6555230" cy="62684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24" y="1796734"/>
            <a:ext cx="10796461" cy="4351338"/>
          </a:xfrm>
        </p:spPr>
        <p:txBody>
          <a:bodyPr>
            <a:normAutofit lnSpcReduction="10000"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rgbClr val="37415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800" b="1" i="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Previous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have explored RFID-based and facial recognition solutions.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RFID is prone to misuse, and facial recognition faces challenges in accuracy and privacy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Biometric-based approaches,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particularly fingerprint-based systems, offer higher reliability, unique identity verification, and cost-effective implementation for academic environments.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34" y="505014"/>
            <a:ext cx="348731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34" y="2082671"/>
            <a:ext cx="972458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system captures a student’s fingerprint using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R307S sensor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connected to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ESP8266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ESP matches fingerprints locally and sends attendance records to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Flask server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over Wi-Fi.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backend stores the data in 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database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provides a dashboard for students, teachers, and admin users to interact with real-time attendance reports.</a:t>
            </a:r>
          </a:p>
          <a:p>
            <a:pPr marL="3657600" lvl="8" indent="0">
              <a:buNone/>
            </a:pPr>
            <a:endParaRPr lang="en-IN" sz="2800" b="0" i="0" u="none" strike="noStrike" baseline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0" lvl="8" indent="0">
              <a:buNone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23" y="0"/>
            <a:ext cx="8334376" cy="132556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860" y="1164134"/>
            <a:ext cx="109542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Hardware Layer: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R307S fingerprint sensor, SH1106 OLED,              ESP8266, 9V battery (regulated via LM2596 module)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Communication Layer: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Wi-Fi (using mobile hotspot) with ESP sending data via HTTP to Flask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Backend Layer: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Flask web framework with MySQL database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Frontend Layer: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HTML/CSS/JS dashboards for students, teachers, and admin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Power Supply: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Portable battery with power switch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-106364"/>
            <a:ext cx="8334376" cy="132556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3B2E-5D4D-88AB-F3FB-FF81B78F63CF}"/>
              </a:ext>
            </a:extLst>
          </p:cNvPr>
          <p:cNvSpPr txBox="1"/>
          <p:nvPr/>
        </p:nvSpPr>
        <p:spPr>
          <a:xfrm>
            <a:off x="4615963" y="6373326"/>
            <a:ext cx="29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4" descr="use case.jpg"/>
          <p:cNvPicPr>
            <a:picLocks noChangeAspect="1"/>
          </p:cNvPicPr>
          <p:nvPr/>
        </p:nvPicPr>
        <p:blipFill>
          <a:blip r:embed="rId3"/>
          <a:srcRect b="8726"/>
          <a:stretch>
            <a:fillRect/>
          </a:stretch>
        </p:blipFill>
        <p:spPr>
          <a:xfrm>
            <a:off x="2485493" y="836023"/>
            <a:ext cx="7221013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-106364"/>
            <a:ext cx="8334376" cy="132556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3B2E-5D4D-88AB-F3FB-FF81B78F63CF}"/>
              </a:ext>
            </a:extLst>
          </p:cNvPr>
          <p:cNvSpPr txBox="1"/>
          <p:nvPr/>
        </p:nvSpPr>
        <p:spPr>
          <a:xfrm>
            <a:off x="4615963" y="6373326"/>
            <a:ext cx="264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Flow Diagram</a:t>
            </a:r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71154"/>
            <a:ext cx="6858000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251335_Earth Day presentation_RVA_v3.potx" id="{2E821734-A971-4A99-A887-EE8808B7446A}" vid="{74D09940-9788-4332-97C9-A3EF112A74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159ADF-C50B-4A45-AD13-B0A8152C315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771</TotalTime>
  <Words>635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Office Theme</vt:lpstr>
      <vt:lpstr>   Smart Attendance System</vt:lpstr>
      <vt:lpstr>Contents</vt:lpstr>
      <vt:lpstr>Introduction</vt:lpstr>
      <vt:lpstr>Problems </vt:lpstr>
      <vt:lpstr>Literature Survey</vt:lpstr>
      <vt:lpstr>Methodology</vt:lpstr>
      <vt:lpstr>System Design</vt:lpstr>
      <vt:lpstr>System Design</vt:lpstr>
      <vt:lpstr>System Design</vt:lpstr>
      <vt:lpstr>Algorithm Used </vt:lpstr>
      <vt:lpstr>Libraries Used</vt:lpstr>
      <vt:lpstr>Libraries Used</vt:lpstr>
      <vt:lpstr>System Flow</vt:lpstr>
      <vt:lpstr>User Interface</vt:lpstr>
      <vt:lpstr>Result Analysis</vt:lpstr>
      <vt:lpstr>Result Analysis</vt:lpstr>
      <vt:lpstr> Benefits</vt:lpstr>
      <vt:lpstr>Applications</vt:lpstr>
      <vt:lpstr>Conclusion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dc:creator>Nilesh Pansare</dc:creator>
  <cp:lastModifiedBy>Vishwesh Patil</cp:lastModifiedBy>
  <cp:revision>25</cp:revision>
  <dcterms:created xsi:type="dcterms:W3CDTF">2024-06-27T17:00:39Z</dcterms:created>
  <dcterms:modified xsi:type="dcterms:W3CDTF">2025-07-19T05:29:29Z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2025-07-18T20:08:12Z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8f8e3373-4a22-4f61-bc0d-0b39a80a2d7f</vt:lpwstr>
  </property>
  <property fmtid="{D5CDD505-2E9C-101B-9397-08002B2CF9AE}" pid="8" name="MSIP_Label_defa4170-0d19-0005-0004-bc88714345d2_ActionId">
    <vt:lpwstr>bb10441f-89e9-4a67-a80f-a45235c74a22</vt:lpwstr>
  </property>
  <property fmtid="{D5CDD505-2E9C-101B-9397-08002B2CF9AE}" pid="9" name="MSIP_Label_defa4170-0d19-0005-0004-bc88714345d2_ContentBits">
    <vt:lpwstr>0</vt:lpwstr>
  </property>
  <property fmtid="{D5CDD505-2E9C-101B-9397-08002B2CF9AE}" pid="10" name="MSIP_Label_defa4170-0d19-0005-0004-bc88714345d2_Tag">
    <vt:lpwstr>10, 3, 0, 1</vt:lpwstr>
  </property>
</Properties>
</file>