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5" r:id="rId7"/>
    <p:sldId id="273" r:id="rId8"/>
    <p:sldId id="274"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130547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304936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6935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3088777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9042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299028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93063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37361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21073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89AA3-F5F8-4C23-8942-404F7D144156}"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307983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89AA3-F5F8-4C23-8942-404F7D144156}"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101517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89AA3-F5F8-4C23-8942-404F7D144156}"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3217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89AA3-F5F8-4C23-8942-404F7D144156}"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200151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89AA3-F5F8-4C23-8942-404F7D144156}" type="datetimeFigureOut">
              <a:rPr lang="en-IN" smtClean="0"/>
              <a:t>05-03-2022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219956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A89AA3-F5F8-4C23-8942-404F7D144156}"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139618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A89AA3-F5F8-4C23-8942-404F7D144156}"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9676B-12C5-4CBB-BC50-69723930F9B7}" type="slidenum">
              <a:rPr lang="en-IN" smtClean="0"/>
              <a:t>‹#›</a:t>
            </a:fld>
            <a:endParaRPr lang="en-IN"/>
          </a:p>
        </p:txBody>
      </p:sp>
    </p:spTree>
    <p:extLst>
      <p:ext uri="{BB962C8B-B14F-4D97-AF65-F5344CB8AC3E}">
        <p14:creationId xmlns:p14="http://schemas.microsoft.com/office/powerpoint/2010/main" val="333079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A89AA3-F5F8-4C23-8942-404F7D144156}" type="datetimeFigureOut">
              <a:rPr lang="en-IN" smtClean="0"/>
              <a:t>05-03-2022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B9676B-12C5-4CBB-BC50-69723930F9B7}" type="slidenum">
              <a:rPr lang="en-IN" smtClean="0"/>
              <a:t>‹#›</a:t>
            </a:fld>
            <a:endParaRPr lang="en-IN"/>
          </a:p>
        </p:txBody>
      </p:sp>
    </p:spTree>
    <p:extLst>
      <p:ext uri="{BB962C8B-B14F-4D97-AF65-F5344CB8AC3E}">
        <p14:creationId xmlns:p14="http://schemas.microsoft.com/office/powerpoint/2010/main" val="3457586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9">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1">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 xmlns:a16="http://schemas.microsoft.com/office/drawing/2014/main" id="{82E9FCBC-C434-426A-B884-C5E02B8BED9D}"/>
              </a:ext>
            </a:extLst>
          </p:cNvPr>
          <p:cNvSpPr>
            <a:spLocks noGrp="1"/>
          </p:cNvSpPr>
          <p:nvPr>
            <p:ph type="subTitle" idx="1"/>
          </p:nvPr>
        </p:nvSpPr>
        <p:spPr>
          <a:xfrm>
            <a:off x="1507067" y="4050833"/>
            <a:ext cx="7766936" cy="1096899"/>
          </a:xfrm>
        </p:spPr>
        <p:txBody>
          <a:bodyPr>
            <a:normAutofit/>
          </a:bodyPr>
          <a:lstStyle/>
          <a:p>
            <a:r>
              <a:rPr lang="en-IN" dirty="0"/>
              <a:t>By Gargi Goswami(A21039)</a:t>
            </a:r>
          </a:p>
        </p:txBody>
      </p:sp>
      <p:sp>
        <p:nvSpPr>
          <p:cNvPr id="2" name="Title 1">
            <a:extLst>
              <a:ext uri="{FF2B5EF4-FFF2-40B4-BE49-F238E27FC236}">
                <a16:creationId xmlns="" xmlns:a16="http://schemas.microsoft.com/office/drawing/2014/main" id="{1CC9F7A2-6516-4DC8-9FAF-D7BB93A188FA}"/>
              </a:ext>
            </a:extLst>
          </p:cNvPr>
          <p:cNvSpPr>
            <a:spLocks noGrp="1"/>
          </p:cNvSpPr>
          <p:nvPr>
            <p:ph type="ctrTitle"/>
          </p:nvPr>
        </p:nvSpPr>
        <p:spPr>
          <a:xfrm>
            <a:off x="1507067" y="1397000"/>
            <a:ext cx="7766936" cy="2653836"/>
          </a:xfrm>
        </p:spPr>
        <p:txBody>
          <a:bodyPr>
            <a:normAutofit/>
          </a:bodyPr>
          <a:lstStyle/>
          <a:p>
            <a:pPr algn="ctr">
              <a:lnSpc>
                <a:spcPct val="90000"/>
              </a:lnSpc>
            </a:pPr>
            <a:r>
              <a:rPr lang="en-US" sz="3400" i="0" u="sng" dirty="0">
                <a:effectLst/>
                <a:latin typeface="Arial" panose="020B0604020202020204" pitchFamily="34" charset="0"/>
                <a:cs typeface="Arial" panose="020B0604020202020204" pitchFamily="34" charset="0"/>
              </a:rPr>
              <a:t>Prediction of Conversion Status </a:t>
            </a:r>
            <a:r>
              <a:rPr lang="en-US" sz="3400" b="0" i="0" dirty="0">
                <a:effectLst/>
                <a:latin typeface="Comic Sans MS" panose="030F0702030302020204" pitchFamily="66" charset="0"/>
              </a:rPr>
              <a:t/>
            </a:r>
            <a:br>
              <a:rPr lang="en-US" sz="3400" b="0" i="0" dirty="0">
                <a:effectLst/>
                <a:latin typeface="Comic Sans MS" panose="030F0702030302020204" pitchFamily="66" charset="0"/>
              </a:rPr>
            </a:br>
            <a:endParaRPr lang="en-IN" sz="3400" dirty="0">
              <a:latin typeface="Comic Sans MS" panose="030F0702030302020204" pitchFamily="66" charset="0"/>
            </a:endParaRPr>
          </a:p>
        </p:txBody>
      </p:sp>
    </p:spTree>
    <p:extLst>
      <p:ext uri="{BB962C8B-B14F-4D97-AF65-F5344CB8AC3E}">
        <p14:creationId xmlns:p14="http://schemas.microsoft.com/office/powerpoint/2010/main" val="110406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Splitting The DATA SET:</a:t>
            </a:r>
            <a:endParaRPr lang="en-IN" u="sng" dirty="0"/>
          </a:p>
        </p:txBody>
      </p:sp>
      <p:sp>
        <p:nvSpPr>
          <p:cNvPr id="3" name="Content Placeholder 2"/>
          <p:cNvSpPr>
            <a:spLocks noGrp="1"/>
          </p:cNvSpPr>
          <p:nvPr>
            <p:ph idx="1"/>
          </p:nvPr>
        </p:nvSpPr>
        <p:spPr/>
        <p:txBody>
          <a:bodyPr>
            <a:normAutofit/>
          </a:bodyPr>
          <a:lstStyle/>
          <a:p>
            <a:r>
              <a:rPr lang="en-US" sz="2400" dirty="0"/>
              <a:t>Split the dataset into a training and test dataset in order to train and evaluate the performance of the logistic regression model. I split it in a 75/25 ratio and train our model on 75% of the dataset.</a:t>
            </a:r>
            <a:endParaRPr lang="en-IN" sz="2400" dirty="0"/>
          </a:p>
        </p:txBody>
      </p:sp>
    </p:spTree>
    <p:extLst>
      <p:ext uri="{BB962C8B-B14F-4D97-AF65-F5344CB8AC3E}">
        <p14:creationId xmlns:p14="http://schemas.microsoft.com/office/powerpoint/2010/main" val="64211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Training Set:</a:t>
            </a:r>
            <a:endParaRPr lang="en-IN" u="sng" dirty="0"/>
          </a:p>
        </p:txBody>
      </p:sp>
      <p:pic>
        <p:nvPicPr>
          <p:cNvPr id="4" name="Content Placeholder 3"/>
          <p:cNvPicPr>
            <a:picLocks noGrp="1" noChangeAspect="1"/>
          </p:cNvPicPr>
          <p:nvPr>
            <p:ph idx="1"/>
          </p:nvPr>
        </p:nvPicPr>
        <p:blipFill>
          <a:blip r:embed="rId2"/>
          <a:stretch>
            <a:fillRect/>
          </a:stretch>
        </p:blipFill>
        <p:spPr>
          <a:xfrm>
            <a:off x="3265715" y="1930400"/>
            <a:ext cx="4196442" cy="2461986"/>
          </a:xfrm>
          <a:prstGeom prst="rect">
            <a:avLst/>
          </a:prstGeom>
        </p:spPr>
      </p:pic>
    </p:spTree>
    <p:extLst>
      <p:ext uri="{BB962C8B-B14F-4D97-AF65-F5344CB8AC3E}">
        <p14:creationId xmlns:p14="http://schemas.microsoft.com/office/powerpoint/2010/main" val="318442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Test Set :</a:t>
            </a:r>
            <a:endParaRPr lang="en-IN" u="sng" dirty="0"/>
          </a:p>
        </p:txBody>
      </p:sp>
      <p:pic>
        <p:nvPicPr>
          <p:cNvPr id="4" name="Content Placeholder 3"/>
          <p:cNvPicPr>
            <a:picLocks noGrp="1" noChangeAspect="1"/>
          </p:cNvPicPr>
          <p:nvPr>
            <p:ph idx="1"/>
          </p:nvPr>
        </p:nvPicPr>
        <p:blipFill>
          <a:blip r:embed="rId2"/>
          <a:stretch>
            <a:fillRect/>
          </a:stretch>
        </p:blipFill>
        <p:spPr>
          <a:xfrm>
            <a:off x="3037114" y="2286000"/>
            <a:ext cx="4098472" cy="2416628"/>
          </a:xfrm>
          <a:prstGeom prst="rect">
            <a:avLst/>
          </a:prstGeom>
        </p:spPr>
      </p:pic>
    </p:spTree>
    <p:extLst>
      <p:ext uri="{BB962C8B-B14F-4D97-AF65-F5344CB8AC3E}">
        <p14:creationId xmlns:p14="http://schemas.microsoft.com/office/powerpoint/2010/main" val="218222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Build and Train Logistic Regression Model:</a:t>
            </a:r>
            <a:endParaRPr lang="en-IN" u="sng" dirty="0"/>
          </a:p>
        </p:txBody>
      </p:sp>
      <p:sp>
        <p:nvSpPr>
          <p:cNvPr id="3" name="Content Placeholder 2"/>
          <p:cNvSpPr>
            <a:spLocks noGrp="1"/>
          </p:cNvSpPr>
          <p:nvPr>
            <p:ph idx="1"/>
          </p:nvPr>
        </p:nvSpPr>
        <p:spPr>
          <a:xfrm>
            <a:off x="677334" y="2390274"/>
            <a:ext cx="8596668" cy="3651088"/>
          </a:xfrm>
        </p:spPr>
        <p:txBody>
          <a:bodyPr>
            <a:normAutofit/>
          </a:bodyPr>
          <a:lstStyle/>
          <a:p>
            <a:r>
              <a:rPr lang="en-US" sz="2400" dirty="0"/>
              <a:t>I build and train the logistic regression model using features as the input column and status as the output column.</a:t>
            </a:r>
            <a:endParaRPr lang="en-IN" sz="2400" dirty="0"/>
          </a:p>
        </p:txBody>
      </p:sp>
    </p:spTree>
    <p:extLst>
      <p:ext uri="{BB962C8B-B14F-4D97-AF65-F5344CB8AC3E}">
        <p14:creationId xmlns:p14="http://schemas.microsoft.com/office/powerpoint/2010/main" val="265214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Training Results:</a:t>
            </a:r>
            <a:r>
              <a:rPr lang="en-IN" dirty="0"/>
              <a:t/>
            </a:r>
            <a:br>
              <a:rPr lang="en-IN" dirty="0"/>
            </a:br>
            <a:endParaRPr lang="en-IN" dirty="0"/>
          </a:p>
        </p:txBody>
      </p:sp>
      <p:sp>
        <p:nvSpPr>
          <p:cNvPr id="3" name="Content Placeholder 2"/>
          <p:cNvSpPr>
            <a:spLocks noGrp="1"/>
          </p:cNvSpPr>
          <p:nvPr>
            <p:ph idx="1"/>
          </p:nvPr>
        </p:nvSpPr>
        <p:spPr>
          <a:xfrm>
            <a:off x="677334" y="1588169"/>
            <a:ext cx="8596668" cy="4453194"/>
          </a:xfrm>
        </p:spPr>
        <p:txBody>
          <a:bodyPr>
            <a:normAutofit/>
          </a:bodyPr>
          <a:lstStyle/>
          <a:p>
            <a:r>
              <a:rPr lang="en-US" sz="2400" dirty="0"/>
              <a:t>I can now access the predictions made by the model using the evaluate function in SPARK that executes all the steps in an optimized way. It gives another </a:t>
            </a:r>
            <a:r>
              <a:rPr lang="en-US" sz="2400" dirty="0" smtClean="0"/>
              <a:t>Data frame </a:t>
            </a:r>
            <a:r>
              <a:rPr lang="en-US" sz="2400" dirty="0"/>
              <a:t>that contains four columns in total, including prediction and probability</a:t>
            </a:r>
            <a:r>
              <a:rPr lang="en-US" sz="2400" dirty="0" smtClean="0"/>
              <a:t>.</a:t>
            </a:r>
          </a:p>
          <a:p>
            <a:endParaRPr lang="en-IN" sz="2400" dirty="0"/>
          </a:p>
        </p:txBody>
      </p:sp>
      <p:pic>
        <p:nvPicPr>
          <p:cNvPr id="4" name="Picture 3"/>
          <p:cNvPicPr>
            <a:picLocks noChangeAspect="1"/>
          </p:cNvPicPr>
          <p:nvPr/>
        </p:nvPicPr>
        <p:blipFill>
          <a:blip r:embed="rId2"/>
          <a:stretch>
            <a:fillRect/>
          </a:stretch>
        </p:blipFill>
        <p:spPr>
          <a:xfrm>
            <a:off x="2310064" y="3481138"/>
            <a:ext cx="5999747" cy="2560226"/>
          </a:xfrm>
          <a:prstGeom prst="rect">
            <a:avLst/>
          </a:prstGeom>
        </p:spPr>
      </p:pic>
    </p:spTree>
    <p:extLst>
      <p:ext uri="{BB962C8B-B14F-4D97-AF65-F5344CB8AC3E}">
        <p14:creationId xmlns:p14="http://schemas.microsoft.com/office/powerpoint/2010/main" val="258303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Evaluate Logistic Regression Model on Test </a:t>
            </a:r>
            <a:r>
              <a:rPr lang="en-US" u="sng" dirty="0" smtClean="0"/>
              <a:t>Data :</a:t>
            </a:r>
            <a:endParaRPr lang="en-US" u="sng" dirty="0"/>
          </a:p>
        </p:txBody>
      </p:sp>
      <p:sp>
        <p:nvSpPr>
          <p:cNvPr id="3" name="Content Placeholder 2"/>
          <p:cNvSpPr>
            <a:spLocks noGrp="1"/>
          </p:cNvSpPr>
          <p:nvPr>
            <p:ph idx="1"/>
          </p:nvPr>
        </p:nvSpPr>
        <p:spPr/>
        <p:txBody>
          <a:bodyPr>
            <a:normAutofit/>
          </a:bodyPr>
          <a:lstStyle/>
          <a:p>
            <a:r>
              <a:rPr lang="en-US" sz="2400" dirty="0"/>
              <a:t>Now check the performance of the model on test data. So the evaluate function is used, to make predictions on the test data</a:t>
            </a:r>
            <a:r>
              <a:rPr lang="en-US" sz="2400" dirty="0" smtClean="0"/>
              <a:t>.</a:t>
            </a:r>
          </a:p>
          <a:p>
            <a:endParaRPr lang="en-IN" sz="2400" dirty="0"/>
          </a:p>
        </p:txBody>
      </p:sp>
      <p:pic>
        <p:nvPicPr>
          <p:cNvPr id="4" name="Picture 3"/>
          <p:cNvPicPr>
            <a:picLocks noChangeAspect="1"/>
          </p:cNvPicPr>
          <p:nvPr/>
        </p:nvPicPr>
        <p:blipFill>
          <a:blip r:embed="rId2"/>
          <a:stretch>
            <a:fillRect/>
          </a:stretch>
        </p:blipFill>
        <p:spPr>
          <a:xfrm>
            <a:off x="3176337" y="3309586"/>
            <a:ext cx="4235115" cy="2731776"/>
          </a:xfrm>
          <a:prstGeom prst="rect">
            <a:avLst/>
          </a:prstGeom>
        </p:spPr>
      </p:pic>
    </p:spTree>
    <p:extLst>
      <p:ext uri="{BB962C8B-B14F-4D97-AF65-F5344CB8AC3E}">
        <p14:creationId xmlns:p14="http://schemas.microsoft.com/office/powerpoint/2010/main" val="70477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Confusion </a:t>
            </a:r>
            <a:r>
              <a:rPr lang="en-IN" u="sng" dirty="0" smtClean="0"/>
              <a:t>Matrix :</a:t>
            </a:r>
            <a:endParaRPr lang="en-IN" u="sng" dirty="0"/>
          </a:p>
        </p:txBody>
      </p:sp>
      <p:sp>
        <p:nvSpPr>
          <p:cNvPr id="3" name="Content Placeholder 2"/>
          <p:cNvSpPr>
            <a:spLocks noGrp="1"/>
          </p:cNvSpPr>
          <p:nvPr>
            <p:ph idx="1"/>
          </p:nvPr>
        </p:nvSpPr>
        <p:spPr/>
        <p:txBody>
          <a:bodyPr>
            <a:normAutofit/>
          </a:bodyPr>
          <a:lstStyle/>
          <a:p>
            <a:r>
              <a:rPr lang="en-US" sz="2400" dirty="0"/>
              <a:t>As this is a classification problem, I use a confusion matrix to gauge the performance of the model.</a:t>
            </a:r>
            <a:endParaRPr lang="en-IN" sz="2400" dirty="0"/>
          </a:p>
        </p:txBody>
      </p:sp>
    </p:spTree>
    <p:extLst>
      <p:ext uri="{BB962C8B-B14F-4D97-AF65-F5344CB8AC3E}">
        <p14:creationId xmlns:p14="http://schemas.microsoft.com/office/powerpoint/2010/main" val="178763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Accuracy :</a:t>
            </a:r>
            <a:endParaRPr lang="en-IN" u="sng" dirty="0"/>
          </a:p>
        </p:txBody>
      </p:sp>
      <p:sp>
        <p:nvSpPr>
          <p:cNvPr id="3" name="Content Placeholder 2"/>
          <p:cNvSpPr>
            <a:spLocks noGrp="1"/>
          </p:cNvSpPr>
          <p:nvPr>
            <p:ph idx="1"/>
          </p:nvPr>
        </p:nvSpPr>
        <p:spPr/>
        <p:txBody>
          <a:bodyPr>
            <a:normAutofit/>
          </a:bodyPr>
          <a:lstStyle/>
          <a:p>
            <a:r>
              <a:rPr lang="en-US" sz="2400" dirty="0"/>
              <a:t>It is the most basic metric for evaluating any </a:t>
            </a:r>
            <a:r>
              <a:rPr lang="en-US" sz="2400" dirty="0" smtClean="0"/>
              <a:t>classifier.</a:t>
            </a:r>
          </a:p>
          <a:p>
            <a:endParaRPr lang="en-US" sz="2400" dirty="0"/>
          </a:p>
          <a:p>
            <a:endParaRPr lang="en-IN" sz="2400" dirty="0"/>
          </a:p>
        </p:txBody>
      </p:sp>
      <p:pic>
        <p:nvPicPr>
          <p:cNvPr id="4" name="Picture 3"/>
          <p:cNvPicPr>
            <a:picLocks noChangeAspect="1"/>
          </p:cNvPicPr>
          <p:nvPr/>
        </p:nvPicPr>
        <p:blipFill>
          <a:blip r:embed="rId2"/>
          <a:stretch>
            <a:fillRect/>
          </a:stretch>
        </p:blipFill>
        <p:spPr>
          <a:xfrm>
            <a:off x="2213810" y="3176337"/>
            <a:ext cx="4539915" cy="1491915"/>
          </a:xfrm>
          <a:prstGeom prst="rect">
            <a:avLst/>
          </a:prstGeom>
        </p:spPr>
      </p:pic>
    </p:spTree>
    <p:extLst>
      <p:ext uri="{BB962C8B-B14F-4D97-AF65-F5344CB8AC3E}">
        <p14:creationId xmlns:p14="http://schemas.microsoft.com/office/powerpoint/2010/main" val="325957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Recall :</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400" dirty="0"/>
              <a:t>Recall rate shows how much of the positive class cases we are able to predict correctly out of the total positive class observations</a:t>
            </a:r>
            <a:r>
              <a:rPr lang="en-US" sz="2400" dirty="0" smtClean="0"/>
              <a:t>.</a:t>
            </a:r>
          </a:p>
          <a:p>
            <a:endParaRPr lang="en-US" sz="2400" dirty="0"/>
          </a:p>
          <a:p>
            <a:endParaRPr lang="en-IN" sz="2400" dirty="0"/>
          </a:p>
        </p:txBody>
      </p:sp>
      <p:pic>
        <p:nvPicPr>
          <p:cNvPr id="4" name="Picture 3"/>
          <p:cNvPicPr>
            <a:picLocks noChangeAspect="1"/>
          </p:cNvPicPr>
          <p:nvPr/>
        </p:nvPicPr>
        <p:blipFill>
          <a:blip r:embed="rId2"/>
          <a:stretch>
            <a:fillRect/>
          </a:stretch>
        </p:blipFill>
        <p:spPr>
          <a:xfrm>
            <a:off x="2261937" y="3609474"/>
            <a:ext cx="4315326" cy="1684420"/>
          </a:xfrm>
          <a:prstGeom prst="rect">
            <a:avLst/>
          </a:prstGeom>
        </p:spPr>
      </p:pic>
    </p:spTree>
    <p:extLst>
      <p:ext uri="{BB962C8B-B14F-4D97-AF65-F5344CB8AC3E}">
        <p14:creationId xmlns:p14="http://schemas.microsoft.com/office/powerpoint/2010/main" val="45578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Precision :</a:t>
            </a:r>
            <a:endParaRPr lang="en-IN" dirty="0"/>
          </a:p>
        </p:txBody>
      </p:sp>
      <p:sp>
        <p:nvSpPr>
          <p:cNvPr id="3" name="Content Placeholder 2"/>
          <p:cNvSpPr>
            <a:spLocks noGrp="1"/>
          </p:cNvSpPr>
          <p:nvPr>
            <p:ph idx="1"/>
          </p:nvPr>
        </p:nvSpPr>
        <p:spPr/>
        <p:txBody>
          <a:bodyPr>
            <a:normAutofit/>
          </a:bodyPr>
          <a:lstStyle/>
          <a:p>
            <a:r>
              <a:rPr lang="en-US" sz="2400" dirty="0"/>
              <a:t>Precision rate talks about the number of true positives predicted correctly out of all the predicted positives observations</a:t>
            </a:r>
            <a:r>
              <a:rPr lang="en-US" sz="2400" dirty="0" smtClean="0"/>
              <a:t>.</a:t>
            </a:r>
          </a:p>
          <a:p>
            <a:endParaRPr lang="en-US" sz="2400" dirty="0"/>
          </a:p>
          <a:p>
            <a:endParaRPr lang="en-IN" sz="2400" dirty="0"/>
          </a:p>
        </p:txBody>
      </p:sp>
      <p:pic>
        <p:nvPicPr>
          <p:cNvPr id="4" name="Picture 3"/>
          <p:cNvPicPr>
            <a:picLocks noChangeAspect="1"/>
          </p:cNvPicPr>
          <p:nvPr/>
        </p:nvPicPr>
        <p:blipFill>
          <a:blip r:embed="rId2"/>
          <a:stretch>
            <a:fillRect/>
          </a:stretch>
        </p:blipFill>
        <p:spPr>
          <a:xfrm>
            <a:off x="3436295" y="3641271"/>
            <a:ext cx="3454362" cy="1310126"/>
          </a:xfrm>
          <a:prstGeom prst="rect">
            <a:avLst/>
          </a:prstGeom>
        </p:spPr>
      </p:pic>
    </p:spTree>
    <p:extLst>
      <p:ext uri="{BB962C8B-B14F-4D97-AF65-F5344CB8AC3E}">
        <p14:creationId xmlns:p14="http://schemas.microsoft.com/office/powerpoint/2010/main" val="226613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3A5C2E-0AA8-4A21-89D5-5BF32B047880}"/>
              </a:ext>
            </a:extLst>
          </p:cNvPr>
          <p:cNvSpPr>
            <a:spLocks noGrp="1"/>
          </p:cNvSpPr>
          <p:nvPr>
            <p:ph type="ctrTitle"/>
          </p:nvPr>
        </p:nvSpPr>
        <p:spPr>
          <a:xfrm>
            <a:off x="4998399" y="1517221"/>
            <a:ext cx="4566705" cy="2826179"/>
          </a:xfrm>
        </p:spPr>
        <p:txBody>
          <a:bodyPr>
            <a:normAutofit fontScale="90000"/>
          </a:bodyPr>
          <a:lstStyle/>
          <a:p>
            <a:pPr algn="l"/>
            <a:r>
              <a:rPr lang="en-IN" sz="2800" u="sng" dirty="0"/>
              <a:t/>
            </a:r>
            <a:br>
              <a:rPr lang="en-IN" sz="2800" u="sng" dirty="0"/>
            </a:br>
            <a:r>
              <a:rPr lang="en-IN" sz="2800" u="sng" dirty="0"/>
              <a:t/>
            </a:r>
            <a:br>
              <a:rPr lang="en-IN" sz="2800" u="sng" dirty="0"/>
            </a:br>
            <a:r>
              <a:rPr lang="en-IN" sz="2800" u="sng" dirty="0"/>
              <a:t/>
            </a:r>
            <a:br>
              <a:rPr lang="en-IN" sz="2800" u="sng" dirty="0"/>
            </a:br>
            <a:r>
              <a:rPr lang="en-IN" sz="2800" u="sng" dirty="0"/>
              <a:t/>
            </a:r>
            <a:br>
              <a:rPr lang="en-IN" sz="2800" u="sng" dirty="0"/>
            </a:br>
            <a:r>
              <a:rPr lang="en-IN" sz="2800" u="sng" dirty="0"/>
              <a:t/>
            </a:r>
            <a:br>
              <a:rPr lang="en-IN" sz="2800" u="sng" dirty="0"/>
            </a:br>
            <a:r>
              <a:rPr lang="en-IN" sz="2800" u="sng" dirty="0"/>
              <a:t/>
            </a:r>
            <a:br>
              <a:rPr lang="en-IN" sz="2800" u="sng" dirty="0"/>
            </a:br>
            <a:r>
              <a:rPr lang="en-IN" sz="2800" u="sng" dirty="0"/>
              <a:t/>
            </a:r>
            <a:br>
              <a:rPr lang="en-IN" sz="2800" u="sng" dirty="0"/>
            </a:br>
            <a:r>
              <a:rPr lang="en-IN" sz="2800" u="sng" dirty="0"/>
              <a:t/>
            </a:r>
            <a:br>
              <a:rPr lang="en-IN" sz="2800" u="sng" dirty="0"/>
            </a:br>
            <a:r>
              <a:rPr lang="en-IN" sz="2800" u="sng" dirty="0"/>
              <a:t/>
            </a:r>
            <a:br>
              <a:rPr lang="en-IN" sz="2800" u="sng" dirty="0"/>
            </a:br>
            <a:r>
              <a:rPr lang="en-IN" sz="2800" u="sng" dirty="0"/>
              <a:t/>
            </a:r>
            <a:br>
              <a:rPr lang="en-IN" sz="2800" u="sng" dirty="0"/>
            </a:br>
            <a:r>
              <a:rPr lang="en-IN" sz="3600" u="sng" dirty="0">
                <a:latin typeface="Arial" panose="020B0604020202020204" pitchFamily="34" charset="0"/>
                <a:cs typeface="Arial" panose="020B0604020202020204" pitchFamily="34" charset="0"/>
              </a:rPr>
              <a:t/>
            </a:r>
            <a:br>
              <a:rPr lang="en-IN" sz="3600" u="sng" dirty="0">
                <a:latin typeface="Arial" panose="020B0604020202020204" pitchFamily="34" charset="0"/>
                <a:cs typeface="Arial" panose="020B0604020202020204" pitchFamily="34" charset="0"/>
              </a:rPr>
            </a:br>
            <a:r>
              <a:rPr lang="en-IN" sz="4000" u="sng" dirty="0">
                <a:cs typeface="Arial" panose="020B0604020202020204" pitchFamily="34" charset="0"/>
              </a:rPr>
              <a:t>Objectives</a:t>
            </a:r>
            <a:r>
              <a:rPr lang="en-IN" sz="3600" u="sng" dirty="0">
                <a:cs typeface="Arial" panose="020B0604020202020204" pitchFamily="34" charset="0"/>
              </a:rPr>
              <a:t>:</a:t>
            </a:r>
            <a:r>
              <a:rPr lang="en-IN" sz="2800" dirty="0"/>
              <a:t/>
            </a:r>
            <a:br>
              <a:rPr lang="en-IN" sz="2800" dirty="0"/>
            </a:br>
            <a:r>
              <a:rPr lang="en-IN" sz="2800" dirty="0"/>
              <a:t/>
            </a:r>
            <a:br>
              <a:rPr lang="en-IN" sz="2800" dirty="0"/>
            </a:br>
            <a:r>
              <a:rPr lang="en-US" sz="2700" dirty="0">
                <a:solidFill>
                  <a:srgbClr val="231F20"/>
                </a:solidFill>
                <a:effectLst/>
                <a:latin typeface="+mn-lt"/>
                <a:cs typeface="Calibri" panose="020F0502020204030204" pitchFamily="34" charset="0"/>
              </a:rPr>
              <a:t>The objective is to build a Logistic Regression model to predict that the online users of a retail sports </a:t>
            </a:r>
            <a:r>
              <a:rPr lang="en-US" sz="2700" dirty="0">
                <a:latin typeface="+mn-lt"/>
                <a:cs typeface="Calibri" panose="020F0502020204030204" pitchFamily="34" charset="0"/>
              </a:rPr>
              <a:t/>
            </a:r>
            <a:br>
              <a:rPr lang="en-US" sz="2700" dirty="0">
                <a:latin typeface="+mn-lt"/>
                <a:cs typeface="Calibri" panose="020F0502020204030204" pitchFamily="34" charset="0"/>
              </a:rPr>
            </a:br>
            <a:r>
              <a:rPr lang="en-US" sz="2700" dirty="0">
                <a:solidFill>
                  <a:srgbClr val="231F20"/>
                </a:solidFill>
                <a:effectLst/>
                <a:latin typeface="+mn-lt"/>
                <a:cs typeface="Calibri" panose="020F0502020204030204" pitchFamily="34" charset="0"/>
              </a:rPr>
              <a:t>merchandise website are ultimately bought the product or not (conversion status)</a:t>
            </a:r>
            <a:endParaRPr lang="en-IN" sz="2700" dirty="0">
              <a:latin typeface="+mn-lt"/>
              <a:cs typeface="Calibri" panose="020F0502020204030204" pitchFamily="34" charset="0"/>
            </a:endParaRPr>
          </a:p>
        </p:txBody>
      </p:sp>
      <p:sp>
        <p:nvSpPr>
          <p:cNvPr id="71" name="Isosceles Triangle 70">
            <a:extLst>
              <a:ext uri="{FF2B5EF4-FFF2-40B4-BE49-F238E27FC236}">
                <a16:creationId xmlns="" xmlns:a16="http://schemas.microsoft.com/office/drawing/2014/main" id="{5A7802B6-FF37-40CF-A7E2-6F2A0D9A91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 xmlns:a16="http://schemas.microsoft.com/office/drawing/2014/main" id="{EE684AEF-4EDB-4CCD-9BF8-A69A713117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604" y="2031926"/>
            <a:ext cx="3765692" cy="280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79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Conclusion :</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400" dirty="0"/>
              <a:t>So, the recall rate and precision rate are also in the same range, which is due to the fact that our target class was well balanced. It means my model is good to predict Conversion Status.</a:t>
            </a:r>
            <a:endParaRPr lang="en-IN" sz="2400" dirty="0"/>
          </a:p>
        </p:txBody>
      </p:sp>
    </p:spTree>
    <p:extLst>
      <p:ext uri="{BB962C8B-B14F-4D97-AF65-F5344CB8AC3E}">
        <p14:creationId xmlns:p14="http://schemas.microsoft.com/office/powerpoint/2010/main" val="319859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9BE3B6-4E62-4BA8-8220-B0CAD1C662F6}"/>
              </a:ext>
            </a:extLst>
          </p:cNvPr>
          <p:cNvSpPr>
            <a:spLocks noGrp="1"/>
          </p:cNvSpPr>
          <p:nvPr>
            <p:ph type="title"/>
          </p:nvPr>
        </p:nvSpPr>
        <p:spPr/>
        <p:txBody>
          <a:bodyPr/>
          <a:lstStyle/>
          <a:p>
            <a:r>
              <a:rPr lang="en-IN" u="sng" dirty="0"/>
              <a:t>Business Problem:</a:t>
            </a:r>
          </a:p>
        </p:txBody>
      </p:sp>
      <p:sp>
        <p:nvSpPr>
          <p:cNvPr id="3" name="Content Placeholder 2">
            <a:extLst>
              <a:ext uri="{FF2B5EF4-FFF2-40B4-BE49-F238E27FC236}">
                <a16:creationId xmlns="" xmlns:a16="http://schemas.microsoft.com/office/drawing/2014/main" id="{BEF59B58-B14C-44E4-9EF7-2AED146ED49E}"/>
              </a:ext>
            </a:extLst>
          </p:cNvPr>
          <p:cNvSpPr>
            <a:spLocks noGrp="1"/>
          </p:cNvSpPr>
          <p:nvPr>
            <p:ph idx="1"/>
          </p:nvPr>
        </p:nvSpPr>
        <p:spPr/>
        <p:txBody>
          <a:bodyPr>
            <a:normAutofit/>
          </a:bodyPr>
          <a:lstStyle/>
          <a:p>
            <a:r>
              <a:rPr lang="en-IN" sz="2400" dirty="0"/>
              <a:t>Now a days in this COVID situation customers mostly like to shop by online mode. Retail Companies must try to look after this and try to increase the revenue.</a:t>
            </a:r>
          </a:p>
        </p:txBody>
      </p:sp>
    </p:spTree>
    <p:extLst>
      <p:ext uri="{BB962C8B-B14F-4D97-AF65-F5344CB8AC3E}">
        <p14:creationId xmlns:p14="http://schemas.microsoft.com/office/powerpoint/2010/main" val="5556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9AB83-C833-4F31-BF96-C636B682D8CA}"/>
              </a:ext>
            </a:extLst>
          </p:cNvPr>
          <p:cNvSpPr>
            <a:spLocks noGrp="1"/>
          </p:cNvSpPr>
          <p:nvPr>
            <p:ph type="title"/>
          </p:nvPr>
        </p:nvSpPr>
        <p:spPr/>
        <p:txBody>
          <a:bodyPr/>
          <a:lstStyle/>
          <a:p>
            <a:r>
              <a:rPr lang="en-IN" u="sng" dirty="0"/>
              <a:t>DATA DESCRIPTION:</a:t>
            </a:r>
          </a:p>
        </p:txBody>
      </p:sp>
      <p:pic>
        <p:nvPicPr>
          <p:cNvPr id="5" name="Content Placeholder 4">
            <a:extLst>
              <a:ext uri="{FF2B5EF4-FFF2-40B4-BE49-F238E27FC236}">
                <a16:creationId xmlns="" xmlns:a16="http://schemas.microsoft.com/office/drawing/2014/main" id="{8E642E8E-DEAE-4F6C-8BDF-3A9F3356E063}"/>
              </a:ext>
            </a:extLst>
          </p:cNvPr>
          <p:cNvPicPr>
            <a:picLocks noGrp="1" noChangeAspect="1"/>
          </p:cNvPicPr>
          <p:nvPr>
            <p:ph idx="1"/>
          </p:nvPr>
        </p:nvPicPr>
        <p:blipFill>
          <a:blip r:embed="rId2"/>
          <a:stretch>
            <a:fillRect/>
          </a:stretch>
        </p:blipFill>
        <p:spPr>
          <a:xfrm>
            <a:off x="1407695" y="1930400"/>
            <a:ext cx="7664116" cy="4060830"/>
          </a:xfrm>
        </p:spPr>
      </p:pic>
    </p:spTree>
    <p:extLst>
      <p:ext uri="{BB962C8B-B14F-4D97-AF65-F5344CB8AC3E}">
        <p14:creationId xmlns:p14="http://schemas.microsoft.com/office/powerpoint/2010/main" val="194864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0BB80A-426C-4A99-B172-BADC170FBC55}"/>
              </a:ext>
            </a:extLst>
          </p:cNvPr>
          <p:cNvSpPr>
            <a:spLocks noGrp="1"/>
          </p:cNvSpPr>
          <p:nvPr>
            <p:ph type="title"/>
          </p:nvPr>
        </p:nvSpPr>
        <p:spPr/>
        <p:txBody>
          <a:bodyPr/>
          <a:lstStyle/>
          <a:p>
            <a:r>
              <a:rPr lang="en-IN" u="sng" dirty="0" smtClean="0"/>
              <a:t>Basic EDA:</a:t>
            </a:r>
            <a:endParaRPr lang="en-IN" u="sng" dirty="0"/>
          </a:p>
        </p:txBody>
      </p:sp>
      <p:sp>
        <p:nvSpPr>
          <p:cNvPr id="3" name="Content Placeholder 2">
            <a:extLst>
              <a:ext uri="{FF2B5EF4-FFF2-40B4-BE49-F238E27FC236}">
                <a16:creationId xmlns="" xmlns:a16="http://schemas.microsoft.com/office/drawing/2014/main" id="{AFF62D81-D466-4DBF-A984-16D5A52CC274}"/>
              </a:ext>
            </a:extLst>
          </p:cNvPr>
          <p:cNvSpPr>
            <a:spLocks noGrp="1"/>
          </p:cNvSpPr>
          <p:nvPr>
            <p:ph idx="1"/>
          </p:nvPr>
        </p:nvSpPr>
        <p:spPr/>
        <p:txBody>
          <a:bodyPr>
            <a:normAutofit/>
          </a:bodyPr>
          <a:lstStyle/>
          <a:p>
            <a:r>
              <a:rPr lang="en-IN" sz="2400" dirty="0" smtClean="0"/>
              <a:t>To understand the data set and gather information about data.</a:t>
            </a:r>
          </a:p>
          <a:p>
            <a:endParaRPr lang="en-IN" sz="2400" dirty="0"/>
          </a:p>
          <a:p>
            <a:endParaRPr lang="en-IN" sz="2400" dirty="0"/>
          </a:p>
        </p:txBody>
      </p:sp>
      <p:pic>
        <p:nvPicPr>
          <p:cNvPr id="4" name="Picture 3"/>
          <p:cNvPicPr>
            <a:picLocks noChangeAspect="1"/>
          </p:cNvPicPr>
          <p:nvPr/>
        </p:nvPicPr>
        <p:blipFill>
          <a:blip r:embed="rId2"/>
          <a:stretch>
            <a:fillRect/>
          </a:stretch>
        </p:blipFill>
        <p:spPr>
          <a:xfrm>
            <a:off x="1933303" y="3373202"/>
            <a:ext cx="6400799" cy="2200284"/>
          </a:xfrm>
          <a:prstGeom prst="rect">
            <a:avLst/>
          </a:prstGeom>
        </p:spPr>
      </p:pic>
    </p:spTree>
    <p:extLst>
      <p:ext uri="{BB962C8B-B14F-4D97-AF65-F5344CB8AC3E}">
        <p14:creationId xmlns:p14="http://schemas.microsoft.com/office/powerpoint/2010/main" val="1733443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Visualization:</a:t>
            </a:r>
            <a:endParaRPr lang="en-IN" u="sng" dirty="0"/>
          </a:p>
        </p:txBody>
      </p:sp>
      <p:sp>
        <p:nvSpPr>
          <p:cNvPr id="3" name="Content Placeholder 2"/>
          <p:cNvSpPr>
            <a:spLocks noGrp="1"/>
          </p:cNvSpPr>
          <p:nvPr>
            <p:ph idx="1"/>
          </p:nvPr>
        </p:nvSpPr>
        <p:spPr/>
        <p:txBody>
          <a:bodyPr>
            <a:normAutofit/>
          </a:bodyPr>
          <a:lstStyle/>
          <a:p>
            <a:r>
              <a:rPr lang="en-IN" sz="2400" dirty="0" smtClean="0"/>
              <a:t>To understand the relationship between the variables visualization is very much important.</a:t>
            </a:r>
          </a:p>
          <a:p>
            <a:r>
              <a:rPr lang="en-IN" sz="2400" dirty="0" smtClean="0"/>
              <a:t>Bar chart for Platform vs </a:t>
            </a:r>
            <a:r>
              <a:rPr lang="en-IN" sz="2400" dirty="0" err="1" smtClean="0"/>
              <a:t>Web_Pages_Viewed</a:t>
            </a:r>
            <a:endParaRPr lang="en-IN" sz="2400" dirty="0" smtClean="0"/>
          </a:p>
          <a:p>
            <a:r>
              <a:rPr lang="en-IN" sz="2400" dirty="0" smtClean="0"/>
              <a:t>Bar chart for Age </a:t>
            </a:r>
            <a:r>
              <a:rPr lang="en-IN" sz="2400" dirty="0"/>
              <a:t>vs </a:t>
            </a:r>
            <a:r>
              <a:rPr lang="en-IN" sz="2400" dirty="0" err="1" smtClean="0"/>
              <a:t>Web_Pages_Viewed</a:t>
            </a:r>
            <a:endParaRPr lang="en-IN" sz="2400" dirty="0"/>
          </a:p>
        </p:txBody>
      </p:sp>
    </p:spTree>
    <p:extLst>
      <p:ext uri="{BB962C8B-B14F-4D97-AF65-F5344CB8AC3E}">
        <p14:creationId xmlns:p14="http://schemas.microsoft.com/office/powerpoint/2010/main" val="369196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BAR-Plot :</a:t>
            </a:r>
            <a:endParaRPr lang="en-IN" u="sng" dirty="0"/>
          </a:p>
        </p:txBody>
      </p:sp>
      <p:pic>
        <p:nvPicPr>
          <p:cNvPr id="4" name="Content Placeholder 3"/>
          <p:cNvPicPr>
            <a:picLocks noGrp="1" noChangeAspect="1"/>
          </p:cNvPicPr>
          <p:nvPr>
            <p:ph idx="1"/>
          </p:nvPr>
        </p:nvPicPr>
        <p:blipFill>
          <a:blip r:embed="rId2"/>
          <a:stretch>
            <a:fillRect/>
          </a:stretch>
        </p:blipFill>
        <p:spPr>
          <a:xfrm>
            <a:off x="1171074" y="1540041"/>
            <a:ext cx="8102928" cy="4636169"/>
          </a:xfrm>
          <a:prstGeom prst="rect">
            <a:avLst/>
          </a:prstGeom>
        </p:spPr>
      </p:pic>
    </p:spTree>
    <p:extLst>
      <p:ext uri="{BB962C8B-B14F-4D97-AF65-F5344CB8AC3E}">
        <p14:creationId xmlns:p14="http://schemas.microsoft.com/office/powerpoint/2010/main" val="422361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BAR-Plot :</a:t>
            </a:r>
            <a:endParaRPr lang="en-IN" u="sng" dirty="0"/>
          </a:p>
        </p:txBody>
      </p:sp>
      <p:pic>
        <p:nvPicPr>
          <p:cNvPr id="4" name="Content Placeholder 3"/>
          <p:cNvPicPr>
            <a:picLocks noGrp="1" noChangeAspect="1"/>
          </p:cNvPicPr>
          <p:nvPr>
            <p:ph idx="1"/>
          </p:nvPr>
        </p:nvPicPr>
        <p:blipFill>
          <a:blip r:embed="rId2"/>
          <a:stretch>
            <a:fillRect/>
          </a:stretch>
        </p:blipFill>
        <p:spPr>
          <a:xfrm>
            <a:off x="946484" y="1315454"/>
            <a:ext cx="8742948" cy="4892842"/>
          </a:xfrm>
          <a:prstGeom prst="rect">
            <a:avLst/>
          </a:prstGeom>
        </p:spPr>
      </p:pic>
    </p:spTree>
    <p:extLst>
      <p:ext uri="{BB962C8B-B14F-4D97-AF65-F5344CB8AC3E}">
        <p14:creationId xmlns:p14="http://schemas.microsoft.com/office/powerpoint/2010/main" val="329192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Feature Engineering:</a:t>
            </a:r>
            <a:endParaRPr lang="en-IN" u="sng" dirty="0"/>
          </a:p>
        </p:txBody>
      </p:sp>
      <p:sp>
        <p:nvSpPr>
          <p:cNvPr id="3" name="Content Placeholder 2"/>
          <p:cNvSpPr>
            <a:spLocks noGrp="1"/>
          </p:cNvSpPr>
          <p:nvPr>
            <p:ph idx="1"/>
          </p:nvPr>
        </p:nvSpPr>
        <p:spPr/>
        <p:txBody>
          <a:bodyPr>
            <a:normAutofit/>
          </a:bodyPr>
          <a:lstStyle/>
          <a:p>
            <a:r>
              <a:rPr lang="en-US" sz="2400" dirty="0"/>
              <a:t>Feature Engineering is essential to convert the categorical variables into numerical variables and create a single vector by combining all the input features with the help of </a:t>
            </a:r>
            <a:r>
              <a:rPr lang="en-US" sz="2400" dirty="0" smtClean="0"/>
              <a:t>Spark’s Vector Assembler.</a:t>
            </a:r>
          </a:p>
          <a:p>
            <a:endParaRPr lang="en-US" sz="2400" dirty="0"/>
          </a:p>
          <a:p>
            <a:endParaRPr lang="en-IN" sz="2400" dirty="0"/>
          </a:p>
        </p:txBody>
      </p:sp>
      <p:pic>
        <p:nvPicPr>
          <p:cNvPr id="5" name="Picture 4"/>
          <p:cNvPicPr>
            <a:picLocks noChangeAspect="1"/>
          </p:cNvPicPr>
          <p:nvPr/>
        </p:nvPicPr>
        <p:blipFill>
          <a:blip r:embed="rId2"/>
          <a:stretch>
            <a:fillRect/>
          </a:stretch>
        </p:blipFill>
        <p:spPr>
          <a:xfrm>
            <a:off x="1061357" y="3858928"/>
            <a:ext cx="8212645" cy="1970371"/>
          </a:xfrm>
          <a:prstGeom prst="rect">
            <a:avLst/>
          </a:prstGeom>
        </p:spPr>
      </p:pic>
    </p:spTree>
    <p:extLst>
      <p:ext uri="{BB962C8B-B14F-4D97-AF65-F5344CB8AC3E}">
        <p14:creationId xmlns:p14="http://schemas.microsoft.com/office/powerpoint/2010/main" val="794241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409</Words>
  <Application>Microsoft Office PowerPoint</Application>
  <PresentationFormat>Widescreen</PresentationFormat>
  <Paragraphs>36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Comic Sans MS</vt:lpstr>
      <vt:lpstr>Trebuchet MS</vt:lpstr>
      <vt:lpstr>Wingdings 3</vt:lpstr>
      <vt:lpstr>Facet</vt:lpstr>
      <vt:lpstr>Prediction of Conversion Status  </vt:lpstr>
      <vt:lpstr>           Objectives:  The objective is to build a Logistic Regression model to predict that the online users of a retail sports  merchandise website are ultimately bought the product or not (conversion status)</vt:lpstr>
      <vt:lpstr>Business Problem:</vt:lpstr>
      <vt:lpstr>DATA DESCRIPTION:</vt:lpstr>
      <vt:lpstr>Basic EDA:</vt:lpstr>
      <vt:lpstr>Visualization:</vt:lpstr>
      <vt:lpstr>BAR-Plot :</vt:lpstr>
      <vt:lpstr>BAR-Plot :</vt:lpstr>
      <vt:lpstr>Feature Engineering:</vt:lpstr>
      <vt:lpstr>Splitting The DATA SET:</vt:lpstr>
      <vt:lpstr>Training Set:</vt:lpstr>
      <vt:lpstr>Test Set :</vt:lpstr>
      <vt:lpstr>Build and Train Logistic Regression Model:</vt:lpstr>
      <vt:lpstr>Training Results: </vt:lpstr>
      <vt:lpstr>Evaluate Logistic Regression Model on Test Data :</vt:lpstr>
      <vt:lpstr>Confusion Matrix :</vt:lpstr>
      <vt:lpstr>Accuracy :</vt:lpstr>
      <vt:lpstr>Recall : </vt:lpstr>
      <vt:lpstr>Precision :</vt:lpstr>
      <vt:lpstr>Conclusion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Conversion Status  </dc:title>
  <dc:creator>Gargi Goswami</dc:creator>
  <cp:lastModifiedBy>Microsoft account</cp:lastModifiedBy>
  <cp:revision>8</cp:revision>
  <dcterms:created xsi:type="dcterms:W3CDTF">2022-03-05T15:43:24Z</dcterms:created>
  <dcterms:modified xsi:type="dcterms:W3CDTF">2022-03-05T18:01:52Z</dcterms:modified>
</cp:coreProperties>
</file>