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61" r:id="rId4"/>
    <p:sldId id="262" r:id="rId5"/>
    <p:sldId id="263" r:id="rId6"/>
    <p:sldId id="264" r:id="rId7"/>
    <p:sldId id="268" r:id="rId8"/>
    <p:sldId id="269" r:id="rId9"/>
    <p:sldId id="266" r:id="rId10"/>
    <p:sldId id="267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AC685-8E44-466F-978E-1D1E58EDC573}" type="datetimeFigureOut">
              <a:rPr lang="en-IN" smtClean="0"/>
              <a:pPr/>
              <a:t>03-08-2020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82DC1-4BB5-4465-90F3-DC38C9AF996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11265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36671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87787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877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87787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8778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04004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51913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70207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62408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3638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8461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87787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9074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047C-917E-4BAD-86DC-35F21FD8F837}" type="datetimeFigureOut">
              <a:rPr lang="en-IN" smtClean="0"/>
              <a:pPr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A7D-BFC5-4B84-998A-FDC7976CBA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985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047C-917E-4BAD-86DC-35F21FD8F837}" type="datetimeFigureOut">
              <a:rPr lang="en-IN" smtClean="0"/>
              <a:pPr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A7D-BFC5-4B84-998A-FDC7976CBA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0678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047C-917E-4BAD-86DC-35F21FD8F837}" type="datetimeFigureOut">
              <a:rPr lang="en-IN" smtClean="0"/>
              <a:pPr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A7D-BFC5-4B84-998A-FDC7976CBA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3204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047C-917E-4BAD-86DC-35F21FD8F837}" type="datetimeFigureOut">
              <a:rPr lang="en-IN" smtClean="0"/>
              <a:pPr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A7D-BFC5-4B84-998A-FDC7976CBA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3216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047C-917E-4BAD-86DC-35F21FD8F837}" type="datetimeFigureOut">
              <a:rPr lang="en-IN" smtClean="0"/>
              <a:pPr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A7D-BFC5-4B84-998A-FDC7976CBA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3537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047C-917E-4BAD-86DC-35F21FD8F837}" type="datetimeFigureOut">
              <a:rPr lang="en-IN" smtClean="0"/>
              <a:pPr/>
              <a:t>03-08-2020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A7D-BFC5-4B84-998A-FDC7976CBA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3546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047C-917E-4BAD-86DC-35F21FD8F837}" type="datetimeFigureOut">
              <a:rPr lang="en-IN" smtClean="0"/>
              <a:pPr/>
              <a:t>03-08-2020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A7D-BFC5-4B84-998A-FDC7976CBA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37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047C-917E-4BAD-86DC-35F21FD8F837}" type="datetimeFigureOut">
              <a:rPr lang="en-IN" smtClean="0"/>
              <a:pPr/>
              <a:t>03-08-2020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A7D-BFC5-4B84-998A-FDC7976CBA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1857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047C-917E-4BAD-86DC-35F21FD8F837}" type="datetimeFigureOut">
              <a:rPr lang="en-IN" smtClean="0"/>
              <a:pPr/>
              <a:t>03-08-2020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A7D-BFC5-4B84-998A-FDC7976CBA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2745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047C-917E-4BAD-86DC-35F21FD8F837}" type="datetimeFigureOut">
              <a:rPr lang="en-IN" smtClean="0"/>
              <a:pPr/>
              <a:t>03-08-2020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A7D-BFC5-4B84-998A-FDC7976CBA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9436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047C-917E-4BAD-86DC-35F21FD8F837}" type="datetimeFigureOut">
              <a:rPr lang="en-IN" smtClean="0"/>
              <a:pPr/>
              <a:t>03-08-2020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A7D-BFC5-4B84-998A-FDC7976CBA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035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E047C-917E-4BAD-86DC-35F21FD8F837}" type="datetimeFigureOut">
              <a:rPr lang="en-IN" smtClean="0"/>
              <a:pPr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38A7D-BFC5-4B84-998A-FDC7976CBA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3501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eg"/><Relationship Id="rId4" Type="http://schemas.openxmlformats.org/officeDocument/2006/relationships/hyperlink" Target="https://github.com/GargiGuptagd/NC_GEU_MK106_PANDACODER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84;p13" descr="Flex 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57138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/>
        </p:nvSpPr>
        <p:spPr>
          <a:xfrm>
            <a:off x="4870277" y="0"/>
            <a:ext cx="4081600" cy="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" sz="2667" b="1" u="sng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DASHBOARD</a:t>
            </a:r>
            <a:endParaRPr sz="2667" b="1" u="sng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4934" y="1"/>
            <a:ext cx="1117733" cy="11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/>
        </p:nvSpPr>
        <p:spPr>
          <a:xfrm>
            <a:off x="5911067" y="2926833"/>
            <a:ext cx="8264000" cy="9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143" y="972457"/>
            <a:ext cx="46155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Dataset of Psychometric Questions is in progress:</a:t>
            </a:r>
          </a:p>
          <a:p>
            <a:endParaRPr lang="en-US" sz="2400" dirty="0"/>
          </a:p>
          <a:p>
            <a:r>
              <a:rPr lang="en-US" sz="2400" dirty="0"/>
              <a:t>Link: </a:t>
            </a:r>
            <a:r>
              <a:rPr lang="en-US" sz="2400" dirty="0">
                <a:hlinkClick r:id="rId4"/>
              </a:rPr>
              <a:t>https://github.com/GargiGuptagd/NC_GEU_MK106_PANDACODERS</a:t>
            </a:r>
            <a:endParaRPr lang="en-US" sz="2400" dirty="0"/>
          </a:p>
        </p:txBody>
      </p:sp>
      <p:pic>
        <p:nvPicPr>
          <p:cNvPr id="6" name="Picture 5" descr="dashboard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258" y="290286"/>
            <a:ext cx="3295300" cy="629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989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/>
        </p:nvSpPr>
        <p:spPr>
          <a:xfrm>
            <a:off x="4289705" y="0"/>
            <a:ext cx="4081600" cy="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" sz="2667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GAMES FOR KIDS</a:t>
            </a:r>
            <a:endParaRPr sz="2667" b="1" u="sng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4934" y="1"/>
            <a:ext cx="1117733" cy="11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/>
        </p:nvSpPr>
        <p:spPr>
          <a:xfrm>
            <a:off x="5911067" y="2926833"/>
            <a:ext cx="8264000" cy="9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" name="Picture 8" descr="games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23" y="870856"/>
            <a:ext cx="2643510" cy="5580743"/>
          </a:xfrm>
          <a:prstGeom prst="rect">
            <a:avLst/>
          </a:prstGeom>
        </p:spPr>
      </p:pic>
      <p:pic>
        <p:nvPicPr>
          <p:cNvPr id="10" name="Picture 9" descr="kids games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8537" y="812799"/>
            <a:ext cx="2741863" cy="5788377"/>
          </a:xfrm>
          <a:prstGeom prst="rect">
            <a:avLst/>
          </a:prstGeom>
        </p:spPr>
      </p:pic>
      <p:pic>
        <p:nvPicPr>
          <p:cNvPr id="11" name="Picture 10" descr="gamesss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6765" y="769257"/>
            <a:ext cx="2884141" cy="608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23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/>
        </p:nvSpPr>
        <p:spPr>
          <a:xfrm>
            <a:off x="4289705" y="0"/>
            <a:ext cx="4081600" cy="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endParaRPr sz="2667" b="1" u="sng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4934" y="1"/>
            <a:ext cx="1117733" cy="11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/>
        </p:nvSpPr>
        <p:spPr>
          <a:xfrm>
            <a:off x="5911067" y="2926833"/>
            <a:ext cx="8264000" cy="9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" name="Picture 7" descr="Analyst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56" y="232228"/>
            <a:ext cx="2786744" cy="5747658"/>
          </a:xfrm>
          <a:prstGeom prst="rect">
            <a:avLst/>
          </a:prstGeom>
        </p:spPr>
      </p:pic>
      <p:pic>
        <p:nvPicPr>
          <p:cNvPr id="9" name="Picture 8" descr="category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5328" y="232228"/>
            <a:ext cx="2897833" cy="5849257"/>
          </a:xfrm>
          <a:prstGeom prst="rect">
            <a:avLst/>
          </a:prstGeom>
        </p:spPr>
      </p:pic>
      <p:pic>
        <p:nvPicPr>
          <p:cNvPr id="10" name="Picture 9" descr="profile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7737" y="362856"/>
            <a:ext cx="3076646" cy="57912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1486" y="605245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Analyst Screen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862286" y="6110514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Categories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955314" y="6183086"/>
            <a:ext cx="139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Profile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0923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/>
        </p:nvSpPr>
        <p:spPr>
          <a:xfrm>
            <a:off x="4289705" y="0"/>
            <a:ext cx="4081600" cy="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endParaRPr sz="2667" b="1" u="sng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4934" y="1"/>
            <a:ext cx="1117733" cy="11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/>
        </p:nvSpPr>
        <p:spPr>
          <a:xfrm>
            <a:off x="5911067" y="2926833"/>
            <a:ext cx="8264000" cy="9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" name="Picture 7" descr="video in app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47" y="1248228"/>
            <a:ext cx="4919586" cy="2270578"/>
          </a:xfrm>
          <a:prstGeom prst="rect">
            <a:avLst/>
          </a:prstGeom>
        </p:spPr>
      </p:pic>
      <p:pic>
        <p:nvPicPr>
          <p:cNvPr id="9" name="Picture 8" descr="panda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0127" y="290285"/>
            <a:ext cx="2803491" cy="60742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70742" y="3846286"/>
            <a:ext cx="277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Career Talk Video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837714" y="6357257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Panda </a:t>
            </a:r>
            <a:r>
              <a:rPr lang="en-US" b="1" dirty="0" err="1" smtClean="0"/>
              <a:t>Bot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0923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/>
        </p:nvSpPr>
        <p:spPr>
          <a:xfrm>
            <a:off x="4289705" y="0"/>
            <a:ext cx="4081600" cy="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" sz="2667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sz="2667" b="1" u="sng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4934" y="1"/>
            <a:ext cx="1117733" cy="11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/>
        </p:nvSpPr>
        <p:spPr>
          <a:xfrm>
            <a:off x="5911067" y="2926833"/>
            <a:ext cx="8264000" cy="9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200" y="1146629"/>
            <a:ext cx="97826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3200" dirty="0" smtClean="0"/>
              <a:t>1. Increase </a:t>
            </a:r>
            <a:r>
              <a:rPr lang="en-US" sz="3200" dirty="0" smtClean="0"/>
              <a:t>the fields in Dropouts Section to enhance the </a:t>
            </a:r>
            <a:r>
              <a:rPr lang="en-US" sz="3200" dirty="0" err="1" smtClean="0"/>
              <a:t>counselling</a:t>
            </a:r>
            <a:r>
              <a:rPr lang="en-US" sz="3200" dirty="0" smtClean="0"/>
              <a:t> feature</a:t>
            </a:r>
            <a:r>
              <a:rPr lang="en-US" sz="3200" dirty="0" smtClean="0"/>
              <a:t>.</a:t>
            </a:r>
          </a:p>
          <a:p>
            <a:pPr marL="342900" indent="-342900"/>
            <a:r>
              <a:rPr lang="en-US" sz="3200" dirty="0" smtClean="0"/>
              <a:t>2. Increase </a:t>
            </a:r>
            <a:r>
              <a:rPr lang="en-US" sz="3200" dirty="0" smtClean="0"/>
              <a:t>the dataset of </a:t>
            </a:r>
            <a:r>
              <a:rPr lang="en-US" sz="3200" dirty="0" err="1" smtClean="0"/>
              <a:t>questionaire</a:t>
            </a:r>
            <a:r>
              <a:rPr lang="en-US" sz="3200" dirty="0" smtClean="0"/>
              <a:t>.</a:t>
            </a:r>
          </a:p>
          <a:p>
            <a:pPr marL="342900" indent="-342900"/>
            <a:r>
              <a:rPr lang="en-US" sz="3200" dirty="0" smtClean="0"/>
              <a:t>3</a:t>
            </a:r>
            <a:r>
              <a:rPr lang="en-US" sz="3200" dirty="0" smtClean="0"/>
              <a:t>. Include the psychometric analyst subject vise to verify the </a:t>
            </a:r>
            <a:r>
              <a:rPr lang="en-US" sz="3200" dirty="0" smtClean="0"/>
              <a:t>questions.</a:t>
            </a:r>
          </a:p>
          <a:p>
            <a:pPr marL="342900" indent="-342900"/>
            <a:r>
              <a:rPr lang="en-US" sz="3200" dirty="0" smtClean="0"/>
              <a:t>4</a:t>
            </a:r>
            <a:r>
              <a:rPr lang="en-US" sz="3200" dirty="0" smtClean="0"/>
              <a:t>. To show the recommendations and suggestions in a </a:t>
            </a:r>
            <a:r>
              <a:rPr lang="en-US" sz="3200" dirty="0" err="1" smtClean="0"/>
              <a:t>pdf</a:t>
            </a:r>
            <a:r>
              <a:rPr lang="en-US" sz="3200" dirty="0" smtClean="0"/>
              <a:t> format to download</a:t>
            </a:r>
            <a:r>
              <a:rPr lang="en-US" sz="3200" dirty="0" smtClean="0"/>
              <a:t>.</a:t>
            </a:r>
          </a:p>
          <a:p>
            <a:pPr marL="342900" indent="-342900"/>
            <a:r>
              <a:rPr lang="en-US" sz="3200" dirty="0" smtClean="0"/>
              <a:t>5</a:t>
            </a:r>
            <a:r>
              <a:rPr lang="en-US" sz="3200" dirty="0" smtClean="0"/>
              <a:t>. Enhance the </a:t>
            </a:r>
            <a:r>
              <a:rPr lang="en-US" sz="3200" dirty="0" err="1" smtClean="0"/>
              <a:t>chatbot</a:t>
            </a:r>
            <a:r>
              <a:rPr lang="en-US" sz="3200" dirty="0" smtClean="0"/>
              <a:t> to include voice recognition.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0923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4934" y="1"/>
            <a:ext cx="1117733" cy="11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 rotWithShape="1">
          <a:blip r:embed="rId4">
            <a:alphaModFix/>
          </a:blip>
          <a:srcRect l="2963" r="2961"/>
          <a:stretch/>
        </p:blipFill>
        <p:spPr>
          <a:xfrm>
            <a:off x="0" y="1"/>
            <a:ext cx="541896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4928467" y="232200"/>
            <a:ext cx="6183600" cy="5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500"/>
            </a:pPr>
            <a:r>
              <a:rPr lang="en" sz="3333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INDIA HACKATHON</a:t>
            </a:r>
            <a:endParaRPr sz="3333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5204567" y="1492133"/>
            <a:ext cx="6987600" cy="4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867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MINISTRY/ORGANIZATION NAME : Govt. Of Uttarakhand</a:t>
            </a:r>
            <a:endParaRPr sz="18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>
              <a:buClr>
                <a:srgbClr val="000000"/>
              </a:buClr>
              <a:buSzPts val="1400"/>
            </a:pPr>
            <a:endParaRPr sz="18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23323"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867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: Developing a Scientific Career Counselling Software </a:t>
            </a:r>
            <a:endParaRPr sz="18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>
              <a:buClr>
                <a:srgbClr val="000000"/>
              </a:buClr>
              <a:buSzPts val="1400"/>
            </a:pPr>
            <a:endParaRPr sz="18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23323"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867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CODE : MK106</a:t>
            </a:r>
            <a:endParaRPr sz="18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>
              <a:buClr>
                <a:srgbClr val="000000"/>
              </a:buClr>
              <a:buSzPts val="1400"/>
            </a:pPr>
            <a:endParaRPr sz="18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23323"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867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LEADER : Gargi Gupta</a:t>
            </a:r>
            <a:endParaRPr sz="18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>
              <a:buClr>
                <a:srgbClr val="000000"/>
              </a:buClr>
              <a:buSzPts val="1400"/>
            </a:pPr>
            <a:endParaRPr sz="18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23323"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867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CATEGORY : Software</a:t>
            </a:r>
            <a:endParaRPr sz="18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>
              <a:buClr>
                <a:srgbClr val="000000"/>
              </a:buClr>
              <a:buSzPts val="1400"/>
            </a:pPr>
            <a:endParaRPr sz="18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23323"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867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THEME : Smart Education</a:t>
            </a:r>
            <a:endParaRPr sz="18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>
              <a:buClr>
                <a:srgbClr val="000000"/>
              </a:buClr>
              <a:buSzPts val="1400"/>
            </a:pPr>
            <a:endParaRPr sz="18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23323"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867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 : Panda Coders</a:t>
            </a:r>
            <a:endParaRPr sz="18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>
              <a:buClr>
                <a:srgbClr val="000000"/>
              </a:buClr>
              <a:buSzPts val="1400"/>
            </a:pPr>
            <a:endParaRPr sz="18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23323"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867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CODE : 1-3512866904</a:t>
            </a:r>
            <a:endParaRPr sz="18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rgbClr val="000000"/>
              </a:buClr>
              <a:buSzPts val="1400"/>
            </a:pPr>
            <a:endParaRPr sz="18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633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4013933" y="39533"/>
            <a:ext cx="4607552" cy="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" sz="2667" b="1" u="sng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667" b="1" u="sng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4934" y="1"/>
            <a:ext cx="1117733" cy="11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5911067" y="2926833"/>
            <a:ext cx="8264000" cy="9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86067" y="738700"/>
            <a:ext cx="12105933" cy="6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 algn="ctr">
              <a:lnSpc>
                <a:spcPct val="115000"/>
              </a:lnSpc>
              <a:spcBef>
                <a:spcPts val="1600"/>
              </a:spcBef>
            </a:pPr>
            <a:r>
              <a:rPr lang="en" sz="1867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Developing a Career Counselling Software for School Students , Graduates and Dropouts to provide them career guidance </a:t>
            </a:r>
            <a:endParaRPr sz="2400"/>
          </a:p>
          <a:p>
            <a:pPr marL="609585" indent="-423323">
              <a:lnSpc>
                <a:spcPct val="115000"/>
              </a:lnSpc>
              <a:spcBef>
                <a:spcPts val="1600"/>
              </a:spcBef>
            </a:pPr>
            <a:r>
              <a:rPr lang="en" sz="1867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 sz="18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23323">
              <a:lnSpc>
                <a:spcPct val="115000"/>
              </a:lnSpc>
              <a:spcBef>
                <a:spcPts val="1600"/>
              </a:spcBef>
            </a:pPr>
            <a:r>
              <a:rPr lang="en" sz="18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are often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mislead</a:t>
            </a:r>
            <a:r>
              <a:rPr lang="en" sz="18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opting for best career, which needs to unemployment,depression and increased suicides.</a:t>
            </a:r>
            <a:endParaRPr sz="2400"/>
          </a:p>
          <a:p>
            <a:pPr marL="609585" indent="-304792">
              <a:lnSpc>
                <a:spcPct val="115000"/>
              </a:lnSpc>
              <a:spcBef>
                <a:spcPts val="1600"/>
              </a:spcBef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23323">
              <a:lnSpc>
                <a:spcPct val="115000"/>
              </a:lnSpc>
              <a:spcBef>
                <a:spcPts val="1600"/>
              </a:spcBef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5" descr="repo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7692" y="3118534"/>
            <a:ext cx="8713417" cy="3175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6771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4064000" y="11951"/>
            <a:ext cx="3845200" cy="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" sz="2667" b="1" u="sng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PROTOTYPE MODEL</a:t>
            </a:r>
            <a:endParaRPr sz="2667" b="1" u="sng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4934" y="1"/>
            <a:ext cx="1117733" cy="11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5653600" y="1999233"/>
            <a:ext cx="544005" cy="9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5" cstate="print">
            <a:alphaModFix/>
          </a:blip>
          <a:srcRect/>
          <a:stretch/>
        </p:blipFill>
        <p:spPr>
          <a:xfrm>
            <a:off x="9972800" y="627533"/>
            <a:ext cx="976400" cy="9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9284967" y="1466067"/>
            <a:ext cx="21796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1467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PSYCHOMETRIC ANALYST</a:t>
            </a:r>
            <a:endParaRPr sz="1467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1" name="Google Shape;111;p16"/>
          <p:cNvCxnSpPr>
            <a:stCxn id="108" idx="3"/>
            <a:endCxn id="109" idx="1"/>
          </p:cNvCxnSpPr>
          <p:nvPr/>
        </p:nvCxnSpPr>
        <p:spPr>
          <a:xfrm rot="10800000" flipH="1">
            <a:off x="6197605" y="1115633"/>
            <a:ext cx="3775200" cy="1335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12" name="Google Shape;112;p16"/>
          <p:cNvSpPr txBox="1"/>
          <p:nvPr/>
        </p:nvSpPr>
        <p:spPr>
          <a:xfrm rot="-1088844">
            <a:off x="6592231" y="1368889"/>
            <a:ext cx="1814664" cy="466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" sz="1333" b="1">
                <a:solidFill>
                  <a:srgbClr val="0084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Approve Questionnaire</a:t>
            </a:r>
            <a:endParaRPr sz="1333" b="1">
              <a:solidFill>
                <a:srgbClr val="0084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6" cstate="print">
            <a:alphaModFix/>
          </a:blip>
          <a:srcRect/>
          <a:stretch/>
        </p:blipFill>
        <p:spPr>
          <a:xfrm>
            <a:off x="119033" y="586400"/>
            <a:ext cx="845867" cy="84586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-192521" y="1302946"/>
            <a:ext cx="1728400" cy="939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1467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COUNSELLOR</a:t>
            </a:r>
            <a:endParaRPr sz="2400"/>
          </a:p>
          <a:p>
            <a:pPr algn="ctr">
              <a:buClr>
                <a:srgbClr val="000000"/>
              </a:buClr>
              <a:buSzPts val="1100"/>
            </a:pPr>
            <a:r>
              <a:rPr lang="en" sz="1467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CHATBOT</a:t>
            </a:r>
            <a:endParaRPr sz="1467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 rot="904638">
            <a:off x="2354009" y="1014438"/>
            <a:ext cx="1756577" cy="46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" sz="1333" b="1">
                <a:solidFill>
                  <a:srgbClr val="0084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</a:t>
            </a:r>
            <a:endParaRPr sz="1333" b="1">
              <a:solidFill>
                <a:srgbClr val="0084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 rot="850434">
            <a:off x="1754771" y="1698602"/>
            <a:ext cx="2273023" cy="46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" sz="1333" b="1">
                <a:solidFill>
                  <a:srgbClr val="0084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 your career related queries</a:t>
            </a:r>
            <a:endParaRPr sz="1333" b="1">
              <a:solidFill>
                <a:srgbClr val="0084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7" name="Google Shape;117;p16"/>
          <p:cNvCxnSpPr>
            <a:stCxn id="113" idx="3"/>
          </p:cNvCxnSpPr>
          <p:nvPr/>
        </p:nvCxnSpPr>
        <p:spPr>
          <a:xfrm>
            <a:off x="964900" y="1009333"/>
            <a:ext cx="4722400" cy="144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18" name="Google Shape;118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669167" y="2633967"/>
            <a:ext cx="845867" cy="102530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10043000" y="3590333"/>
            <a:ext cx="21796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1467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CANDIDATE VERIFICATION SYSTEM</a:t>
            </a:r>
            <a:endParaRPr sz="1467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" name="Google Shape;120;p16"/>
          <p:cNvCxnSpPr>
            <a:endCxn id="118" idx="1"/>
          </p:cNvCxnSpPr>
          <p:nvPr/>
        </p:nvCxnSpPr>
        <p:spPr>
          <a:xfrm>
            <a:off x="6212367" y="2754621"/>
            <a:ext cx="4456800" cy="39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21" name="Google Shape;121;p16"/>
          <p:cNvSpPr txBox="1"/>
          <p:nvPr/>
        </p:nvSpPr>
        <p:spPr>
          <a:xfrm rot="332247">
            <a:off x="7072031" y="2558629"/>
            <a:ext cx="3490288" cy="466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" sz="1333" b="1">
                <a:solidFill>
                  <a:srgbClr val="0084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People Detector</a:t>
            </a:r>
            <a:endParaRPr sz="1333" b="1">
              <a:solidFill>
                <a:srgbClr val="0084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8" cstate="print">
            <a:alphaModFix/>
          </a:blip>
          <a:srcRect/>
          <a:stretch/>
        </p:blipFill>
        <p:spPr>
          <a:xfrm>
            <a:off x="469427" y="3865563"/>
            <a:ext cx="845864" cy="71053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2052013" y="4040933"/>
            <a:ext cx="1420400" cy="39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" sz="13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MODEL</a:t>
            </a:r>
            <a:endParaRPr sz="1333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 rot="2598">
            <a:off x="1208756" y="4485963"/>
            <a:ext cx="3176001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r>
              <a:rPr lang="en" sz="1333" b="1">
                <a:solidFill>
                  <a:srgbClr val="0084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DL Model to  recognize emotion of the candidate during psychometric test</a:t>
            </a:r>
            <a:endParaRPr sz="1333" b="1">
              <a:solidFill>
                <a:srgbClr val="0084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rgbClr val="000000"/>
              </a:buClr>
              <a:buSzPts val="1000"/>
            </a:pPr>
            <a:endParaRPr sz="1333" b="1">
              <a:solidFill>
                <a:srgbClr val="0084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 rot="4182">
            <a:off x="1196664" y="5881431"/>
            <a:ext cx="2951507" cy="56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" sz="1333" b="1">
                <a:solidFill>
                  <a:srgbClr val="0084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to detect multiple user during test</a:t>
            </a:r>
            <a:endParaRPr sz="1333" b="1">
              <a:solidFill>
                <a:srgbClr val="0084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8" cstate="print">
            <a:alphaModFix/>
          </a:blip>
          <a:srcRect/>
          <a:stretch/>
        </p:blipFill>
        <p:spPr>
          <a:xfrm>
            <a:off x="339799" y="5575247"/>
            <a:ext cx="845864" cy="7105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/>
        </p:nvSpPr>
        <p:spPr>
          <a:xfrm>
            <a:off x="1911875" y="5498368"/>
            <a:ext cx="1728400" cy="39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sz="13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 Recognition Module</a:t>
            </a:r>
            <a:endParaRPr sz="1333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213903" y="3681497"/>
            <a:ext cx="4059600" cy="2792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576233" y="6367867"/>
            <a:ext cx="3615600" cy="2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1467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container as AI Model server</a:t>
            </a:r>
            <a:endParaRPr sz="14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 rotWithShape="1">
          <a:blip r:embed="rId9" cstate="print">
            <a:alphaModFix/>
          </a:blip>
          <a:srcRect/>
          <a:stretch/>
        </p:blipFill>
        <p:spPr>
          <a:xfrm>
            <a:off x="5401067" y="5361733"/>
            <a:ext cx="845867" cy="845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10" cstate="print">
            <a:alphaModFix/>
          </a:blip>
          <a:srcRect/>
          <a:stretch/>
        </p:blipFill>
        <p:spPr>
          <a:xfrm>
            <a:off x="8209089" y="5224915"/>
            <a:ext cx="813520" cy="85434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7681300" y="6106765"/>
            <a:ext cx="18160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1467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endParaRPr sz="1467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11" cstate="print">
            <a:alphaModFix/>
          </a:blip>
          <a:srcRect/>
          <a:stretch/>
        </p:blipFill>
        <p:spPr>
          <a:xfrm>
            <a:off x="5560900" y="3249516"/>
            <a:ext cx="709067" cy="70906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 txBox="1"/>
          <p:nvPr/>
        </p:nvSpPr>
        <p:spPr>
          <a:xfrm>
            <a:off x="4772033" y="3962251"/>
            <a:ext cx="21796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1467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SERVER</a:t>
            </a:r>
            <a:endParaRPr sz="1467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1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867200" y="5162133"/>
            <a:ext cx="1140800" cy="11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/>
        </p:nvSpPr>
        <p:spPr>
          <a:xfrm>
            <a:off x="10449400" y="6231933"/>
            <a:ext cx="21796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1467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</a:t>
            </a:r>
            <a:endParaRPr sz="1467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8" name="Google Shape;138;p16"/>
          <p:cNvCxnSpPr>
            <a:stCxn id="129" idx="3"/>
            <a:endCxn id="131" idx="1"/>
          </p:cNvCxnSpPr>
          <p:nvPr/>
        </p:nvCxnSpPr>
        <p:spPr>
          <a:xfrm>
            <a:off x="4273503" y="5077897"/>
            <a:ext cx="1127600" cy="706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39" name="Google Shape;139;p16"/>
          <p:cNvSpPr txBox="1"/>
          <p:nvPr/>
        </p:nvSpPr>
        <p:spPr>
          <a:xfrm>
            <a:off x="5010100" y="6165733"/>
            <a:ext cx="17284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1467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BROKER</a:t>
            </a:r>
            <a:endParaRPr sz="1467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 rot="2880294">
            <a:off x="4370663" y="4712970"/>
            <a:ext cx="1510760" cy="466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" sz="1333" b="1">
                <a:solidFill>
                  <a:srgbClr val="0084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and Response</a:t>
            </a:r>
            <a:endParaRPr sz="1333" b="1">
              <a:solidFill>
                <a:srgbClr val="0084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1" name="Google Shape;141;p16"/>
          <p:cNvCxnSpPr/>
          <p:nvPr/>
        </p:nvCxnSpPr>
        <p:spPr>
          <a:xfrm>
            <a:off x="5861833" y="4350651"/>
            <a:ext cx="6400" cy="967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42" name="Google Shape;142;p16"/>
          <p:cNvCxnSpPr>
            <a:stCxn id="134" idx="3"/>
            <a:endCxn id="132" idx="1"/>
          </p:cNvCxnSpPr>
          <p:nvPr/>
        </p:nvCxnSpPr>
        <p:spPr>
          <a:xfrm>
            <a:off x="6269967" y="3604049"/>
            <a:ext cx="1939200" cy="2048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43" name="Google Shape;143;p16"/>
          <p:cNvCxnSpPr>
            <a:stCxn id="136" idx="1"/>
            <a:endCxn id="132" idx="3"/>
          </p:cNvCxnSpPr>
          <p:nvPr/>
        </p:nvCxnSpPr>
        <p:spPr>
          <a:xfrm rot="10800000">
            <a:off x="9022800" y="5652133"/>
            <a:ext cx="1844400" cy="80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4" name="Google Shape;144;p16"/>
          <p:cNvCxnSpPr>
            <a:stCxn id="108" idx="2"/>
            <a:endCxn id="134" idx="0"/>
          </p:cNvCxnSpPr>
          <p:nvPr/>
        </p:nvCxnSpPr>
        <p:spPr>
          <a:xfrm flipH="1">
            <a:off x="5915603" y="2903233"/>
            <a:ext cx="10000" cy="346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45" name="Google Shape;145;p16"/>
          <p:cNvSpPr txBox="1"/>
          <p:nvPr/>
        </p:nvSpPr>
        <p:spPr>
          <a:xfrm>
            <a:off x="5969033" y="2830833"/>
            <a:ext cx="7092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1467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</a:t>
            </a:r>
            <a:endParaRPr sz="1467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 rot="2130">
            <a:off x="9052613" y="5105835"/>
            <a:ext cx="1937200" cy="4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" sz="1333" b="1">
                <a:solidFill>
                  <a:srgbClr val="0084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Add/Update New Set of Questionnaire </a:t>
            </a:r>
            <a:endParaRPr sz="1333" b="1">
              <a:solidFill>
                <a:srgbClr val="0084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 rot="2702510">
            <a:off x="6410819" y="4191275"/>
            <a:ext cx="1937191" cy="467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" sz="1333" b="1">
                <a:solidFill>
                  <a:srgbClr val="0084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Fetching Data</a:t>
            </a:r>
            <a:endParaRPr sz="1333" b="1">
              <a:solidFill>
                <a:srgbClr val="0084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16" descr="user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" y="1989960"/>
            <a:ext cx="1228177" cy="122817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272427" y="3195146"/>
            <a:ext cx="1030856" cy="293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1467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</a:t>
            </a:r>
            <a:endParaRPr sz="1467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0" name="Google Shape;150;p16"/>
          <p:cNvCxnSpPr/>
          <p:nvPr/>
        </p:nvCxnSpPr>
        <p:spPr>
          <a:xfrm>
            <a:off x="1351627" y="2674569"/>
            <a:ext cx="4197836" cy="441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51" name="Google Shape;151;p16"/>
          <p:cNvSpPr txBox="1"/>
          <p:nvPr/>
        </p:nvSpPr>
        <p:spPr>
          <a:xfrm>
            <a:off x="2228194" y="2690649"/>
            <a:ext cx="2144111" cy="562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" sz="1333" b="1">
                <a:solidFill>
                  <a:srgbClr val="0084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 Psychometric Test and receive guidance report</a:t>
            </a:r>
            <a:endParaRPr sz="1333" b="1">
              <a:solidFill>
                <a:srgbClr val="0084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862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/>
        </p:nvSpPr>
        <p:spPr>
          <a:xfrm>
            <a:off x="4013933" y="39533"/>
            <a:ext cx="4081600" cy="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" sz="2667" b="1" u="sng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SOLUTION APPROACH</a:t>
            </a:r>
            <a:endParaRPr sz="2667" b="1" u="sng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4934" y="1"/>
            <a:ext cx="1117733" cy="11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/>
        </p:nvSpPr>
        <p:spPr>
          <a:xfrm>
            <a:off x="5911067" y="2926833"/>
            <a:ext cx="8264000" cy="9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86067" y="738700"/>
            <a:ext cx="11980000" cy="6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lnSpc>
                <a:spcPct val="115000"/>
              </a:lnSpc>
              <a:spcBef>
                <a:spcPts val="1600"/>
              </a:spcBef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8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developing</a:t>
            </a:r>
            <a:r>
              <a:rPr lang="en" sz="18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 Android Application for users (School Students, Graduates and Dropouts) where the users will give a Psychometric test according to their level( skills, interest &amp; aptitude) &amp; receive career counselling from Recommendation Engine.</a:t>
            </a:r>
            <a:endParaRPr sz="2400"/>
          </a:p>
          <a:p>
            <a:pPr marL="609585" indent="-423323">
              <a:lnSpc>
                <a:spcPct val="115000"/>
              </a:lnSpc>
              <a:spcBef>
                <a:spcPts val="1600"/>
              </a:spcBef>
            </a:pPr>
            <a:endParaRPr sz="18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23323">
              <a:lnSpc>
                <a:spcPct val="115000"/>
              </a:lnSpc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8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COUNSELLING BOT: It acts like a Counsellor. User can ask any career related queries to the bot.</a:t>
            </a:r>
            <a:endParaRPr sz="2400"/>
          </a:p>
          <a:p>
            <a:pPr marL="609585" indent="-423323">
              <a:lnSpc>
                <a:spcPct val="115000"/>
              </a:lnSpc>
            </a:pPr>
            <a:endParaRPr sz="18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23323">
              <a:lnSpc>
                <a:spcPct val="115000"/>
              </a:lnSpc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8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“Emotion Recognition System” will be built using CNN (Deep Learning) to detect user emotion during test which helps in analysing and providing relevant suggestions to user.</a:t>
            </a:r>
            <a:endParaRPr sz="2400"/>
          </a:p>
          <a:p>
            <a:pPr marL="609585" indent="-423323">
              <a:lnSpc>
                <a:spcPct val="115000"/>
              </a:lnSpc>
            </a:pPr>
            <a:endParaRPr sz="18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23323">
              <a:lnSpc>
                <a:spcPct val="115000"/>
              </a:lnSpc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8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will be an option of “Candidate Verification System” to detect multiple people during test and calculate confidence of user through LBPH Algorithm.</a:t>
            </a:r>
            <a:endParaRPr sz="2400"/>
          </a:p>
          <a:p>
            <a:pPr marL="609585" indent="-423323">
              <a:lnSpc>
                <a:spcPct val="115000"/>
              </a:lnSpc>
            </a:pPr>
            <a:endParaRPr sz="18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23323">
              <a:lnSpc>
                <a:spcPct val="115000"/>
              </a:lnSpc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8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Psychometric Analyst will approve the question uploaded by admin.</a:t>
            </a:r>
            <a:endParaRPr sz="18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7840"/>
              </a:lnSpc>
              <a:spcBef>
                <a:spcPts val="1600"/>
              </a:spcBef>
              <a:spcAft>
                <a:spcPts val="1333"/>
              </a:spcAft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357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/>
        </p:nvSpPr>
        <p:spPr>
          <a:xfrm>
            <a:off x="3709133" y="39533"/>
            <a:ext cx="4225200" cy="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2000"/>
            </a:pPr>
            <a:r>
              <a:rPr lang="en" sz="2667" b="1" u="sng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sz="2667" b="1" u="sng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4934" y="1"/>
            <a:ext cx="1117733" cy="11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3224543" y="3488087"/>
            <a:ext cx="1206600" cy="6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373033" y="1018667"/>
            <a:ext cx="3591200" cy="219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LANGUAGES USED</a:t>
            </a:r>
            <a:endParaRPr sz="1867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1400"/>
            </a:pPr>
            <a:endParaRPr sz="18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23323"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867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3.7	</a:t>
            </a:r>
            <a:endParaRPr sz="18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23323"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867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Dart	</a:t>
            </a:r>
            <a:endParaRPr sz="18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5" cstate="print">
            <a:alphaModFix/>
          </a:blip>
          <a:srcRect/>
          <a:stretch/>
        </p:blipFill>
        <p:spPr>
          <a:xfrm>
            <a:off x="572731" y="3428231"/>
            <a:ext cx="807099" cy="80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 rotWithShape="1">
          <a:blip r:embed="rId6" cstate="print">
            <a:alphaModFix/>
          </a:blip>
          <a:srcRect/>
          <a:stretch/>
        </p:blipFill>
        <p:spPr>
          <a:xfrm>
            <a:off x="1604972" y="3457767"/>
            <a:ext cx="1206584" cy="603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/>
        </p:nvSpPr>
        <p:spPr>
          <a:xfrm>
            <a:off x="4318533" y="1004300"/>
            <a:ext cx="3271200" cy="219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USED</a:t>
            </a:r>
            <a:endParaRPr sz="1867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23323"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867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</a:t>
            </a:r>
            <a:endParaRPr sz="18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23323"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867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Docker(Handling ML Models and Huge data)</a:t>
            </a:r>
            <a:endParaRPr sz="18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23323"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867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 API</a:t>
            </a:r>
            <a:endParaRPr sz="18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23323"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867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Flutter</a:t>
            </a:r>
            <a:endParaRPr sz="18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7772933" y="1004300"/>
            <a:ext cx="3271200" cy="219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 USED</a:t>
            </a:r>
            <a:endParaRPr sz="1867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1400"/>
            </a:pPr>
            <a:endParaRPr sz="1867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23323"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867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Colab</a:t>
            </a:r>
            <a:endParaRPr sz="18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23323"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867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VS Code</a:t>
            </a:r>
            <a:endParaRPr sz="18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 rotWithShape="1">
          <a:blip r:embed="rId7" cstate="print">
            <a:alphaModFix/>
          </a:blip>
          <a:srcRect/>
          <a:stretch/>
        </p:blipFill>
        <p:spPr>
          <a:xfrm>
            <a:off x="4883677" y="3376328"/>
            <a:ext cx="1117736" cy="93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49416" y="3361230"/>
            <a:ext cx="1607769" cy="9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925427" y="3418369"/>
            <a:ext cx="1607765" cy="710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 rotWithShape="1">
          <a:blip r:embed="rId10" cstate="print">
            <a:alphaModFix/>
          </a:blip>
          <a:srcRect/>
          <a:stretch/>
        </p:blipFill>
        <p:spPr>
          <a:xfrm>
            <a:off x="9687335" y="3353861"/>
            <a:ext cx="807104" cy="811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 rotWithShape="1">
          <a:blip r:embed="rId11" cstate="print">
            <a:alphaModFix/>
          </a:blip>
          <a:srcRect/>
          <a:stretch/>
        </p:blipFill>
        <p:spPr>
          <a:xfrm>
            <a:off x="10831300" y="3251634"/>
            <a:ext cx="1341803" cy="90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/>
        </p:nvSpPr>
        <p:spPr>
          <a:xfrm>
            <a:off x="3045867" y="4306733"/>
            <a:ext cx="6199600" cy="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2000"/>
            </a:pPr>
            <a:r>
              <a:rPr lang="en" sz="2667" b="1" u="sng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DEPENDENCIES / SHOW TOPPERS</a:t>
            </a:r>
            <a:endParaRPr sz="2667" b="1" u="sng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68233" y="5050233"/>
            <a:ext cx="12094400" cy="18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04792" indent="-211661">
              <a:lnSpc>
                <a:spcPct val="110000"/>
              </a:lnSpc>
              <a:buClr>
                <a:schemeClr val="dk1"/>
              </a:buClr>
              <a:buSzPts val="1400"/>
              <a:buFont typeface="Times New Roman"/>
              <a:buChar char="▪"/>
            </a:pPr>
            <a:r>
              <a:rPr lang="en" sz="18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 time will be dependent on internal DB operations and synchronous communication principle of Deep learning frameworks. Model may not give 100% accuracy.</a:t>
            </a:r>
            <a:endParaRPr sz="1867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4792" indent="-211661">
              <a:lnSpc>
                <a:spcPct val="110000"/>
              </a:lnSpc>
              <a:spcBef>
                <a:spcPts val="1333"/>
              </a:spcBef>
              <a:buClr>
                <a:schemeClr val="dk1"/>
              </a:buClr>
              <a:buSzPts val="1400"/>
              <a:buFont typeface="Times New Roman"/>
              <a:buChar char="▪"/>
            </a:pPr>
            <a:r>
              <a:rPr lang="en" sz="18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Availability of training data set for deep learning modeling is abundant.</a:t>
            </a:r>
            <a:endParaRPr sz="1867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4792" indent="-211661">
              <a:lnSpc>
                <a:spcPct val="110000"/>
              </a:lnSpc>
              <a:spcBef>
                <a:spcPts val="1333"/>
              </a:spcBef>
              <a:buClr>
                <a:schemeClr val="dk1"/>
              </a:buClr>
              <a:buSzPts val="1400"/>
              <a:buFont typeface="Times New Roman"/>
              <a:buChar char="▪"/>
            </a:pPr>
            <a:r>
              <a:rPr lang="en" sz="18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require huge set of Psychometric questions for career counselling.</a:t>
            </a:r>
            <a:endParaRPr sz="1867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224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/>
        </p:nvSpPr>
        <p:spPr>
          <a:xfrm>
            <a:off x="2380342" y="0"/>
            <a:ext cx="7765143" cy="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" sz="2667" b="1" u="sng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EMBEDDING </a:t>
            </a:r>
            <a:r>
              <a:rPr lang="en" sz="2667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67" b="1" u="sng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EVALUTION SUGGESTIONS</a:t>
            </a:r>
            <a:endParaRPr sz="2667" b="1" u="sng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711200" cy="76925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/>
        </p:nvSpPr>
        <p:spPr>
          <a:xfrm>
            <a:off x="5911067" y="2926833"/>
            <a:ext cx="8264000" cy="9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886" y="1233714"/>
            <a:ext cx="1136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AutoNum type="arabicPeriod"/>
            </a:pPr>
            <a:r>
              <a:rPr lang="en-US" sz="2400" dirty="0"/>
              <a:t>Use Pre-build ML models for </a:t>
            </a:r>
            <a:r>
              <a:rPr lang="en-US" sz="2400" b="1" dirty="0"/>
              <a:t>Multiple Face Detection </a:t>
            </a:r>
            <a:r>
              <a:rPr lang="en-US" sz="2400" dirty="0"/>
              <a:t>and </a:t>
            </a:r>
            <a:r>
              <a:rPr lang="en-US" sz="2400" b="1" dirty="0"/>
              <a:t>Emotion Recognition.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27002" y="1753904"/>
            <a:ext cx="5564472" cy="533544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667" b="1" spc="67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API is ready. Integration in progress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8972" y="2743201"/>
            <a:ext cx="1136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/>
            <a:r>
              <a:rPr lang="en-US" sz="2400" dirty="0"/>
              <a:t>2. How will </a:t>
            </a:r>
            <a:r>
              <a:rPr lang="en-US" sz="2400" b="1" dirty="0"/>
              <a:t>Kids(5-10 year old)</a:t>
            </a:r>
            <a:r>
              <a:rPr lang="en-US" sz="2400" dirty="0"/>
              <a:t> will receive guidance?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08506" y="3597219"/>
            <a:ext cx="1271630" cy="533544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667" b="1" spc="67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IQ Test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59190" y="3582705"/>
            <a:ext cx="2593081" cy="533544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667" b="1" spc="67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Games/Puzzles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6058" y="4688113"/>
            <a:ext cx="9173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/>
            <a:r>
              <a:rPr lang="en-US" sz="2400" dirty="0"/>
              <a:t>3. To include Guidance in other professions like Banking, Finance,etc?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97137" y="5527618"/>
            <a:ext cx="4868235" cy="779572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133" b="1" spc="67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Psychometric Tests specific to the field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52912" y="5817904"/>
            <a:ext cx="4868235" cy="451342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133" b="1" spc="67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Career Articles for guidance</a:t>
            </a:r>
          </a:p>
        </p:txBody>
      </p:sp>
    </p:spTree>
    <p:extLst>
      <p:ext uri="{BB962C8B-B14F-4D97-AF65-F5344CB8AC3E}">
        <p14:creationId xmlns:p14="http://schemas.microsoft.com/office/powerpoint/2010/main" xmlns="" val="10804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/>
        </p:nvSpPr>
        <p:spPr>
          <a:xfrm>
            <a:off x="2380342" y="0"/>
            <a:ext cx="7765143" cy="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" sz="2667" b="1" u="sng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EMBEDDING 1</a:t>
            </a:r>
            <a:r>
              <a:rPr lang="en" sz="2667" b="1" u="sng" baseline="300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" sz="2667" b="1" u="sng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EVALUTION SUGGESTIONS</a:t>
            </a:r>
            <a:endParaRPr sz="2667" b="1" u="sng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827315" cy="53702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/>
        </p:nvSpPr>
        <p:spPr>
          <a:xfrm>
            <a:off x="5911067" y="2926833"/>
            <a:ext cx="8264000" cy="9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256" y="769256"/>
            <a:ext cx="4949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/>
            <a:r>
              <a:rPr lang="en-US" sz="2400" dirty="0"/>
              <a:t>4. How can a Graduate/Professional make the most use of the Application? 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97363" y="1794865"/>
            <a:ext cx="4302987" cy="943976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667" b="1" spc="67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Job Search using </a:t>
            </a:r>
            <a:r>
              <a:rPr lang="en-US" sz="2667" b="1" spc="67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Counsellor</a:t>
            </a:r>
            <a:r>
              <a:rPr lang="en-US" sz="2667" b="1" spc="67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667" b="1" spc="67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Bot</a:t>
            </a:r>
            <a:endParaRPr lang="en-US" sz="2667" b="1" spc="67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8" name="Picture 7" descr="Bot hii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407" y="638629"/>
            <a:ext cx="3001108" cy="6219371"/>
          </a:xfrm>
          <a:prstGeom prst="rect">
            <a:avLst/>
          </a:prstGeom>
        </p:spPr>
      </p:pic>
      <p:pic>
        <p:nvPicPr>
          <p:cNvPr id="10" name="Picture 9" descr="bot job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4515" y="632579"/>
            <a:ext cx="2882203" cy="62254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1886" y="3323772"/>
            <a:ext cx="45139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PROPOSED IDEA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Ask the user if they are happy from current profession to wish to change!!</a:t>
            </a:r>
          </a:p>
          <a:p>
            <a:endParaRPr lang="en-US" sz="2400" dirty="0"/>
          </a:p>
          <a:p>
            <a:r>
              <a:rPr lang="en-US" sz="2400" dirty="0"/>
              <a:t>Accordingly take psychometric test to guide them based on their performance.</a:t>
            </a:r>
          </a:p>
        </p:txBody>
      </p:sp>
      <p:pic>
        <p:nvPicPr>
          <p:cNvPr id="13" name="Picture 12" descr="professional 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9544" y="29030"/>
            <a:ext cx="972457" cy="9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335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/>
        </p:nvSpPr>
        <p:spPr>
          <a:xfrm>
            <a:off x="4289705" y="0"/>
            <a:ext cx="4081600" cy="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" sz="2667" b="1" u="sng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LOGIN/REGISTER</a:t>
            </a:r>
            <a:endParaRPr sz="2667" b="1" u="sng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4934" y="1"/>
            <a:ext cx="1117733" cy="11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/>
        </p:nvSpPr>
        <p:spPr>
          <a:xfrm>
            <a:off x="5911067" y="2926833"/>
            <a:ext cx="8264000" cy="9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" name="Picture 5" descr="sign up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215" y="609600"/>
            <a:ext cx="2903413" cy="6290728"/>
          </a:xfrm>
          <a:prstGeom prst="rect">
            <a:avLst/>
          </a:prstGeom>
        </p:spPr>
      </p:pic>
      <p:pic>
        <p:nvPicPr>
          <p:cNvPr id="7" name="Picture 6" descr="login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3042" y="661608"/>
            <a:ext cx="2859873" cy="619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23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577</Words>
  <Application>Microsoft Office PowerPoint</Application>
  <PresentationFormat>Custom</PresentationFormat>
  <Paragraphs>106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GARGI</cp:lastModifiedBy>
  <cp:revision>11</cp:revision>
  <dcterms:created xsi:type="dcterms:W3CDTF">2020-08-03T08:59:52Z</dcterms:created>
  <dcterms:modified xsi:type="dcterms:W3CDTF">2020-08-04T00:32:17Z</dcterms:modified>
</cp:coreProperties>
</file>