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Roboto" charset="1" panose="02000000000000000000"/>
      <p:regular r:id="rId14"/>
    </p:embeddedFont>
    <p:embeddedFont>
      <p:font typeface="Roboto Bold" charset="1" panose="02000000000000000000"/>
      <p:regular r:id="rId15"/>
    </p:embeddedFont>
    <p:embeddedFont>
      <p:font typeface="Roboto Italics" charset="1" panose="02000000000000000000"/>
      <p:regular r:id="rId16"/>
    </p:embeddedFont>
    <p:embeddedFont>
      <p:font typeface="Roboto Bold Italics" charset="1" panose="02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903461" y="487721"/>
            <a:ext cx="3876330" cy="2526530"/>
          </a:xfrm>
          <a:custGeom>
            <a:avLst/>
            <a:gdLst/>
            <a:ahLst/>
            <a:cxnLst/>
            <a:rect r="r" b="b" t="t" l="l"/>
            <a:pathLst>
              <a:path h="2526530" w="3876330">
                <a:moveTo>
                  <a:pt x="0" y="0"/>
                </a:moveTo>
                <a:lnTo>
                  <a:pt x="3876330" y="0"/>
                </a:lnTo>
                <a:lnTo>
                  <a:pt x="3876330" y="2526530"/>
                </a:lnTo>
                <a:lnTo>
                  <a:pt x="0" y="2526530"/>
                </a:lnTo>
                <a:lnTo>
                  <a:pt x="0" y="0"/>
                </a:lnTo>
                <a:close/>
              </a:path>
            </a:pathLst>
          </a:custGeom>
          <a:blipFill>
            <a:blip r:embed="rId2"/>
            <a:stretch>
              <a:fillRect l="0" t="-37842" r="-10156" b="-31164"/>
            </a:stretch>
          </a:blipFill>
        </p:spPr>
      </p:sp>
      <p:grpSp>
        <p:nvGrpSpPr>
          <p:cNvPr name="Group 3" id="3"/>
          <p:cNvGrpSpPr/>
          <p:nvPr/>
        </p:nvGrpSpPr>
        <p:grpSpPr>
          <a:xfrm rot="0">
            <a:off x="1320343" y="3596335"/>
            <a:ext cx="11661696" cy="3094330"/>
            <a:chOff x="0" y="0"/>
            <a:chExt cx="15548928" cy="4125773"/>
          </a:xfrm>
        </p:grpSpPr>
        <p:sp>
          <p:nvSpPr>
            <p:cNvPr name="TextBox 4" id="4"/>
            <p:cNvSpPr txBox="true"/>
            <p:nvPr/>
          </p:nvSpPr>
          <p:spPr>
            <a:xfrm rot="0">
              <a:off x="0" y="-28575"/>
              <a:ext cx="15548928" cy="3791839"/>
            </a:xfrm>
            <a:prstGeom prst="rect">
              <a:avLst/>
            </a:prstGeom>
          </p:spPr>
          <p:txBody>
            <a:bodyPr anchor="t" rtlCol="false" tIns="0" lIns="0" bIns="0" rIns="0">
              <a:spAutoFit/>
            </a:bodyPr>
            <a:lstStyle/>
            <a:p>
              <a:pPr algn="ctr">
                <a:lnSpc>
                  <a:spcPts val="11316"/>
                </a:lnSpc>
              </a:pPr>
              <a:r>
                <a:rPr lang="en-US" sz="9200">
                  <a:solidFill>
                    <a:srgbClr val="000000"/>
                  </a:solidFill>
                  <a:latin typeface="Canva Sans Bold"/>
                </a:rPr>
                <a:t>Solar Powered Seed </a:t>
              </a:r>
            </a:p>
            <a:p>
              <a:pPr algn="ctr">
                <a:lnSpc>
                  <a:spcPts val="11316"/>
                </a:lnSpc>
              </a:pPr>
              <a:r>
                <a:rPr lang="en-US" sz="9200">
                  <a:solidFill>
                    <a:srgbClr val="000000"/>
                  </a:solidFill>
                  <a:latin typeface="Canva Sans Bold"/>
                </a:rPr>
                <a:t> Sowing Machine</a:t>
              </a:r>
            </a:p>
          </p:txBody>
        </p:sp>
        <p:sp>
          <p:nvSpPr>
            <p:cNvPr name="AutoShape 5" id="5"/>
            <p:cNvSpPr/>
            <p:nvPr/>
          </p:nvSpPr>
          <p:spPr>
            <a:xfrm>
              <a:off x="173" y="1932432"/>
              <a:ext cx="14923659" cy="50800"/>
            </a:xfrm>
            <a:prstGeom prst="line">
              <a:avLst/>
            </a:prstGeom>
            <a:ln cap="flat" w="101600">
              <a:solidFill>
                <a:srgbClr val="000000"/>
              </a:solidFill>
              <a:prstDash val="solid"/>
              <a:headEnd type="none" len="sm" w="sm"/>
              <a:tailEnd type="none" len="sm" w="sm"/>
            </a:ln>
          </p:spPr>
        </p:sp>
        <p:sp>
          <p:nvSpPr>
            <p:cNvPr name="AutoShape 6" id="6"/>
            <p:cNvSpPr/>
            <p:nvPr/>
          </p:nvSpPr>
          <p:spPr>
            <a:xfrm>
              <a:off x="1655104" y="4074973"/>
              <a:ext cx="12238720" cy="0"/>
            </a:xfrm>
            <a:prstGeom prst="line">
              <a:avLst/>
            </a:prstGeom>
            <a:ln cap="flat" w="101600">
              <a:solidFill>
                <a:srgbClr val="000000"/>
              </a:solidFill>
              <a:prstDash val="solid"/>
              <a:headEnd type="none" len="sm" w="sm"/>
              <a:tailEnd type="none" len="sm" w="sm"/>
            </a:ln>
          </p:spPr>
        </p:sp>
      </p:grpSp>
      <p:sp>
        <p:nvSpPr>
          <p:cNvPr name="Freeform 7" id="7"/>
          <p:cNvSpPr/>
          <p:nvPr/>
        </p:nvSpPr>
        <p:spPr>
          <a:xfrm flipH="false" flipV="false" rot="2739505">
            <a:off x="-3657132" y="8456510"/>
            <a:ext cx="6873872" cy="162473"/>
          </a:xfrm>
          <a:custGeom>
            <a:avLst/>
            <a:gdLst/>
            <a:ahLst/>
            <a:cxnLst/>
            <a:rect r="r" b="b" t="t" l="l"/>
            <a:pathLst>
              <a:path h="162473" w="6873872">
                <a:moveTo>
                  <a:pt x="0" y="0"/>
                </a:moveTo>
                <a:lnTo>
                  <a:pt x="6873872" y="0"/>
                </a:lnTo>
                <a:lnTo>
                  <a:pt x="6873872" y="162474"/>
                </a:lnTo>
                <a:lnTo>
                  <a:pt x="0" y="1624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2739505">
            <a:off x="-2760103" y="8743849"/>
            <a:ext cx="6873872" cy="162473"/>
          </a:xfrm>
          <a:custGeom>
            <a:avLst/>
            <a:gdLst/>
            <a:ahLst/>
            <a:cxnLst/>
            <a:rect r="r" b="b" t="t" l="l"/>
            <a:pathLst>
              <a:path h="162473" w="6873872">
                <a:moveTo>
                  <a:pt x="6873872" y="0"/>
                </a:moveTo>
                <a:lnTo>
                  <a:pt x="0" y="0"/>
                </a:lnTo>
                <a:lnTo>
                  <a:pt x="0" y="162474"/>
                </a:lnTo>
                <a:lnTo>
                  <a:pt x="6873872" y="162474"/>
                </a:lnTo>
                <a:lnTo>
                  <a:pt x="687387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2739505">
            <a:off x="-1477496" y="9428612"/>
            <a:ext cx="6873872" cy="162473"/>
          </a:xfrm>
          <a:custGeom>
            <a:avLst/>
            <a:gdLst/>
            <a:ahLst/>
            <a:cxnLst/>
            <a:rect r="r" b="b" t="t" l="l"/>
            <a:pathLst>
              <a:path h="162473" w="6873872">
                <a:moveTo>
                  <a:pt x="6873872" y="0"/>
                </a:moveTo>
                <a:lnTo>
                  <a:pt x="0" y="0"/>
                </a:lnTo>
                <a:lnTo>
                  <a:pt x="0" y="162473"/>
                </a:lnTo>
                <a:lnTo>
                  <a:pt x="6873872" y="162473"/>
                </a:lnTo>
                <a:lnTo>
                  <a:pt x="687387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438896" y="6513692"/>
            <a:ext cx="3820404" cy="4048110"/>
          </a:xfrm>
          <a:custGeom>
            <a:avLst/>
            <a:gdLst/>
            <a:ahLst/>
            <a:cxnLst/>
            <a:rect r="r" b="b" t="t" l="l"/>
            <a:pathLst>
              <a:path h="4048110" w="3820404">
                <a:moveTo>
                  <a:pt x="0" y="0"/>
                </a:moveTo>
                <a:lnTo>
                  <a:pt x="3820404" y="0"/>
                </a:lnTo>
                <a:lnTo>
                  <a:pt x="3820404" y="4048110"/>
                </a:lnTo>
                <a:lnTo>
                  <a:pt x="0" y="4048110"/>
                </a:lnTo>
                <a:lnTo>
                  <a:pt x="0" y="0"/>
                </a:lnTo>
                <a:close/>
              </a:path>
            </a:pathLst>
          </a:custGeom>
          <a:blipFill>
            <a:blip r:embed="rId5"/>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sp>
        <p:nvSpPr>
          <p:cNvPr name="Freeform 2" id="2"/>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72079" y="5041146"/>
            <a:ext cx="6187732" cy="3086100"/>
            <a:chOff x="0" y="0"/>
            <a:chExt cx="1629691" cy="812800"/>
          </a:xfrm>
        </p:grpSpPr>
        <p:sp>
          <p:nvSpPr>
            <p:cNvPr name="Freeform 4" id="4"/>
            <p:cNvSpPr/>
            <p:nvPr/>
          </p:nvSpPr>
          <p:spPr>
            <a:xfrm flipH="false" flipV="false" rot="0">
              <a:off x="0" y="0"/>
              <a:ext cx="1629691" cy="812800"/>
            </a:xfrm>
            <a:custGeom>
              <a:avLst/>
              <a:gdLst/>
              <a:ahLst/>
              <a:cxnLst/>
              <a:rect r="r" b="b" t="t" l="l"/>
              <a:pathLst>
                <a:path h="812800" w="1629691">
                  <a:moveTo>
                    <a:pt x="0" y="0"/>
                  </a:moveTo>
                  <a:lnTo>
                    <a:pt x="1629691" y="0"/>
                  </a:lnTo>
                  <a:lnTo>
                    <a:pt x="1629691" y="812800"/>
                  </a:lnTo>
                  <a:lnTo>
                    <a:pt x="0" y="812800"/>
                  </a:lnTo>
                  <a:close/>
                </a:path>
              </a:pathLst>
            </a:custGeom>
            <a:solidFill>
              <a:srgbClr val="12C2E8"/>
            </a:solidFill>
          </p:spPr>
        </p:sp>
        <p:sp>
          <p:nvSpPr>
            <p:cNvPr name="TextBox 5" id="5"/>
            <p:cNvSpPr txBox="true"/>
            <p:nvPr/>
          </p:nvSpPr>
          <p:spPr>
            <a:xfrm>
              <a:off x="0" y="-57150"/>
              <a:ext cx="1629691" cy="86995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MICROCONTROLLER</a:t>
              </a:r>
            </a:p>
          </p:txBody>
        </p:sp>
      </p:grpSp>
      <p:grpSp>
        <p:nvGrpSpPr>
          <p:cNvPr name="Group 6" id="6"/>
          <p:cNvGrpSpPr/>
          <p:nvPr/>
        </p:nvGrpSpPr>
        <p:grpSpPr>
          <a:xfrm rot="0">
            <a:off x="1028700" y="2534712"/>
            <a:ext cx="4010423" cy="1002946"/>
            <a:chOff x="0" y="0"/>
            <a:chExt cx="1056243" cy="264150"/>
          </a:xfrm>
        </p:grpSpPr>
        <p:sp>
          <p:nvSpPr>
            <p:cNvPr name="Freeform 7" id="7"/>
            <p:cNvSpPr/>
            <p:nvPr/>
          </p:nvSpPr>
          <p:spPr>
            <a:xfrm flipH="false" flipV="false" rot="0">
              <a:off x="0" y="0"/>
              <a:ext cx="1056243" cy="264150"/>
            </a:xfrm>
            <a:custGeom>
              <a:avLst/>
              <a:gdLst/>
              <a:ahLst/>
              <a:cxnLst/>
              <a:rect r="r" b="b" t="t" l="l"/>
              <a:pathLst>
                <a:path h="264150" w="1056243">
                  <a:moveTo>
                    <a:pt x="0" y="0"/>
                  </a:moveTo>
                  <a:lnTo>
                    <a:pt x="1056243" y="0"/>
                  </a:lnTo>
                  <a:lnTo>
                    <a:pt x="1056243" y="264150"/>
                  </a:lnTo>
                  <a:lnTo>
                    <a:pt x="0" y="264150"/>
                  </a:lnTo>
                  <a:close/>
                </a:path>
              </a:pathLst>
            </a:custGeom>
            <a:solidFill>
              <a:srgbClr val="12C2E8"/>
            </a:solidFill>
          </p:spPr>
        </p:sp>
        <p:sp>
          <p:nvSpPr>
            <p:cNvPr name="TextBox 8" id="8"/>
            <p:cNvSpPr txBox="true"/>
            <p:nvPr/>
          </p:nvSpPr>
          <p:spPr>
            <a:xfrm>
              <a:off x="0" y="-57150"/>
              <a:ext cx="1056243"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SOLAR PANEL</a:t>
              </a:r>
            </a:p>
          </p:txBody>
        </p:sp>
      </p:grpSp>
      <p:grpSp>
        <p:nvGrpSpPr>
          <p:cNvPr name="Group 9" id="9"/>
          <p:cNvGrpSpPr/>
          <p:nvPr/>
        </p:nvGrpSpPr>
        <p:grpSpPr>
          <a:xfrm rot="0">
            <a:off x="936671" y="4646258"/>
            <a:ext cx="4010423" cy="1032584"/>
            <a:chOff x="0" y="0"/>
            <a:chExt cx="1056243" cy="271956"/>
          </a:xfrm>
        </p:grpSpPr>
        <p:sp>
          <p:nvSpPr>
            <p:cNvPr name="Freeform 10" id="10"/>
            <p:cNvSpPr/>
            <p:nvPr/>
          </p:nvSpPr>
          <p:spPr>
            <a:xfrm flipH="false" flipV="false" rot="0">
              <a:off x="0" y="0"/>
              <a:ext cx="1056243" cy="271956"/>
            </a:xfrm>
            <a:custGeom>
              <a:avLst/>
              <a:gdLst/>
              <a:ahLst/>
              <a:cxnLst/>
              <a:rect r="r" b="b" t="t" l="l"/>
              <a:pathLst>
                <a:path h="271956" w="1056243">
                  <a:moveTo>
                    <a:pt x="0" y="0"/>
                  </a:moveTo>
                  <a:lnTo>
                    <a:pt x="1056243" y="0"/>
                  </a:lnTo>
                  <a:lnTo>
                    <a:pt x="1056243" y="271956"/>
                  </a:lnTo>
                  <a:lnTo>
                    <a:pt x="0" y="271956"/>
                  </a:lnTo>
                  <a:close/>
                </a:path>
              </a:pathLst>
            </a:custGeom>
            <a:solidFill>
              <a:srgbClr val="12C2E8"/>
            </a:solidFill>
          </p:spPr>
        </p:sp>
        <p:sp>
          <p:nvSpPr>
            <p:cNvPr name="TextBox 11" id="11"/>
            <p:cNvSpPr txBox="true"/>
            <p:nvPr/>
          </p:nvSpPr>
          <p:spPr>
            <a:xfrm>
              <a:off x="0" y="-57150"/>
              <a:ext cx="1056243" cy="329106"/>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B.T RECEIVER</a:t>
              </a:r>
            </a:p>
            <a:p>
              <a:pPr algn="ctr">
                <a:lnSpc>
                  <a:spcPts val="3639"/>
                </a:lnSpc>
              </a:pPr>
              <a:r>
                <a:rPr lang="en-US" sz="2599">
                  <a:solidFill>
                    <a:srgbClr val="000000"/>
                  </a:solidFill>
                  <a:latin typeface="Roboto Bold"/>
                </a:rPr>
                <a:t>HC-05</a:t>
              </a:r>
            </a:p>
          </p:txBody>
        </p:sp>
      </p:grpSp>
      <p:grpSp>
        <p:nvGrpSpPr>
          <p:cNvPr name="Group 12" id="12"/>
          <p:cNvGrpSpPr/>
          <p:nvPr/>
        </p:nvGrpSpPr>
        <p:grpSpPr>
          <a:xfrm rot="0">
            <a:off x="1028700" y="6082723"/>
            <a:ext cx="4010423" cy="1002946"/>
            <a:chOff x="0" y="0"/>
            <a:chExt cx="1056243" cy="264150"/>
          </a:xfrm>
        </p:grpSpPr>
        <p:sp>
          <p:nvSpPr>
            <p:cNvPr name="Freeform 13" id="13"/>
            <p:cNvSpPr/>
            <p:nvPr/>
          </p:nvSpPr>
          <p:spPr>
            <a:xfrm flipH="false" flipV="false" rot="0">
              <a:off x="0" y="0"/>
              <a:ext cx="1056243" cy="264150"/>
            </a:xfrm>
            <a:custGeom>
              <a:avLst/>
              <a:gdLst/>
              <a:ahLst/>
              <a:cxnLst/>
              <a:rect r="r" b="b" t="t" l="l"/>
              <a:pathLst>
                <a:path h="264150" w="1056243">
                  <a:moveTo>
                    <a:pt x="0" y="0"/>
                  </a:moveTo>
                  <a:lnTo>
                    <a:pt x="1056243" y="0"/>
                  </a:lnTo>
                  <a:lnTo>
                    <a:pt x="1056243" y="264150"/>
                  </a:lnTo>
                  <a:lnTo>
                    <a:pt x="0" y="264150"/>
                  </a:lnTo>
                  <a:close/>
                </a:path>
              </a:pathLst>
            </a:custGeom>
            <a:solidFill>
              <a:srgbClr val="12C2E8"/>
            </a:solidFill>
          </p:spPr>
        </p:sp>
        <p:sp>
          <p:nvSpPr>
            <p:cNvPr name="TextBox 14" id="14"/>
            <p:cNvSpPr txBox="true"/>
            <p:nvPr/>
          </p:nvSpPr>
          <p:spPr>
            <a:xfrm>
              <a:off x="0" y="-57150"/>
              <a:ext cx="1056243"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MOTOR DRIVER</a:t>
              </a:r>
            </a:p>
          </p:txBody>
        </p:sp>
      </p:grpSp>
      <p:grpSp>
        <p:nvGrpSpPr>
          <p:cNvPr name="Group 15" id="15"/>
          <p:cNvGrpSpPr/>
          <p:nvPr/>
        </p:nvGrpSpPr>
        <p:grpSpPr>
          <a:xfrm rot="0">
            <a:off x="1056840" y="7438404"/>
            <a:ext cx="4010423" cy="1002946"/>
            <a:chOff x="0" y="0"/>
            <a:chExt cx="1056243" cy="264150"/>
          </a:xfrm>
        </p:grpSpPr>
        <p:sp>
          <p:nvSpPr>
            <p:cNvPr name="Freeform 16" id="16"/>
            <p:cNvSpPr/>
            <p:nvPr/>
          </p:nvSpPr>
          <p:spPr>
            <a:xfrm flipH="false" flipV="false" rot="0">
              <a:off x="0" y="0"/>
              <a:ext cx="1056243" cy="264150"/>
            </a:xfrm>
            <a:custGeom>
              <a:avLst/>
              <a:gdLst/>
              <a:ahLst/>
              <a:cxnLst/>
              <a:rect r="r" b="b" t="t" l="l"/>
              <a:pathLst>
                <a:path h="264150" w="1056243">
                  <a:moveTo>
                    <a:pt x="0" y="0"/>
                  </a:moveTo>
                  <a:lnTo>
                    <a:pt x="1056243" y="0"/>
                  </a:lnTo>
                  <a:lnTo>
                    <a:pt x="1056243" y="264150"/>
                  </a:lnTo>
                  <a:lnTo>
                    <a:pt x="0" y="264150"/>
                  </a:lnTo>
                  <a:close/>
                </a:path>
              </a:pathLst>
            </a:custGeom>
            <a:solidFill>
              <a:srgbClr val="12C2E8"/>
            </a:solidFill>
          </p:spPr>
        </p:sp>
        <p:sp>
          <p:nvSpPr>
            <p:cNvPr name="TextBox 17" id="17"/>
            <p:cNvSpPr txBox="true"/>
            <p:nvPr/>
          </p:nvSpPr>
          <p:spPr>
            <a:xfrm>
              <a:off x="0" y="-57150"/>
              <a:ext cx="1056243"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SOWING MOTOR(M3)</a:t>
              </a:r>
            </a:p>
          </p:txBody>
        </p:sp>
      </p:grpSp>
      <p:grpSp>
        <p:nvGrpSpPr>
          <p:cNvPr name="Group 18" id="18"/>
          <p:cNvGrpSpPr/>
          <p:nvPr/>
        </p:nvGrpSpPr>
        <p:grpSpPr>
          <a:xfrm rot="0">
            <a:off x="1056840" y="8851546"/>
            <a:ext cx="4010423" cy="1032584"/>
            <a:chOff x="0" y="0"/>
            <a:chExt cx="1056243" cy="271956"/>
          </a:xfrm>
        </p:grpSpPr>
        <p:sp>
          <p:nvSpPr>
            <p:cNvPr name="Freeform 19" id="19"/>
            <p:cNvSpPr/>
            <p:nvPr/>
          </p:nvSpPr>
          <p:spPr>
            <a:xfrm flipH="false" flipV="false" rot="0">
              <a:off x="0" y="0"/>
              <a:ext cx="1056243" cy="271956"/>
            </a:xfrm>
            <a:custGeom>
              <a:avLst/>
              <a:gdLst/>
              <a:ahLst/>
              <a:cxnLst/>
              <a:rect r="r" b="b" t="t" l="l"/>
              <a:pathLst>
                <a:path h="271956" w="1056243">
                  <a:moveTo>
                    <a:pt x="0" y="0"/>
                  </a:moveTo>
                  <a:lnTo>
                    <a:pt x="1056243" y="0"/>
                  </a:lnTo>
                  <a:lnTo>
                    <a:pt x="1056243" y="271956"/>
                  </a:lnTo>
                  <a:lnTo>
                    <a:pt x="0" y="271956"/>
                  </a:lnTo>
                  <a:close/>
                </a:path>
              </a:pathLst>
            </a:custGeom>
            <a:solidFill>
              <a:srgbClr val="12C2E8"/>
            </a:solidFill>
          </p:spPr>
        </p:sp>
        <p:sp>
          <p:nvSpPr>
            <p:cNvPr name="TextBox 20" id="20"/>
            <p:cNvSpPr txBox="true"/>
            <p:nvPr/>
          </p:nvSpPr>
          <p:spPr>
            <a:xfrm>
              <a:off x="0" y="-57150"/>
              <a:ext cx="1056243" cy="329106"/>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CULTIVATING MOTOR(M4)</a:t>
              </a:r>
            </a:p>
          </p:txBody>
        </p:sp>
      </p:grpSp>
      <p:grpSp>
        <p:nvGrpSpPr>
          <p:cNvPr name="Group 21" id="21"/>
          <p:cNvGrpSpPr/>
          <p:nvPr/>
        </p:nvGrpSpPr>
        <p:grpSpPr>
          <a:xfrm rot="0">
            <a:off x="5552240" y="2516992"/>
            <a:ext cx="4010423" cy="1032584"/>
            <a:chOff x="0" y="0"/>
            <a:chExt cx="1056243" cy="271956"/>
          </a:xfrm>
        </p:grpSpPr>
        <p:sp>
          <p:nvSpPr>
            <p:cNvPr name="Freeform 22" id="22"/>
            <p:cNvSpPr/>
            <p:nvPr/>
          </p:nvSpPr>
          <p:spPr>
            <a:xfrm flipH="false" flipV="false" rot="0">
              <a:off x="0" y="0"/>
              <a:ext cx="1056243" cy="271956"/>
            </a:xfrm>
            <a:custGeom>
              <a:avLst/>
              <a:gdLst/>
              <a:ahLst/>
              <a:cxnLst/>
              <a:rect r="r" b="b" t="t" l="l"/>
              <a:pathLst>
                <a:path h="271956" w="1056243">
                  <a:moveTo>
                    <a:pt x="0" y="0"/>
                  </a:moveTo>
                  <a:lnTo>
                    <a:pt x="1056243" y="0"/>
                  </a:lnTo>
                  <a:lnTo>
                    <a:pt x="1056243" y="271956"/>
                  </a:lnTo>
                  <a:lnTo>
                    <a:pt x="0" y="271956"/>
                  </a:lnTo>
                  <a:close/>
                </a:path>
              </a:pathLst>
            </a:custGeom>
            <a:solidFill>
              <a:srgbClr val="12C2E8"/>
            </a:solidFill>
          </p:spPr>
        </p:sp>
        <p:sp>
          <p:nvSpPr>
            <p:cNvPr name="TextBox 23" id="23"/>
            <p:cNvSpPr txBox="true"/>
            <p:nvPr/>
          </p:nvSpPr>
          <p:spPr>
            <a:xfrm>
              <a:off x="0" y="-57150"/>
              <a:ext cx="1056243" cy="329106"/>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MPPT SNUBBER CHARGE CONTROL</a:t>
              </a:r>
            </a:p>
          </p:txBody>
        </p:sp>
      </p:grpSp>
      <p:grpSp>
        <p:nvGrpSpPr>
          <p:cNvPr name="Group 24" id="24"/>
          <p:cNvGrpSpPr/>
          <p:nvPr/>
        </p:nvGrpSpPr>
        <p:grpSpPr>
          <a:xfrm rot="0">
            <a:off x="6193678" y="8832667"/>
            <a:ext cx="6187732" cy="1002946"/>
            <a:chOff x="0" y="0"/>
            <a:chExt cx="1629691" cy="264150"/>
          </a:xfrm>
        </p:grpSpPr>
        <p:sp>
          <p:nvSpPr>
            <p:cNvPr name="Freeform 25" id="25"/>
            <p:cNvSpPr/>
            <p:nvPr/>
          </p:nvSpPr>
          <p:spPr>
            <a:xfrm flipH="false" flipV="false" rot="0">
              <a:off x="0" y="0"/>
              <a:ext cx="1629691" cy="264150"/>
            </a:xfrm>
            <a:custGeom>
              <a:avLst/>
              <a:gdLst/>
              <a:ahLst/>
              <a:cxnLst/>
              <a:rect r="r" b="b" t="t" l="l"/>
              <a:pathLst>
                <a:path h="264150" w="1629691">
                  <a:moveTo>
                    <a:pt x="0" y="0"/>
                  </a:moveTo>
                  <a:lnTo>
                    <a:pt x="1629691" y="0"/>
                  </a:lnTo>
                  <a:lnTo>
                    <a:pt x="1629691" y="264150"/>
                  </a:lnTo>
                  <a:lnTo>
                    <a:pt x="0" y="264150"/>
                  </a:lnTo>
                  <a:close/>
                </a:path>
              </a:pathLst>
            </a:custGeom>
            <a:solidFill>
              <a:srgbClr val="12C2E8"/>
            </a:solidFill>
          </p:spPr>
        </p:sp>
        <p:sp>
          <p:nvSpPr>
            <p:cNvPr name="TextBox 26" id="26"/>
            <p:cNvSpPr txBox="true"/>
            <p:nvPr/>
          </p:nvSpPr>
          <p:spPr>
            <a:xfrm>
              <a:off x="0" y="-57150"/>
              <a:ext cx="1629691"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MOTOR  DRIVES</a:t>
              </a:r>
            </a:p>
          </p:txBody>
        </p:sp>
      </p:grpSp>
      <p:grpSp>
        <p:nvGrpSpPr>
          <p:cNvPr name="Group 27" id="27"/>
          <p:cNvGrpSpPr/>
          <p:nvPr/>
        </p:nvGrpSpPr>
        <p:grpSpPr>
          <a:xfrm rot="0">
            <a:off x="9877889" y="2534712"/>
            <a:ext cx="4010423" cy="1002946"/>
            <a:chOff x="0" y="0"/>
            <a:chExt cx="1056243" cy="264150"/>
          </a:xfrm>
        </p:grpSpPr>
        <p:sp>
          <p:nvSpPr>
            <p:cNvPr name="Freeform 28" id="28"/>
            <p:cNvSpPr/>
            <p:nvPr/>
          </p:nvSpPr>
          <p:spPr>
            <a:xfrm flipH="false" flipV="false" rot="0">
              <a:off x="0" y="0"/>
              <a:ext cx="1056243" cy="264150"/>
            </a:xfrm>
            <a:custGeom>
              <a:avLst/>
              <a:gdLst/>
              <a:ahLst/>
              <a:cxnLst/>
              <a:rect r="r" b="b" t="t" l="l"/>
              <a:pathLst>
                <a:path h="264150" w="1056243">
                  <a:moveTo>
                    <a:pt x="0" y="0"/>
                  </a:moveTo>
                  <a:lnTo>
                    <a:pt x="1056243" y="0"/>
                  </a:lnTo>
                  <a:lnTo>
                    <a:pt x="1056243" y="264150"/>
                  </a:lnTo>
                  <a:lnTo>
                    <a:pt x="0" y="264150"/>
                  </a:lnTo>
                  <a:close/>
                </a:path>
              </a:pathLst>
            </a:custGeom>
            <a:solidFill>
              <a:srgbClr val="12C2E8"/>
            </a:solidFill>
          </p:spPr>
        </p:sp>
        <p:sp>
          <p:nvSpPr>
            <p:cNvPr name="TextBox 29" id="29"/>
            <p:cNvSpPr txBox="true"/>
            <p:nvPr/>
          </p:nvSpPr>
          <p:spPr>
            <a:xfrm>
              <a:off x="0" y="-57150"/>
              <a:ext cx="1056243"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BATTERY</a:t>
              </a:r>
            </a:p>
          </p:txBody>
        </p:sp>
      </p:grpSp>
      <p:grpSp>
        <p:nvGrpSpPr>
          <p:cNvPr name="Group 30" id="30"/>
          <p:cNvGrpSpPr/>
          <p:nvPr/>
        </p:nvGrpSpPr>
        <p:grpSpPr>
          <a:xfrm rot="0">
            <a:off x="8349134" y="3885088"/>
            <a:ext cx="4010423" cy="615242"/>
            <a:chOff x="0" y="0"/>
            <a:chExt cx="1056243" cy="162039"/>
          </a:xfrm>
        </p:grpSpPr>
        <p:sp>
          <p:nvSpPr>
            <p:cNvPr name="Freeform 31" id="31"/>
            <p:cNvSpPr/>
            <p:nvPr/>
          </p:nvSpPr>
          <p:spPr>
            <a:xfrm flipH="false" flipV="false" rot="0">
              <a:off x="0" y="0"/>
              <a:ext cx="1056243" cy="162039"/>
            </a:xfrm>
            <a:custGeom>
              <a:avLst/>
              <a:gdLst/>
              <a:ahLst/>
              <a:cxnLst/>
              <a:rect r="r" b="b" t="t" l="l"/>
              <a:pathLst>
                <a:path h="162039" w="1056243">
                  <a:moveTo>
                    <a:pt x="0" y="0"/>
                  </a:moveTo>
                  <a:lnTo>
                    <a:pt x="1056243" y="0"/>
                  </a:lnTo>
                  <a:lnTo>
                    <a:pt x="1056243" y="162039"/>
                  </a:lnTo>
                  <a:lnTo>
                    <a:pt x="0" y="162039"/>
                  </a:lnTo>
                  <a:close/>
                </a:path>
              </a:pathLst>
            </a:custGeom>
            <a:solidFill>
              <a:srgbClr val="12C2E8"/>
            </a:solidFill>
          </p:spPr>
        </p:sp>
        <p:sp>
          <p:nvSpPr>
            <p:cNvPr name="TextBox 32" id="32"/>
            <p:cNvSpPr txBox="true"/>
            <p:nvPr/>
          </p:nvSpPr>
          <p:spPr>
            <a:xfrm>
              <a:off x="0" y="-57150"/>
              <a:ext cx="1056243" cy="219189"/>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POWER SUPPLY</a:t>
              </a:r>
            </a:p>
          </p:txBody>
        </p:sp>
      </p:grpSp>
      <p:grpSp>
        <p:nvGrpSpPr>
          <p:cNvPr name="Group 33" id="33"/>
          <p:cNvGrpSpPr/>
          <p:nvPr/>
        </p:nvGrpSpPr>
        <p:grpSpPr>
          <a:xfrm rot="63592">
            <a:off x="14219895" y="2554434"/>
            <a:ext cx="3777801" cy="1002946"/>
            <a:chOff x="0" y="0"/>
            <a:chExt cx="994976" cy="264150"/>
          </a:xfrm>
        </p:grpSpPr>
        <p:sp>
          <p:nvSpPr>
            <p:cNvPr name="Freeform 34" id="34"/>
            <p:cNvSpPr/>
            <p:nvPr/>
          </p:nvSpPr>
          <p:spPr>
            <a:xfrm flipH="false" flipV="false" rot="0">
              <a:off x="0" y="0"/>
              <a:ext cx="994976" cy="264150"/>
            </a:xfrm>
            <a:custGeom>
              <a:avLst/>
              <a:gdLst/>
              <a:ahLst/>
              <a:cxnLst/>
              <a:rect r="r" b="b" t="t" l="l"/>
              <a:pathLst>
                <a:path h="264150" w="994976">
                  <a:moveTo>
                    <a:pt x="0" y="0"/>
                  </a:moveTo>
                  <a:lnTo>
                    <a:pt x="994976" y="0"/>
                  </a:lnTo>
                  <a:lnTo>
                    <a:pt x="994976" y="264150"/>
                  </a:lnTo>
                  <a:lnTo>
                    <a:pt x="0" y="264150"/>
                  </a:lnTo>
                  <a:close/>
                </a:path>
              </a:pathLst>
            </a:custGeom>
            <a:solidFill>
              <a:srgbClr val="12C2E8"/>
            </a:solidFill>
          </p:spPr>
        </p:sp>
        <p:sp>
          <p:nvSpPr>
            <p:cNvPr name="TextBox 35" id="35"/>
            <p:cNvSpPr txBox="true"/>
            <p:nvPr/>
          </p:nvSpPr>
          <p:spPr>
            <a:xfrm>
              <a:off x="0" y="-57150"/>
              <a:ext cx="994976"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RESET</a:t>
              </a:r>
            </a:p>
          </p:txBody>
        </p:sp>
      </p:grpSp>
      <p:grpSp>
        <p:nvGrpSpPr>
          <p:cNvPr name="Group 36" id="36"/>
          <p:cNvGrpSpPr/>
          <p:nvPr/>
        </p:nvGrpSpPr>
        <p:grpSpPr>
          <a:xfrm rot="-15947">
            <a:off x="14233676" y="5812834"/>
            <a:ext cx="3777801" cy="1002946"/>
            <a:chOff x="0" y="0"/>
            <a:chExt cx="994976" cy="264150"/>
          </a:xfrm>
        </p:grpSpPr>
        <p:sp>
          <p:nvSpPr>
            <p:cNvPr name="Freeform 37" id="37"/>
            <p:cNvSpPr/>
            <p:nvPr/>
          </p:nvSpPr>
          <p:spPr>
            <a:xfrm flipH="false" flipV="false" rot="0">
              <a:off x="0" y="0"/>
              <a:ext cx="994976" cy="264150"/>
            </a:xfrm>
            <a:custGeom>
              <a:avLst/>
              <a:gdLst/>
              <a:ahLst/>
              <a:cxnLst/>
              <a:rect r="r" b="b" t="t" l="l"/>
              <a:pathLst>
                <a:path h="264150" w="994976">
                  <a:moveTo>
                    <a:pt x="0" y="0"/>
                  </a:moveTo>
                  <a:lnTo>
                    <a:pt x="994976" y="0"/>
                  </a:lnTo>
                  <a:lnTo>
                    <a:pt x="994976" y="264150"/>
                  </a:lnTo>
                  <a:lnTo>
                    <a:pt x="0" y="264150"/>
                  </a:lnTo>
                  <a:close/>
                </a:path>
              </a:pathLst>
            </a:custGeom>
            <a:solidFill>
              <a:srgbClr val="12C2E8"/>
            </a:solidFill>
          </p:spPr>
        </p:sp>
        <p:sp>
          <p:nvSpPr>
            <p:cNvPr name="TextBox 38" id="38"/>
            <p:cNvSpPr txBox="true"/>
            <p:nvPr/>
          </p:nvSpPr>
          <p:spPr>
            <a:xfrm>
              <a:off x="0" y="-57150"/>
              <a:ext cx="994976"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OSCILLATOR UNIT</a:t>
              </a:r>
            </a:p>
          </p:txBody>
        </p:sp>
      </p:grpSp>
      <p:grpSp>
        <p:nvGrpSpPr>
          <p:cNvPr name="Group 39" id="39"/>
          <p:cNvGrpSpPr/>
          <p:nvPr/>
        </p:nvGrpSpPr>
        <p:grpSpPr>
          <a:xfrm rot="0">
            <a:off x="14235982" y="7267112"/>
            <a:ext cx="3777801" cy="1002946"/>
            <a:chOff x="0" y="0"/>
            <a:chExt cx="994976" cy="264150"/>
          </a:xfrm>
        </p:grpSpPr>
        <p:sp>
          <p:nvSpPr>
            <p:cNvPr name="Freeform 40" id="40"/>
            <p:cNvSpPr/>
            <p:nvPr/>
          </p:nvSpPr>
          <p:spPr>
            <a:xfrm flipH="false" flipV="false" rot="0">
              <a:off x="0" y="0"/>
              <a:ext cx="994976" cy="264150"/>
            </a:xfrm>
            <a:custGeom>
              <a:avLst/>
              <a:gdLst/>
              <a:ahLst/>
              <a:cxnLst/>
              <a:rect r="r" b="b" t="t" l="l"/>
              <a:pathLst>
                <a:path h="264150" w="994976">
                  <a:moveTo>
                    <a:pt x="0" y="0"/>
                  </a:moveTo>
                  <a:lnTo>
                    <a:pt x="994976" y="0"/>
                  </a:lnTo>
                  <a:lnTo>
                    <a:pt x="994976" y="264150"/>
                  </a:lnTo>
                  <a:lnTo>
                    <a:pt x="0" y="264150"/>
                  </a:lnTo>
                  <a:close/>
                </a:path>
              </a:pathLst>
            </a:custGeom>
            <a:solidFill>
              <a:srgbClr val="12C2E8"/>
            </a:solidFill>
          </p:spPr>
        </p:sp>
        <p:sp>
          <p:nvSpPr>
            <p:cNvPr name="TextBox 41" id="41"/>
            <p:cNvSpPr txBox="true"/>
            <p:nvPr/>
          </p:nvSpPr>
          <p:spPr>
            <a:xfrm>
              <a:off x="0" y="-57150"/>
              <a:ext cx="994976" cy="321300"/>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M1</a:t>
              </a:r>
            </a:p>
          </p:txBody>
        </p:sp>
      </p:grpSp>
      <p:grpSp>
        <p:nvGrpSpPr>
          <p:cNvPr name="Group 42" id="42"/>
          <p:cNvGrpSpPr/>
          <p:nvPr/>
        </p:nvGrpSpPr>
        <p:grpSpPr>
          <a:xfrm rot="0">
            <a:off x="14257836" y="8688439"/>
            <a:ext cx="3777801" cy="784541"/>
            <a:chOff x="0" y="0"/>
            <a:chExt cx="994976" cy="206628"/>
          </a:xfrm>
        </p:grpSpPr>
        <p:sp>
          <p:nvSpPr>
            <p:cNvPr name="Freeform 43" id="43"/>
            <p:cNvSpPr/>
            <p:nvPr/>
          </p:nvSpPr>
          <p:spPr>
            <a:xfrm flipH="false" flipV="false" rot="0">
              <a:off x="0" y="0"/>
              <a:ext cx="994976" cy="206628"/>
            </a:xfrm>
            <a:custGeom>
              <a:avLst/>
              <a:gdLst/>
              <a:ahLst/>
              <a:cxnLst/>
              <a:rect r="r" b="b" t="t" l="l"/>
              <a:pathLst>
                <a:path h="206628" w="994976">
                  <a:moveTo>
                    <a:pt x="0" y="0"/>
                  </a:moveTo>
                  <a:lnTo>
                    <a:pt x="994976" y="0"/>
                  </a:lnTo>
                  <a:lnTo>
                    <a:pt x="994976" y="206628"/>
                  </a:lnTo>
                  <a:lnTo>
                    <a:pt x="0" y="206628"/>
                  </a:lnTo>
                  <a:close/>
                </a:path>
              </a:pathLst>
            </a:custGeom>
            <a:solidFill>
              <a:srgbClr val="12C2E8"/>
            </a:solidFill>
          </p:spPr>
        </p:sp>
        <p:sp>
          <p:nvSpPr>
            <p:cNvPr name="TextBox 44" id="44"/>
            <p:cNvSpPr txBox="true"/>
            <p:nvPr/>
          </p:nvSpPr>
          <p:spPr>
            <a:xfrm>
              <a:off x="0" y="-57150"/>
              <a:ext cx="994976" cy="263778"/>
            </a:xfrm>
            <a:prstGeom prst="rect">
              <a:avLst/>
            </a:prstGeom>
          </p:spPr>
          <p:txBody>
            <a:bodyPr anchor="ctr" rtlCol="false" tIns="50800" lIns="50800" bIns="50800" rIns="50800"/>
            <a:lstStyle/>
            <a:p>
              <a:pPr algn="ctr">
                <a:lnSpc>
                  <a:spcPts val="3639"/>
                </a:lnSpc>
              </a:pPr>
              <a:r>
                <a:rPr lang="en-US" sz="2599">
                  <a:solidFill>
                    <a:srgbClr val="000000"/>
                  </a:solidFill>
                  <a:latin typeface="Roboto Bold"/>
                </a:rPr>
                <a:t>M2</a:t>
              </a:r>
            </a:p>
          </p:txBody>
        </p:sp>
      </p:grpSp>
      <p:sp>
        <p:nvSpPr>
          <p:cNvPr name="TextBox 45" id="45"/>
          <p:cNvSpPr txBox="true"/>
          <p:nvPr/>
        </p:nvSpPr>
        <p:spPr>
          <a:xfrm rot="0">
            <a:off x="4912198" y="187651"/>
            <a:ext cx="7729714" cy="1143022"/>
          </a:xfrm>
          <a:prstGeom prst="rect">
            <a:avLst/>
          </a:prstGeom>
        </p:spPr>
        <p:txBody>
          <a:bodyPr anchor="t" rtlCol="false" tIns="0" lIns="0" bIns="0" rIns="0">
            <a:spAutoFit/>
          </a:bodyPr>
          <a:lstStyle/>
          <a:p>
            <a:pPr>
              <a:lnSpc>
                <a:spcPts val="9292"/>
              </a:lnSpc>
            </a:pPr>
            <a:r>
              <a:rPr lang="en-US" sz="6637">
                <a:solidFill>
                  <a:srgbClr val="FFFFFF"/>
                </a:solidFill>
                <a:latin typeface="Roboto Bold"/>
              </a:rPr>
              <a:t>BLOCK DIAGRAM</a:t>
            </a:r>
          </a:p>
        </p:txBody>
      </p:sp>
      <p:sp>
        <p:nvSpPr>
          <p:cNvPr name="AutoShape 46" id="46"/>
          <p:cNvSpPr/>
          <p:nvPr/>
        </p:nvSpPr>
        <p:spPr>
          <a:xfrm>
            <a:off x="11096997" y="4457700"/>
            <a:ext cx="0" cy="644147"/>
          </a:xfrm>
          <a:prstGeom prst="line">
            <a:avLst/>
          </a:prstGeom>
          <a:ln cap="flat" w="38100">
            <a:solidFill>
              <a:srgbClr val="FFFFFF"/>
            </a:solidFill>
            <a:prstDash val="solid"/>
            <a:headEnd type="none" len="sm" w="sm"/>
            <a:tailEnd type="arrow" len="sm" w="med"/>
          </a:ln>
        </p:spPr>
      </p:sp>
      <p:sp>
        <p:nvSpPr>
          <p:cNvPr name="AutoShape 47" id="47"/>
          <p:cNvSpPr/>
          <p:nvPr/>
        </p:nvSpPr>
        <p:spPr>
          <a:xfrm>
            <a:off x="8279681" y="8150314"/>
            <a:ext cx="0" cy="644147"/>
          </a:xfrm>
          <a:prstGeom prst="line">
            <a:avLst/>
          </a:prstGeom>
          <a:ln cap="flat" w="38100">
            <a:solidFill>
              <a:srgbClr val="FFFFFF"/>
            </a:solidFill>
            <a:prstDash val="solid"/>
            <a:headEnd type="none" len="sm" w="sm"/>
            <a:tailEnd type="arrow" len="sm" w="med"/>
          </a:ln>
        </p:spPr>
      </p:sp>
      <p:sp>
        <p:nvSpPr>
          <p:cNvPr name="AutoShape 48" id="48"/>
          <p:cNvSpPr/>
          <p:nvPr/>
        </p:nvSpPr>
        <p:spPr>
          <a:xfrm>
            <a:off x="10132981" y="8112680"/>
            <a:ext cx="0" cy="644147"/>
          </a:xfrm>
          <a:prstGeom prst="line">
            <a:avLst/>
          </a:prstGeom>
          <a:ln cap="flat" w="38100">
            <a:solidFill>
              <a:srgbClr val="FFFFFF"/>
            </a:solidFill>
            <a:prstDash val="solid"/>
            <a:headEnd type="none" len="sm" w="sm"/>
            <a:tailEnd type="arrow" len="sm" w="med"/>
          </a:ln>
        </p:spPr>
      </p:sp>
      <p:sp>
        <p:nvSpPr>
          <p:cNvPr name="AutoShape 49" id="49"/>
          <p:cNvSpPr/>
          <p:nvPr/>
        </p:nvSpPr>
        <p:spPr>
          <a:xfrm>
            <a:off x="9163050" y="8150314"/>
            <a:ext cx="0" cy="644147"/>
          </a:xfrm>
          <a:prstGeom prst="line">
            <a:avLst/>
          </a:prstGeom>
          <a:ln cap="flat" w="38100">
            <a:solidFill>
              <a:srgbClr val="FFFFFF"/>
            </a:solidFill>
            <a:prstDash val="solid"/>
            <a:headEnd type="none" len="sm" w="sm"/>
            <a:tailEnd type="arrow" len="sm" w="med"/>
          </a:ln>
        </p:spPr>
      </p:sp>
      <p:sp>
        <p:nvSpPr>
          <p:cNvPr name="AutoShape 50" id="50"/>
          <p:cNvSpPr/>
          <p:nvPr/>
        </p:nvSpPr>
        <p:spPr>
          <a:xfrm>
            <a:off x="11116039" y="3533820"/>
            <a:ext cx="9099" cy="308076"/>
          </a:xfrm>
          <a:prstGeom prst="line">
            <a:avLst/>
          </a:prstGeom>
          <a:ln cap="flat" w="38100">
            <a:solidFill>
              <a:srgbClr val="FFFFFF"/>
            </a:solidFill>
            <a:prstDash val="solid"/>
            <a:headEnd type="none" len="sm" w="sm"/>
            <a:tailEnd type="arrow" len="sm" w="med"/>
          </a:ln>
        </p:spPr>
      </p:sp>
      <p:sp>
        <p:nvSpPr>
          <p:cNvPr name="AutoShape 51" id="51"/>
          <p:cNvSpPr/>
          <p:nvPr/>
        </p:nvSpPr>
        <p:spPr>
          <a:xfrm flipV="true">
            <a:off x="4947094" y="3055235"/>
            <a:ext cx="644147" cy="0"/>
          </a:xfrm>
          <a:prstGeom prst="line">
            <a:avLst/>
          </a:prstGeom>
          <a:ln cap="flat" w="38100">
            <a:solidFill>
              <a:srgbClr val="FFFFFF"/>
            </a:solidFill>
            <a:prstDash val="solid"/>
            <a:headEnd type="none" len="sm" w="sm"/>
            <a:tailEnd type="arrow" len="sm" w="med"/>
          </a:ln>
        </p:spPr>
      </p:sp>
      <p:sp>
        <p:nvSpPr>
          <p:cNvPr name="AutoShape 52" id="52"/>
          <p:cNvSpPr/>
          <p:nvPr/>
        </p:nvSpPr>
        <p:spPr>
          <a:xfrm flipV="true">
            <a:off x="9602469" y="3074268"/>
            <a:ext cx="307935" cy="13029"/>
          </a:xfrm>
          <a:prstGeom prst="line">
            <a:avLst/>
          </a:prstGeom>
          <a:ln cap="flat" w="38100">
            <a:solidFill>
              <a:srgbClr val="FFFFFF"/>
            </a:solidFill>
            <a:prstDash val="solid"/>
            <a:headEnd type="none" len="sm" w="sm"/>
            <a:tailEnd type="arrow" len="sm" w="med"/>
          </a:ln>
        </p:spPr>
      </p:sp>
      <p:sp>
        <p:nvSpPr>
          <p:cNvPr name="AutoShape 53" id="53"/>
          <p:cNvSpPr/>
          <p:nvPr/>
        </p:nvSpPr>
        <p:spPr>
          <a:xfrm>
            <a:off x="11077947" y="8150314"/>
            <a:ext cx="0" cy="644147"/>
          </a:xfrm>
          <a:prstGeom prst="line">
            <a:avLst/>
          </a:prstGeom>
          <a:ln cap="flat" w="38100">
            <a:solidFill>
              <a:srgbClr val="FFFFFF"/>
            </a:solidFill>
            <a:prstDash val="solid"/>
            <a:headEnd type="none" len="sm" w="sm"/>
            <a:tailEnd type="arrow" len="sm" w="med"/>
          </a:ln>
        </p:spPr>
      </p:sp>
      <p:sp>
        <p:nvSpPr>
          <p:cNvPr name="AutoShape 54" id="54"/>
          <p:cNvSpPr/>
          <p:nvPr/>
        </p:nvSpPr>
        <p:spPr>
          <a:xfrm flipV="true">
            <a:off x="15798131" y="3512144"/>
            <a:ext cx="0" cy="1631356"/>
          </a:xfrm>
          <a:prstGeom prst="line">
            <a:avLst/>
          </a:prstGeom>
          <a:ln cap="flat" w="38100">
            <a:solidFill>
              <a:srgbClr val="FFFFFF"/>
            </a:solidFill>
            <a:prstDash val="solid"/>
            <a:headEnd type="none" len="sm" w="sm"/>
            <a:tailEnd type="none" len="sm" w="sm"/>
          </a:ln>
        </p:spPr>
      </p:sp>
      <p:sp>
        <p:nvSpPr>
          <p:cNvPr name="AutoShape 55" id="55"/>
          <p:cNvSpPr/>
          <p:nvPr/>
        </p:nvSpPr>
        <p:spPr>
          <a:xfrm flipH="true">
            <a:off x="12378861" y="5162550"/>
            <a:ext cx="3419270" cy="0"/>
          </a:xfrm>
          <a:prstGeom prst="line">
            <a:avLst/>
          </a:prstGeom>
          <a:ln cap="flat" w="38100">
            <a:solidFill>
              <a:srgbClr val="FFFFFF"/>
            </a:solidFill>
            <a:prstDash val="solid"/>
            <a:headEnd type="none" len="sm" w="sm"/>
            <a:tailEnd type="arrow" len="sm" w="med"/>
          </a:ln>
        </p:spPr>
      </p:sp>
      <p:sp>
        <p:nvSpPr>
          <p:cNvPr name="AutoShape 56" id="56"/>
          <p:cNvSpPr/>
          <p:nvPr/>
        </p:nvSpPr>
        <p:spPr>
          <a:xfrm flipH="true">
            <a:off x="12449731" y="6320141"/>
            <a:ext cx="1761013" cy="0"/>
          </a:xfrm>
          <a:prstGeom prst="line">
            <a:avLst/>
          </a:prstGeom>
          <a:ln cap="flat" w="38100">
            <a:solidFill>
              <a:srgbClr val="FFFFFF"/>
            </a:solidFill>
            <a:prstDash val="solid"/>
            <a:headEnd type="none" len="sm" w="sm"/>
            <a:tailEnd type="arrow" len="sm" w="med"/>
          </a:ln>
        </p:spPr>
      </p:sp>
      <p:sp>
        <p:nvSpPr>
          <p:cNvPr name="AutoShape 57" id="57"/>
          <p:cNvSpPr/>
          <p:nvPr/>
        </p:nvSpPr>
        <p:spPr>
          <a:xfrm flipV="true">
            <a:off x="12449731" y="7749535"/>
            <a:ext cx="1761013" cy="0"/>
          </a:xfrm>
          <a:prstGeom prst="line">
            <a:avLst/>
          </a:prstGeom>
          <a:ln cap="flat" w="38100">
            <a:solidFill>
              <a:srgbClr val="FFFFFF"/>
            </a:solidFill>
            <a:prstDash val="solid"/>
            <a:headEnd type="none" len="sm" w="sm"/>
            <a:tailEnd type="arrow" len="sm" w="med"/>
          </a:ln>
        </p:spPr>
      </p:sp>
      <p:sp>
        <p:nvSpPr>
          <p:cNvPr name="AutoShape 58" id="58"/>
          <p:cNvSpPr/>
          <p:nvPr/>
        </p:nvSpPr>
        <p:spPr>
          <a:xfrm>
            <a:off x="2937333" y="7129766"/>
            <a:ext cx="9099" cy="308076"/>
          </a:xfrm>
          <a:prstGeom prst="line">
            <a:avLst/>
          </a:prstGeom>
          <a:ln cap="flat" w="38100">
            <a:solidFill>
              <a:srgbClr val="FFFFFF"/>
            </a:solidFill>
            <a:prstDash val="solid"/>
            <a:headEnd type="none" len="sm" w="sm"/>
            <a:tailEnd type="arrow" len="sm" w="med"/>
          </a:ln>
        </p:spPr>
      </p:sp>
      <p:sp>
        <p:nvSpPr>
          <p:cNvPr name="AutoShape 59" id="59"/>
          <p:cNvSpPr/>
          <p:nvPr/>
        </p:nvSpPr>
        <p:spPr>
          <a:xfrm>
            <a:off x="4947094" y="5162550"/>
            <a:ext cx="1246585" cy="0"/>
          </a:xfrm>
          <a:prstGeom prst="line">
            <a:avLst/>
          </a:prstGeom>
          <a:ln cap="flat" w="38100">
            <a:solidFill>
              <a:srgbClr val="FFFFFF"/>
            </a:solidFill>
            <a:prstDash val="solid"/>
            <a:headEnd type="none" len="sm" w="sm"/>
            <a:tailEnd type="arrow" len="sm" w="med"/>
          </a:ln>
        </p:spPr>
      </p:sp>
      <p:sp>
        <p:nvSpPr>
          <p:cNvPr name="AutoShape 60" id="60"/>
          <p:cNvSpPr/>
          <p:nvPr/>
        </p:nvSpPr>
        <p:spPr>
          <a:xfrm flipH="true">
            <a:off x="5067411" y="6555621"/>
            <a:ext cx="1227875" cy="9525"/>
          </a:xfrm>
          <a:prstGeom prst="line">
            <a:avLst/>
          </a:prstGeom>
          <a:ln cap="flat" w="38100">
            <a:solidFill>
              <a:srgbClr val="FFFFFF"/>
            </a:solidFill>
            <a:prstDash val="solid"/>
            <a:headEnd type="none" len="sm" w="sm"/>
            <a:tailEnd type="arrow" len="sm" w="med"/>
          </a:ln>
        </p:spPr>
      </p:sp>
      <p:sp>
        <p:nvSpPr>
          <p:cNvPr name="AutoShape 61" id="61"/>
          <p:cNvSpPr/>
          <p:nvPr/>
        </p:nvSpPr>
        <p:spPr>
          <a:xfrm>
            <a:off x="295781" y="6603236"/>
            <a:ext cx="760449" cy="24387"/>
          </a:xfrm>
          <a:prstGeom prst="line">
            <a:avLst/>
          </a:prstGeom>
          <a:ln cap="flat" w="38100">
            <a:solidFill>
              <a:srgbClr val="FFFFFF"/>
            </a:solidFill>
            <a:prstDash val="solid"/>
            <a:headEnd type="none" len="sm" w="sm"/>
            <a:tailEnd type="none" len="sm" w="sm"/>
          </a:ln>
        </p:spPr>
      </p:sp>
      <p:sp>
        <p:nvSpPr>
          <p:cNvPr name="AutoShape 62" id="62"/>
          <p:cNvSpPr/>
          <p:nvPr/>
        </p:nvSpPr>
        <p:spPr>
          <a:xfrm>
            <a:off x="295781" y="6603236"/>
            <a:ext cx="19050" cy="2764602"/>
          </a:xfrm>
          <a:prstGeom prst="line">
            <a:avLst/>
          </a:prstGeom>
          <a:ln cap="flat" w="38100">
            <a:solidFill>
              <a:srgbClr val="FFFFFF"/>
            </a:solidFill>
            <a:prstDash val="solid"/>
            <a:headEnd type="none" len="sm" w="sm"/>
            <a:tailEnd type="none" len="sm" w="sm"/>
          </a:ln>
        </p:spPr>
      </p:sp>
      <p:sp>
        <p:nvSpPr>
          <p:cNvPr name="AutoShape 63" id="63"/>
          <p:cNvSpPr/>
          <p:nvPr/>
        </p:nvSpPr>
        <p:spPr>
          <a:xfrm>
            <a:off x="314831" y="9367838"/>
            <a:ext cx="880506" cy="0"/>
          </a:xfrm>
          <a:prstGeom prst="line">
            <a:avLst/>
          </a:prstGeom>
          <a:ln cap="flat" w="38100">
            <a:solidFill>
              <a:srgbClr val="FFFFFF"/>
            </a:solidFill>
            <a:prstDash val="solid"/>
            <a:headEnd type="none" len="sm" w="sm"/>
            <a:tailEnd type="arrow" len="sm" w="med"/>
          </a:ln>
        </p:spPr>
      </p:sp>
      <p:sp>
        <p:nvSpPr>
          <p:cNvPr name="AutoShape 64" id="64"/>
          <p:cNvSpPr/>
          <p:nvPr/>
        </p:nvSpPr>
        <p:spPr>
          <a:xfrm flipV="true">
            <a:off x="13587223" y="9080710"/>
            <a:ext cx="644147" cy="0"/>
          </a:xfrm>
          <a:prstGeom prst="line">
            <a:avLst/>
          </a:prstGeom>
          <a:ln cap="flat" w="38100">
            <a:solidFill>
              <a:srgbClr val="FFFFFF"/>
            </a:solidFill>
            <a:prstDash val="solid"/>
            <a:headEnd type="none" len="sm" w="sm"/>
            <a:tailEnd type="arrow" len="sm" w="med"/>
          </a:ln>
        </p:spPr>
      </p:sp>
      <p:sp>
        <p:nvSpPr>
          <p:cNvPr name="AutoShape 65" id="65"/>
          <p:cNvSpPr/>
          <p:nvPr/>
        </p:nvSpPr>
        <p:spPr>
          <a:xfrm flipV="true">
            <a:off x="13549129" y="8107420"/>
            <a:ext cx="19047" cy="972917"/>
          </a:xfrm>
          <a:prstGeom prst="line">
            <a:avLst/>
          </a:prstGeom>
          <a:ln cap="flat" w="38100">
            <a:solidFill>
              <a:srgbClr val="FFFFFF"/>
            </a:solidFill>
            <a:prstDash val="solid"/>
            <a:headEnd type="none" len="sm" w="sm"/>
            <a:tailEnd type="none" len="sm" w="sm"/>
          </a:ln>
        </p:spPr>
      </p:sp>
      <p:sp>
        <p:nvSpPr>
          <p:cNvPr name="AutoShape 66" id="66"/>
          <p:cNvSpPr/>
          <p:nvPr/>
        </p:nvSpPr>
        <p:spPr>
          <a:xfrm>
            <a:off x="12449731" y="8112680"/>
            <a:ext cx="1146850" cy="0"/>
          </a:xfrm>
          <a:prstGeom prst="line">
            <a:avLst/>
          </a:prstGeom>
          <a:ln cap="flat" w="38100">
            <a:solidFill>
              <a:srgbClr val="FFFFFF"/>
            </a:solidFill>
            <a:prstDash val="solid"/>
            <a:headEnd type="none" len="sm" w="sm"/>
            <a:tailEnd type="none" len="sm" w="sm"/>
          </a:ln>
        </p:spPr>
      </p:sp>
      <p:sp>
        <p:nvSpPr>
          <p:cNvPr name="Freeform 67" id="67"/>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37024" y="2513794"/>
            <a:ext cx="14124613" cy="7066011"/>
          </a:xfrm>
          <a:prstGeom prst="rect">
            <a:avLst/>
          </a:prstGeom>
        </p:spPr>
        <p:txBody>
          <a:bodyPr anchor="t" rtlCol="false" tIns="0" lIns="0" bIns="0" rIns="0">
            <a:spAutoFit/>
          </a:bodyPr>
          <a:lstStyle/>
          <a:p>
            <a:pPr marL="701208" indent="-350604" lvl="1">
              <a:lnSpc>
                <a:spcPts val="4546"/>
              </a:lnSpc>
              <a:buFont typeface="Arial"/>
              <a:buChar char="•"/>
            </a:pPr>
            <a:r>
              <a:rPr lang="en-US" sz="3247">
                <a:solidFill>
                  <a:srgbClr val="18072B"/>
                </a:solidFill>
                <a:latin typeface="Roboto Bold"/>
              </a:rPr>
              <a:t> The seed sowing machine is controlled by MCU (micro controller unit).</a:t>
            </a:r>
          </a:p>
          <a:p>
            <a:pPr marL="701208" indent="-350604" lvl="1">
              <a:lnSpc>
                <a:spcPts val="4546"/>
              </a:lnSpc>
              <a:buFont typeface="Arial"/>
              <a:buChar char="•"/>
            </a:pPr>
            <a:r>
              <a:rPr lang="en-US" sz="3247">
                <a:solidFill>
                  <a:srgbClr val="18072B"/>
                </a:solidFill>
                <a:latin typeface="Roboto Bold"/>
              </a:rPr>
              <a:t> The seed sowing machine which contains the solar panel which collects the solar power and it is given to the charge controller then to the battery (12v). The battery is used to save the power. </a:t>
            </a:r>
          </a:p>
          <a:p>
            <a:pPr marL="749565" indent="-374782" lvl="1">
              <a:lnSpc>
                <a:spcPts val="4860"/>
              </a:lnSpc>
              <a:buFont typeface="Arial"/>
              <a:buChar char="•"/>
            </a:pPr>
            <a:r>
              <a:rPr lang="en-US" sz="3471">
                <a:solidFill>
                  <a:srgbClr val="18072B"/>
                </a:solidFill>
                <a:latin typeface="Roboto Bold"/>
              </a:rPr>
              <a:t>The DC motor is used for this machine and the power to DC motor is given by battery and DC motor is connected to the rear wheel of the machine using transmission system.</a:t>
            </a:r>
          </a:p>
          <a:p>
            <a:pPr marL="749565" indent="-374782" lvl="1">
              <a:lnSpc>
                <a:spcPts val="4860"/>
              </a:lnSpc>
              <a:buFont typeface="Arial"/>
              <a:buChar char="•"/>
            </a:pPr>
            <a:r>
              <a:rPr lang="en-US" sz="3471">
                <a:solidFill>
                  <a:srgbClr val="18072B"/>
                </a:solidFill>
                <a:latin typeface="Roboto Bold"/>
              </a:rPr>
              <a:t> The main part is IR sensor which is used track the path of the moving machine and the IR sensor is controlled by the MCU. </a:t>
            </a:r>
          </a:p>
          <a:p>
            <a:pPr marL="701208" indent="-350604" lvl="1">
              <a:lnSpc>
                <a:spcPts val="4546"/>
              </a:lnSpc>
              <a:buFont typeface="Arial"/>
              <a:buChar char="•"/>
            </a:pPr>
            <a:r>
              <a:rPr lang="en-US" sz="3247">
                <a:solidFill>
                  <a:srgbClr val="18072B"/>
                </a:solidFill>
                <a:latin typeface="Roboto Bold"/>
              </a:rPr>
              <a:t>The seed is sowing is controlled by the revolution of the wheel for example (one seed for one revolution). This machine will dig the soil and sow the seed and cover the soil after sowing the seed. </a:t>
            </a:r>
          </a:p>
        </p:txBody>
      </p:sp>
      <p:sp>
        <p:nvSpPr>
          <p:cNvPr name="Freeform 3" id="3"/>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69822" y="1507103"/>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100111">
            <a:off x="14093100" y="6757670"/>
            <a:ext cx="11842714" cy="11842714"/>
          </a:xfrm>
          <a:custGeom>
            <a:avLst/>
            <a:gdLst/>
            <a:ahLst/>
            <a:cxnLst/>
            <a:rect r="r" b="b" t="t" l="l"/>
            <a:pathLst>
              <a:path h="11842714" w="11842714">
                <a:moveTo>
                  <a:pt x="0" y="0"/>
                </a:moveTo>
                <a:lnTo>
                  <a:pt x="11842715" y="0"/>
                </a:lnTo>
                <a:lnTo>
                  <a:pt x="11842715" y="11842715"/>
                </a:lnTo>
                <a:lnTo>
                  <a:pt x="0" y="118427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7849" y="384746"/>
            <a:ext cx="3896201" cy="1122357"/>
          </a:xfrm>
          <a:prstGeom prst="rect">
            <a:avLst/>
          </a:prstGeom>
        </p:spPr>
        <p:txBody>
          <a:bodyPr anchor="t" rtlCol="false" tIns="0" lIns="0" bIns="0" rIns="0">
            <a:spAutoFit/>
          </a:bodyPr>
          <a:lstStyle/>
          <a:p>
            <a:pPr algn="l" marL="0" indent="0" lvl="0">
              <a:lnSpc>
                <a:spcPts val="9012"/>
              </a:lnSpc>
              <a:spcBef>
                <a:spcPct val="0"/>
              </a:spcBef>
            </a:pPr>
            <a:r>
              <a:rPr lang="en-US" sz="6437" strike="noStrike" u="none">
                <a:solidFill>
                  <a:srgbClr val="000000"/>
                </a:solidFill>
                <a:latin typeface="Roboto Bold"/>
              </a:rPr>
              <a:t>WORKING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sp>
        <p:nvSpPr>
          <p:cNvPr name="Freeform 2" id="2"/>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08602">
            <a:off x="15513889" y="9801350"/>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7408" y="263211"/>
            <a:ext cx="3584496" cy="1127748"/>
          </a:xfrm>
          <a:prstGeom prst="rect">
            <a:avLst/>
          </a:prstGeom>
        </p:spPr>
        <p:txBody>
          <a:bodyPr anchor="t" rtlCol="false" tIns="0" lIns="0" bIns="0" rIns="0">
            <a:spAutoFit/>
          </a:bodyPr>
          <a:lstStyle/>
          <a:p>
            <a:pPr algn="ctr">
              <a:lnSpc>
                <a:spcPts val="9240"/>
              </a:lnSpc>
            </a:pPr>
            <a:r>
              <a:rPr lang="en-US" sz="6600">
                <a:solidFill>
                  <a:srgbClr val="FFFFFF"/>
                </a:solidFill>
                <a:latin typeface="Canva Sans Bold"/>
              </a:rPr>
              <a:t>Features</a:t>
            </a:r>
          </a:p>
        </p:txBody>
      </p:sp>
      <p:sp>
        <p:nvSpPr>
          <p:cNvPr name="TextBox 5" id="5"/>
          <p:cNvSpPr txBox="true"/>
          <p:nvPr/>
        </p:nvSpPr>
        <p:spPr>
          <a:xfrm rot="0">
            <a:off x="0" y="3203089"/>
            <a:ext cx="18288000" cy="3980180"/>
          </a:xfrm>
          <a:prstGeom prst="rect">
            <a:avLst/>
          </a:prstGeom>
        </p:spPr>
        <p:txBody>
          <a:bodyPr anchor="t" rtlCol="false" tIns="0" lIns="0" bIns="0" rIns="0">
            <a:spAutoFit/>
          </a:bodyPr>
          <a:lstStyle/>
          <a:p>
            <a:pPr marL="820417" indent="-410209" lvl="1">
              <a:lnSpc>
                <a:spcPts val="5319"/>
              </a:lnSpc>
              <a:buFont typeface="Arial"/>
              <a:buChar char="•"/>
            </a:pPr>
            <a:r>
              <a:rPr lang="en-US" sz="3799">
                <a:solidFill>
                  <a:srgbClr val="FFFFFF"/>
                </a:solidFill>
                <a:latin typeface="Canva Sans"/>
              </a:rPr>
              <a:t>Our product having a removable cultivator which can be easily replace by cutter.</a:t>
            </a:r>
          </a:p>
          <a:p>
            <a:pPr marL="820417" indent="-410209" lvl="1">
              <a:lnSpc>
                <a:spcPts val="5319"/>
              </a:lnSpc>
              <a:buFont typeface="Arial"/>
              <a:buChar char="•"/>
            </a:pPr>
            <a:r>
              <a:rPr lang="en-US" sz="3799">
                <a:solidFill>
                  <a:srgbClr val="FFFFFF"/>
                </a:solidFill>
                <a:latin typeface="Canva Sans"/>
              </a:rPr>
              <a:t>We are also having a container which will use to spraying water and pesticides on crops.</a:t>
            </a:r>
          </a:p>
          <a:p>
            <a:pPr marL="820417" indent="-410209" lvl="1">
              <a:lnSpc>
                <a:spcPts val="5319"/>
              </a:lnSpc>
              <a:buFont typeface="Arial"/>
              <a:buChar char="•"/>
            </a:pPr>
            <a:r>
              <a:rPr lang="en-US" sz="3799">
                <a:solidFill>
                  <a:srgbClr val="FFFFFF"/>
                </a:solidFill>
                <a:latin typeface="Canva Sans"/>
              </a:rPr>
              <a:t>Our product having a rotatory wheel which will store seeds and also it will sow that seeds on furrow.</a:t>
            </a:r>
          </a:p>
        </p:txBody>
      </p:sp>
      <p:sp>
        <p:nvSpPr>
          <p:cNvPr name="Freeform 6" id="6"/>
          <p:cNvSpPr/>
          <p:nvPr/>
        </p:nvSpPr>
        <p:spPr>
          <a:xfrm flipH="false" flipV="false" rot="-9270502">
            <a:off x="14977385" y="10665153"/>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593827" y="1507891"/>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240106">
            <a:off x="15930815" y="10594703"/>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sp>
        <p:nvSpPr>
          <p:cNvPr name="TextBox 2" id="2"/>
          <p:cNvSpPr txBox="true"/>
          <p:nvPr/>
        </p:nvSpPr>
        <p:spPr>
          <a:xfrm rot="0">
            <a:off x="2318193" y="3046004"/>
            <a:ext cx="14393926" cy="4190347"/>
          </a:xfrm>
          <a:prstGeom prst="rect">
            <a:avLst/>
          </a:prstGeom>
        </p:spPr>
        <p:txBody>
          <a:bodyPr anchor="t" rtlCol="false" tIns="0" lIns="0" bIns="0" rIns="0">
            <a:spAutoFit/>
          </a:bodyPr>
          <a:lstStyle/>
          <a:p>
            <a:pPr marL="734215" indent="-367107" lvl="1">
              <a:lnSpc>
                <a:spcPts val="4761"/>
              </a:lnSpc>
              <a:buFont typeface="Arial"/>
              <a:buChar char="•"/>
            </a:pPr>
            <a:r>
              <a:rPr lang="en-US" sz="3400">
                <a:solidFill>
                  <a:srgbClr val="FFFFFF"/>
                </a:solidFill>
                <a:latin typeface="Roboto Bold"/>
              </a:rPr>
              <a:t>https://www.researchgate.net/publication/318988073_SOLAR_SEED_SOWING_MACHINE</a:t>
            </a:r>
          </a:p>
          <a:p>
            <a:pPr marL="734215" indent="-367107" lvl="1">
              <a:lnSpc>
                <a:spcPts val="4761"/>
              </a:lnSpc>
              <a:buFont typeface="Arial"/>
              <a:buChar char="•"/>
            </a:pPr>
            <a:r>
              <a:rPr lang="en-US" sz="3400">
                <a:solidFill>
                  <a:srgbClr val="FFFFFF"/>
                </a:solidFill>
                <a:latin typeface="Roboto Bold"/>
              </a:rPr>
              <a:t>https://www.researchgate.net/publication/342656182_Solar_Powered_Seed_Sowing_Machine</a:t>
            </a:r>
          </a:p>
          <a:p>
            <a:pPr marL="734215" indent="-367107" lvl="1">
              <a:lnSpc>
                <a:spcPts val="4761"/>
              </a:lnSpc>
              <a:buFont typeface="Arial"/>
              <a:buChar char="•"/>
            </a:pPr>
            <a:r>
              <a:rPr lang="en-US" sz="3400">
                <a:solidFill>
                  <a:srgbClr val="FFFFFF"/>
                </a:solidFill>
                <a:latin typeface="Roboto Bold"/>
              </a:rPr>
              <a:t>https://www.researchgate.net/publication/346253025_Design_and_Fabrication_of_Automatic_Solar_Seed_Sowing_Machine</a:t>
            </a:r>
          </a:p>
          <a:p>
            <a:pPr marL="734215" indent="-367107" lvl="1">
              <a:lnSpc>
                <a:spcPts val="4761"/>
              </a:lnSpc>
              <a:buFont typeface="Arial"/>
              <a:buChar char="•"/>
            </a:pPr>
            <a:r>
              <a:rPr lang="en-US" sz="3400">
                <a:solidFill>
                  <a:srgbClr val="FFFFFF"/>
                </a:solidFill>
                <a:latin typeface="Roboto Bold"/>
              </a:rPr>
              <a:t>https://www.irjet.net/archives/V8/i2/ IRJET-V8I209.pdf</a:t>
            </a:r>
          </a:p>
        </p:txBody>
      </p:sp>
      <p:sp>
        <p:nvSpPr>
          <p:cNvPr name="Freeform 3" id="3"/>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8743" y="1430959"/>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603164" y="8182124"/>
            <a:ext cx="11842714" cy="11842714"/>
          </a:xfrm>
          <a:custGeom>
            <a:avLst/>
            <a:gdLst/>
            <a:ahLst/>
            <a:cxnLst/>
            <a:rect r="r" b="b" t="t" l="l"/>
            <a:pathLst>
              <a:path h="11842714" w="11842714">
                <a:moveTo>
                  <a:pt x="0" y="0"/>
                </a:moveTo>
                <a:lnTo>
                  <a:pt x="11842714" y="0"/>
                </a:lnTo>
                <a:lnTo>
                  <a:pt x="11842714" y="11842714"/>
                </a:lnTo>
                <a:lnTo>
                  <a:pt x="0" y="118427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100000">
            <a:off x="15171541" y="12095451"/>
            <a:ext cx="9512725" cy="224846"/>
          </a:xfrm>
          <a:custGeom>
            <a:avLst/>
            <a:gdLst/>
            <a:ahLst/>
            <a:cxnLst/>
            <a:rect r="r" b="b" t="t" l="l"/>
            <a:pathLst>
              <a:path h="224846" w="9512725">
                <a:moveTo>
                  <a:pt x="0" y="0"/>
                </a:moveTo>
                <a:lnTo>
                  <a:pt x="9512725" y="0"/>
                </a:lnTo>
                <a:lnTo>
                  <a:pt x="9512725" y="224846"/>
                </a:lnTo>
                <a:lnTo>
                  <a:pt x="0" y="22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100000">
            <a:off x="16344147" y="12274439"/>
            <a:ext cx="9512725" cy="224846"/>
          </a:xfrm>
          <a:custGeom>
            <a:avLst/>
            <a:gdLst/>
            <a:ahLst/>
            <a:cxnLst/>
            <a:rect r="r" b="b" t="t" l="l"/>
            <a:pathLst>
              <a:path h="224846" w="9512725">
                <a:moveTo>
                  <a:pt x="0" y="0"/>
                </a:moveTo>
                <a:lnTo>
                  <a:pt x="9512725" y="0"/>
                </a:lnTo>
                <a:lnTo>
                  <a:pt x="9512725" y="224846"/>
                </a:lnTo>
                <a:lnTo>
                  <a:pt x="0" y="22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100000">
            <a:off x="14795156" y="12764100"/>
            <a:ext cx="9512725" cy="224846"/>
          </a:xfrm>
          <a:custGeom>
            <a:avLst/>
            <a:gdLst/>
            <a:ahLst/>
            <a:cxnLst/>
            <a:rect r="r" b="b" t="t" l="l"/>
            <a:pathLst>
              <a:path h="224846" w="9512725">
                <a:moveTo>
                  <a:pt x="0" y="0"/>
                </a:moveTo>
                <a:lnTo>
                  <a:pt x="9512725" y="0"/>
                </a:lnTo>
                <a:lnTo>
                  <a:pt x="9512725" y="224846"/>
                </a:lnTo>
                <a:lnTo>
                  <a:pt x="0" y="22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997558" y="303198"/>
            <a:ext cx="7715907" cy="1127761"/>
          </a:xfrm>
          <a:prstGeom prst="rect">
            <a:avLst/>
          </a:prstGeom>
        </p:spPr>
        <p:txBody>
          <a:bodyPr anchor="t" rtlCol="false" tIns="0" lIns="0" bIns="0" rIns="0">
            <a:spAutoFit/>
          </a:bodyPr>
          <a:lstStyle/>
          <a:p>
            <a:pPr algn="ctr">
              <a:lnSpc>
                <a:spcPts val="9239"/>
              </a:lnSpc>
            </a:pPr>
            <a:r>
              <a:rPr lang="en-US" sz="6599">
                <a:solidFill>
                  <a:srgbClr val="FFFFFF"/>
                </a:solidFill>
                <a:latin typeface="Canva Sans Bold"/>
              </a:rPr>
              <a:t>REFERENCES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24613">
            <a:off x="-5549998" y="2053549"/>
            <a:ext cx="12287251" cy="10647531"/>
          </a:xfrm>
          <a:custGeom>
            <a:avLst/>
            <a:gdLst/>
            <a:ahLst/>
            <a:cxnLst/>
            <a:rect r="r" b="b" t="t" l="l"/>
            <a:pathLst>
              <a:path h="10647531" w="12287251">
                <a:moveTo>
                  <a:pt x="0" y="0"/>
                </a:moveTo>
                <a:lnTo>
                  <a:pt x="12287251" y="0"/>
                </a:lnTo>
                <a:lnTo>
                  <a:pt x="12287251" y="10647531"/>
                </a:lnTo>
                <a:lnTo>
                  <a:pt x="0" y="10647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100000">
            <a:off x="4065520" y="11042565"/>
            <a:ext cx="9512725" cy="224846"/>
          </a:xfrm>
          <a:custGeom>
            <a:avLst/>
            <a:gdLst/>
            <a:ahLst/>
            <a:cxnLst/>
            <a:rect r="r" b="b" t="t" l="l"/>
            <a:pathLst>
              <a:path h="224846" w="9512725">
                <a:moveTo>
                  <a:pt x="0" y="0"/>
                </a:moveTo>
                <a:lnTo>
                  <a:pt x="9512725" y="0"/>
                </a:lnTo>
                <a:lnTo>
                  <a:pt x="9512725" y="224846"/>
                </a:lnTo>
                <a:lnTo>
                  <a:pt x="0" y="22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626111" y="1760150"/>
            <a:ext cx="7311294" cy="6766700"/>
            <a:chOff x="0" y="0"/>
            <a:chExt cx="1925608" cy="1782176"/>
          </a:xfrm>
        </p:grpSpPr>
        <p:sp>
          <p:nvSpPr>
            <p:cNvPr name="Freeform 7" id="7"/>
            <p:cNvSpPr/>
            <p:nvPr/>
          </p:nvSpPr>
          <p:spPr>
            <a:xfrm flipH="false" flipV="false" rot="0">
              <a:off x="0" y="0"/>
              <a:ext cx="1925608" cy="1782176"/>
            </a:xfrm>
            <a:custGeom>
              <a:avLst/>
              <a:gdLst/>
              <a:ahLst/>
              <a:cxnLst/>
              <a:rect r="r" b="b" t="t" l="l"/>
              <a:pathLst>
                <a:path h="1782176" w="1925608">
                  <a:moveTo>
                    <a:pt x="0" y="0"/>
                  </a:moveTo>
                  <a:lnTo>
                    <a:pt x="1925608" y="0"/>
                  </a:lnTo>
                  <a:lnTo>
                    <a:pt x="1925608" y="1782176"/>
                  </a:lnTo>
                  <a:lnTo>
                    <a:pt x="0" y="1782176"/>
                  </a:lnTo>
                  <a:close/>
                </a:path>
              </a:pathLst>
            </a:custGeom>
            <a:solidFill>
              <a:srgbClr val="28094B"/>
            </a:solidFill>
          </p:spPr>
        </p:sp>
        <p:sp>
          <p:nvSpPr>
            <p:cNvPr name="TextBox 8" id="8"/>
            <p:cNvSpPr txBox="true"/>
            <p:nvPr/>
          </p:nvSpPr>
          <p:spPr>
            <a:xfrm>
              <a:off x="0" y="-19050"/>
              <a:ext cx="1925608" cy="1801226"/>
            </a:xfrm>
            <a:prstGeom prst="rect">
              <a:avLst/>
            </a:prstGeom>
          </p:spPr>
          <p:txBody>
            <a:bodyPr anchor="ctr" rtlCol="false" tIns="50800" lIns="50800" bIns="50800" rIns="50800"/>
            <a:lstStyle/>
            <a:p>
              <a:pPr algn="ctr">
                <a:lnSpc>
                  <a:spcPts val="1869"/>
                </a:lnSpc>
              </a:pPr>
            </a:p>
          </p:txBody>
        </p:sp>
      </p:grpSp>
      <p:sp>
        <p:nvSpPr>
          <p:cNvPr name="Freeform 9" id="9"/>
          <p:cNvSpPr/>
          <p:nvPr/>
        </p:nvSpPr>
        <p:spPr>
          <a:xfrm flipH="false" flipV="false" rot="-10800000">
            <a:off x="10973095" y="2975734"/>
            <a:ext cx="6151827" cy="145407"/>
          </a:xfrm>
          <a:custGeom>
            <a:avLst/>
            <a:gdLst/>
            <a:ahLst/>
            <a:cxnLst/>
            <a:rect r="r" b="b" t="t" l="l"/>
            <a:pathLst>
              <a:path h="145407" w="6151827">
                <a:moveTo>
                  <a:pt x="0" y="0"/>
                </a:moveTo>
                <a:lnTo>
                  <a:pt x="6151827" y="0"/>
                </a:lnTo>
                <a:lnTo>
                  <a:pt x="6151827" y="145407"/>
                </a:lnTo>
                <a:lnTo>
                  <a:pt x="0" y="1454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8100000">
            <a:off x="5314326" y="11400541"/>
            <a:ext cx="9512725" cy="224846"/>
          </a:xfrm>
          <a:custGeom>
            <a:avLst/>
            <a:gdLst/>
            <a:ahLst/>
            <a:cxnLst/>
            <a:rect r="r" b="b" t="t" l="l"/>
            <a:pathLst>
              <a:path h="224846" w="9512725">
                <a:moveTo>
                  <a:pt x="0" y="0"/>
                </a:moveTo>
                <a:lnTo>
                  <a:pt x="9512725" y="0"/>
                </a:lnTo>
                <a:lnTo>
                  <a:pt x="9512725" y="224847"/>
                </a:lnTo>
                <a:lnTo>
                  <a:pt x="0" y="2248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028700" y="2520315"/>
            <a:ext cx="9041989" cy="5871601"/>
            <a:chOff x="0" y="0"/>
            <a:chExt cx="1400841" cy="909665"/>
          </a:xfrm>
        </p:grpSpPr>
        <p:sp>
          <p:nvSpPr>
            <p:cNvPr name="Freeform 12" id="12"/>
            <p:cNvSpPr/>
            <p:nvPr/>
          </p:nvSpPr>
          <p:spPr>
            <a:xfrm flipH="false" flipV="false" rot="0">
              <a:off x="0" y="0"/>
              <a:ext cx="1400841" cy="909665"/>
            </a:xfrm>
            <a:custGeom>
              <a:avLst/>
              <a:gdLst/>
              <a:ahLst/>
              <a:cxnLst/>
              <a:rect r="r" b="b" t="t" l="l"/>
              <a:pathLst>
                <a:path h="909665" w="1400841">
                  <a:moveTo>
                    <a:pt x="19693" y="0"/>
                  </a:moveTo>
                  <a:lnTo>
                    <a:pt x="1381148" y="0"/>
                  </a:lnTo>
                  <a:cubicBezTo>
                    <a:pt x="1386371" y="0"/>
                    <a:pt x="1391380" y="2075"/>
                    <a:pt x="1395073" y="5768"/>
                  </a:cubicBezTo>
                  <a:cubicBezTo>
                    <a:pt x="1398766" y="9461"/>
                    <a:pt x="1400841" y="14470"/>
                    <a:pt x="1400841" y="19693"/>
                  </a:cubicBezTo>
                  <a:lnTo>
                    <a:pt x="1400841" y="889972"/>
                  </a:lnTo>
                  <a:cubicBezTo>
                    <a:pt x="1400841" y="895194"/>
                    <a:pt x="1398766" y="900203"/>
                    <a:pt x="1395073" y="903897"/>
                  </a:cubicBezTo>
                  <a:cubicBezTo>
                    <a:pt x="1391380" y="907590"/>
                    <a:pt x="1386371" y="909665"/>
                    <a:pt x="1381148" y="909665"/>
                  </a:cubicBezTo>
                  <a:lnTo>
                    <a:pt x="19693" y="909665"/>
                  </a:lnTo>
                  <a:cubicBezTo>
                    <a:pt x="14470" y="909665"/>
                    <a:pt x="9461" y="907590"/>
                    <a:pt x="5768" y="903897"/>
                  </a:cubicBezTo>
                  <a:cubicBezTo>
                    <a:pt x="2075" y="900203"/>
                    <a:pt x="0" y="895194"/>
                    <a:pt x="0" y="889972"/>
                  </a:cubicBezTo>
                  <a:lnTo>
                    <a:pt x="0" y="19693"/>
                  </a:lnTo>
                  <a:cubicBezTo>
                    <a:pt x="0" y="14470"/>
                    <a:pt x="2075" y="9461"/>
                    <a:pt x="5768" y="5768"/>
                  </a:cubicBezTo>
                  <a:cubicBezTo>
                    <a:pt x="9461" y="2075"/>
                    <a:pt x="14470" y="0"/>
                    <a:pt x="19693" y="0"/>
                  </a:cubicBezTo>
                  <a:close/>
                </a:path>
              </a:pathLst>
            </a:custGeom>
            <a:blipFill>
              <a:blip r:embed="rId8"/>
              <a:stretch>
                <a:fillRect l="-1663" t="0" r="-1663" b="0"/>
              </a:stretch>
            </a:blipFill>
          </p:spPr>
        </p:sp>
      </p:grpSp>
      <p:sp>
        <p:nvSpPr>
          <p:cNvPr name="TextBox 13" id="13"/>
          <p:cNvSpPr txBox="true"/>
          <p:nvPr/>
        </p:nvSpPr>
        <p:spPr>
          <a:xfrm rot="0">
            <a:off x="10626111" y="2015618"/>
            <a:ext cx="6845795" cy="826770"/>
          </a:xfrm>
          <a:prstGeom prst="rect">
            <a:avLst/>
          </a:prstGeom>
        </p:spPr>
        <p:txBody>
          <a:bodyPr anchor="t" rtlCol="false" tIns="0" lIns="0" bIns="0" rIns="0">
            <a:spAutoFit/>
          </a:bodyPr>
          <a:lstStyle/>
          <a:p>
            <a:pPr algn="ctr">
              <a:lnSpc>
                <a:spcPts val="5610"/>
              </a:lnSpc>
            </a:pPr>
            <a:r>
              <a:rPr lang="en-US" sz="5100" spc="188">
                <a:solidFill>
                  <a:srgbClr val="FFFFFF"/>
                </a:solidFill>
                <a:latin typeface="Kollektif Bold"/>
              </a:rPr>
              <a:t>Problem Statement</a:t>
            </a:r>
          </a:p>
        </p:txBody>
      </p:sp>
      <p:sp>
        <p:nvSpPr>
          <p:cNvPr name="TextBox 14" id="14"/>
          <p:cNvSpPr txBox="true"/>
          <p:nvPr/>
        </p:nvSpPr>
        <p:spPr>
          <a:xfrm rot="0">
            <a:off x="10626111" y="3901602"/>
            <a:ext cx="6845795" cy="3810635"/>
          </a:xfrm>
          <a:prstGeom prst="rect">
            <a:avLst/>
          </a:prstGeom>
        </p:spPr>
        <p:txBody>
          <a:bodyPr anchor="t" rtlCol="false" tIns="0" lIns="0" bIns="0" rIns="0">
            <a:spAutoFit/>
          </a:bodyPr>
          <a:lstStyle/>
          <a:p>
            <a:pPr algn="just" marL="582927" indent="-291463" lvl="1">
              <a:lnSpc>
                <a:spcPts val="3779"/>
              </a:lnSpc>
              <a:buFont typeface="Arial"/>
              <a:buChar char="•"/>
            </a:pPr>
            <a:r>
              <a:rPr lang="en-US" sz="2699">
                <a:solidFill>
                  <a:srgbClr val="FFFFFF"/>
                </a:solidFill>
                <a:latin typeface="Kollektif Bold"/>
              </a:rPr>
              <a:t>IN TRADITIONAL AGRICULTURAL PRACTICES, THE PROCESS OF SEED SOWING IS OFTEN LABOUR INTENSIVE AND TIME-CONSUMING.</a:t>
            </a:r>
          </a:p>
          <a:p>
            <a:pPr algn="just" marL="582927" indent="-291463" lvl="1">
              <a:lnSpc>
                <a:spcPts val="3779"/>
              </a:lnSpc>
              <a:buFont typeface="Arial"/>
              <a:buChar char="•"/>
            </a:pPr>
            <a:r>
              <a:rPr lang="en-US" sz="2699">
                <a:solidFill>
                  <a:srgbClr val="FFFFFF"/>
                </a:solidFill>
                <a:latin typeface="Kollektif Bold"/>
              </a:rPr>
              <a:t>FARMERS FACE CHALLENGES IN ACHIEVING UNIFORM SEED DISTRIBUTION.</a:t>
            </a:r>
          </a:p>
          <a:p>
            <a:pPr algn="just">
              <a:lnSpc>
                <a:spcPts val="34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3923104" y="3843214"/>
            <a:ext cx="9735137" cy="8435994"/>
          </a:xfrm>
          <a:custGeom>
            <a:avLst/>
            <a:gdLst/>
            <a:ahLst/>
            <a:cxnLst/>
            <a:rect r="r" b="b" t="t" l="l"/>
            <a:pathLst>
              <a:path h="8435994" w="9735137">
                <a:moveTo>
                  <a:pt x="0" y="0"/>
                </a:moveTo>
                <a:lnTo>
                  <a:pt x="9735136" y="0"/>
                </a:lnTo>
                <a:lnTo>
                  <a:pt x="9735136" y="8435994"/>
                </a:lnTo>
                <a:lnTo>
                  <a:pt x="0" y="8435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580037" y="11563035"/>
            <a:ext cx="14044299" cy="331956"/>
          </a:xfrm>
          <a:custGeom>
            <a:avLst/>
            <a:gdLst/>
            <a:ahLst/>
            <a:cxnLst/>
            <a:rect r="r" b="b" t="t" l="l"/>
            <a:pathLst>
              <a:path h="331956" w="14044299">
                <a:moveTo>
                  <a:pt x="0" y="0"/>
                </a:moveTo>
                <a:lnTo>
                  <a:pt x="14044299" y="0"/>
                </a:lnTo>
                <a:lnTo>
                  <a:pt x="14044299" y="331956"/>
                </a:lnTo>
                <a:lnTo>
                  <a:pt x="0" y="331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800000">
            <a:off x="13079793" y="1524656"/>
            <a:ext cx="14189483" cy="335388"/>
          </a:xfrm>
          <a:custGeom>
            <a:avLst/>
            <a:gdLst/>
            <a:ahLst/>
            <a:cxnLst/>
            <a:rect r="r" b="b" t="t" l="l"/>
            <a:pathLst>
              <a:path h="335388" w="14189483">
                <a:moveTo>
                  <a:pt x="0" y="0"/>
                </a:moveTo>
                <a:lnTo>
                  <a:pt x="14189483" y="0"/>
                </a:lnTo>
                <a:lnTo>
                  <a:pt x="14189483" y="335387"/>
                </a:lnTo>
                <a:lnTo>
                  <a:pt x="0" y="3353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579543" y="2221731"/>
            <a:ext cx="7535768" cy="7036569"/>
            <a:chOff x="0" y="0"/>
            <a:chExt cx="1984729" cy="1853253"/>
          </a:xfrm>
        </p:grpSpPr>
        <p:sp>
          <p:nvSpPr>
            <p:cNvPr name="Freeform 7" id="7"/>
            <p:cNvSpPr/>
            <p:nvPr/>
          </p:nvSpPr>
          <p:spPr>
            <a:xfrm flipH="false" flipV="false" rot="0">
              <a:off x="0" y="0"/>
              <a:ext cx="1984729" cy="1853253"/>
            </a:xfrm>
            <a:custGeom>
              <a:avLst/>
              <a:gdLst/>
              <a:ahLst/>
              <a:cxnLst/>
              <a:rect r="r" b="b" t="t" l="l"/>
              <a:pathLst>
                <a:path h="1853253" w="1984729">
                  <a:moveTo>
                    <a:pt x="0" y="0"/>
                  </a:moveTo>
                  <a:lnTo>
                    <a:pt x="1984729" y="0"/>
                  </a:lnTo>
                  <a:lnTo>
                    <a:pt x="1984729" y="1853253"/>
                  </a:lnTo>
                  <a:lnTo>
                    <a:pt x="0" y="1853253"/>
                  </a:lnTo>
                  <a:close/>
                </a:path>
              </a:pathLst>
            </a:custGeom>
            <a:solidFill>
              <a:srgbClr val="28094B"/>
            </a:solidFill>
          </p:spPr>
        </p:sp>
        <p:sp>
          <p:nvSpPr>
            <p:cNvPr name="TextBox 8" id="8"/>
            <p:cNvSpPr txBox="true"/>
            <p:nvPr/>
          </p:nvSpPr>
          <p:spPr>
            <a:xfrm>
              <a:off x="0" y="-19050"/>
              <a:ext cx="1984729" cy="1872303"/>
            </a:xfrm>
            <a:prstGeom prst="rect">
              <a:avLst/>
            </a:prstGeom>
          </p:spPr>
          <p:txBody>
            <a:bodyPr anchor="ctr" rtlCol="false" tIns="50800" lIns="50800" bIns="50800" rIns="50800"/>
            <a:lstStyle/>
            <a:p>
              <a:pPr algn="ctr">
                <a:lnSpc>
                  <a:spcPts val="1869"/>
                </a:lnSpc>
              </a:pPr>
            </a:p>
          </p:txBody>
        </p:sp>
      </p:grpSp>
      <p:sp>
        <p:nvSpPr>
          <p:cNvPr name="TextBox 9" id="9"/>
          <p:cNvSpPr txBox="true"/>
          <p:nvPr/>
        </p:nvSpPr>
        <p:spPr>
          <a:xfrm rot="0">
            <a:off x="1970487" y="2192089"/>
            <a:ext cx="6140253" cy="1168908"/>
          </a:xfrm>
          <a:prstGeom prst="rect">
            <a:avLst/>
          </a:prstGeom>
        </p:spPr>
        <p:txBody>
          <a:bodyPr anchor="t" rtlCol="false" tIns="0" lIns="0" bIns="0" rIns="0">
            <a:spAutoFit/>
          </a:bodyPr>
          <a:lstStyle/>
          <a:p>
            <a:pPr>
              <a:lnSpc>
                <a:spcPts val="8316"/>
              </a:lnSpc>
            </a:pPr>
            <a:r>
              <a:rPr lang="en-US" sz="6600">
                <a:solidFill>
                  <a:srgbClr val="FFFFFF"/>
                </a:solidFill>
                <a:latin typeface="Kollektif Bold"/>
              </a:rPr>
              <a:t>Solution:</a:t>
            </a:r>
          </a:p>
        </p:txBody>
      </p:sp>
      <p:sp>
        <p:nvSpPr>
          <p:cNvPr name="Freeform 10" id="10"/>
          <p:cNvSpPr/>
          <p:nvPr/>
        </p:nvSpPr>
        <p:spPr>
          <a:xfrm flipH="false" flipV="false" rot="0">
            <a:off x="1603677" y="3279760"/>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538509" y="15732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060584" y="2701409"/>
            <a:ext cx="7438401" cy="5591715"/>
          </a:xfrm>
          <a:custGeom>
            <a:avLst/>
            <a:gdLst/>
            <a:ahLst/>
            <a:cxnLst/>
            <a:rect r="r" b="b" t="t" l="l"/>
            <a:pathLst>
              <a:path h="5591715" w="7438401">
                <a:moveTo>
                  <a:pt x="0" y="0"/>
                </a:moveTo>
                <a:lnTo>
                  <a:pt x="7438402" y="0"/>
                </a:lnTo>
                <a:lnTo>
                  <a:pt x="7438402" y="5591715"/>
                </a:lnTo>
                <a:lnTo>
                  <a:pt x="0" y="5591715"/>
                </a:lnTo>
                <a:lnTo>
                  <a:pt x="0" y="0"/>
                </a:lnTo>
                <a:close/>
              </a:path>
            </a:pathLst>
          </a:custGeom>
          <a:blipFill>
            <a:blip r:embed="rId8"/>
            <a:stretch>
              <a:fillRect l="0" t="0" r="0" b="0"/>
            </a:stretch>
          </a:blipFill>
        </p:spPr>
      </p:sp>
      <p:sp>
        <p:nvSpPr>
          <p:cNvPr name="TextBox 13" id="13"/>
          <p:cNvSpPr txBox="true"/>
          <p:nvPr/>
        </p:nvSpPr>
        <p:spPr>
          <a:xfrm rot="0">
            <a:off x="2136077" y="4026876"/>
            <a:ext cx="6422700" cy="4501079"/>
          </a:xfrm>
          <a:prstGeom prst="rect">
            <a:avLst/>
          </a:prstGeom>
        </p:spPr>
        <p:txBody>
          <a:bodyPr anchor="t" rtlCol="false" tIns="0" lIns="0" bIns="0" rIns="0">
            <a:spAutoFit/>
          </a:bodyPr>
          <a:lstStyle/>
          <a:p>
            <a:pPr algn="just">
              <a:lnSpc>
                <a:spcPts val="3909"/>
              </a:lnSpc>
            </a:pPr>
            <a:r>
              <a:rPr lang="en-US" sz="2792">
                <a:solidFill>
                  <a:srgbClr val="FFFFFF"/>
                </a:solidFill>
                <a:latin typeface="Kollektif Bold"/>
              </a:rPr>
              <a:t>TO OVERCOME THE SEED PLANTING PROBLEM THERE IS NEED TO DEVELOP THE SEED SOWING MACHINE WHICH CAN BE IMPLEMENTED FOR ALL TYPES OF CROPS , MINIMIZE THE WORKING COST, TIME FOR DIGGING OPERATION ON CLEAN ENERGY.</a:t>
            </a:r>
          </a:p>
          <a:p>
            <a:pPr algn="just">
              <a:lnSpc>
                <a:spcPts val="390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24613">
            <a:off x="-7671037" y="3562490"/>
            <a:ext cx="12287251" cy="10647531"/>
          </a:xfrm>
          <a:custGeom>
            <a:avLst/>
            <a:gdLst/>
            <a:ahLst/>
            <a:cxnLst/>
            <a:rect r="r" b="b" t="t" l="l"/>
            <a:pathLst>
              <a:path h="10647531" w="12287251">
                <a:moveTo>
                  <a:pt x="0" y="0"/>
                </a:moveTo>
                <a:lnTo>
                  <a:pt x="12287251" y="0"/>
                </a:lnTo>
                <a:lnTo>
                  <a:pt x="12287251" y="10647531"/>
                </a:lnTo>
                <a:lnTo>
                  <a:pt x="0" y="10647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079466" y="1011311"/>
            <a:ext cx="5730671" cy="1261110"/>
          </a:xfrm>
          <a:prstGeom prst="rect">
            <a:avLst/>
          </a:prstGeom>
        </p:spPr>
        <p:txBody>
          <a:bodyPr anchor="t" rtlCol="false" tIns="0" lIns="0" bIns="0" rIns="0">
            <a:spAutoFit/>
          </a:bodyPr>
          <a:lstStyle/>
          <a:p>
            <a:pPr algn="ctr">
              <a:lnSpc>
                <a:spcPts val="9240"/>
              </a:lnSpc>
            </a:pPr>
            <a:r>
              <a:rPr lang="en-US" sz="6600">
                <a:solidFill>
                  <a:srgbClr val="18072B"/>
                </a:solidFill>
                <a:latin typeface="Kollektif Bold"/>
              </a:rPr>
              <a:t>About us</a:t>
            </a:r>
          </a:p>
        </p:txBody>
      </p:sp>
      <p:sp>
        <p:nvSpPr>
          <p:cNvPr name="TextBox 6" id="6"/>
          <p:cNvSpPr txBox="true"/>
          <p:nvPr/>
        </p:nvSpPr>
        <p:spPr>
          <a:xfrm rot="0">
            <a:off x="3823198" y="2998608"/>
            <a:ext cx="13928298" cy="4314338"/>
          </a:xfrm>
          <a:prstGeom prst="rect">
            <a:avLst/>
          </a:prstGeom>
        </p:spPr>
        <p:txBody>
          <a:bodyPr anchor="t" rtlCol="false" tIns="0" lIns="0" bIns="0" rIns="0">
            <a:spAutoFit/>
          </a:bodyPr>
          <a:lstStyle/>
          <a:p>
            <a:pPr algn="just">
              <a:lnSpc>
                <a:spcPts val="4226"/>
              </a:lnSpc>
            </a:pPr>
            <a:r>
              <a:rPr lang="en-US" sz="3019">
                <a:solidFill>
                  <a:srgbClr val="18072B"/>
                </a:solidFill>
                <a:latin typeface="Kollektif Bold"/>
              </a:rPr>
              <a:t>Farmers should use latest technological advancements for the various agricultural practices like digging, sowing, irrigation etc. The main work of sowing operation is to sow seeds at required depth with specific spacing between the two sowed seeds. This can be achieved with the help of seed sowing machine which will dig the furrow and sow the seeds with cultivator. After the seeds being placed in the furrow land, it will cover the sowed seeds with soil. Seed sowing machine saves time and labour requirement, thus saving a lot of money along with the assurance of proper seed </a:t>
            </a:r>
            <a:r>
              <a:rPr lang="en-US" sz="3019">
                <a:solidFill>
                  <a:srgbClr val="18072B"/>
                </a:solidFill>
                <a:latin typeface="Kollektif Bold"/>
              </a:rPr>
              <a:t>broadcasting.</a:t>
            </a:r>
          </a:p>
        </p:txBody>
      </p:sp>
      <p:sp>
        <p:nvSpPr>
          <p:cNvPr name="Freeform 7" id="7"/>
          <p:cNvSpPr/>
          <p:nvPr/>
        </p:nvSpPr>
        <p:spPr>
          <a:xfrm flipH="false" flipV="false" rot="-8100000">
            <a:off x="1074298" y="11493286"/>
            <a:ext cx="9512725" cy="224846"/>
          </a:xfrm>
          <a:custGeom>
            <a:avLst/>
            <a:gdLst/>
            <a:ahLst/>
            <a:cxnLst/>
            <a:rect r="r" b="b" t="t" l="l"/>
            <a:pathLst>
              <a:path h="224846" w="9512725">
                <a:moveTo>
                  <a:pt x="0" y="0"/>
                </a:moveTo>
                <a:lnTo>
                  <a:pt x="9512724" y="0"/>
                </a:lnTo>
                <a:lnTo>
                  <a:pt x="9512724" y="224846"/>
                </a:lnTo>
                <a:lnTo>
                  <a:pt x="0" y="22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100000">
            <a:off x="2323104" y="11851262"/>
            <a:ext cx="9512725" cy="224846"/>
          </a:xfrm>
          <a:custGeom>
            <a:avLst/>
            <a:gdLst/>
            <a:ahLst/>
            <a:cxnLst/>
            <a:rect r="r" b="b" t="t" l="l"/>
            <a:pathLst>
              <a:path h="224846" w="9512725">
                <a:moveTo>
                  <a:pt x="0" y="0"/>
                </a:moveTo>
                <a:lnTo>
                  <a:pt x="9512725" y="0"/>
                </a:lnTo>
                <a:lnTo>
                  <a:pt x="9512725" y="224846"/>
                </a:lnTo>
                <a:lnTo>
                  <a:pt x="0" y="22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0417" y="402865"/>
            <a:ext cx="9355098" cy="1977377"/>
          </a:xfrm>
          <a:prstGeom prst="rect">
            <a:avLst/>
          </a:prstGeom>
        </p:spPr>
        <p:txBody>
          <a:bodyPr anchor="t" rtlCol="false" tIns="0" lIns="0" bIns="0" rIns="0">
            <a:spAutoFit/>
          </a:bodyPr>
          <a:lstStyle/>
          <a:p>
            <a:pPr algn="ctr">
              <a:lnSpc>
                <a:spcPts val="7560"/>
              </a:lnSpc>
            </a:pPr>
            <a:r>
              <a:rPr lang="en-US" sz="5400">
                <a:solidFill>
                  <a:srgbClr val="000000"/>
                </a:solidFill>
                <a:latin typeface="Kollektif Bold"/>
              </a:rPr>
              <a:t>Questions asked by designer </a:t>
            </a:r>
          </a:p>
          <a:p>
            <a:pPr algn="ctr">
              <a:lnSpc>
                <a:spcPts val="7560"/>
              </a:lnSpc>
            </a:pPr>
            <a:r>
              <a:rPr lang="en-US" sz="5400">
                <a:solidFill>
                  <a:srgbClr val="000000"/>
                </a:solidFill>
                <a:latin typeface="Kollektif Bold"/>
              </a:rPr>
              <a:t>to stakeholders (Farmers):</a:t>
            </a:r>
          </a:p>
        </p:txBody>
      </p:sp>
      <p:sp>
        <p:nvSpPr>
          <p:cNvPr name="TextBox 3" id="3"/>
          <p:cNvSpPr txBox="true"/>
          <p:nvPr/>
        </p:nvSpPr>
        <p:spPr>
          <a:xfrm rot="0">
            <a:off x="3738168" y="3833217"/>
            <a:ext cx="13330833" cy="3769995"/>
          </a:xfrm>
          <a:prstGeom prst="rect">
            <a:avLst/>
          </a:prstGeom>
        </p:spPr>
        <p:txBody>
          <a:bodyPr anchor="t" rtlCol="false" tIns="0" lIns="0" bIns="0" rIns="0">
            <a:spAutoFit/>
          </a:bodyPr>
          <a:lstStyle/>
          <a:p>
            <a:pPr>
              <a:lnSpc>
                <a:spcPts val="5880"/>
              </a:lnSpc>
            </a:pPr>
            <a:r>
              <a:rPr lang="en-US" sz="4200">
                <a:solidFill>
                  <a:srgbClr val="000000"/>
                </a:solidFill>
                <a:latin typeface="Kollektif"/>
              </a:rPr>
              <a:t>1)For what purpose do you want to use this device?</a:t>
            </a:r>
          </a:p>
          <a:p>
            <a:pPr>
              <a:lnSpc>
                <a:spcPts val="5880"/>
              </a:lnSpc>
            </a:pPr>
            <a:r>
              <a:rPr lang="en-US" sz="4200">
                <a:solidFill>
                  <a:srgbClr val="000000"/>
                </a:solidFill>
                <a:latin typeface="Kollektif"/>
              </a:rPr>
              <a:t>2)How do you want the device to be?</a:t>
            </a:r>
          </a:p>
          <a:p>
            <a:pPr>
              <a:lnSpc>
                <a:spcPts val="5880"/>
              </a:lnSpc>
            </a:pPr>
            <a:r>
              <a:rPr lang="en-US" sz="4200">
                <a:solidFill>
                  <a:srgbClr val="000000"/>
                </a:solidFill>
                <a:latin typeface="Kollektif"/>
              </a:rPr>
              <a:t>3)How big do you want this device to be?</a:t>
            </a:r>
          </a:p>
          <a:p>
            <a:pPr>
              <a:lnSpc>
                <a:spcPts val="5880"/>
              </a:lnSpc>
            </a:pPr>
            <a:r>
              <a:rPr lang="en-US" sz="4200">
                <a:solidFill>
                  <a:srgbClr val="000000"/>
                </a:solidFill>
                <a:latin typeface="Kollektif"/>
              </a:rPr>
              <a:t>4)Under what condition do you want this device to work?</a:t>
            </a:r>
          </a:p>
          <a:p>
            <a:pPr>
              <a:lnSpc>
                <a:spcPts val="5880"/>
              </a:lnSpc>
            </a:pPr>
            <a:r>
              <a:rPr lang="en-US" sz="4200">
                <a:solidFill>
                  <a:srgbClr val="000000"/>
                </a:solidFill>
                <a:latin typeface="Kollektif"/>
              </a:rPr>
              <a:t>5)What should be the budget?</a:t>
            </a:r>
          </a:p>
        </p:txBody>
      </p:sp>
      <p:sp>
        <p:nvSpPr>
          <p:cNvPr name="Freeform 4" id="4"/>
          <p:cNvSpPr/>
          <p:nvPr/>
        </p:nvSpPr>
        <p:spPr>
          <a:xfrm flipH="false" flipV="false" rot="-1611643">
            <a:off x="-5348989" y="4541493"/>
            <a:ext cx="12287251" cy="10647531"/>
          </a:xfrm>
          <a:custGeom>
            <a:avLst/>
            <a:gdLst/>
            <a:ahLst/>
            <a:cxnLst/>
            <a:rect r="r" b="b" t="t" l="l"/>
            <a:pathLst>
              <a:path h="10647531" w="12287251">
                <a:moveTo>
                  <a:pt x="0" y="0"/>
                </a:moveTo>
                <a:lnTo>
                  <a:pt x="12287251" y="0"/>
                </a:lnTo>
                <a:lnTo>
                  <a:pt x="12287251" y="10647531"/>
                </a:lnTo>
                <a:lnTo>
                  <a:pt x="0" y="10647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816519" y="2774884"/>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060063" y="9827358"/>
            <a:ext cx="6873872" cy="162473"/>
          </a:xfrm>
          <a:custGeom>
            <a:avLst/>
            <a:gdLst/>
            <a:ahLst/>
            <a:cxnLst/>
            <a:rect r="r" b="b" t="t" l="l"/>
            <a:pathLst>
              <a:path h="162473" w="6873872">
                <a:moveTo>
                  <a:pt x="0" y="0"/>
                </a:moveTo>
                <a:lnTo>
                  <a:pt x="6873872" y="0"/>
                </a:lnTo>
                <a:lnTo>
                  <a:pt x="6873872" y="162474"/>
                </a:lnTo>
                <a:lnTo>
                  <a:pt x="0" y="162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078053" y="9269672"/>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3" id="3"/>
          <p:cNvSpPr txBox="true"/>
          <p:nvPr/>
        </p:nvSpPr>
        <p:spPr>
          <a:xfrm rot="0">
            <a:off x="614938" y="3195551"/>
            <a:ext cx="14342150" cy="4512945"/>
          </a:xfrm>
          <a:prstGeom prst="rect">
            <a:avLst/>
          </a:prstGeom>
        </p:spPr>
        <p:txBody>
          <a:bodyPr anchor="t" rtlCol="false" tIns="0" lIns="0" bIns="0" rIns="0">
            <a:spAutoFit/>
          </a:bodyPr>
          <a:lstStyle/>
          <a:p>
            <a:pPr algn="just">
              <a:lnSpc>
                <a:spcPts val="5880"/>
              </a:lnSpc>
            </a:pPr>
            <a:r>
              <a:rPr lang="en-US" sz="4200">
                <a:solidFill>
                  <a:srgbClr val="000000"/>
                </a:solidFill>
                <a:latin typeface="Kollektif"/>
              </a:rPr>
              <a:t>6)What type of user do you have?</a:t>
            </a:r>
          </a:p>
          <a:p>
            <a:pPr algn="just">
              <a:lnSpc>
                <a:spcPts val="5880"/>
              </a:lnSpc>
            </a:pPr>
            <a:r>
              <a:rPr lang="en-US" sz="4200">
                <a:solidFill>
                  <a:srgbClr val="000000"/>
                </a:solidFill>
                <a:latin typeface="Kollektif"/>
              </a:rPr>
              <a:t>7)What additional feature do you want in this device?</a:t>
            </a:r>
          </a:p>
          <a:p>
            <a:pPr algn="just">
              <a:lnSpc>
                <a:spcPts val="5880"/>
              </a:lnSpc>
            </a:pPr>
            <a:r>
              <a:rPr lang="en-US" sz="4200">
                <a:solidFill>
                  <a:srgbClr val="000000"/>
                </a:solidFill>
                <a:latin typeface="Kollektif"/>
              </a:rPr>
              <a:t>8)How semi-automatic / automatic the device should be?</a:t>
            </a:r>
          </a:p>
          <a:p>
            <a:pPr algn="just">
              <a:lnSpc>
                <a:spcPts val="5880"/>
              </a:lnSpc>
            </a:pPr>
            <a:r>
              <a:rPr lang="en-US" sz="4200">
                <a:solidFill>
                  <a:srgbClr val="000000"/>
                </a:solidFill>
                <a:latin typeface="Kollektif"/>
              </a:rPr>
              <a:t>9)What type of electricity supply do you want in your device?</a:t>
            </a:r>
          </a:p>
          <a:p>
            <a:pPr algn="just">
              <a:lnSpc>
                <a:spcPts val="5880"/>
              </a:lnSpc>
            </a:pPr>
            <a:r>
              <a:rPr lang="en-US" sz="4200">
                <a:solidFill>
                  <a:srgbClr val="000000"/>
                </a:solidFill>
                <a:latin typeface="Kollektif"/>
              </a:rPr>
              <a:t>10)What should be age group which will use this device?</a:t>
            </a:r>
          </a:p>
          <a:p>
            <a:pPr algn="just">
              <a:lnSpc>
                <a:spcPts val="5880"/>
              </a:lnSpc>
            </a:pPr>
          </a:p>
        </p:txBody>
      </p:sp>
      <p:sp>
        <p:nvSpPr>
          <p:cNvPr name="Freeform 4" id="4"/>
          <p:cNvSpPr/>
          <p:nvPr/>
        </p:nvSpPr>
        <p:spPr>
          <a:xfrm flipH="false" flipV="false" rot="0">
            <a:off x="-2408236" y="1028700"/>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659159">
            <a:off x="15614467" y="2294077"/>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109262">
            <a:off x="16230619" y="2268781"/>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59300" y="304674"/>
            <a:ext cx="559181" cy="296366"/>
          </a:xfrm>
          <a:custGeom>
            <a:avLst/>
            <a:gdLst/>
            <a:ahLst/>
            <a:cxnLst/>
            <a:rect r="r" b="b" t="t" l="l"/>
            <a:pathLst>
              <a:path h="296366" w="559181">
                <a:moveTo>
                  <a:pt x="0" y="0"/>
                </a:moveTo>
                <a:lnTo>
                  <a:pt x="559181" y="0"/>
                </a:lnTo>
                <a:lnTo>
                  <a:pt x="559181"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611643">
            <a:off x="11930061" y="-180266"/>
            <a:ext cx="12287251" cy="10647531"/>
          </a:xfrm>
          <a:custGeom>
            <a:avLst/>
            <a:gdLst/>
            <a:ahLst/>
            <a:cxnLst/>
            <a:rect r="r" b="b" t="t" l="l"/>
            <a:pathLst>
              <a:path h="10647531" w="12287251">
                <a:moveTo>
                  <a:pt x="0" y="0"/>
                </a:moveTo>
                <a:lnTo>
                  <a:pt x="12287251" y="0"/>
                </a:lnTo>
                <a:lnTo>
                  <a:pt x="12287251" y="10647532"/>
                </a:lnTo>
                <a:lnTo>
                  <a:pt x="0" y="106475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1351" y="594561"/>
            <a:ext cx="4117300" cy="1261098"/>
          </a:xfrm>
          <a:prstGeom prst="rect">
            <a:avLst/>
          </a:prstGeom>
        </p:spPr>
        <p:txBody>
          <a:bodyPr anchor="t" rtlCol="false" tIns="0" lIns="0" bIns="0" rIns="0">
            <a:spAutoFit/>
          </a:bodyPr>
          <a:lstStyle/>
          <a:p>
            <a:pPr algn="ctr">
              <a:lnSpc>
                <a:spcPts val="9240"/>
              </a:lnSpc>
            </a:pPr>
            <a:r>
              <a:rPr lang="en-US" sz="6600">
                <a:solidFill>
                  <a:srgbClr val="000000"/>
                </a:solidFill>
                <a:latin typeface="Kollektif Bold"/>
              </a:rPr>
              <a:t>Responses</a:t>
            </a:r>
          </a:p>
        </p:txBody>
      </p:sp>
      <p:sp>
        <p:nvSpPr>
          <p:cNvPr name="TextBox 3" id="3"/>
          <p:cNvSpPr txBox="true"/>
          <p:nvPr/>
        </p:nvSpPr>
        <p:spPr>
          <a:xfrm rot="0">
            <a:off x="4384261" y="4330608"/>
            <a:ext cx="11641456" cy="3769996"/>
          </a:xfrm>
          <a:prstGeom prst="rect">
            <a:avLst/>
          </a:prstGeom>
        </p:spPr>
        <p:txBody>
          <a:bodyPr anchor="t" rtlCol="false" tIns="0" lIns="0" bIns="0" rIns="0">
            <a:spAutoFit/>
          </a:bodyPr>
          <a:lstStyle/>
          <a:p>
            <a:pPr>
              <a:lnSpc>
                <a:spcPts val="5879"/>
              </a:lnSpc>
            </a:pPr>
            <a:r>
              <a:rPr lang="en-US" sz="4199">
                <a:solidFill>
                  <a:srgbClr val="000000"/>
                </a:solidFill>
                <a:latin typeface="Kollektif"/>
              </a:rPr>
              <a:t>1)We want this device for sowing purpose.</a:t>
            </a:r>
          </a:p>
          <a:p>
            <a:pPr>
              <a:lnSpc>
                <a:spcPts val="5879"/>
              </a:lnSpc>
            </a:pPr>
            <a:r>
              <a:rPr lang="en-US" sz="4199">
                <a:solidFill>
                  <a:srgbClr val="000000"/>
                </a:solidFill>
                <a:latin typeface="Kollektif"/>
              </a:rPr>
              <a:t>2)This device should be capable for sowing seeds.</a:t>
            </a:r>
          </a:p>
          <a:p>
            <a:pPr>
              <a:lnSpc>
                <a:spcPts val="5879"/>
              </a:lnSpc>
            </a:pPr>
            <a:r>
              <a:rPr lang="en-US" sz="4199">
                <a:solidFill>
                  <a:srgbClr val="000000"/>
                </a:solidFill>
                <a:latin typeface="Kollektif"/>
              </a:rPr>
              <a:t>3)Size should be 16inch x 14inch.</a:t>
            </a:r>
          </a:p>
          <a:p>
            <a:pPr>
              <a:lnSpc>
                <a:spcPts val="5879"/>
              </a:lnSpc>
            </a:pPr>
            <a:r>
              <a:rPr lang="en-US" sz="4199">
                <a:solidFill>
                  <a:srgbClr val="000000"/>
                </a:solidFill>
                <a:latin typeface="Kollektif"/>
              </a:rPr>
              <a:t>4)This device should be durable and easy to use.</a:t>
            </a:r>
          </a:p>
          <a:p>
            <a:pPr>
              <a:lnSpc>
                <a:spcPts val="5879"/>
              </a:lnSpc>
            </a:pPr>
            <a:r>
              <a:rPr lang="en-US" sz="4199">
                <a:solidFill>
                  <a:srgbClr val="000000"/>
                </a:solidFill>
                <a:latin typeface="Kollektif"/>
              </a:rPr>
              <a:t>5)Cost should be 8000.</a:t>
            </a:r>
          </a:p>
        </p:txBody>
      </p:sp>
      <p:sp>
        <p:nvSpPr>
          <p:cNvPr name="Freeform 4" id="4"/>
          <p:cNvSpPr/>
          <p:nvPr/>
        </p:nvSpPr>
        <p:spPr>
          <a:xfrm flipH="false" flipV="false" rot="-1611643">
            <a:off x="-5932275" y="4963234"/>
            <a:ext cx="12287251" cy="10647531"/>
          </a:xfrm>
          <a:custGeom>
            <a:avLst/>
            <a:gdLst/>
            <a:ahLst/>
            <a:cxnLst/>
            <a:rect r="r" b="b" t="t" l="l"/>
            <a:pathLst>
              <a:path h="10647531" w="12287251">
                <a:moveTo>
                  <a:pt x="0" y="0"/>
                </a:moveTo>
                <a:lnTo>
                  <a:pt x="12287251" y="0"/>
                </a:lnTo>
                <a:lnTo>
                  <a:pt x="12287251" y="10647532"/>
                </a:lnTo>
                <a:lnTo>
                  <a:pt x="0" y="10647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08236" y="1777906"/>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018598" y="1731146"/>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4851064" y="1290435"/>
            <a:ext cx="6873872" cy="162473"/>
          </a:xfrm>
          <a:custGeom>
            <a:avLst/>
            <a:gdLst/>
            <a:ahLst/>
            <a:cxnLst/>
            <a:rect r="r" b="b" t="t" l="l"/>
            <a:pathLst>
              <a:path h="162473" w="6873872">
                <a:moveTo>
                  <a:pt x="6873872" y="0"/>
                </a:moveTo>
                <a:lnTo>
                  <a:pt x="0" y="0"/>
                </a:lnTo>
                <a:lnTo>
                  <a:pt x="0" y="162473"/>
                </a:lnTo>
                <a:lnTo>
                  <a:pt x="6873872" y="162473"/>
                </a:lnTo>
                <a:lnTo>
                  <a:pt x="687387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237254" y="851736"/>
            <a:ext cx="6873872" cy="162473"/>
          </a:xfrm>
          <a:custGeom>
            <a:avLst/>
            <a:gdLst/>
            <a:ahLst/>
            <a:cxnLst/>
            <a:rect r="r" b="b" t="t" l="l"/>
            <a:pathLst>
              <a:path h="162473" w="6873872">
                <a:moveTo>
                  <a:pt x="6873873" y="0"/>
                </a:moveTo>
                <a:lnTo>
                  <a:pt x="0" y="0"/>
                </a:lnTo>
                <a:lnTo>
                  <a:pt x="0" y="162474"/>
                </a:lnTo>
                <a:lnTo>
                  <a:pt x="6873873" y="162474"/>
                </a:lnTo>
                <a:lnTo>
                  <a:pt x="687387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66244" y="2872422"/>
            <a:ext cx="13756601" cy="4380230"/>
          </a:xfrm>
          <a:prstGeom prst="rect">
            <a:avLst/>
          </a:prstGeom>
        </p:spPr>
        <p:txBody>
          <a:bodyPr anchor="t" rtlCol="false" tIns="0" lIns="0" bIns="0" rIns="0">
            <a:spAutoFit/>
          </a:bodyPr>
          <a:lstStyle/>
          <a:p>
            <a:pPr>
              <a:lnSpc>
                <a:spcPts val="5879"/>
              </a:lnSpc>
            </a:pPr>
            <a:r>
              <a:rPr lang="en-US" sz="4199">
                <a:solidFill>
                  <a:srgbClr val="000000"/>
                </a:solidFill>
                <a:latin typeface="Kollektif"/>
              </a:rPr>
              <a:t>6)This device will be mainly used by farmers.</a:t>
            </a:r>
          </a:p>
          <a:p>
            <a:pPr>
              <a:lnSpc>
                <a:spcPts val="5879"/>
              </a:lnSpc>
            </a:pPr>
            <a:r>
              <a:rPr lang="en-US" sz="4199">
                <a:solidFill>
                  <a:srgbClr val="000000"/>
                </a:solidFill>
                <a:latin typeface="Kollektif"/>
              </a:rPr>
              <a:t>7)We want extra feature for spraying pesticides and water</a:t>
            </a:r>
          </a:p>
          <a:p>
            <a:pPr>
              <a:lnSpc>
                <a:spcPts val="5879"/>
              </a:lnSpc>
            </a:pPr>
            <a:r>
              <a:rPr lang="en-US" sz="4199">
                <a:solidFill>
                  <a:srgbClr val="000000"/>
                </a:solidFill>
                <a:latin typeface="Kollektif"/>
              </a:rPr>
              <a:t>8)We want this device should be semi-automatic.</a:t>
            </a:r>
          </a:p>
          <a:p>
            <a:pPr>
              <a:lnSpc>
                <a:spcPts val="5879"/>
              </a:lnSpc>
            </a:pPr>
            <a:r>
              <a:rPr lang="en-US" sz="4199">
                <a:solidFill>
                  <a:srgbClr val="000000"/>
                </a:solidFill>
                <a:latin typeface="Kollektif"/>
              </a:rPr>
              <a:t>9)I want solar panel for electricity purpose.</a:t>
            </a:r>
          </a:p>
          <a:p>
            <a:pPr>
              <a:lnSpc>
                <a:spcPts val="5879"/>
              </a:lnSpc>
            </a:pPr>
            <a:r>
              <a:rPr lang="en-US" sz="4199">
                <a:solidFill>
                  <a:srgbClr val="000000"/>
                </a:solidFill>
                <a:latin typeface="Kollektif"/>
              </a:rPr>
              <a:t>10)This device is used by 15 -60 year person.</a:t>
            </a:r>
          </a:p>
          <a:p>
            <a:pPr algn="ctr">
              <a:lnSpc>
                <a:spcPts val="4759"/>
              </a:lnSpc>
            </a:pPr>
          </a:p>
        </p:txBody>
      </p:sp>
      <p:sp>
        <p:nvSpPr>
          <p:cNvPr name="Freeform 3" id="3"/>
          <p:cNvSpPr/>
          <p:nvPr/>
        </p:nvSpPr>
        <p:spPr>
          <a:xfrm flipH="false" flipV="false" rot="-1611643">
            <a:off x="-5798957" y="4724618"/>
            <a:ext cx="12287251" cy="10647531"/>
          </a:xfrm>
          <a:custGeom>
            <a:avLst/>
            <a:gdLst/>
            <a:ahLst/>
            <a:cxnLst/>
            <a:rect r="r" b="b" t="t" l="l"/>
            <a:pathLst>
              <a:path h="10647531" w="12287251">
                <a:moveTo>
                  <a:pt x="0" y="0"/>
                </a:moveTo>
                <a:lnTo>
                  <a:pt x="12287251" y="0"/>
                </a:lnTo>
                <a:lnTo>
                  <a:pt x="12287251" y="10647531"/>
                </a:lnTo>
                <a:lnTo>
                  <a:pt x="0" y="10647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18598" y="1731146"/>
            <a:ext cx="6873872" cy="162473"/>
          </a:xfrm>
          <a:custGeom>
            <a:avLst/>
            <a:gdLst/>
            <a:ahLst/>
            <a:cxnLst/>
            <a:rect r="r" b="b" t="t" l="l"/>
            <a:pathLst>
              <a:path h="162473" w="6873872">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851064" y="1290435"/>
            <a:ext cx="6873872" cy="162473"/>
          </a:xfrm>
          <a:custGeom>
            <a:avLst/>
            <a:gdLst/>
            <a:ahLst/>
            <a:cxnLst/>
            <a:rect r="r" b="b" t="t" l="l"/>
            <a:pathLst>
              <a:path h="162473" w="6873872">
                <a:moveTo>
                  <a:pt x="6873872" y="0"/>
                </a:moveTo>
                <a:lnTo>
                  <a:pt x="0" y="0"/>
                </a:lnTo>
                <a:lnTo>
                  <a:pt x="0" y="162473"/>
                </a:lnTo>
                <a:lnTo>
                  <a:pt x="6873872" y="162473"/>
                </a:lnTo>
                <a:lnTo>
                  <a:pt x="687387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237254" y="851736"/>
            <a:ext cx="6873872" cy="162473"/>
          </a:xfrm>
          <a:custGeom>
            <a:avLst/>
            <a:gdLst/>
            <a:ahLst/>
            <a:cxnLst/>
            <a:rect r="r" b="b" t="t" l="l"/>
            <a:pathLst>
              <a:path h="162473" w="6873872">
                <a:moveTo>
                  <a:pt x="6873873" y="0"/>
                </a:moveTo>
                <a:lnTo>
                  <a:pt x="0" y="0"/>
                </a:lnTo>
                <a:lnTo>
                  <a:pt x="0" y="162474"/>
                </a:lnTo>
                <a:lnTo>
                  <a:pt x="6873873" y="162474"/>
                </a:lnTo>
                <a:lnTo>
                  <a:pt x="687387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sp>
        <p:nvSpPr>
          <p:cNvPr name="Freeform 2" id="2"/>
          <p:cNvSpPr/>
          <p:nvPr/>
        </p:nvSpPr>
        <p:spPr>
          <a:xfrm flipH="false" flipV="false" rot="0">
            <a:off x="3460650" y="3596453"/>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79446" y="3878408"/>
            <a:ext cx="1203294" cy="581978"/>
          </a:xfrm>
          <a:prstGeom prst="rect">
            <a:avLst/>
          </a:prstGeom>
        </p:spPr>
        <p:txBody>
          <a:bodyPr anchor="t" rtlCol="false" tIns="0" lIns="0" bIns="0" rIns="0">
            <a:spAutoFit/>
          </a:bodyPr>
          <a:lstStyle/>
          <a:p>
            <a:pPr algn="ctr">
              <a:lnSpc>
                <a:spcPts val="4672"/>
              </a:lnSpc>
              <a:spcBef>
                <a:spcPct val="0"/>
              </a:spcBef>
            </a:pPr>
            <a:r>
              <a:rPr lang="en-US" sz="3337">
                <a:solidFill>
                  <a:srgbClr val="FFFFFF"/>
                </a:solidFill>
                <a:latin typeface="Roboto Bold"/>
              </a:rPr>
              <a:t>01</a:t>
            </a:r>
          </a:p>
        </p:txBody>
      </p:sp>
      <p:sp>
        <p:nvSpPr>
          <p:cNvPr name="Freeform 4" id="4"/>
          <p:cNvSpPr/>
          <p:nvPr/>
        </p:nvSpPr>
        <p:spPr>
          <a:xfrm flipH="false" flipV="false" rot="0">
            <a:off x="3460650" y="6226864"/>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479446" y="6508820"/>
            <a:ext cx="1203294" cy="581978"/>
          </a:xfrm>
          <a:prstGeom prst="rect">
            <a:avLst/>
          </a:prstGeom>
        </p:spPr>
        <p:txBody>
          <a:bodyPr anchor="t" rtlCol="false" tIns="0" lIns="0" bIns="0" rIns="0">
            <a:spAutoFit/>
          </a:bodyPr>
          <a:lstStyle/>
          <a:p>
            <a:pPr algn="ctr">
              <a:lnSpc>
                <a:spcPts val="4672"/>
              </a:lnSpc>
              <a:spcBef>
                <a:spcPct val="0"/>
              </a:spcBef>
            </a:pPr>
            <a:r>
              <a:rPr lang="en-US" sz="3337">
                <a:solidFill>
                  <a:srgbClr val="FFFFFF"/>
                </a:solidFill>
                <a:latin typeface="Roboto Bold"/>
              </a:rPr>
              <a:t>03</a:t>
            </a:r>
          </a:p>
        </p:txBody>
      </p:sp>
      <p:sp>
        <p:nvSpPr>
          <p:cNvPr name="TextBox 6" id="6"/>
          <p:cNvSpPr txBox="true"/>
          <p:nvPr/>
        </p:nvSpPr>
        <p:spPr>
          <a:xfrm rot="0">
            <a:off x="4943508" y="6527870"/>
            <a:ext cx="4873500"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Roboto Bold"/>
              </a:rPr>
              <a:t>AUTOMATIC SOLAR SEED SOWING MACHINE(2020)</a:t>
            </a:r>
          </a:p>
        </p:txBody>
      </p:sp>
      <p:sp>
        <p:nvSpPr>
          <p:cNvPr name="Freeform 7" id="7"/>
          <p:cNvSpPr/>
          <p:nvPr/>
        </p:nvSpPr>
        <p:spPr>
          <a:xfrm flipH="false" flipV="false" rot="0">
            <a:off x="9565477" y="3596453"/>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9584273" y="3878408"/>
            <a:ext cx="1203294" cy="581978"/>
          </a:xfrm>
          <a:prstGeom prst="rect">
            <a:avLst/>
          </a:prstGeom>
        </p:spPr>
        <p:txBody>
          <a:bodyPr anchor="t" rtlCol="false" tIns="0" lIns="0" bIns="0" rIns="0">
            <a:spAutoFit/>
          </a:bodyPr>
          <a:lstStyle/>
          <a:p>
            <a:pPr algn="ctr">
              <a:lnSpc>
                <a:spcPts val="4672"/>
              </a:lnSpc>
              <a:spcBef>
                <a:spcPct val="0"/>
              </a:spcBef>
            </a:pPr>
            <a:r>
              <a:rPr lang="en-US" sz="3337">
                <a:solidFill>
                  <a:srgbClr val="FFFFFF"/>
                </a:solidFill>
                <a:latin typeface="Roboto Bold"/>
              </a:rPr>
              <a:t>02</a:t>
            </a:r>
          </a:p>
        </p:txBody>
      </p:sp>
      <p:sp>
        <p:nvSpPr>
          <p:cNvPr name="TextBox 9" id="9"/>
          <p:cNvSpPr txBox="true"/>
          <p:nvPr/>
        </p:nvSpPr>
        <p:spPr>
          <a:xfrm rot="0">
            <a:off x="10931844" y="4117343"/>
            <a:ext cx="4873500"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Roboto Bold"/>
              </a:rPr>
              <a:t>SOLAR POWERED SEED SOWING MACHINE(2018)</a:t>
            </a:r>
          </a:p>
        </p:txBody>
      </p:sp>
      <p:sp>
        <p:nvSpPr>
          <p:cNvPr name="Freeform 10" id="10"/>
          <p:cNvSpPr/>
          <p:nvPr/>
        </p:nvSpPr>
        <p:spPr>
          <a:xfrm flipH="false" flipV="false" rot="0">
            <a:off x="9565477" y="6365135"/>
            <a:ext cx="1222090" cy="1222090"/>
          </a:xfrm>
          <a:custGeom>
            <a:avLst/>
            <a:gdLst/>
            <a:ahLst/>
            <a:cxnLst/>
            <a:rect r="r" b="b" t="t" l="l"/>
            <a:pathLst>
              <a:path h="1222090" w="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9584273" y="6647091"/>
            <a:ext cx="1203294" cy="581978"/>
          </a:xfrm>
          <a:prstGeom prst="rect">
            <a:avLst/>
          </a:prstGeom>
        </p:spPr>
        <p:txBody>
          <a:bodyPr anchor="t" rtlCol="false" tIns="0" lIns="0" bIns="0" rIns="0">
            <a:spAutoFit/>
          </a:bodyPr>
          <a:lstStyle/>
          <a:p>
            <a:pPr algn="ctr">
              <a:lnSpc>
                <a:spcPts val="4672"/>
              </a:lnSpc>
              <a:spcBef>
                <a:spcPct val="0"/>
              </a:spcBef>
            </a:pPr>
            <a:r>
              <a:rPr lang="en-US" sz="3337">
                <a:solidFill>
                  <a:srgbClr val="FFFFFF"/>
                </a:solidFill>
                <a:latin typeface="Roboto Bold"/>
              </a:rPr>
              <a:t>04</a:t>
            </a:r>
          </a:p>
        </p:txBody>
      </p:sp>
      <p:sp>
        <p:nvSpPr>
          <p:cNvPr name="TextBox 12" id="12"/>
          <p:cNvSpPr txBox="true"/>
          <p:nvPr/>
        </p:nvSpPr>
        <p:spPr>
          <a:xfrm rot="0">
            <a:off x="11043581" y="6527870"/>
            <a:ext cx="4873500"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Roboto Bold"/>
              </a:rPr>
              <a:t>SOLAR OPERATED SEED SOWING MACHINE(2021)</a:t>
            </a:r>
          </a:p>
        </p:txBody>
      </p:sp>
      <p:sp>
        <p:nvSpPr>
          <p:cNvPr name="TextBox 13" id="13"/>
          <p:cNvSpPr txBox="true"/>
          <p:nvPr/>
        </p:nvSpPr>
        <p:spPr>
          <a:xfrm rot="0">
            <a:off x="3479446" y="2004118"/>
            <a:ext cx="11442900" cy="1009650"/>
          </a:xfrm>
          <a:prstGeom prst="rect">
            <a:avLst/>
          </a:prstGeom>
        </p:spPr>
        <p:txBody>
          <a:bodyPr anchor="t" rtlCol="false" tIns="0" lIns="0" bIns="0" rIns="0">
            <a:spAutoFit/>
          </a:bodyPr>
          <a:lstStyle/>
          <a:p>
            <a:pPr algn="ctr">
              <a:lnSpc>
                <a:spcPts val="7920"/>
              </a:lnSpc>
            </a:pPr>
            <a:r>
              <a:rPr lang="en-US" sz="6600">
                <a:solidFill>
                  <a:srgbClr val="FFFFFF"/>
                </a:solidFill>
                <a:latin typeface="Roboto Bold"/>
              </a:rPr>
              <a:t>Our History</a:t>
            </a:r>
          </a:p>
        </p:txBody>
      </p:sp>
      <p:sp>
        <p:nvSpPr>
          <p:cNvPr name="Freeform 14" id="14"/>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943508" y="4956178"/>
            <a:ext cx="4469576" cy="667195"/>
          </a:xfrm>
          <a:prstGeom prst="rect">
            <a:avLst/>
          </a:prstGeom>
        </p:spPr>
        <p:txBody>
          <a:bodyPr anchor="t" rtlCol="false" tIns="0" lIns="0" bIns="0" rIns="0">
            <a:spAutoFit/>
          </a:bodyPr>
          <a:lstStyle/>
          <a:p>
            <a:pPr>
              <a:lnSpc>
                <a:spcPts val="2600"/>
              </a:lnSpc>
            </a:pPr>
            <a:r>
              <a:rPr lang="en-US" sz="1857">
                <a:solidFill>
                  <a:srgbClr val="FFFFFF"/>
                </a:solidFill>
                <a:latin typeface="Arimo Bold"/>
              </a:rPr>
              <a:t>NITAVE  RANJIT VILAS</a:t>
            </a:r>
          </a:p>
          <a:p>
            <a:pPr>
              <a:lnSpc>
                <a:spcPts val="2600"/>
              </a:lnSpc>
            </a:pPr>
            <a:r>
              <a:rPr lang="en-US" sz="1857">
                <a:solidFill>
                  <a:srgbClr val="FFFFFF"/>
                </a:solidFill>
                <a:latin typeface="Arimo Bold"/>
              </a:rPr>
              <a:t>JAGTAP POOJA NARAYAN</a:t>
            </a:r>
          </a:p>
        </p:txBody>
      </p:sp>
      <p:sp>
        <p:nvSpPr>
          <p:cNvPr name="TextBox 17" id="17"/>
          <p:cNvSpPr txBox="true"/>
          <p:nvPr/>
        </p:nvSpPr>
        <p:spPr>
          <a:xfrm rot="0">
            <a:off x="4731319" y="3965404"/>
            <a:ext cx="4469576" cy="805815"/>
          </a:xfrm>
          <a:prstGeom prst="rect">
            <a:avLst/>
          </a:prstGeom>
        </p:spPr>
        <p:txBody>
          <a:bodyPr anchor="t" rtlCol="false" tIns="0" lIns="0" bIns="0" rIns="0">
            <a:spAutoFit/>
          </a:bodyPr>
          <a:lstStyle/>
          <a:p>
            <a:pPr algn="ctr">
              <a:lnSpc>
                <a:spcPts val="2969"/>
              </a:lnSpc>
              <a:spcBef>
                <a:spcPct val="0"/>
              </a:spcBef>
            </a:pPr>
            <a:r>
              <a:rPr lang="en-US" sz="2699" spc="107">
                <a:solidFill>
                  <a:srgbClr val="FFFFFF"/>
                </a:solidFill>
                <a:latin typeface="Kollektif Bold"/>
              </a:rPr>
              <a:t>SOLAR SEED SOWING MACHINE(2016)</a:t>
            </a:r>
          </a:p>
        </p:txBody>
      </p:sp>
      <p:sp>
        <p:nvSpPr>
          <p:cNvPr name="TextBox 18" id="18"/>
          <p:cNvSpPr txBox="true"/>
          <p:nvPr/>
        </p:nvSpPr>
        <p:spPr>
          <a:xfrm rot="0">
            <a:off x="9949312" y="5154323"/>
            <a:ext cx="5129513" cy="557515"/>
          </a:xfrm>
          <a:prstGeom prst="rect">
            <a:avLst/>
          </a:prstGeom>
        </p:spPr>
        <p:txBody>
          <a:bodyPr anchor="t" rtlCol="false" tIns="0" lIns="0" bIns="0" rIns="0">
            <a:spAutoFit/>
          </a:bodyPr>
          <a:lstStyle/>
          <a:p>
            <a:pPr algn="ctr">
              <a:lnSpc>
                <a:spcPts val="2088"/>
              </a:lnSpc>
            </a:pPr>
            <a:r>
              <a:rPr lang="en-US" sz="1898" spc="75">
                <a:solidFill>
                  <a:srgbClr val="FFFFFF"/>
                </a:solidFill>
                <a:latin typeface="Kollektif Bold"/>
              </a:rPr>
              <a:t>KALASH SINGHAL</a:t>
            </a:r>
          </a:p>
          <a:p>
            <a:pPr algn="ctr">
              <a:lnSpc>
                <a:spcPts val="2088"/>
              </a:lnSpc>
              <a:spcBef>
                <a:spcPct val="0"/>
              </a:spcBef>
            </a:pPr>
            <a:r>
              <a:rPr lang="en-US" sz="1898" spc="75">
                <a:solidFill>
                  <a:srgbClr val="FFFFFF"/>
                </a:solidFill>
                <a:latin typeface="Kollektif Bold"/>
              </a:rPr>
              <a:t>GAURAV PRAJAPATI</a:t>
            </a:r>
          </a:p>
        </p:txBody>
      </p:sp>
      <p:sp>
        <p:nvSpPr>
          <p:cNvPr name="TextBox 19" id="19"/>
          <p:cNvSpPr txBox="true"/>
          <p:nvPr/>
        </p:nvSpPr>
        <p:spPr>
          <a:xfrm rot="0">
            <a:off x="4030564" y="7706129"/>
            <a:ext cx="4461260" cy="557530"/>
          </a:xfrm>
          <a:prstGeom prst="rect">
            <a:avLst/>
          </a:prstGeom>
        </p:spPr>
        <p:txBody>
          <a:bodyPr anchor="t" rtlCol="false" tIns="0" lIns="0" bIns="0" rIns="0">
            <a:spAutoFit/>
          </a:bodyPr>
          <a:lstStyle/>
          <a:p>
            <a:pPr algn="ctr">
              <a:lnSpc>
                <a:spcPts val="2089"/>
              </a:lnSpc>
            </a:pPr>
            <a:r>
              <a:rPr lang="en-US" sz="1899" spc="75">
                <a:solidFill>
                  <a:srgbClr val="FFFFFF"/>
                </a:solidFill>
                <a:latin typeface="Kollektif Bold"/>
              </a:rPr>
              <a:t>GIRISH </a:t>
            </a:r>
          </a:p>
          <a:p>
            <a:pPr algn="ctr">
              <a:lnSpc>
                <a:spcPts val="2089"/>
              </a:lnSpc>
              <a:spcBef>
                <a:spcPct val="0"/>
              </a:spcBef>
            </a:pPr>
            <a:r>
              <a:rPr lang="en-US" sz="1899" spc="75">
                <a:solidFill>
                  <a:srgbClr val="FFFFFF"/>
                </a:solidFill>
                <a:latin typeface="Kollektif Bold"/>
              </a:rPr>
              <a:t>KARTHIK</a:t>
            </a:r>
          </a:p>
        </p:txBody>
      </p:sp>
      <p:sp>
        <p:nvSpPr>
          <p:cNvPr name="TextBox 20" id="20"/>
          <p:cNvSpPr txBox="true"/>
          <p:nvPr/>
        </p:nvSpPr>
        <p:spPr>
          <a:xfrm rot="0">
            <a:off x="9413084" y="7706129"/>
            <a:ext cx="7143877" cy="814506"/>
          </a:xfrm>
          <a:prstGeom prst="rect">
            <a:avLst/>
          </a:prstGeom>
        </p:spPr>
        <p:txBody>
          <a:bodyPr anchor="t" rtlCol="false" tIns="0" lIns="0" bIns="0" rIns="0">
            <a:spAutoFit/>
          </a:bodyPr>
          <a:lstStyle/>
          <a:p>
            <a:pPr algn="ctr">
              <a:lnSpc>
                <a:spcPts val="2072"/>
              </a:lnSpc>
            </a:pPr>
            <a:r>
              <a:rPr lang="en-US" sz="1884" spc="75">
                <a:solidFill>
                  <a:srgbClr val="FFFFFF"/>
                </a:solidFill>
                <a:latin typeface="Kollektif Bold"/>
              </a:rPr>
              <a:t>SHARVIL JOGLEKAR</a:t>
            </a:r>
          </a:p>
          <a:p>
            <a:pPr algn="ctr">
              <a:lnSpc>
                <a:spcPts val="2072"/>
              </a:lnSpc>
            </a:pPr>
            <a:r>
              <a:rPr lang="en-US" sz="1884" spc="75">
                <a:solidFill>
                  <a:srgbClr val="FFFFFF"/>
                </a:solidFill>
                <a:latin typeface="Kollektif Bold"/>
              </a:rPr>
              <a:t>AKHILESH DESAI</a:t>
            </a:r>
          </a:p>
          <a:p>
            <a:pPr algn="ctr">
              <a:lnSpc>
                <a:spcPts val="2072"/>
              </a:lnSpc>
              <a:spcBef>
                <a:spcPct val="0"/>
              </a:spcBef>
            </a:pPr>
            <a:r>
              <a:rPr lang="en-US" sz="1884" spc="75">
                <a:solidFill>
                  <a:srgbClr val="FFFFFF"/>
                </a:solidFill>
                <a:latin typeface="Kollektif Bold"/>
              </a:rPr>
              <a:t>VEDANT BHIRUD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DAF936BktnQ</dc:identifier>
  <dcterms:modified xsi:type="dcterms:W3CDTF">2011-08-01T06:04:30Z</dcterms:modified>
  <cp:revision>1</cp:revision>
  <dc:title>White and Purple Professional Technology Startup Business Company Presentation</dc:title>
</cp:coreProperties>
</file>