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0" r:id="rId5"/>
    <p:sldId id="271" r:id="rId6"/>
    <p:sldId id="260" r:id="rId7"/>
    <p:sldId id="272" r:id="rId8"/>
    <p:sldId id="261" r:id="rId9"/>
    <p:sldId id="273" r:id="rId10"/>
    <p:sldId id="262" r:id="rId11"/>
    <p:sldId id="263" r:id="rId12"/>
    <p:sldId id="264" r:id="rId13"/>
    <p:sldId id="265" r:id="rId14"/>
    <p:sldId id="266" r:id="rId15"/>
    <p:sldId id="267" r:id="rId16"/>
    <p:sldId id="268" r:id="rId17"/>
    <p:sldId id="269"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AB95-5F1E-4EA7-A8AD-E5D31378A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6C59F-EC91-45F5-AF8F-FE351C4DA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2C092F-563C-4700-9BD7-2F80E4BB6A9F}"/>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5" name="Footer Placeholder 4">
            <a:extLst>
              <a:ext uri="{FF2B5EF4-FFF2-40B4-BE49-F238E27FC236}">
                <a16:creationId xmlns:a16="http://schemas.microsoft.com/office/drawing/2014/main" id="{00AD5DEE-6FB5-4BF1-B1B6-8D9859908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EE407-EAFD-4814-9C57-6DE07757D063}"/>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296596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CBDE-128B-4656-9B2A-65581DA08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466FC-CAC0-4DEE-8904-02C0335EB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E444-FA49-4E2A-92B6-A1CDEF96C7FF}"/>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5" name="Footer Placeholder 4">
            <a:extLst>
              <a:ext uri="{FF2B5EF4-FFF2-40B4-BE49-F238E27FC236}">
                <a16:creationId xmlns:a16="http://schemas.microsoft.com/office/drawing/2014/main" id="{46F813D8-E026-433D-9BE8-F3657B7B0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CCD78-6B6A-4930-9241-F3F516FDF4CB}"/>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338906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900FB-06B1-48C1-9BC1-684CECF6A7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DF867-0889-433F-A133-27693620BF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04E17-F275-4D51-B550-AFEFBD59CDE3}"/>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5" name="Footer Placeholder 4">
            <a:extLst>
              <a:ext uri="{FF2B5EF4-FFF2-40B4-BE49-F238E27FC236}">
                <a16:creationId xmlns:a16="http://schemas.microsoft.com/office/drawing/2014/main" id="{AFDC6A11-B526-44AF-9E53-72514AA64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8B451-F2D6-443B-878B-01A1A941451E}"/>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73071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AE78-E193-47BD-8AA5-E8E4EF805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B0D20A-6F41-4BE5-B8F9-A178290470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5BBA5-E033-4859-9609-80D1DA39A1AF}"/>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5" name="Footer Placeholder 4">
            <a:extLst>
              <a:ext uri="{FF2B5EF4-FFF2-40B4-BE49-F238E27FC236}">
                <a16:creationId xmlns:a16="http://schemas.microsoft.com/office/drawing/2014/main" id="{AD7B8896-9342-4F95-B339-1A0DBDB6B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6037-ABAB-40B5-A55C-CAD544742D65}"/>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259759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6576-6C31-48B5-8012-35D15064E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CBC55-2C98-4E73-9A64-A9C0E01A4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8C025B-DA8F-4723-9D4D-BB54CF5BEDA7}"/>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5" name="Footer Placeholder 4">
            <a:extLst>
              <a:ext uri="{FF2B5EF4-FFF2-40B4-BE49-F238E27FC236}">
                <a16:creationId xmlns:a16="http://schemas.microsoft.com/office/drawing/2014/main" id="{304256F4-AF00-47EE-A98C-FED916C0E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E9692-90BC-4980-8C28-63971506774E}"/>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297323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360-4351-4ACE-83F6-722BCEF90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AD8A2-826A-4BB5-8299-7A2D9435BB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3109D9-F849-450E-A91E-00A6BF47A9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1D7423-A54F-4CE9-9F25-0EAFD1FCD927}"/>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6" name="Footer Placeholder 5">
            <a:extLst>
              <a:ext uri="{FF2B5EF4-FFF2-40B4-BE49-F238E27FC236}">
                <a16:creationId xmlns:a16="http://schemas.microsoft.com/office/drawing/2014/main" id="{0B25A50B-F084-49B0-A8E3-F6CA37E32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747C6-04E3-45CC-8A84-CBFC57D65BA5}"/>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36692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622D-0253-479E-87A3-469F1CB94A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50C2F5-D6E2-413F-B6EE-5842FFD17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72DAC5-47C3-4E9E-8E79-1AD53A63F8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66F540-ABAB-46B8-AB3E-69C80074CA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66735-A21F-4FDD-9D95-5344982FE4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EB5D58-439A-4AD0-8176-2007BC81B6E8}"/>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8" name="Footer Placeholder 7">
            <a:extLst>
              <a:ext uri="{FF2B5EF4-FFF2-40B4-BE49-F238E27FC236}">
                <a16:creationId xmlns:a16="http://schemas.microsoft.com/office/drawing/2014/main" id="{91862A19-C63C-483E-9030-DA0BAE1CF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ED52BB-1E4F-44D6-9EED-492504FE109B}"/>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191202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0D34-CA50-4B2B-93DD-86DCE14A7F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807261-FAE1-4662-B0B5-DAEC15864CF1}"/>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4" name="Footer Placeholder 3">
            <a:extLst>
              <a:ext uri="{FF2B5EF4-FFF2-40B4-BE49-F238E27FC236}">
                <a16:creationId xmlns:a16="http://schemas.microsoft.com/office/drawing/2014/main" id="{50A2F7E1-EFA6-4820-9C69-7CBD32CA7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97FDC1-E2C8-47B7-ADC8-73D1A640660A}"/>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343146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3804F-57BA-42BC-912A-F0AEA187DE41}"/>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3" name="Footer Placeholder 2">
            <a:extLst>
              <a:ext uri="{FF2B5EF4-FFF2-40B4-BE49-F238E27FC236}">
                <a16:creationId xmlns:a16="http://schemas.microsoft.com/office/drawing/2014/main" id="{738602D3-25E1-4308-A23C-6B76112EBD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37FC50-150E-4352-8F68-4B54C42F5062}"/>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294176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02B8-CF72-4F34-8E01-1AD7C680C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107B44-3C01-4E2F-9B85-3752778CF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A1CAC-70BD-4288-AC69-E251A60B3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AB8A6-DB2F-469C-A232-91B3BAC7C714}"/>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6" name="Footer Placeholder 5">
            <a:extLst>
              <a:ext uri="{FF2B5EF4-FFF2-40B4-BE49-F238E27FC236}">
                <a16:creationId xmlns:a16="http://schemas.microsoft.com/office/drawing/2014/main" id="{AACBAAAC-1423-4A88-ACDA-8B8D43D79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06AA8-BCAB-4408-B631-F38CC7C78B8B}"/>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254172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1D78-1C33-494D-8E72-7D9598290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C51FC2-D02A-4C50-B7C6-720FCE62A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B453AE-938C-4527-8E6D-5F90BFCFD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709EA-E6C6-46C2-AE64-A4C180BE33D7}"/>
              </a:ext>
            </a:extLst>
          </p:cNvPr>
          <p:cNvSpPr>
            <a:spLocks noGrp="1"/>
          </p:cNvSpPr>
          <p:nvPr>
            <p:ph type="dt" sz="half" idx="10"/>
          </p:nvPr>
        </p:nvSpPr>
        <p:spPr/>
        <p:txBody>
          <a:bodyPr/>
          <a:lstStyle/>
          <a:p>
            <a:fld id="{5B7B969F-F64D-4C5E-B655-58CF89E4F876}" type="datetimeFigureOut">
              <a:rPr lang="en-US" smtClean="0"/>
              <a:t>9/4/2021</a:t>
            </a:fld>
            <a:endParaRPr lang="en-US"/>
          </a:p>
        </p:txBody>
      </p:sp>
      <p:sp>
        <p:nvSpPr>
          <p:cNvPr id="6" name="Footer Placeholder 5">
            <a:extLst>
              <a:ext uri="{FF2B5EF4-FFF2-40B4-BE49-F238E27FC236}">
                <a16:creationId xmlns:a16="http://schemas.microsoft.com/office/drawing/2014/main" id="{E695410E-3A09-47A6-8599-A10FF40BE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79D3B-6DC4-412E-AABC-C0BFED07FC14}"/>
              </a:ext>
            </a:extLst>
          </p:cNvPr>
          <p:cNvSpPr>
            <a:spLocks noGrp="1"/>
          </p:cNvSpPr>
          <p:nvPr>
            <p:ph type="sldNum" sz="quarter" idx="12"/>
          </p:nvPr>
        </p:nvSpPr>
        <p:spPr/>
        <p:txBody>
          <a:bodyPr/>
          <a:lstStyle/>
          <a:p>
            <a:fld id="{94CF8A1E-81C0-4005-8451-E30F93CAFD11}" type="slidenum">
              <a:rPr lang="en-US" smtClean="0"/>
              <a:t>‹#›</a:t>
            </a:fld>
            <a:endParaRPr lang="en-US"/>
          </a:p>
        </p:txBody>
      </p:sp>
    </p:spTree>
    <p:extLst>
      <p:ext uri="{BB962C8B-B14F-4D97-AF65-F5344CB8AC3E}">
        <p14:creationId xmlns:p14="http://schemas.microsoft.com/office/powerpoint/2010/main" val="2564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0BE9E-46AF-4A55-89FE-41C28DF8F6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F7BD90-A420-4A8E-9B3C-3A0919C8A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D63A3-3F9F-4B18-954B-09B7767C43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B969F-F64D-4C5E-B655-58CF89E4F876}" type="datetimeFigureOut">
              <a:rPr lang="en-US" smtClean="0"/>
              <a:t>9/4/2021</a:t>
            </a:fld>
            <a:endParaRPr lang="en-US"/>
          </a:p>
        </p:txBody>
      </p:sp>
      <p:sp>
        <p:nvSpPr>
          <p:cNvPr id="5" name="Footer Placeholder 4">
            <a:extLst>
              <a:ext uri="{FF2B5EF4-FFF2-40B4-BE49-F238E27FC236}">
                <a16:creationId xmlns:a16="http://schemas.microsoft.com/office/drawing/2014/main" id="{9873DDF3-A9A2-4C56-8043-B44C89965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07BF4B-92DD-49C7-813E-17FB50969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F8A1E-81C0-4005-8451-E30F93CAFD11}" type="slidenum">
              <a:rPr lang="en-US" smtClean="0"/>
              <a:t>‹#›</a:t>
            </a:fld>
            <a:endParaRPr lang="en-US"/>
          </a:p>
        </p:txBody>
      </p:sp>
    </p:spTree>
    <p:extLst>
      <p:ext uri="{BB962C8B-B14F-4D97-AF65-F5344CB8AC3E}">
        <p14:creationId xmlns:p14="http://schemas.microsoft.com/office/powerpoint/2010/main" val="1228326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archive.ics.uci.edu/ml/datasets/cardiotocography" TargetMode="External"/><Relationship Id="rId2" Type="http://schemas.openxmlformats.org/officeDocument/2006/relationships/hyperlink" Target="https://doi.org/10.1016/j.promfg.2019.02.051"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4F31-5F50-4806-835B-E29ECBB11B1A}"/>
              </a:ext>
            </a:extLst>
          </p:cNvPr>
          <p:cNvSpPr>
            <a:spLocks noGrp="1"/>
          </p:cNvSpPr>
          <p:nvPr>
            <p:ph type="ctrTitle"/>
          </p:nvPr>
        </p:nvSpPr>
        <p:spPr>
          <a:xfrm>
            <a:off x="1524000" y="376312"/>
            <a:ext cx="9144000" cy="1223888"/>
          </a:xfrm>
        </p:spPr>
        <p:txBody>
          <a:bodyPr>
            <a:normAutofit fontScale="90000"/>
          </a:bodyPr>
          <a:lstStyle/>
          <a:p>
            <a:r>
              <a:rPr lang="en-US" b="1" dirty="0">
                <a:latin typeface="Adobe Devanagari" panose="02040503050201020203" pitchFamily="18" charset="0"/>
                <a:cs typeface="Adobe Devanagari" panose="02040503050201020203" pitchFamily="18" charset="0"/>
              </a:rPr>
              <a:t>Wireless Sensor Networks Project</a:t>
            </a:r>
          </a:p>
        </p:txBody>
      </p:sp>
      <p:sp>
        <p:nvSpPr>
          <p:cNvPr id="3" name="Subtitle 2">
            <a:extLst>
              <a:ext uri="{FF2B5EF4-FFF2-40B4-BE49-F238E27FC236}">
                <a16:creationId xmlns:a16="http://schemas.microsoft.com/office/drawing/2014/main" id="{75D909F8-847A-4314-8E23-583C981FC859}"/>
              </a:ext>
            </a:extLst>
          </p:cNvPr>
          <p:cNvSpPr>
            <a:spLocks noGrp="1"/>
          </p:cNvSpPr>
          <p:nvPr>
            <p:ph type="subTitle" idx="1"/>
          </p:nvPr>
        </p:nvSpPr>
        <p:spPr>
          <a:xfrm>
            <a:off x="4159347" y="1599150"/>
            <a:ext cx="3873305" cy="984030"/>
          </a:xfrm>
        </p:spPr>
        <p:txBody>
          <a:bodyPr/>
          <a:lstStyle/>
          <a:p>
            <a:r>
              <a:rPr lang="en-US" dirty="0"/>
              <a:t>Session 2020-2021</a:t>
            </a:r>
          </a:p>
          <a:p>
            <a:r>
              <a:rPr lang="en-US" dirty="0"/>
              <a:t>Semester II</a:t>
            </a:r>
          </a:p>
        </p:txBody>
      </p:sp>
      <p:sp>
        <p:nvSpPr>
          <p:cNvPr id="4" name="Subtitle 2">
            <a:extLst>
              <a:ext uri="{FF2B5EF4-FFF2-40B4-BE49-F238E27FC236}">
                <a16:creationId xmlns:a16="http://schemas.microsoft.com/office/drawing/2014/main" id="{A3018668-24B5-41AE-9B98-17363443F9B2}"/>
              </a:ext>
            </a:extLst>
          </p:cNvPr>
          <p:cNvSpPr txBox="1">
            <a:spLocks/>
          </p:cNvSpPr>
          <p:nvPr/>
        </p:nvSpPr>
        <p:spPr>
          <a:xfrm>
            <a:off x="3098407" y="2881947"/>
            <a:ext cx="599518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t>Fetal Health Classification</a:t>
            </a:r>
          </a:p>
        </p:txBody>
      </p:sp>
      <p:sp>
        <p:nvSpPr>
          <p:cNvPr id="5" name="Subtitle 2">
            <a:extLst>
              <a:ext uri="{FF2B5EF4-FFF2-40B4-BE49-F238E27FC236}">
                <a16:creationId xmlns:a16="http://schemas.microsoft.com/office/drawing/2014/main" id="{A360F478-FA86-4433-9014-EF1909C82499}"/>
              </a:ext>
            </a:extLst>
          </p:cNvPr>
          <p:cNvSpPr txBox="1">
            <a:spLocks/>
          </p:cNvSpPr>
          <p:nvPr/>
        </p:nvSpPr>
        <p:spPr>
          <a:xfrm>
            <a:off x="7174523" y="4537710"/>
            <a:ext cx="4604825" cy="1954530"/>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By-</a:t>
            </a:r>
          </a:p>
          <a:p>
            <a:r>
              <a:rPr lang="en-US" dirty="0"/>
              <a:t>Gargi Mishra</a:t>
            </a:r>
          </a:p>
          <a:p>
            <a:r>
              <a:rPr lang="en-US" dirty="0"/>
              <a:t>20/10/MT/017</a:t>
            </a:r>
          </a:p>
          <a:p>
            <a:r>
              <a:rPr lang="en-US" dirty="0" err="1"/>
              <a:t>M.Tech</a:t>
            </a:r>
            <a:r>
              <a:rPr lang="en-US" dirty="0"/>
              <a:t> Computer Science and Technology</a:t>
            </a:r>
          </a:p>
          <a:p>
            <a:r>
              <a:rPr lang="en-US" dirty="0"/>
              <a:t>SCSS, JNU</a:t>
            </a:r>
          </a:p>
        </p:txBody>
      </p:sp>
      <p:sp>
        <p:nvSpPr>
          <p:cNvPr id="6" name="Subtitle 2">
            <a:extLst>
              <a:ext uri="{FF2B5EF4-FFF2-40B4-BE49-F238E27FC236}">
                <a16:creationId xmlns:a16="http://schemas.microsoft.com/office/drawing/2014/main" id="{242245AC-4CDB-4356-8FE5-07E89E23CC12}"/>
              </a:ext>
            </a:extLst>
          </p:cNvPr>
          <p:cNvSpPr txBox="1">
            <a:spLocks/>
          </p:cNvSpPr>
          <p:nvPr/>
        </p:nvSpPr>
        <p:spPr>
          <a:xfrm>
            <a:off x="689316" y="4836478"/>
            <a:ext cx="387330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Submitted to-</a:t>
            </a:r>
          </a:p>
          <a:p>
            <a:r>
              <a:rPr lang="en-US" dirty="0"/>
              <a:t>Dr. Poonam Agarwal</a:t>
            </a:r>
          </a:p>
        </p:txBody>
      </p:sp>
    </p:spTree>
    <p:extLst>
      <p:ext uri="{BB962C8B-B14F-4D97-AF65-F5344CB8AC3E}">
        <p14:creationId xmlns:p14="http://schemas.microsoft.com/office/powerpoint/2010/main" val="2744720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4BF2-19F8-4637-9C25-E51CAB95A990}"/>
              </a:ext>
            </a:extLst>
          </p:cNvPr>
          <p:cNvSpPr>
            <a:spLocks noGrp="1"/>
          </p:cNvSpPr>
          <p:nvPr>
            <p:ph type="ctrTitle"/>
          </p:nvPr>
        </p:nvSpPr>
        <p:spPr>
          <a:xfrm>
            <a:off x="1524000" y="763881"/>
            <a:ext cx="9144000" cy="1090320"/>
          </a:xfrm>
        </p:spPr>
        <p:txBody>
          <a:bodyPr/>
          <a:lstStyle/>
          <a:p>
            <a:r>
              <a:rPr lang="en-US" b="1" dirty="0"/>
              <a:t>Objective</a:t>
            </a:r>
          </a:p>
        </p:txBody>
      </p:sp>
      <p:sp>
        <p:nvSpPr>
          <p:cNvPr id="3" name="Subtitle 2">
            <a:extLst>
              <a:ext uri="{FF2B5EF4-FFF2-40B4-BE49-F238E27FC236}">
                <a16:creationId xmlns:a16="http://schemas.microsoft.com/office/drawing/2014/main" id="{B124C258-FA53-4A22-8EE0-196A9CBCD406}"/>
              </a:ext>
            </a:extLst>
          </p:cNvPr>
          <p:cNvSpPr>
            <a:spLocks noGrp="1"/>
          </p:cNvSpPr>
          <p:nvPr>
            <p:ph type="subTitle" idx="1"/>
          </p:nvPr>
        </p:nvSpPr>
        <p:spPr>
          <a:xfrm>
            <a:off x="1209822" y="2264897"/>
            <a:ext cx="9847384" cy="3530991"/>
          </a:xfrm>
        </p:spPr>
        <p:txBody>
          <a:bodyPr>
            <a:normAutofit/>
          </a:bodyPr>
          <a:lstStyle/>
          <a:p>
            <a:r>
              <a:rPr lang="en-US" sz="4000" dirty="0"/>
              <a:t>In this project we have developed several machine learning models using </a:t>
            </a:r>
            <a:r>
              <a:rPr lang="en-US" sz="4000" b="1" dirty="0"/>
              <a:t>correlation coefficient </a:t>
            </a:r>
            <a:r>
              <a:rPr lang="en-US" sz="4000" dirty="0"/>
              <a:t>among different features of the dataset and also to see the difference between </a:t>
            </a:r>
            <a:r>
              <a:rPr lang="en-US" sz="4000" b="1" dirty="0"/>
              <a:t>bagging</a:t>
            </a:r>
            <a:r>
              <a:rPr lang="en-US" sz="4000" dirty="0"/>
              <a:t> and </a:t>
            </a:r>
            <a:r>
              <a:rPr lang="en-US" sz="4000" b="1" dirty="0"/>
              <a:t>boosting</a:t>
            </a:r>
            <a:r>
              <a:rPr lang="en-US" sz="4000" dirty="0"/>
              <a:t> methods of ensemble.</a:t>
            </a:r>
          </a:p>
        </p:txBody>
      </p:sp>
    </p:spTree>
    <p:extLst>
      <p:ext uri="{BB962C8B-B14F-4D97-AF65-F5344CB8AC3E}">
        <p14:creationId xmlns:p14="http://schemas.microsoft.com/office/powerpoint/2010/main" val="158587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2DBF-E6C9-4DD5-828A-275AD7EFB9CC}"/>
              </a:ext>
            </a:extLst>
          </p:cNvPr>
          <p:cNvSpPr>
            <a:spLocks noGrp="1"/>
          </p:cNvSpPr>
          <p:nvPr>
            <p:ph type="ctrTitle"/>
          </p:nvPr>
        </p:nvSpPr>
        <p:spPr>
          <a:xfrm>
            <a:off x="1524000" y="618978"/>
            <a:ext cx="9144000" cy="1104388"/>
          </a:xfrm>
        </p:spPr>
        <p:txBody>
          <a:bodyPr/>
          <a:lstStyle/>
          <a:p>
            <a:r>
              <a:rPr lang="en-US" b="1" dirty="0"/>
              <a:t>Correlation</a:t>
            </a:r>
          </a:p>
        </p:txBody>
      </p:sp>
      <p:sp>
        <p:nvSpPr>
          <p:cNvPr id="3" name="Subtitle 2">
            <a:extLst>
              <a:ext uri="{FF2B5EF4-FFF2-40B4-BE49-F238E27FC236}">
                <a16:creationId xmlns:a16="http://schemas.microsoft.com/office/drawing/2014/main" id="{81C2D258-7FB4-4126-AB36-DE476164AE49}"/>
              </a:ext>
            </a:extLst>
          </p:cNvPr>
          <p:cNvSpPr>
            <a:spLocks noGrp="1"/>
          </p:cNvSpPr>
          <p:nvPr>
            <p:ph type="subTitle" idx="1"/>
          </p:nvPr>
        </p:nvSpPr>
        <p:spPr>
          <a:xfrm>
            <a:off x="1524000" y="2110154"/>
            <a:ext cx="9144000" cy="3742006"/>
          </a:xfrm>
        </p:spPr>
        <p:txBody>
          <a:bodyPr>
            <a:normAutofit lnSpcReduction="10000"/>
          </a:bodyPr>
          <a:lstStyle/>
          <a:p>
            <a:pPr algn="l"/>
            <a:r>
              <a:rPr lang="en-US" sz="3200" dirty="0"/>
              <a:t>“</a:t>
            </a:r>
            <a:r>
              <a:rPr lang="en-US" sz="3200" b="1" dirty="0"/>
              <a:t>Correlation</a:t>
            </a:r>
            <a:r>
              <a:rPr lang="en-US" sz="3200" dirty="0"/>
              <a:t>” is a statistical term describing the degree to which two variables move in coordination with one-another.</a:t>
            </a:r>
          </a:p>
          <a:p>
            <a:pPr algn="l"/>
            <a:endParaRPr lang="en-US" sz="3200" dirty="0"/>
          </a:p>
          <a:p>
            <a:pPr algn="l"/>
            <a:r>
              <a:rPr lang="en-US" sz="3200" u="sng" dirty="0"/>
              <a:t>Correlation coefficient:</a:t>
            </a:r>
            <a:r>
              <a:rPr lang="en-US" sz="3200" dirty="0"/>
              <a:t> These are indicators of the strength of the linear relationship between two different variables. Its values range between -1.0 and 1.0.</a:t>
            </a:r>
          </a:p>
        </p:txBody>
      </p:sp>
    </p:spTree>
    <p:extLst>
      <p:ext uri="{BB962C8B-B14F-4D97-AF65-F5344CB8AC3E}">
        <p14:creationId xmlns:p14="http://schemas.microsoft.com/office/powerpoint/2010/main" val="8682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2982-16F7-4B89-BDF3-411E7F1472EF}"/>
              </a:ext>
            </a:extLst>
          </p:cNvPr>
          <p:cNvSpPr>
            <a:spLocks noGrp="1"/>
          </p:cNvSpPr>
          <p:nvPr>
            <p:ph type="ctrTitle"/>
          </p:nvPr>
        </p:nvSpPr>
        <p:spPr>
          <a:xfrm>
            <a:off x="1524000" y="749813"/>
            <a:ext cx="9144000" cy="1104388"/>
          </a:xfrm>
        </p:spPr>
        <p:txBody>
          <a:bodyPr/>
          <a:lstStyle/>
          <a:p>
            <a:r>
              <a:rPr lang="en-US" b="1" dirty="0"/>
              <a:t>Machine Learning methods</a:t>
            </a:r>
          </a:p>
        </p:txBody>
      </p:sp>
      <p:sp>
        <p:nvSpPr>
          <p:cNvPr id="3" name="Subtitle 2">
            <a:extLst>
              <a:ext uri="{FF2B5EF4-FFF2-40B4-BE49-F238E27FC236}">
                <a16:creationId xmlns:a16="http://schemas.microsoft.com/office/drawing/2014/main" id="{CB01B831-0D07-41E7-9AF6-E3AE1D80E1F5}"/>
              </a:ext>
            </a:extLst>
          </p:cNvPr>
          <p:cNvSpPr>
            <a:spLocks noGrp="1"/>
          </p:cNvSpPr>
          <p:nvPr>
            <p:ph type="subTitle" idx="1"/>
          </p:nvPr>
        </p:nvSpPr>
        <p:spPr>
          <a:xfrm>
            <a:off x="1524000" y="2377438"/>
            <a:ext cx="9144000" cy="3927695"/>
          </a:xfrm>
        </p:spPr>
        <p:txBody>
          <a:bodyPr>
            <a:normAutofit/>
          </a:bodyPr>
          <a:lstStyle/>
          <a:p>
            <a:pPr algn="l"/>
            <a:r>
              <a:rPr lang="en-US" sz="3200" dirty="0"/>
              <a:t>In this project we have developed following models:</a:t>
            </a:r>
          </a:p>
          <a:p>
            <a:pPr marL="342900" indent="-342900" algn="l">
              <a:buFont typeface="Arial" panose="020B0604020202020204" pitchFamily="34" charset="0"/>
              <a:buChar char="•"/>
            </a:pPr>
            <a:r>
              <a:rPr lang="en-US" sz="3200" dirty="0"/>
              <a:t>Logistic Regression</a:t>
            </a:r>
          </a:p>
          <a:p>
            <a:pPr marL="342900" indent="-342900" algn="l">
              <a:buFont typeface="Arial" panose="020B0604020202020204" pitchFamily="34" charset="0"/>
              <a:buChar char="•"/>
            </a:pPr>
            <a:r>
              <a:rPr lang="en-US" sz="3200" dirty="0"/>
              <a:t>Support Vector Machine</a:t>
            </a:r>
          </a:p>
          <a:p>
            <a:pPr marL="342900" indent="-342900" algn="l">
              <a:buFont typeface="Arial" panose="020B0604020202020204" pitchFamily="34" charset="0"/>
              <a:buChar char="•"/>
            </a:pPr>
            <a:r>
              <a:rPr lang="en-US" sz="3200" dirty="0"/>
              <a:t>Decision Tree Classifier</a:t>
            </a:r>
          </a:p>
          <a:p>
            <a:pPr marL="342900" indent="-342900" algn="l">
              <a:buFont typeface="Arial" panose="020B0604020202020204" pitchFamily="34" charset="0"/>
              <a:buChar char="•"/>
            </a:pPr>
            <a:r>
              <a:rPr lang="en-US" sz="3200" dirty="0"/>
              <a:t>Random Forest Classifier</a:t>
            </a:r>
          </a:p>
          <a:p>
            <a:pPr marL="342900" indent="-342900" algn="l">
              <a:buFont typeface="Arial" panose="020B0604020202020204" pitchFamily="34" charset="0"/>
              <a:buChar char="•"/>
            </a:pPr>
            <a:r>
              <a:rPr lang="en-US" sz="3200" dirty="0"/>
              <a:t>Gradient Booster Classifier</a:t>
            </a:r>
          </a:p>
        </p:txBody>
      </p:sp>
    </p:spTree>
    <p:extLst>
      <p:ext uri="{BB962C8B-B14F-4D97-AF65-F5344CB8AC3E}">
        <p14:creationId xmlns:p14="http://schemas.microsoft.com/office/powerpoint/2010/main" val="1913724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3225-FC8C-4382-9FAA-D384F996C19B}"/>
              </a:ext>
            </a:extLst>
          </p:cNvPr>
          <p:cNvSpPr>
            <a:spLocks noGrp="1"/>
          </p:cNvSpPr>
          <p:nvPr>
            <p:ph type="ctrTitle"/>
          </p:nvPr>
        </p:nvSpPr>
        <p:spPr>
          <a:xfrm>
            <a:off x="1524000" y="566934"/>
            <a:ext cx="9144000" cy="1160658"/>
          </a:xfrm>
        </p:spPr>
        <p:txBody>
          <a:bodyPr/>
          <a:lstStyle/>
          <a:p>
            <a:r>
              <a:rPr lang="en-US" b="1" dirty="0"/>
              <a:t>Bagging VS Boosting</a:t>
            </a:r>
          </a:p>
        </p:txBody>
      </p:sp>
      <p:pic>
        <p:nvPicPr>
          <p:cNvPr id="2052" name="Picture 4" descr="Comparison between bagging and boosting | Download Table">
            <a:extLst>
              <a:ext uri="{FF2B5EF4-FFF2-40B4-BE49-F238E27FC236}">
                <a16:creationId xmlns:a16="http://schemas.microsoft.com/office/drawing/2014/main" id="{F8D2E180-6B7F-4B03-A2F7-0CFF28A5A4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707"/>
          <a:stretch/>
        </p:blipFill>
        <p:spPr bwMode="auto">
          <a:xfrm>
            <a:off x="1688123" y="1889113"/>
            <a:ext cx="8604739" cy="4618648"/>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2565891F-19F2-4D0F-B89B-D8E11C0A7230}"/>
              </a:ext>
            </a:extLst>
          </p:cNvPr>
          <p:cNvSpPr>
            <a:spLocks noGrp="1"/>
          </p:cNvSpPr>
          <p:nvPr>
            <p:ph type="subTitle" idx="1"/>
          </p:nvPr>
        </p:nvSpPr>
        <p:spPr>
          <a:xfrm>
            <a:off x="1688123" y="6507761"/>
            <a:ext cx="9144000" cy="350239"/>
          </a:xfrm>
        </p:spPr>
        <p:txBody>
          <a:bodyPr>
            <a:normAutofit fontScale="62500" lnSpcReduction="20000"/>
          </a:bodyPr>
          <a:lstStyle/>
          <a:p>
            <a:pPr algn="l"/>
            <a:r>
              <a:rPr lang="en-US" dirty="0"/>
              <a:t>[Source] https://www.researchgate.net/figure/Comparison-between-bagging-and-boosting_tbl1_224453264</a:t>
            </a:r>
          </a:p>
        </p:txBody>
      </p:sp>
    </p:spTree>
    <p:extLst>
      <p:ext uri="{BB962C8B-B14F-4D97-AF65-F5344CB8AC3E}">
        <p14:creationId xmlns:p14="http://schemas.microsoft.com/office/powerpoint/2010/main" val="40994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54EB-AB8F-4B96-A09C-941ECCC5DAB7}"/>
              </a:ext>
            </a:extLst>
          </p:cNvPr>
          <p:cNvSpPr>
            <a:spLocks noGrp="1"/>
          </p:cNvSpPr>
          <p:nvPr>
            <p:ph type="title"/>
          </p:nvPr>
        </p:nvSpPr>
        <p:spPr>
          <a:xfrm>
            <a:off x="1063283" y="2766218"/>
            <a:ext cx="10515600" cy="1325563"/>
          </a:xfrm>
        </p:spPr>
        <p:txBody>
          <a:bodyPr/>
          <a:lstStyle/>
          <a:p>
            <a:pPr algn="ctr"/>
            <a:r>
              <a:rPr lang="en-US" dirty="0"/>
              <a:t>Let us now look at the project…</a:t>
            </a:r>
          </a:p>
        </p:txBody>
      </p:sp>
    </p:spTree>
    <p:extLst>
      <p:ext uri="{BB962C8B-B14F-4D97-AF65-F5344CB8AC3E}">
        <p14:creationId xmlns:p14="http://schemas.microsoft.com/office/powerpoint/2010/main" val="3993012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247B-7E62-4D69-B491-4AC8325DED8C}"/>
              </a:ext>
            </a:extLst>
          </p:cNvPr>
          <p:cNvSpPr>
            <a:spLocks noGrp="1"/>
          </p:cNvSpPr>
          <p:nvPr>
            <p:ph type="ctrTitle"/>
          </p:nvPr>
        </p:nvSpPr>
        <p:spPr>
          <a:xfrm>
            <a:off x="1524000" y="351691"/>
            <a:ext cx="9144000" cy="1216929"/>
          </a:xfrm>
        </p:spPr>
        <p:txBody>
          <a:bodyPr/>
          <a:lstStyle/>
          <a:p>
            <a:r>
              <a:rPr lang="en-US" b="1" dirty="0"/>
              <a:t>Results</a:t>
            </a:r>
          </a:p>
        </p:txBody>
      </p:sp>
      <p:pic>
        <p:nvPicPr>
          <p:cNvPr id="4" name="Picture 3">
            <a:extLst>
              <a:ext uri="{FF2B5EF4-FFF2-40B4-BE49-F238E27FC236}">
                <a16:creationId xmlns:a16="http://schemas.microsoft.com/office/drawing/2014/main" id="{B39F4196-6E5D-479E-A2D3-8422B08AF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44" y="1892176"/>
            <a:ext cx="10532112" cy="3945915"/>
          </a:xfrm>
          <a:prstGeom prst="rect">
            <a:avLst/>
          </a:prstGeom>
        </p:spPr>
      </p:pic>
    </p:spTree>
    <p:extLst>
      <p:ext uri="{BB962C8B-B14F-4D97-AF65-F5344CB8AC3E}">
        <p14:creationId xmlns:p14="http://schemas.microsoft.com/office/powerpoint/2010/main" val="390429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32EB-B97F-44FF-B1EA-05B9A8B3D997}"/>
              </a:ext>
            </a:extLst>
          </p:cNvPr>
          <p:cNvSpPr>
            <a:spLocks noGrp="1"/>
          </p:cNvSpPr>
          <p:nvPr>
            <p:ph type="ctrTitle"/>
          </p:nvPr>
        </p:nvSpPr>
        <p:spPr>
          <a:xfrm>
            <a:off x="1524000" y="693543"/>
            <a:ext cx="9144000" cy="1160658"/>
          </a:xfrm>
        </p:spPr>
        <p:txBody>
          <a:bodyPr/>
          <a:lstStyle/>
          <a:p>
            <a:r>
              <a:rPr lang="en-US" b="1" dirty="0"/>
              <a:t>Conclusion</a:t>
            </a:r>
          </a:p>
        </p:txBody>
      </p:sp>
      <p:sp>
        <p:nvSpPr>
          <p:cNvPr id="3" name="Subtitle 2">
            <a:extLst>
              <a:ext uri="{FF2B5EF4-FFF2-40B4-BE49-F238E27FC236}">
                <a16:creationId xmlns:a16="http://schemas.microsoft.com/office/drawing/2014/main" id="{EAAA524E-CC93-4647-A650-FE677F891604}"/>
              </a:ext>
            </a:extLst>
          </p:cNvPr>
          <p:cNvSpPr>
            <a:spLocks noGrp="1"/>
          </p:cNvSpPr>
          <p:nvPr>
            <p:ph type="subTitle" idx="1"/>
          </p:nvPr>
        </p:nvSpPr>
        <p:spPr>
          <a:xfrm>
            <a:off x="1524000" y="2208627"/>
            <a:ext cx="9144000" cy="3770141"/>
          </a:xfrm>
        </p:spPr>
        <p:txBody>
          <a:bodyPr>
            <a:normAutofit/>
          </a:bodyPr>
          <a:lstStyle/>
          <a:p>
            <a:pPr algn="l"/>
            <a:r>
              <a:rPr lang="en-US" sz="3200" dirty="0"/>
              <a:t>As we see from results, Gradient Booster Classifier performs best among all the models. Hence, we can say that boosting method of ensemble gives best result.</a:t>
            </a:r>
          </a:p>
          <a:p>
            <a:pPr algn="l"/>
            <a:r>
              <a:rPr lang="en-US" sz="3200" dirty="0"/>
              <a:t>For classification of fetal health, a boosting method like Gradient Booster is recommended.</a:t>
            </a:r>
          </a:p>
        </p:txBody>
      </p:sp>
    </p:spTree>
    <p:extLst>
      <p:ext uri="{BB962C8B-B14F-4D97-AF65-F5344CB8AC3E}">
        <p14:creationId xmlns:p14="http://schemas.microsoft.com/office/powerpoint/2010/main" val="2094194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C53E-D334-4A53-8E8C-49B493825A52}"/>
              </a:ext>
            </a:extLst>
          </p:cNvPr>
          <p:cNvSpPr>
            <a:spLocks noGrp="1"/>
          </p:cNvSpPr>
          <p:nvPr>
            <p:ph type="ctrTitle"/>
          </p:nvPr>
        </p:nvSpPr>
        <p:spPr>
          <a:xfrm>
            <a:off x="1524000" y="679475"/>
            <a:ext cx="9144000" cy="1174726"/>
          </a:xfrm>
        </p:spPr>
        <p:txBody>
          <a:bodyPr/>
          <a:lstStyle/>
          <a:p>
            <a:r>
              <a:rPr lang="en-US" b="1" dirty="0"/>
              <a:t>References</a:t>
            </a:r>
          </a:p>
        </p:txBody>
      </p:sp>
      <p:sp>
        <p:nvSpPr>
          <p:cNvPr id="3" name="Subtitle 2">
            <a:extLst>
              <a:ext uri="{FF2B5EF4-FFF2-40B4-BE49-F238E27FC236}">
                <a16:creationId xmlns:a16="http://schemas.microsoft.com/office/drawing/2014/main" id="{ACE302AB-2D9F-4D8F-95A9-88A4FED39373}"/>
              </a:ext>
            </a:extLst>
          </p:cNvPr>
          <p:cNvSpPr>
            <a:spLocks noGrp="1"/>
          </p:cNvSpPr>
          <p:nvPr>
            <p:ph type="subTitle" idx="1"/>
          </p:nvPr>
        </p:nvSpPr>
        <p:spPr>
          <a:xfrm>
            <a:off x="1308294" y="2008946"/>
            <a:ext cx="9973995" cy="4645073"/>
          </a:xfrm>
        </p:spPr>
        <p:txBody>
          <a:bodyPr>
            <a:normAutofit/>
          </a:bodyPr>
          <a:lstStyle/>
          <a:p>
            <a:pPr marL="457200" indent="-457200" algn="l">
              <a:buFont typeface="+mj-lt"/>
              <a:buAutoNum type="arabicPeriod"/>
            </a:pPr>
            <a:r>
              <a:rPr lang="en-US" dirty="0" err="1"/>
              <a:t>Alfirevic</a:t>
            </a:r>
            <a:r>
              <a:rPr lang="en-US" dirty="0"/>
              <a:t>, Zarko; </a:t>
            </a:r>
            <a:r>
              <a:rPr lang="en-US" dirty="0" err="1"/>
              <a:t>Devane</a:t>
            </a:r>
            <a:r>
              <a:rPr lang="en-US" dirty="0"/>
              <a:t>, Declan; </a:t>
            </a:r>
            <a:r>
              <a:rPr lang="en-US" dirty="0" err="1"/>
              <a:t>Gyte</a:t>
            </a:r>
            <a:r>
              <a:rPr lang="en-US" dirty="0"/>
              <a:t>, Gillian M. L.; Cuthbert, Anna (3 February 2017). "Continuous cardiotocography (CTG) as a form of electronic fetal monitoring (EFM) for fetal assessment during </a:t>
            </a:r>
            <a:r>
              <a:rPr lang="en-US" dirty="0" err="1"/>
              <a:t>labour</a:t>
            </a:r>
            <a:r>
              <a:rPr lang="en-US" dirty="0"/>
              <a:t>". </a:t>
            </a:r>
            <a:r>
              <a:rPr lang="en-US" i="1" dirty="0"/>
              <a:t>Cochrane Database of Systematic Reviews</a:t>
            </a:r>
            <a:r>
              <a:rPr lang="en-US" dirty="0"/>
              <a:t>.</a:t>
            </a:r>
          </a:p>
          <a:p>
            <a:pPr marL="457200" indent="-457200" algn="l">
              <a:buFont typeface="+mj-lt"/>
              <a:buAutoNum type="arabicPeriod"/>
            </a:pPr>
            <a:r>
              <a:rPr lang="en-US" dirty="0"/>
              <a:t>"Types of Fetal Heart Monitoring". </a:t>
            </a:r>
            <a:r>
              <a:rPr lang="en-US" i="1" dirty="0"/>
              <a:t>www.hopkinsmedicine.org</a:t>
            </a:r>
            <a:r>
              <a:rPr lang="en-US" dirty="0"/>
              <a:t>.</a:t>
            </a:r>
          </a:p>
          <a:p>
            <a:pPr marL="457200" indent="-457200" algn="l">
              <a:buFont typeface="+mj-lt"/>
              <a:buAutoNum type="arabicPeriod"/>
            </a:pPr>
            <a:r>
              <a:rPr lang="en-US" dirty="0"/>
              <a:t>https://en.wikipedia.org/wiki/Doppler_ultrasonography</a:t>
            </a:r>
          </a:p>
          <a:p>
            <a:pPr marL="457200" indent="-457200" algn="l">
              <a:buFont typeface="+mj-lt"/>
              <a:buAutoNum type="arabicPeriod"/>
            </a:pPr>
            <a:r>
              <a:rPr lang="en-US" dirty="0"/>
              <a:t>Kaisha Andrew, Prasad </a:t>
            </a:r>
            <a:r>
              <a:rPr lang="en-US" dirty="0" err="1"/>
              <a:t>Gudimetla</a:t>
            </a:r>
            <a:r>
              <a:rPr lang="en-US" dirty="0"/>
              <a:t>, Internal Positioning System for Cardiotocograph (CTG) Transducers at Mackay Base Hospital, Procedia Manufacturing, Volume 30, 2019, Pages 365-372, ISSN 2351-9789, </a:t>
            </a:r>
            <a:r>
              <a:rPr lang="en-US" dirty="0">
                <a:hlinkClick r:id="rId2"/>
              </a:rPr>
              <a:t>https://doi.org/10.1016/j.promfg.2019.02.051</a:t>
            </a:r>
            <a:r>
              <a:rPr lang="en-US" dirty="0"/>
              <a:t>.</a:t>
            </a:r>
          </a:p>
          <a:p>
            <a:pPr marL="457200" indent="-457200" algn="l">
              <a:buFont typeface="+mj-lt"/>
              <a:buAutoNum type="arabicPeriod"/>
            </a:pPr>
            <a:r>
              <a:rPr lang="en-US" dirty="0">
                <a:hlinkClick r:id="rId3"/>
              </a:rPr>
              <a:t>https://archive.ics.uci.edu/ml/datasets/cardiotocography</a:t>
            </a:r>
            <a:r>
              <a:rPr lang="en-US" dirty="0"/>
              <a:t>.</a:t>
            </a:r>
          </a:p>
        </p:txBody>
      </p:sp>
    </p:spTree>
    <p:extLst>
      <p:ext uri="{BB962C8B-B14F-4D97-AF65-F5344CB8AC3E}">
        <p14:creationId xmlns:p14="http://schemas.microsoft.com/office/powerpoint/2010/main" val="86539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AB73-3D10-4F59-9945-DB9DBC81E822}"/>
              </a:ext>
            </a:extLst>
          </p:cNvPr>
          <p:cNvSpPr>
            <a:spLocks noGrp="1"/>
          </p:cNvSpPr>
          <p:nvPr>
            <p:ph type="title"/>
          </p:nvPr>
        </p:nvSpPr>
        <p:spPr>
          <a:xfrm>
            <a:off x="838200" y="2766218"/>
            <a:ext cx="10515600" cy="1325563"/>
          </a:xfrm>
        </p:spPr>
        <p:txBody>
          <a:bodyPr>
            <a:normAutofit/>
          </a:bodyPr>
          <a:lstStyle/>
          <a:p>
            <a:pPr algn="ctr"/>
            <a:r>
              <a:rPr lang="en-US" sz="8000" b="1" dirty="0">
                <a:latin typeface="Adobe Devanagari" panose="02040503050201020203" pitchFamily="18" charset="0"/>
                <a:cs typeface="Adobe Devanagari" panose="02040503050201020203" pitchFamily="18" charset="0"/>
              </a:rPr>
              <a:t>Thank you!</a:t>
            </a:r>
          </a:p>
        </p:txBody>
      </p:sp>
    </p:spTree>
    <p:extLst>
      <p:ext uri="{BB962C8B-B14F-4D97-AF65-F5344CB8AC3E}">
        <p14:creationId xmlns:p14="http://schemas.microsoft.com/office/powerpoint/2010/main" val="322208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2A94-53AD-4CEA-ADA2-8E7648E1950F}"/>
              </a:ext>
            </a:extLst>
          </p:cNvPr>
          <p:cNvSpPr>
            <a:spLocks noGrp="1"/>
          </p:cNvSpPr>
          <p:nvPr>
            <p:ph type="ctrTitle"/>
          </p:nvPr>
        </p:nvSpPr>
        <p:spPr>
          <a:xfrm>
            <a:off x="1524000" y="834219"/>
            <a:ext cx="9144000" cy="1019981"/>
          </a:xfrm>
        </p:spPr>
        <p:txBody>
          <a:bodyPr/>
          <a:lstStyle/>
          <a:p>
            <a:r>
              <a:rPr lang="en-US" b="1" dirty="0"/>
              <a:t>Fetal Health</a:t>
            </a:r>
          </a:p>
        </p:txBody>
      </p:sp>
      <p:sp>
        <p:nvSpPr>
          <p:cNvPr id="3" name="Subtitle 2">
            <a:extLst>
              <a:ext uri="{FF2B5EF4-FFF2-40B4-BE49-F238E27FC236}">
                <a16:creationId xmlns:a16="http://schemas.microsoft.com/office/drawing/2014/main" id="{49229F21-8799-42EB-8A2F-DA0929D719AD}"/>
              </a:ext>
            </a:extLst>
          </p:cNvPr>
          <p:cNvSpPr>
            <a:spLocks noGrp="1"/>
          </p:cNvSpPr>
          <p:nvPr>
            <p:ph type="subTitle" idx="1"/>
          </p:nvPr>
        </p:nvSpPr>
        <p:spPr>
          <a:xfrm>
            <a:off x="1524000" y="2532183"/>
            <a:ext cx="9144000" cy="3305909"/>
          </a:xfrm>
        </p:spPr>
        <p:txBody>
          <a:bodyPr>
            <a:normAutofit/>
          </a:bodyPr>
          <a:lstStyle/>
          <a:p>
            <a:pPr marL="342900" indent="-342900" algn="l">
              <a:buFont typeface="Arial" panose="020B0604020202020204" pitchFamily="34" charset="0"/>
              <a:buChar char="•"/>
            </a:pPr>
            <a:r>
              <a:rPr lang="en-US" sz="3200" dirty="0"/>
              <a:t>Classify fetal health in order to prevent child and maternal mortality.</a:t>
            </a:r>
          </a:p>
          <a:p>
            <a:pPr algn="l"/>
            <a:endParaRPr lang="en-US" sz="3200" dirty="0"/>
          </a:p>
          <a:p>
            <a:pPr marL="342900" indent="-342900" algn="l">
              <a:buFont typeface="Arial" panose="020B0604020202020204" pitchFamily="34" charset="0"/>
              <a:buChar char="•"/>
            </a:pPr>
            <a:r>
              <a:rPr lang="en-US" sz="3200" dirty="0"/>
              <a:t>CTG (Cardiotocography) is used during pregnancy to monitor fetal heart rate and uterine contractions.</a:t>
            </a:r>
          </a:p>
        </p:txBody>
      </p:sp>
    </p:spTree>
    <p:extLst>
      <p:ext uri="{BB962C8B-B14F-4D97-AF65-F5344CB8AC3E}">
        <p14:creationId xmlns:p14="http://schemas.microsoft.com/office/powerpoint/2010/main" val="342212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EE7B-7E76-40AB-8AD3-BBDC32186D8A}"/>
              </a:ext>
            </a:extLst>
          </p:cNvPr>
          <p:cNvSpPr>
            <a:spLocks noGrp="1"/>
          </p:cNvSpPr>
          <p:nvPr>
            <p:ph type="ctrTitle"/>
          </p:nvPr>
        </p:nvSpPr>
        <p:spPr>
          <a:xfrm>
            <a:off x="1524000" y="777949"/>
            <a:ext cx="9144000" cy="1076252"/>
          </a:xfrm>
        </p:spPr>
        <p:txBody>
          <a:bodyPr/>
          <a:lstStyle/>
          <a:p>
            <a:r>
              <a:rPr lang="en-US" b="1" dirty="0"/>
              <a:t>Cardiotocography (CTG)</a:t>
            </a:r>
          </a:p>
        </p:txBody>
      </p:sp>
      <p:sp>
        <p:nvSpPr>
          <p:cNvPr id="3" name="Subtitle 2">
            <a:extLst>
              <a:ext uri="{FF2B5EF4-FFF2-40B4-BE49-F238E27FC236}">
                <a16:creationId xmlns:a16="http://schemas.microsoft.com/office/drawing/2014/main" id="{5876E24C-F300-4204-9E41-1A853B46ECB8}"/>
              </a:ext>
            </a:extLst>
          </p:cNvPr>
          <p:cNvSpPr>
            <a:spLocks noGrp="1"/>
          </p:cNvSpPr>
          <p:nvPr>
            <p:ph type="subTitle" idx="1"/>
          </p:nvPr>
        </p:nvSpPr>
        <p:spPr>
          <a:xfrm>
            <a:off x="1524001" y="2726248"/>
            <a:ext cx="5411372" cy="3013369"/>
          </a:xfrm>
        </p:spPr>
        <p:txBody>
          <a:bodyPr>
            <a:normAutofit/>
          </a:bodyPr>
          <a:lstStyle/>
          <a:p>
            <a:pPr algn="l"/>
            <a:r>
              <a:rPr lang="en-US" sz="3600" dirty="0"/>
              <a:t>Methods:</a:t>
            </a:r>
          </a:p>
          <a:p>
            <a:pPr marL="342900" indent="-342900" algn="l">
              <a:buFont typeface="Arial" panose="020B0604020202020204" pitchFamily="34" charset="0"/>
              <a:buChar char="•"/>
            </a:pPr>
            <a:r>
              <a:rPr lang="en-US" sz="3600" dirty="0"/>
              <a:t>External CTG</a:t>
            </a:r>
          </a:p>
          <a:p>
            <a:pPr marL="342900" indent="-342900" algn="l">
              <a:buFont typeface="Arial" panose="020B0604020202020204" pitchFamily="34" charset="0"/>
              <a:buChar char="•"/>
            </a:pPr>
            <a:r>
              <a:rPr lang="en-US" sz="3600" dirty="0"/>
              <a:t>Internal CTG</a:t>
            </a:r>
          </a:p>
        </p:txBody>
      </p:sp>
      <p:pic>
        <p:nvPicPr>
          <p:cNvPr id="1026" name="Picture 2">
            <a:extLst>
              <a:ext uri="{FF2B5EF4-FFF2-40B4-BE49-F238E27FC236}">
                <a16:creationId xmlns:a16="http://schemas.microsoft.com/office/drawing/2014/main" id="{284AD3D8-D4BD-4883-9A63-25943A65F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236" y="2194559"/>
            <a:ext cx="5365491" cy="354505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AC998774-0090-4BC3-AD68-8F708689A276}"/>
              </a:ext>
            </a:extLst>
          </p:cNvPr>
          <p:cNvSpPr txBox="1">
            <a:spLocks/>
          </p:cNvSpPr>
          <p:nvPr/>
        </p:nvSpPr>
        <p:spPr>
          <a:xfrm>
            <a:off x="6457072" y="5894363"/>
            <a:ext cx="5734928" cy="5480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[Source] https://en.wikipedia.org/wiki/Cardiotocography</a:t>
            </a:r>
          </a:p>
        </p:txBody>
      </p:sp>
    </p:spTree>
    <p:extLst>
      <p:ext uri="{BB962C8B-B14F-4D97-AF65-F5344CB8AC3E}">
        <p14:creationId xmlns:p14="http://schemas.microsoft.com/office/powerpoint/2010/main" val="175410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4BA8-5B9C-4837-8AF9-4B90BFD20087}"/>
              </a:ext>
            </a:extLst>
          </p:cNvPr>
          <p:cNvSpPr>
            <a:spLocks noGrp="1"/>
          </p:cNvSpPr>
          <p:nvPr>
            <p:ph type="ctrTitle"/>
          </p:nvPr>
        </p:nvSpPr>
        <p:spPr>
          <a:xfrm>
            <a:off x="1524000" y="552083"/>
            <a:ext cx="9144000" cy="1048117"/>
          </a:xfrm>
        </p:spPr>
        <p:txBody>
          <a:bodyPr/>
          <a:lstStyle/>
          <a:p>
            <a:r>
              <a:rPr lang="en-US" b="1" dirty="0"/>
              <a:t>External CTG</a:t>
            </a:r>
          </a:p>
        </p:txBody>
      </p:sp>
      <p:sp>
        <p:nvSpPr>
          <p:cNvPr id="3" name="Subtitle 2">
            <a:extLst>
              <a:ext uri="{FF2B5EF4-FFF2-40B4-BE49-F238E27FC236}">
                <a16:creationId xmlns:a16="http://schemas.microsoft.com/office/drawing/2014/main" id="{1A96914A-9321-48B6-8439-A8B1DC01D4BF}"/>
              </a:ext>
            </a:extLst>
          </p:cNvPr>
          <p:cNvSpPr>
            <a:spLocks noGrp="1"/>
          </p:cNvSpPr>
          <p:nvPr>
            <p:ph type="subTitle" idx="1"/>
          </p:nvPr>
        </p:nvSpPr>
        <p:spPr>
          <a:xfrm>
            <a:off x="1524000" y="1871003"/>
            <a:ext cx="9144000" cy="4178105"/>
          </a:xfrm>
        </p:spPr>
        <p:txBody>
          <a:bodyPr>
            <a:normAutofit lnSpcReduction="10000"/>
          </a:bodyPr>
          <a:lstStyle/>
          <a:p>
            <a:pPr marL="342900" indent="-342900" algn="l">
              <a:buFont typeface="Arial" panose="020B0604020202020204" pitchFamily="34" charset="0"/>
              <a:buChar char="•"/>
            </a:pPr>
            <a:r>
              <a:rPr lang="en-US" sz="3200" dirty="0"/>
              <a:t>The fetal heart rate and the activity of the uterine muscle are detected by two transducers placed on the mother's abdomen, with one above the fetal heart to monitor heart rate, and the other at the fundus of the uterus to measure frequency of contractions.[1]</a:t>
            </a:r>
            <a:endParaRPr lang="en-US" sz="2000" dirty="0"/>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r>
              <a:rPr lang="en-US" sz="3200" dirty="0"/>
              <a:t>Doppler ultrasound provides the information, which is recorded on a paper strip.[1]</a:t>
            </a:r>
          </a:p>
        </p:txBody>
      </p:sp>
    </p:spTree>
    <p:extLst>
      <p:ext uri="{BB962C8B-B14F-4D97-AF65-F5344CB8AC3E}">
        <p14:creationId xmlns:p14="http://schemas.microsoft.com/office/powerpoint/2010/main" val="92363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A5D0-C618-432F-B6A0-1BD224609303}"/>
              </a:ext>
            </a:extLst>
          </p:cNvPr>
          <p:cNvSpPr>
            <a:spLocks noGrp="1"/>
          </p:cNvSpPr>
          <p:nvPr>
            <p:ph type="ctrTitle"/>
          </p:nvPr>
        </p:nvSpPr>
        <p:spPr>
          <a:xfrm>
            <a:off x="1524000" y="495812"/>
            <a:ext cx="9144000" cy="1104388"/>
          </a:xfrm>
        </p:spPr>
        <p:txBody>
          <a:bodyPr/>
          <a:lstStyle/>
          <a:p>
            <a:r>
              <a:rPr lang="en-US" b="1" dirty="0"/>
              <a:t>Internal CTG</a:t>
            </a:r>
          </a:p>
        </p:txBody>
      </p:sp>
      <p:sp>
        <p:nvSpPr>
          <p:cNvPr id="3" name="Subtitle 2">
            <a:extLst>
              <a:ext uri="{FF2B5EF4-FFF2-40B4-BE49-F238E27FC236}">
                <a16:creationId xmlns:a16="http://schemas.microsoft.com/office/drawing/2014/main" id="{67BD9C57-9E31-48EE-904D-AB48B9D3BCD9}"/>
              </a:ext>
            </a:extLst>
          </p:cNvPr>
          <p:cNvSpPr>
            <a:spLocks noGrp="1"/>
          </p:cNvSpPr>
          <p:nvPr>
            <p:ph type="subTitle" idx="1"/>
          </p:nvPr>
        </p:nvSpPr>
        <p:spPr>
          <a:xfrm>
            <a:off x="1083213" y="1856935"/>
            <a:ext cx="10044332" cy="4712677"/>
          </a:xfrm>
        </p:spPr>
        <p:txBody>
          <a:bodyPr>
            <a:normAutofit fontScale="92500" lnSpcReduction="20000"/>
          </a:bodyPr>
          <a:lstStyle/>
          <a:p>
            <a:pPr marL="342900" indent="-342900" algn="l">
              <a:buFont typeface="Arial" panose="020B0604020202020204" pitchFamily="34" charset="0"/>
              <a:buChar char="•"/>
            </a:pPr>
            <a:r>
              <a:rPr lang="en-US" sz="3200" dirty="0"/>
              <a:t>Internal cardiotocography uses an electronic transducer connected directly to the fetus. A wire electrode, sometimes called a spiral or scalp electrode, is attached to the fetal scalp through the cervical opening and is connected to the monitor.[2]</a:t>
            </a:r>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r>
              <a:rPr lang="en-US" sz="3200" dirty="0"/>
              <a:t>Internal monitoring provides a more accurate and consistent transmission of the fetal heart rate, as unlike external monitoring, it is not affected by factors such as movement.[2]</a:t>
            </a:r>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r>
              <a:rPr lang="en-US" sz="3200" dirty="0"/>
              <a:t>Internal monitoring may be used when external monitoring is inadequate, or if closer surveillance is needed.[2]</a:t>
            </a:r>
          </a:p>
        </p:txBody>
      </p:sp>
    </p:spTree>
    <p:extLst>
      <p:ext uri="{BB962C8B-B14F-4D97-AF65-F5344CB8AC3E}">
        <p14:creationId xmlns:p14="http://schemas.microsoft.com/office/powerpoint/2010/main" val="216766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B3A2-BC5F-4F14-86FE-7A803CA54FF6}"/>
              </a:ext>
            </a:extLst>
          </p:cNvPr>
          <p:cNvSpPr>
            <a:spLocks noGrp="1"/>
          </p:cNvSpPr>
          <p:nvPr>
            <p:ph type="ctrTitle"/>
          </p:nvPr>
        </p:nvSpPr>
        <p:spPr>
          <a:xfrm>
            <a:off x="1524000" y="411406"/>
            <a:ext cx="9144000" cy="1188794"/>
          </a:xfrm>
        </p:spPr>
        <p:txBody>
          <a:bodyPr/>
          <a:lstStyle/>
          <a:p>
            <a:r>
              <a:rPr lang="en-US" b="1" dirty="0"/>
              <a:t>Use of Sensors in CTG</a:t>
            </a:r>
          </a:p>
        </p:txBody>
      </p:sp>
      <p:sp>
        <p:nvSpPr>
          <p:cNvPr id="3" name="Subtitle 2">
            <a:extLst>
              <a:ext uri="{FF2B5EF4-FFF2-40B4-BE49-F238E27FC236}">
                <a16:creationId xmlns:a16="http://schemas.microsoft.com/office/drawing/2014/main" id="{356E501B-B0EC-4691-9DDA-F0110390D307}"/>
              </a:ext>
            </a:extLst>
          </p:cNvPr>
          <p:cNvSpPr>
            <a:spLocks noGrp="1"/>
          </p:cNvSpPr>
          <p:nvPr>
            <p:ph type="subTitle" idx="1"/>
          </p:nvPr>
        </p:nvSpPr>
        <p:spPr>
          <a:xfrm>
            <a:off x="1097281" y="2166424"/>
            <a:ext cx="10213144" cy="4280170"/>
          </a:xfrm>
        </p:spPr>
        <p:txBody>
          <a:bodyPr>
            <a:normAutofit lnSpcReduction="10000"/>
          </a:bodyPr>
          <a:lstStyle/>
          <a:p>
            <a:pPr marL="342900" indent="-342900" algn="l">
              <a:buFont typeface="Arial" panose="020B0604020202020204" pitchFamily="34" charset="0"/>
              <a:buChar char="•"/>
            </a:pPr>
            <a:r>
              <a:rPr lang="en-US" sz="3200" dirty="0"/>
              <a:t>Doppler ultrasonography is medical ultrasonography that employs the Doppler effect to generate imaging of the movement of tissues and body fluids, and their relative velocity to the probe.[3]</a:t>
            </a:r>
          </a:p>
          <a:p>
            <a:pPr algn="l"/>
            <a:endParaRPr lang="en-US" sz="3200" dirty="0"/>
          </a:p>
          <a:p>
            <a:pPr marL="342900" indent="-342900" algn="l">
              <a:buFont typeface="Arial" panose="020B0604020202020204" pitchFamily="34" charset="0"/>
              <a:buChar char="•"/>
            </a:pPr>
            <a:r>
              <a:rPr lang="en-US" sz="3200" dirty="0"/>
              <a:t>It </a:t>
            </a:r>
            <a:r>
              <a:rPr lang="en-US" sz="3200" dirty="0" err="1"/>
              <a:t>utilised</a:t>
            </a:r>
            <a:r>
              <a:rPr lang="en-US" sz="3200" dirty="0"/>
              <a:t> an </a:t>
            </a:r>
            <a:r>
              <a:rPr lang="en-US" sz="3200" dirty="0" err="1"/>
              <a:t>Xbee</a:t>
            </a:r>
            <a:r>
              <a:rPr lang="en-US" sz="3200" dirty="0"/>
              <a:t> Arduino based sensor network for distance calculation which is used by a ‘differential localization algorithm for location estimation’. Creating a </a:t>
            </a:r>
            <a:r>
              <a:rPr lang="en-US" sz="3200" dirty="0" err="1"/>
              <a:t>XBee</a:t>
            </a:r>
            <a:r>
              <a:rPr lang="en-US" sz="3200" dirty="0"/>
              <a:t> based network is advantageous when required to monitor real-time sensor data.[4]</a:t>
            </a:r>
          </a:p>
        </p:txBody>
      </p:sp>
    </p:spTree>
    <p:extLst>
      <p:ext uri="{BB962C8B-B14F-4D97-AF65-F5344CB8AC3E}">
        <p14:creationId xmlns:p14="http://schemas.microsoft.com/office/powerpoint/2010/main" val="154784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TG trace in which the software recognised all kinds of accelerations,... |  Download Scientific Diagram">
            <a:extLst>
              <a:ext uri="{FF2B5EF4-FFF2-40B4-BE49-F238E27FC236}">
                <a16:creationId xmlns:a16="http://schemas.microsoft.com/office/drawing/2014/main" id="{9B1FB27A-FE39-4AD1-9459-86950CD7F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86" y="339456"/>
            <a:ext cx="10837227" cy="559710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3C81BA4-F324-478B-8F19-EAB46ED12316}"/>
              </a:ext>
            </a:extLst>
          </p:cNvPr>
          <p:cNvSpPr txBox="1">
            <a:spLocks/>
          </p:cNvSpPr>
          <p:nvPr/>
        </p:nvSpPr>
        <p:spPr>
          <a:xfrm>
            <a:off x="677386" y="5936564"/>
            <a:ext cx="10837227" cy="7315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[Source] https://www.researchgate.net/figure/CTG-trace-in-which-the-software-recognised-all-kinds-of-accelerations-a-deceleration_fig4_284086787</a:t>
            </a:r>
          </a:p>
        </p:txBody>
      </p:sp>
    </p:spTree>
    <p:extLst>
      <p:ext uri="{BB962C8B-B14F-4D97-AF65-F5344CB8AC3E}">
        <p14:creationId xmlns:p14="http://schemas.microsoft.com/office/powerpoint/2010/main" val="350501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EF35-8881-4703-AC48-A930B18FC6FB}"/>
              </a:ext>
            </a:extLst>
          </p:cNvPr>
          <p:cNvSpPr>
            <a:spLocks noGrp="1"/>
          </p:cNvSpPr>
          <p:nvPr>
            <p:ph type="ctrTitle"/>
          </p:nvPr>
        </p:nvSpPr>
        <p:spPr>
          <a:xfrm>
            <a:off x="934840" y="432900"/>
            <a:ext cx="10322320" cy="1202861"/>
          </a:xfrm>
        </p:spPr>
        <p:txBody>
          <a:bodyPr/>
          <a:lstStyle/>
          <a:p>
            <a:r>
              <a:rPr lang="en-US" b="1" dirty="0"/>
              <a:t>Our Dataset</a:t>
            </a:r>
          </a:p>
        </p:txBody>
      </p:sp>
      <p:sp>
        <p:nvSpPr>
          <p:cNvPr id="6" name="Subtitle 2">
            <a:extLst>
              <a:ext uri="{FF2B5EF4-FFF2-40B4-BE49-F238E27FC236}">
                <a16:creationId xmlns:a16="http://schemas.microsoft.com/office/drawing/2014/main" id="{3F46E936-CBF2-4334-9CB2-0321F30E9556}"/>
              </a:ext>
            </a:extLst>
          </p:cNvPr>
          <p:cNvSpPr>
            <a:spLocks noGrp="1"/>
          </p:cNvSpPr>
          <p:nvPr>
            <p:ph type="subTitle" idx="1"/>
          </p:nvPr>
        </p:nvSpPr>
        <p:spPr>
          <a:xfrm>
            <a:off x="1074675" y="1963420"/>
            <a:ext cx="10042649" cy="1891128"/>
          </a:xfrm>
        </p:spPr>
        <p:txBody>
          <a:bodyPr>
            <a:normAutofit/>
          </a:bodyPr>
          <a:lstStyle/>
          <a:p>
            <a:pPr algn="l"/>
            <a:r>
              <a:rPr lang="en-US" sz="3200" dirty="0"/>
              <a:t>The dataset consists of measurements of fetal heart rate (FHR) and uterine contraction (UC) features on </a:t>
            </a:r>
            <a:r>
              <a:rPr lang="en-US" sz="3200" dirty="0" err="1"/>
              <a:t>cardiotocograms</a:t>
            </a:r>
            <a:r>
              <a:rPr lang="en-US" sz="3200" dirty="0"/>
              <a:t> classified by expert obstetricians.[5]</a:t>
            </a:r>
          </a:p>
        </p:txBody>
      </p:sp>
      <p:sp>
        <p:nvSpPr>
          <p:cNvPr id="7" name="Subtitle 2">
            <a:extLst>
              <a:ext uri="{FF2B5EF4-FFF2-40B4-BE49-F238E27FC236}">
                <a16:creationId xmlns:a16="http://schemas.microsoft.com/office/drawing/2014/main" id="{EC8D7BF9-0909-4468-8375-EE1651BD4171}"/>
              </a:ext>
            </a:extLst>
          </p:cNvPr>
          <p:cNvSpPr txBox="1">
            <a:spLocks/>
          </p:cNvSpPr>
          <p:nvPr/>
        </p:nvSpPr>
        <p:spPr>
          <a:xfrm>
            <a:off x="1074675" y="3854548"/>
            <a:ext cx="10042649" cy="2743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u="sng" dirty="0"/>
              <a:t>Dataset Info: </a:t>
            </a:r>
            <a:r>
              <a:rPr lang="en-US" sz="2800" dirty="0"/>
              <a:t>2126 fetal </a:t>
            </a:r>
            <a:r>
              <a:rPr lang="en-US" sz="2800" dirty="0" err="1"/>
              <a:t>cardiotocograms</a:t>
            </a:r>
            <a:r>
              <a:rPr lang="en-US" sz="2800" dirty="0"/>
              <a:t> (CTGs) were automatically processed and the respective diagnostic features measured. The CTGs were also classified by three expert obstetricians and a consensus classification label assigned to each of them. Classification was both with respect to a morphologic pattern (A, B, C. ...) and to a fetal state (N, S, P). Therefore the dataset can be used either for 10-class or 3-class experiments.[5]</a:t>
            </a:r>
          </a:p>
        </p:txBody>
      </p:sp>
    </p:spTree>
    <p:extLst>
      <p:ext uri="{BB962C8B-B14F-4D97-AF65-F5344CB8AC3E}">
        <p14:creationId xmlns:p14="http://schemas.microsoft.com/office/powerpoint/2010/main" val="274820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0B5330-E099-4512-AC9E-57853943E996}"/>
              </a:ext>
            </a:extLst>
          </p:cNvPr>
          <p:cNvSpPr>
            <a:spLocks noGrp="1"/>
          </p:cNvSpPr>
          <p:nvPr>
            <p:ph type="title"/>
          </p:nvPr>
        </p:nvSpPr>
        <p:spPr/>
        <p:txBody>
          <a:bodyPr>
            <a:normAutofit/>
          </a:bodyPr>
          <a:lstStyle/>
          <a:p>
            <a:pPr algn="ctr"/>
            <a:r>
              <a:rPr lang="en-US" sz="5400" b="1" dirty="0"/>
              <a:t>Attributes of Dataset</a:t>
            </a:r>
          </a:p>
        </p:txBody>
      </p:sp>
      <p:sp>
        <p:nvSpPr>
          <p:cNvPr id="6" name="Subtitle 2">
            <a:extLst>
              <a:ext uri="{FF2B5EF4-FFF2-40B4-BE49-F238E27FC236}">
                <a16:creationId xmlns:a16="http://schemas.microsoft.com/office/drawing/2014/main" id="{F51C0A07-0C34-4A1E-A092-B9DF2DE000E1}"/>
              </a:ext>
            </a:extLst>
          </p:cNvPr>
          <p:cNvSpPr txBox="1">
            <a:spLocks/>
          </p:cNvSpPr>
          <p:nvPr/>
        </p:nvSpPr>
        <p:spPr>
          <a:xfrm>
            <a:off x="717452" y="1834076"/>
            <a:ext cx="11310425" cy="4921542"/>
          </a:xfrm>
          <a:prstGeom prst="rect">
            <a:avLst/>
          </a:prstGeom>
        </p:spPr>
        <p:txBody>
          <a:bodyPr vert="horz" lIns="91440" tIns="45720" rIns="91440" bIns="45720" numCol="2"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LB - FHR baseline (beats per minute)</a:t>
            </a:r>
          </a:p>
          <a:p>
            <a:pPr marL="342900" indent="-342900" algn="l">
              <a:buFont typeface="Arial" panose="020B0604020202020204" pitchFamily="34" charset="0"/>
              <a:buChar char="•"/>
            </a:pPr>
            <a:r>
              <a:rPr lang="en-US" dirty="0"/>
              <a:t>AC - # of accelerations per second</a:t>
            </a:r>
          </a:p>
          <a:p>
            <a:pPr marL="342900" indent="-342900" algn="l">
              <a:buFont typeface="Arial" panose="020B0604020202020204" pitchFamily="34" charset="0"/>
              <a:buChar char="•"/>
            </a:pPr>
            <a:r>
              <a:rPr lang="en-US" dirty="0"/>
              <a:t>FM - # of fetal movements per second</a:t>
            </a:r>
          </a:p>
          <a:p>
            <a:pPr marL="342900" indent="-342900" algn="l">
              <a:buFont typeface="Arial" panose="020B0604020202020204" pitchFamily="34" charset="0"/>
              <a:buChar char="•"/>
            </a:pPr>
            <a:r>
              <a:rPr lang="en-US" dirty="0"/>
              <a:t>UC - # of uterine contractions per second</a:t>
            </a:r>
          </a:p>
          <a:p>
            <a:pPr marL="342900" indent="-342900" algn="l">
              <a:buFont typeface="Arial" panose="020B0604020202020204" pitchFamily="34" charset="0"/>
              <a:buChar char="•"/>
            </a:pPr>
            <a:r>
              <a:rPr lang="en-US" dirty="0"/>
              <a:t>DL - # of light decelerations per second</a:t>
            </a:r>
          </a:p>
          <a:p>
            <a:pPr marL="342900" indent="-342900" algn="l">
              <a:buFont typeface="Arial" panose="020B0604020202020204" pitchFamily="34" charset="0"/>
              <a:buChar char="•"/>
            </a:pPr>
            <a:r>
              <a:rPr lang="en-US" dirty="0"/>
              <a:t>DS - # of severe decelerations per second</a:t>
            </a:r>
          </a:p>
          <a:p>
            <a:pPr marL="342900" indent="-342900" algn="l">
              <a:buFont typeface="Arial" panose="020B0604020202020204" pitchFamily="34" charset="0"/>
              <a:buChar char="•"/>
            </a:pPr>
            <a:r>
              <a:rPr lang="en-US" dirty="0"/>
              <a:t>DP - # of </a:t>
            </a:r>
            <a:r>
              <a:rPr lang="en-US" dirty="0" err="1"/>
              <a:t>prolongued</a:t>
            </a:r>
            <a:r>
              <a:rPr lang="en-US" dirty="0"/>
              <a:t> decelerations per second</a:t>
            </a:r>
          </a:p>
          <a:p>
            <a:pPr marL="342900" indent="-342900" algn="l">
              <a:buFont typeface="Arial" panose="020B0604020202020204" pitchFamily="34" charset="0"/>
              <a:buChar char="•"/>
            </a:pPr>
            <a:r>
              <a:rPr lang="en-US" dirty="0"/>
              <a:t>ASTV - percentage of time with abnormal short term variability</a:t>
            </a:r>
          </a:p>
          <a:p>
            <a:pPr marL="342900" indent="-342900" algn="l">
              <a:buFont typeface="Arial" panose="020B0604020202020204" pitchFamily="34" charset="0"/>
              <a:buChar char="•"/>
            </a:pPr>
            <a:r>
              <a:rPr lang="en-US" dirty="0"/>
              <a:t>MSTV - mean value of short term variability</a:t>
            </a:r>
          </a:p>
          <a:p>
            <a:pPr marL="342900" indent="-342900" algn="l">
              <a:buFont typeface="Arial" panose="020B0604020202020204" pitchFamily="34" charset="0"/>
              <a:buChar char="•"/>
            </a:pPr>
            <a:r>
              <a:rPr lang="en-US" dirty="0"/>
              <a:t>ALTV - percentage of time with abnormal long term variability</a:t>
            </a:r>
          </a:p>
          <a:p>
            <a:pPr marL="342900" indent="-342900" algn="l">
              <a:buFont typeface="Arial" panose="020B0604020202020204" pitchFamily="34" charset="0"/>
              <a:buChar char="•"/>
            </a:pPr>
            <a:r>
              <a:rPr lang="en-US" dirty="0"/>
              <a:t>MLTV - mean value of long term variability</a:t>
            </a:r>
          </a:p>
          <a:p>
            <a:pPr marL="342900" indent="-342900" algn="l">
              <a:buFont typeface="Arial" panose="020B0604020202020204" pitchFamily="34" charset="0"/>
              <a:buChar char="•"/>
            </a:pPr>
            <a:r>
              <a:rPr lang="en-US" dirty="0"/>
              <a:t>Width - width of FHR histogram</a:t>
            </a:r>
          </a:p>
          <a:p>
            <a:pPr marL="342900" indent="-342900" algn="l">
              <a:buFont typeface="Arial" panose="020B0604020202020204" pitchFamily="34" charset="0"/>
              <a:buChar char="•"/>
            </a:pPr>
            <a:r>
              <a:rPr lang="en-US" dirty="0"/>
              <a:t>Min - minimum of FHR histogram</a:t>
            </a:r>
          </a:p>
          <a:p>
            <a:pPr marL="342900" indent="-342900" algn="l">
              <a:buFont typeface="Arial" panose="020B0604020202020204" pitchFamily="34" charset="0"/>
              <a:buChar char="•"/>
            </a:pPr>
            <a:r>
              <a:rPr lang="en-US" dirty="0"/>
              <a:t>Max - Maximum of FHR histogram</a:t>
            </a:r>
          </a:p>
          <a:p>
            <a:pPr marL="342900" indent="-342900" algn="l">
              <a:buFont typeface="Arial" panose="020B0604020202020204" pitchFamily="34" charset="0"/>
              <a:buChar char="•"/>
            </a:pPr>
            <a:r>
              <a:rPr lang="en-US" dirty="0" err="1"/>
              <a:t>Nmax</a:t>
            </a:r>
            <a:r>
              <a:rPr lang="en-US" dirty="0"/>
              <a:t> - # of histogram peaks</a:t>
            </a:r>
          </a:p>
          <a:p>
            <a:pPr marL="342900" indent="-342900" algn="l">
              <a:buFont typeface="Arial" panose="020B0604020202020204" pitchFamily="34" charset="0"/>
              <a:buChar char="•"/>
            </a:pPr>
            <a:r>
              <a:rPr lang="en-US" dirty="0" err="1"/>
              <a:t>Nzeros</a:t>
            </a:r>
            <a:r>
              <a:rPr lang="en-US" dirty="0"/>
              <a:t> - # of histogram zeros</a:t>
            </a:r>
          </a:p>
          <a:p>
            <a:pPr marL="342900" indent="-342900" algn="l">
              <a:buFont typeface="Arial" panose="020B0604020202020204" pitchFamily="34" charset="0"/>
              <a:buChar char="•"/>
            </a:pPr>
            <a:r>
              <a:rPr lang="en-US" dirty="0"/>
              <a:t>Mode - histogram mode</a:t>
            </a:r>
          </a:p>
          <a:p>
            <a:pPr marL="342900" indent="-342900" algn="l">
              <a:buFont typeface="Arial" panose="020B0604020202020204" pitchFamily="34" charset="0"/>
              <a:buChar char="•"/>
            </a:pPr>
            <a:r>
              <a:rPr lang="en-US" dirty="0"/>
              <a:t>Mean - histogram mean</a:t>
            </a:r>
          </a:p>
          <a:p>
            <a:pPr marL="342900" indent="-342900" algn="l">
              <a:buFont typeface="Arial" panose="020B0604020202020204" pitchFamily="34" charset="0"/>
              <a:buChar char="•"/>
            </a:pPr>
            <a:r>
              <a:rPr lang="en-US" dirty="0"/>
              <a:t>Median - histogram median</a:t>
            </a:r>
          </a:p>
          <a:p>
            <a:pPr marL="342900" indent="-342900" algn="l">
              <a:buFont typeface="Arial" panose="020B0604020202020204" pitchFamily="34" charset="0"/>
              <a:buChar char="•"/>
            </a:pPr>
            <a:r>
              <a:rPr lang="en-US" dirty="0"/>
              <a:t>Variance - histogram variance</a:t>
            </a:r>
          </a:p>
          <a:p>
            <a:pPr marL="342900" indent="-342900" algn="l">
              <a:buFont typeface="Arial" panose="020B0604020202020204" pitchFamily="34" charset="0"/>
              <a:buChar char="•"/>
            </a:pPr>
            <a:r>
              <a:rPr lang="en-US" dirty="0"/>
              <a:t>Tendency - histogram tendency</a:t>
            </a:r>
          </a:p>
          <a:p>
            <a:pPr marL="342900" indent="-342900" algn="l">
              <a:buFont typeface="Arial" panose="020B0604020202020204" pitchFamily="34" charset="0"/>
              <a:buChar char="•"/>
            </a:pPr>
            <a:r>
              <a:rPr lang="en-US" dirty="0"/>
              <a:t>CLASS - FHR pattern class code (1 to 10)</a:t>
            </a:r>
          </a:p>
          <a:p>
            <a:pPr marL="342900" indent="-342900" algn="l">
              <a:buFont typeface="Arial" panose="020B0604020202020204" pitchFamily="34" charset="0"/>
              <a:buChar char="•"/>
            </a:pPr>
            <a:r>
              <a:rPr lang="en-US" dirty="0"/>
              <a:t>NSP - fetal state class code (N=normal; S=suspect; P=pathologic)</a:t>
            </a:r>
          </a:p>
        </p:txBody>
      </p:sp>
    </p:spTree>
    <p:extLst>
      <p:ext uri="{BB962C8B-B14F-4D97-AF65-F5344CB8AC3E}">
        <p14:creationId xmlns:p14="http://schemas.microsoft.com/office/powerpoint/2010/main" val="1713634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818</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Adobe Devanagari</vt:lpstr>
      <vt:lpstr>Arial</vt:lpstr>
      <vt:lpstr>Calibri</vt:lpstr>
      <vt:lpstr>Calibri Light</vt:lpstr>
      <vt:lpstr>Office Theme</vt:lpstr>
      <vt:lpstr>Wireless Sensor Networks Project</vt:lpstr>
      <vt:lpstr>Fetal Health</vt:lpstr>
      <vt:lpstr>Cardiotocography (CTG)</vt:lpstr>
      <vt:lpstr>External CTG</vt:lpstr>
      <vt:lpstr>Internal CTG</vt:lpstr>
      <vt:lpstr>Use of Sensors in CTG</vt:lpstr>
      <vt:lpstr>PowerPoint Presentation</vt:lpstr>
      <vt:lpstr>Our Dataset</vt:lpstr>
      <vt:lpstr>Attributes of Dataset</vt:lpstr>
      <vt:lpstr>Objective</vt:lpstr>
      <vt:lpstr>Correlation</vt:lpstr>
      <vt:lpstr>Machine Learning methods</vt:lpstr>
      <vt:lpstr>Bagging VS Boosting</vt:lpstr>
      <vt:lpstr>Let us now look at the project…</vt:lpstr>
      <vt:lpstr>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Sensor Networks Project</dc:title>
  <dc:creator>Gargi</dc:creator>
  <cp:lastModifiedBy>Gargi</cp:lastModifiedBy>
  <cp:revision>29</cp:revision>
  <dcterms:created xsi:type="dcterms:W3CDTF">2021-08-16T07:46:54Z</dcterms:created>
  <dcterms:modified xsi:type="dcterms:W3CDTF">2021-09-04T04:14:41Z</dcterms:modified>
</cp:coreProperties>
</file>