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64" r:id="rId6"/>
    <p:sldId id="259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69" r:id="rId15"/>
    <p:sldId id="273" r:id="rId16"/>
    <p:sldId id="275" r:id="rId17"/>
    <p:sldId id="261" r:id="rId18"/>
    <p:sldId id="276" r:id="rId19"/>
    <p:sldId id="262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Gargi Podder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6052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368704"/>
            <a:ext cx="4134600" cy="363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RFM analysis is behaviour based analysis to target which customers a company should target to increase its value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RFM is used to segment customers based on their transactions history such as: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/>
              <a:t>How recently a customer has purchased(Recency)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/>
              <a:t>How frequent they purchase(Frequency)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/>
              <a:t>How much a customer total spends(Monetary)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is based on the marketing axiom that </a:t>
            </a:r>
            <a:r>
              <a:rPr lang="en-US" sz="1400" b="1" dirty="0"/>
              <a:t>80% of your business comes from 20% of your customers</a:t>
            </a:r>
            <a:r>
              <a:rPr lang="en-US" sz="1400" dirty="0"/>
              <a:t>. RFM helps to identify customers who are more likely to respond to promotions by segmenting them into various categories.</a:t>
            </a: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855A5-D716-45E9-88B2-06973D286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33650"/>
            <a:ext cx="4572000" cy="43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473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Scatter Plot on Recency and Monetary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640621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who have bought recently generated more revenue than those customers who bought a while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who have bought before 200 days ago generated low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customers who visited in the recent past are more likely to return compared to those who visited long time ago as most of those would be lost customers. 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5AB94-28E0-4058-80B6-2D2BE04B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28" y="1640621"/>
            <a:ext cx="4673272" cy="27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Scatter Plot based on Recency and Frequency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47844"/>
            <a:ext cx="3907184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with low frequency have bought a while ago.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recent purchases has high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Those who visited recently are most likely to come again compared to lost customers.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A52642-B592-4B2E-8BA1-15A79731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09" y="1647844"/>
            <a:ext cx="5031791" cy="29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62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Scatter Plot based on Monetary and Frequency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32905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Monetary value increase as Frequency of visits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who visit more frequently are loyal and champion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689928-1D0A-4A0C-BCA3-187FB00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25" y="1732905"/>
            <a:ext cx="4744975" cy="28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084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Title Distributions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52036-155F-4AFB-A0BA-E41BAF51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54" y="1591483"/>
            <a:ext cx="5831672" cy="34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363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Summary of Customers in each Segment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FD4D2D-45B3-495A-B31F-B340759F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80307"/>
              </p:ext>
            </p:extLst>
          </p:nvPr>
        </p:nvGraphicFramePr>
        <p:xfrm>
          <a:off x="312587" y="1529282"/>
          <a:ext cx="8565600" cy="3350248"/>
        </p:xfrm>
        <a:graphic>
          <a:graphicData uri="http://schemas.openxmlformats.org/drawingml/2006/table">
            <a:tbl>
              <a:tblPr/>
              <a:tblGrid>
                <a:gridCol w="5689560">
                  <a:extLst>
                    <a:ext uri="{9D8B030D-6E8A-4147-A177-3AD203B41FA5}">
                      <a16:colId xmlns:a16="http://schemas.microsoft.com/office/drawing/2014/main" val="2756807819"/>
                    </a:ext>
                  </a:extLst>
                </a:gridCol>
                <a:gridCol w="2876040">
                  <a:extLst>
                    <a:ext uri="{9D8B030D-6E8A-4147-A177-3AD203B41FA5}">
                      <a16:colId xmlns:a16="http://schemas.microsoft.com/office/drawing/2014/main" val="1500072339"/>
                    </a:ext>
                  </a:extLst>
                </a:gridCol>
              </a:tblGrid>
              <a:tr h="304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Customer Segments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Customers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04599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At Risk 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00242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Loyal Customers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94098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Potential Loyalist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253845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Customer Needing Attention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41160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Can’t Lose Them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310880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Lost 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35346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Promising 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99969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Champions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77696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About to Sleep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7432"/>
                  </a:ext>
                </a:extLst>
              </a:tr>
              <a:tr h="30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Recent Customers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10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200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1000 Customers to Target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2F39B1-04A5-462D-A649-E03551FE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32618"/>
              </p:ext>
            </p:extLst>
          </p:nvPr>
        </p:nvGraphicFramePr>
        <p:xfrm>
          <a:off x="311150" y="1328709"/>
          <a:ext cx="8521700" cy="3647325"/>
        </p:xfrm>
        <a:graphic>
          <a:graphicData uri="http://schemas.openxmlformats.org/drawingml/2006/table">
            <a:tbl>
              <a:tblPr/>
              <a:tblGrid>
                <a:gridCol w="900668">
                  <a:extLst>
                    <a:ext uri="{9D8B030D-6E8A-4147-A177-3AD203B41FA5}">
                      <a16:colId xmlns:a16="http://schemas.microsoft.com/office/drawing/2014/main" val="1936513901"/>
                    </a:ext>
                  </a:extLst>
                </a:gridCol>
                <a:gridCol w="2035162">
                  <a:extLst>
                    <a:ext uri="{9D8B030D-6E8A-4147-A177-3AD203B41FA5}">
                      <a16:colId xmlns:a16="http://schemas.microsoft.com/office/drawing/2014/main" val="4179595776"/>
                    </a:ext>
                  </a:extLst>
                </a:gridCol>
                <a:gridCol w="2035162">
                  <a:extLst>
                    <a:ext uri="{9D8B030D-6E8A-4147-A177-3AD203B41FA5}">
                      <a16:colId xmlns:a16="http://schemas.microsoft.com/office/drawing/2014/main" val="3905942622"/>
                    </a:ext>
                  </a:extLst>
                </a:gridCol>
                <a:gridCol w="2035162">
                  <a:extLst>
                    <a:ext uri="{9D8B030D-6E8A-4147-A177-3AD203B41FA5}">
                      <a16:colId xmlns:a16="http://schemas.microsoft.com/office/drawing/2014/main" val="1327634840"/>
                    </a:ext>
                  </a:extLst>
                </a:gridCol>
                <a:gridCol w="1515546">
                  <a:extLst>
                    <a:ext uri="{9D8B030D-6E8A-4147-A177-3AD203B41FA5}">
                      <a16:colId xmlns:a16="http://schemas.microsoft.com/office/drawing/2014/main" val="2835133046"/>
                    </a:ext>
                  </a:extLst>
                </a:gridCol>
              </a:tblGrid>
              <a:tr h="331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Segments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Customers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Cumulative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Selection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720148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75236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Loyal Customers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301699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Can’t Lose Them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21510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Recent Customers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26124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898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Promising 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44321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Needing Attention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1808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20333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 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2256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0837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to Sleep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2364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78184"/>
                  </a:ext>
                </a:extLst>
              </a:tr>
              <a:tr h="331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2596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0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777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78688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Target and Methodology</a:t>
            </a:r>
          </a:p>
        </p:txBody>
      </p:sp>
      <p:sp>
        <p:nvSpPr>
          <p:cNvPr id="151" name="Shape 100"/>
          <p:cNvSpPr/>
          <p:nvPr/>
        </p:nvSpPr>
        <p:spPr>
          <a:xfrm>
            <a:off x="311150" y="3694289"/>
            <a:ext cx="7408087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the RFM analysis target this top 1000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Follow the distributions of old customers and try to approach the same type customers in new potentials.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A84B30-8D7C-426F-8DEB-B01E3065B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38548"/>
              </p:ext>
            </p:extLst>
          </p:nvPr>
        </p:nvGraphicFramePr>
        <p:xfrm>
          <a:off x="311150" y="1591483"/>
          <a:ext cx="8521700" cy="1810938"/>
        </p:xfrm>
        <a:graphic>
          <a:graphicData uri="http://schemas.openxmlformats.org/drawingml/2006/table">
            <a:tbl>
              <a:tblPr/>
              <a:tblGrid>
                <a:gridCol w="900668">
                  <a:extLst>
                    <a:ext uri="{9D8B030D-6E8A-4147-A177-3AD203B41FA5}">
                      <a16:colId xmlns:a16="http://schemas.microsoft.com/office/drawing/2014/main" val="1134689202"/>
                    </a:ext>
                  </a:extLst>
                </a:gridCol>
                <a:gridCol w="2035162">
                  <a:extLst>
                    <a:ext uri="{9D8B030D-6E8A-4147-A177-3AD203B41FA5}">
                      <a16:colId xmlns:a16="http://schemas.microsoft.com/office/drawing/2014/main" val="2150638446"/>
                    </a:ext>
                  </a:extLst>
                </a:gridCol>
                <a:gridCol w="2035162">
                  <a:extLst>
                    <a:ext uri="{9D8B030D-6E8A-4147-A177-3AD203B41FA5}">
                      <a16:colId xmlns:a16="http://schemas.microsoft.com/office/drawing/2014/main" val="1446130479"/>
                    </a:ext>
                  </a:extLst>
                </a:gridCol>
                <a:gridCol w="2035162">
                  <a:extLst>
                    <a:ext uri="{9D8B030D-6E8A-4147-A177-3AD203B41FA5}">
                      <a16:colId xmlns:a16="http://schemas.microsoft.com/office/drawing/2014/main" val="3177954590"/>
                    </a:ext>
                  </a:extLst>
                </a:gridCol>
                <a:gridCol w="1515546">
                  <a:extLst>
                    <a:ext uri="{9D8B030D-6E8A-4147-A177-3AD203B41FA5}">
                      <a16:colId xmlns:a16="http://schemas.microsoft.com/office/drawing/2014/main" val="4085561248"/>
                    </a:ext>
                  </a:extLst>
                </a:gridCol>
              </a:tblGrid>
              <a:tr h="301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Segments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Customers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Cumulative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Selection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00677"/>
                  </a:ext>
                </a:extLst>
              </a:tr>
              <a:tr h="301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04822"/>
                  </a:ext>
                </a:extLst>
              </a:tr>
              <a:tr h="301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Loyal Customers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02885"/>
                  </a:ext>
                </a:extLst>
              </a:tr>
              <a:tr h="301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Can’t Lose Them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361597"/>
                  </a:ext>
                </a:extLst>
              </a:tr>
              <a:tr h="301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Recent Customers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853337"/>
                  </a:ext>
                </a:extLst>
              </a:tr>
              <a:tr h="301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           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8672" marR="8672" marT="8672" marB="0" anchor="b">
                    <a:lnL>
                      <a:noFill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8672" marR="8672" marT="8672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643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9936900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3236647" y="1848507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Identification and Recommendation of Top 1000 Customers to Target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63300" y="2040193"/>
            <a:ext cx="84174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Sprocket Central Pty Ltd specialises in high quality bike and accessible cycling accessories to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Their marketing team is looking forward to boost their sales analysing their customer trends and behaviour.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Analysing the three datasets aim is to identify top 1000 customers whom the marketing team target to increase business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Identification and Recommendation of Top 1000 Customers to Target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63300" y="2040193"/>
            <a:ext cx="84174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Outline of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distributions of ‘Old’ and ‘New’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 of customers based on age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Owning car by State wise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Past 3 year’s bike related purchases of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RFM analysis and customer segmentation.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8221701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809976"/>
            <a:ext cx="413460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Most of the old customers age is between 37-47. Where as combining two highest number of customers in New customer’s list most of the customer are between 37-57.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is an steep decrease of old customer’s after 67 years.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is an acknowledgeable number of customers in new customer list around the old age such as 77-87.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3826F-A7F4-47EE-9823-2E8E8D857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"/>
          <a:stretch/>
        </p:blipFill>
        <p:spPr>
          <a:xfrm>
            <a:off x="4883350" y="2946873"/>
            <a:ext cx="4260650" cy="2196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D685B-6A1E-4C1B-AE4C-EAF0B36A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350" y="861187"/>
            <a:ext cx="4260650" cy="2085686"/>
          </a:xfrm>
          <a:prstGeom prst="rect">
            <a:avLst/>
          </a:prstGeom>
        </p:spPr>
      </p:pic>
      <p:sp>
        <p:nvSpPr>
          <p:cNvPr id="16" name="Shape 81">
            <a:extLst>
              <a:ext uri="{FF2B5EF4-FFF2-40B4-BE49-F238E27FC236}">
                <a16:creationId xmlns:a16="http://schemas.microsoft.com/office/drawing/2014/main" id="{0EDFCDDB-FA1E-4406-9156-28ED212B0481}"/>
              </a:ext>
            </a:extLst>
          </p:cNvPr>
          <p:cNvSpPr/>
          <p:nvPr/>
        </p:nvSpPr>
        <p:spPr>
          <a:xfrm>
            <a:off x="205025" y="820525"/>
            <a:ext cx="488335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distributions of Old and New Customers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1097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4" y="914580"/>
            <a:ext cx="4282801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of ‘Old’ &amp; ‘New’ customers by Age range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231025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all age range “Mass Customer” is higher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37-47 age range old customer’s wealth segment is mostly high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customer’s wealth segment is higher in 47-57.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775988-2E55-4A0D-B39D-2214BF8FF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7"/>
          <a:stretch/>
        </p:blipFill>
        <p:spPr>
          <a:xfrm>
            <a:off x="4439979" y="963034"/>
            <a:ext cx="4498996" cy="20882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8FDEA-C937-460A-AD03-5C54C3D9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26" y="2868042"/>
            <a:ext cx="4656174" cy="22754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148934"/>
            <a:ext cx="476038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25.5% of new customers are in Financial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Large number of new customers are coming from Financial Services, Manufacturing, Telecommunications.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Similar trend can be found in old customers too.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F62A7-A079-4F95-9E2F-686D987EF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7" r="15032"/>
          <a:stretch/>
        </p:blipFill>
        <p:spPr>
          <a:xfrm>
            <a:off x="5083828" y="3001895"/>
            <a:ext cx="4060172" cy="2155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23654-2825-4442-8ED2-22A05E4F5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33" r="15761"/>
          <a:stretch/>
        </p:blipFill>
        <p:spPr>
          <a:xfrm>
            <a:off x="5083828" y="833650"/>
            <a:ext cx="4060172" cy="21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515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623629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Owning Car by State wise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Old customers New South Wales has maximum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customer has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customers from New South Wales has more people not owning a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Old customers from QLD and VIC has nearly equal ration of owning and not owning car.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86F0B9-3F79-46D8-BA2D-B2DD4044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655" y="820525"/>
            <a:ext cx="4315345" cy="2238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E39C0B-27BF-40EA-85A2-4826ABC2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56" y="2994249"/>
            <a:ext cx="4315344" cy="21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807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Past 3 Year Bike related purchases based on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11857"/>
            <a:ext cx="3818077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 the last three year females have brought 50.15% bikes to 49.85% of bike purchases by male.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Females has taken up majority of bike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Quantitively Females have brought 10,000 more bikes than Males.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2B2E3-277C-4788-9359-41BE2713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02" y="1811857"/>
            <a:ext cx="5120898" cy="26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7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1422</Words>
  <Application>Microsoft Office PowerPoint</Application>
  <PresentationFormat>On-screen Show (16:9)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 podder</dc:creator>
  <cp:lastModifiedBy>riya podder</cp:lastModifiedBy>
  <cp:revision>35</cp:revision>
  <dcterms:modified xsi:type="dcterms:W3CDTF">2020-07-16T19:22:34Z</dcterms:modified>
</cp:coreProperties>
</file>