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0" r:id="rId4"/>
    <p:sldId id="278" r:id="rId5"/>
    <p:sldId id="261" r:id="rId6"/>
    <p:sldId id="262" r:id="rId7"/>
    <p:sldId id="279" r:id="rId8"/>
    <p:sldId id="263" r:id="rId9"/>
    <p:sldId id="267" r:id="rId10"/>
    <p:sldId id="280" r:id="rId11"/>
    <p:sldId id="269" r:id="rId12"/>
    <p:sldId id="281" r:id="rId13"/>
    <p:sldId id="276" r:id="rId14"/>
    <p:sldId id="282"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81" d="100"/>
          <a:sy n="81"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8D1B7-3E97-4706-BD80-75589ACF6D12}"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C3783-0211-4CF5-9580-DC59F0977F69}" type="slidenum">
              <a:rPr lang="en-IN" smtClean="0"/>
              <a:t>‹#›</a:t>
            </a:fld>
            <a:endParaRPr lang="en-IN"/>
          </a:p>
        </p:txBody>
      </p:sp>
    </p:spTree>
    <p:extLst>
      <p:ext uri="{BB962C8B-B14F-4D97-AF65-F5344CB8AC3E}">
        <p14:creationId xmlns:p14="http://schemas.microsoft.com/office/powerpoint/2010/main" val="984557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Set Variation Analysis (GSVA) is a method used in bioinformatics to analyze genetic data. It helps researchers understand how groups of genes (gene sets) behave across different samples, like healthy versus diseased tissues.</a:t>
            </a:r>
            <a:br>
              <a:rPr lang="en-US" dirty="0" smtClean="0"/>
            </a:br>
            <a:r>
              <a:rPr lang="en-US" dirty="0" err="1" smtClean="0"/>
              <a:t>ssGSEA</a:t>
            </a:r>
            <a:r>
              <a:rPr lang="en-US" dirty="0" smtClean="0"/>
              <a:t> looks at the expression levels of these genes in a single sample, compares them to other samples, and calculates a score</a:t>
            </a:r>
            <a:endParaRPr lang="en-IN" dirty="0"/>
          </a:p>
        </p:txBody>
      </p:sp>
      <p:sp>
        <p:nvSpPr>
          <p:cNvPr id="4" name="Slide Number Placeholder 3"/>
          <p:cNvSpPr>
            <a:spLocks noGrp="1"/>
          </p:cNvSpPr>
          <p:nvPr>
            <p:ph type="sldNum" sz="quarter" idx="10"/>
          </p:nvPr>
        </p:nvSpPr>
        <p:spPr/>
        <p:txBody>
          <a:bodyPr/>
          <a:lstStyle/>
          <a:p>
            <a:fld id="{DF6C3783-0211-4CF5-9580-DC59F0977F69}" type="slidenum">
              <a:rPr lang="en-IN" smtClean="0"/>
              <a:t>9</a:t>
            </a:fld>
            <a:endParaRPr lang="en-IN"/>
          </a:p>
        </p:txBody>
      </p:sp>
    </p:spTree>
    <p:extLst>
      <p:ext uri="{BB962C8B-B14F-4D97-AF65-F5344CB8AC3E}">
        <p14:creationId xmlns:p14="http://schemas.microsoft.com/office/powerpoint/2010/main" val="45752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036491-0D1C-42F9-BE8A-9925B10ACCCA}"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286371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36491-0D1C-42F9-BE8A-9925B10ACCCA}"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128502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36491-0D1C-42F9-BE8A-9925B10ACCCA}"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21720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36491-0D1C-42F9-BE8A-9925B10ACCCA}"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379832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36491-0D1C-42F9-BE8A-9925B10ACCCA}"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44729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036491-0D1C-42F9-BE8A-9925B10ACCCA}"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321599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036491-0D1C-42F9-BE8A-9925B10ACCCA}"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260394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036491-0D1C-42F9-BE8A-9925B10ACCCA}"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68989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36491-0D1C-42F9-BE8A-9925B10ACCCA}"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272108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36491-0D1C-42F9-BE8A-9925B10ACCCA}"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41974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36491-0D1C-42F9-BE8A-9925B10ACCCA}"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52A881-6780-4E6D-A2FC-C64E0228ADF7}" type="slidenum">
              <a:rPr lang="en-IN" smtClean="0"/>
              <a:t>‹#›</a:t>
            </a:fld>
            <a:endParaRPr lang="en-IN"/>
          </a:p>
        </p:txBody>
      </p:sp>
    </p:spTree>
    <p:extLst>
      <p:ext uri="{BB962C8B-B14F-4D97-AF65-F5344CB8AC3E}">
        <p14:creationId xmlns:p14="http://schemas.microsoft.com/office/powerpoint/2010/main" val="300787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36491-0D1C-42F9-BE8A-9925B10ACCCA}" type="datetimeFigureOut">
              <a:rPr lang="en-IN" smtClean="0"/>
              <a:t>17-07-2024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2A881-6780-4E6D-A2FC-C64E0228ADF7}" type="slidenum">
              <a:rPr lang="en-IN" smtClean="0"/>
              <a:t>‹#›</a:t>
            </a:fld>
            <a:endParaRPr lang="en-IN"/>
          </a:p>
        </p:txBody>
      </p:sp>
    </p:spTree>
    <p:extLst>
      <p:ext uri="{BB962C8B-B14F-4D97-AF65-F5344CB8AC3E}">
        <p14:creationId xmlns:p14="http://schemas.microsoft.com/office/powerpoint/2010/main" val="864102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978-1-4939-7493-1_12" TargetMode="External"/><Relationship Id="rId2" Type="http://schemas.openxmlformats.org/officeDocument/2006/relationships/hyperlink" Target="https://www.cancer.gov/about-cancer/understanding/what-is-canc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3775" y="152207"/>
            <a:ext cx="9749883" cy="3594603"/>
          </a:xfrm>
        </p:spPr>
        <p:txBody>
          <a:bodyPr>
            <a:normAutofit/>
          </a:bodyPr>
          <a:lstStyle/>
          <a:p>
            <a:r>
              <a:rPr lang="en-US" sz="2800" b="1" dirty="0"/>
              <a:t>Understanding the effect of immune checkpoint genes on immune </a:t>
            </a:r>
            <a:r>
              <a:rPr lang="en-US" sz="2800" b="1" dirty="0" err="1"/>
              <a:t>dysregulation</a:t>
            </a:r>
            <a:r>
              <a:rPr lang="en-US" sz="2800" b="1" dirty="0"/>
              <a:t> and patient prognosis in The Cancer Genome Atlas (TCGA) pan-cancer cohort with special reference to squamous cell cancers</a:t>
            </a:r>
            <a:endParaRPr lang="en-IN" sz="2800" dirty="0"/>
          </a:p>
        </p:txBody>
      </p:sp>
      <p:sp>
        <p:nvSpPr>
          <p:cNvPr id="3" name="Subtitle 2"/>
          <p:cNvSpPr>
            <a:spLocks noGrp="1"/>
          </p:cNvSpPr>
          <p:nvPr>
            <p:ph type="subTitle" idx="1"/>
          </p:nvPr>
        </p:nvSpPr>
        <p:spPr>
          <a:xfrm>
            <a:off x="3423424" y="4427033"/>
            <a:ext cx="4382429" cy="2096429"/>
          </a:xfrm>
        </p:spPr>
        <p:txBody>
          <a:bodyPr>
            <a:normAutofit fontScale="85000" lnSpcReduction="20000"/>
          </a:bodyPr>
          <a:lstStyle/>
          <a:p>
            <a:r>
              <a:rPr lang="en-US" dirty="0" smtClean="0"/>
              <a:t>By</a:t>
            </a:r>
          </a:p>
          <a:p>
            <a:endParaRPr lang="en-US" dirty="0" smtClean="0"/>
          </a:p>
          <a:p>
            <a:r>
              <a:rPr lang="en-US" dirty="0" smtClean="0"/>
              <a:t>Name: </a:t>
            </a:r>
            <a:r>
              <a:rPr lang="en-US" dirty="0" err="1" smtClean="0"/>
              <a:t>Gargi</a:t>
            </a:r>
            <a:r>
              <a:rPr lang="en-US" dirty="0" smtClean="0"/>
              <a:t> Majumdar</a:t>
            </a:r>
          </a:p>
          <a:p>
            <a:r>
              <a:rPr lang="en-US" dirty="0" smtClean="0"/>
              <a:t>UID No: 22MBI20007</a:t>
            </a:r>
          </a:p>
          <a:p>
            <a:endParaRPr lang="en-US" dirty="0" smtClean="0"/>
          </a:p>
          <a:p>
            <a:r>
              <a:rPr lang="en-US" dirty="0" smtClean="0"/>
              <a:t> </a:t>
            </a:r>
            <a:endParaRPr lang="en-IN" dirty="0"/>
          </a:p>
        </p:txBody>
      </p:sp>
    </p:spTree>
    <p:extLst>
      <p:ext uri="{BB962C8B-B14F-4D97-AF65-F5344CB8AC3E}">
        <p14:creationId xmlns:p14="http://schemas.microsoft.com/office/powerpoint/2010/main" val="4260202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https://lh7-us.googleusercontent.com/slidesz/AGV_vUcmeo1u01E55LdPn9LePuO9lX45iaUh5DODGuPtbj9-BzXdFI7BtQxtcm8Y4j-iDWgqc1ZlcQm5LDS9Qk9XEHAlNsiQDt8MzWZWd75g18eTkmkKI-pTCC_Am6yC2s2U02KkKHeQTIFcpcsA0pR4I5lqYzLIJkLd=s2048?key=6TubtOSwwZa81seEqL1Rx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592"/>
            <a:ext cx="9729107" cy="25491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7-us.googleusercontent.com/slidesz/AGV_vUcBnTJggzFef0rpvo58vT33e7I8evBa1zskX6Yam5J6g15j5ignso0zBx5ps2gljvzDXohH-BwioALDiTWsbStfJ8T4oD_LXH-gmzoNegTMigEzKUnEfqs1QTw2kJYsX_SE7hlHYomtEwRuoDBFV650ibSPRbo6=s2048?key=6TubtOSwwZa81seEqL1Rx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47" y="2472570"/>
            <a:ext cx="9578233" cy="2326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lh7-us.googleusercontent.com/slidesz/AGV_vUfRb1r_AWiU1Q5Kn9Oyksd-4209ZHpesvhSJKUld7B45KBpPqFgp7v43LGBHc3_AJsc4pSoreIpYzdv85IBXwgsCP3UjAMnoK-IbEq8Xv5JQROZiNPbKoyqNKhnkJ9OGozZUa6fBvM1SYrNMiDedtrpjX3lsNAV=s2048?key=6TubtOSwwZa81seEqL1Rx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798668"/>
            <a:ext cx="9879981" cy="20252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9879980" y="1826812"/>
            <a:ext cx="2203392" cy="906360"/>
          </a:xfrm>
          <a:prstGeom prst="rect">
            <a:avLst/>
          </a:prstGeom>
        </p:spPr>
      </p:pic>
      <p:sp>
        <p:nvSpPr>
          <p:cNvPr id="8" name="Rectangle 7"/>
          <p:cNvSpPr/>
          <p:nvPr/>
        </p:nvSpPr>
        <p:spPr>
          <a:xfrm>
            <a:off x="9729106" y="3549226"/>
            <a:ext cx="2569928" cy="2031325"/>
          </a:xfrm>
          <a:prstGeom prst="rect">
            <a:avLst/>
          </a:prstGeom>
        </p:spPr>
        <p:txBody>
          <a:bodyPr wrap="square">
            <a:spAutoFit/>
          </a:bodyPr>
          <a:lstStyle/>
          <a:p>
            <a:r>
              <a:rPr lang="en-US" dirty="0">
                <a:solidFill>
                  <a:srgbClr val="116644"/>
                </a:solidFill>
                <a:latin typeface="Courier New" panose="02070309020205020404" pitchFamily="49" charset="0"/>
              </a:rPr>
              <a:t>P-value</a:t>
            </a:r>
            <a:endParaRPr lang="en-IN" dirty="0">
              <a:solidFill>
                <a:srgbClr val="116644"/>
              </a:solidFill>
              <a:latin typeface="Courier New" panose="02070309020205020404" pitchFamily="49" charset="0"/>
            </a:endParaRPr>
          </a:p>
          <a:p>
            <a:r>
              <a:rPr lang="en-IN" dirty="0">
                <a:solidFill>
                  <a:srgbClr val="116644"/>
                </a:solidFill>
                <a:latin typeface="Courier New" panose="02070309020205020404" pitchFamily="49" charset="0"/>
              </a:rPr>
              <a:t>0.00001</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0.0001</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0.001</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0.05</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0.1</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'ns'</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1.0</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'ns'</a:t>
            </a:r>
            <a:endParaRPr lang="en-IN" dirty="0"/>
          </a:p>
        </p:txBody>
      </p:sp>
    </p:spTree>
    <p:extLst>
      <p:ext uri="{BB962C8B-B14F-4D97-AF65-F5344CB8AC3E}">
        <p14:creationId xmlns:p14="http://schemas.microsoft.com/office/powerpoint/2010/main" val="2841230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4" name="Picture 4" descr="https://lh7-us.googleusercontent.com/docsz/AD_4nXeSQgF-VrO6UM4S6TuJc0xhm9NtQZabCu6FDurnQdzUNn0J5-mtE95nhHUbYpFnWt5fruNxxzyAjeTXkBSGAE2dkeGRRIeBqVPUEQkPjGkW7cZLnSyt9ajFBzXvvQ83hvR4YyEOMbaU5rdTA4KEG-rMAoRT?key=dCUj-4qArfvQ1gQX5TIV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28" y="92075"/>
            <a:ext cx="7371450" cy="65205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008928" y="211873"/>
            <a:ext cx="3994044" cy="5940088"/>
          </a:xfrm>
          <a:prstGeom prst="rect">
            <a:avLst/>
          </a:prstGeom>
        </p:spPr>
        <p:txBody>
          <a:bodyPr wrap="square">
            <a:spAutoFit/>
          </a:bodyPr>
          <a:lstStyle/>
          <a:p>
            <a:pPr fontAlgn="base">
              <a:buFont typeface="Arial" panose="020B0604020202020204" pitchFamily="34" charset="0"/>
              <a:buChar char="•"/>
            </a:pPr>
            <a:r>
              <a:rPr lang="en-US" sz="1600" dirty="0">
                <a:solidFill>
                  <a:srgbClr val="000000"/>
                </a:solidFill>
                <a:latin typeface="Arial" panose="020B0604020202020204" pitchFamily="34" charset="0"/>
              </a:rPr>
              <a:t>We compared the immune cell infiltration profile in both IC-</a:t>
            </a:r>
            <a:r>
              <a:rPr lang="en-US" sz="1600" dirty="0" err="1">
                <a:solidFill>
                  <a:srgbClr val="000000"/>
                </a:solidFill>
                <a:latin typeface="Arial" panose="020B0604020202020204" pitchFamily="34" charset="0"/>
              </a:rPr>
              <a:t>ssGSEA</a:t>
            </a:r>
            <a:r>
              <a:rPr lang="en-US" sz="1600" dirty="0">
                <a:solidFill>
                  <a:srgbClr val="000000"/>
                </a:solidFill>
                <a:latin typeface="Arial" panose="020B0604020202020204" pitchFamily="34" charset="0"/>
              </a:rPr>
              <a:t> high and low groups, using CIBERSORT group</a:t>
            </a:r>
          </a:p>
          <a:p>
            <a:pPr fontAlgn="base">
              <a:buFont typeface="Arial" panose="020B0604020202020204" pitchFamily="34" charset="0"/>
              <a:buChar char="•"/>
            </a:pPr>
            <a:r>
              <a:rPr lang="en-US" sz="1600" dirty="0"/>
              <a:t/>
            </a:r>
            <a:br>
              <a:rPr lang="en-US" sz="1600" dirty="0"/>
            </a:br>
            <a:r>
              <a:rPr lang="en-US" sz="1600" dirty="0">
                <a:solidFill>
                  <a:srgbClr val="000000"/>
                </a:solidFill>
                <a:latin typeface="Arial" panose="020B0604020202020204" pitchFamily="34" charset="0"/>
              </a:rPr>
              <a:t>Red marking indicates infiltration of a particular immune cell type is significantly higher in </a:t>
            </a:r>
            <a:r>
              <a:rPr lang="en-US" sz="1600" dirty="0" err="1">
                <a:solidFill>
                  <a:srgbClr val="000000"/>
                </a:solidFill>
                <a:latin typeface="Arial" panose="020B0604020202020204" pitchFamily="34" charset="0"/>
              </a:rPr>
              <a:t>ssGSEA</a:t>
            </a:r>
            <a:r>
              <a:rPr lang="en-US" sz="1600" dirty="0">
                <a:solidFill>
                  <a:srgbClr val="000000"/>
                </a:solidFill>
                <a:latin typeface="Arial" panose="020B0604020202020204" pitchFamily="34" charset="0"/>
              </a:rPr>
              <a:t> high groups compared to </a:t>
            </a:r>
            <a:r>
              <a:rPr lang="en-US" sz="1600" dirty="0" err="1">
                <a:solidFill>
                  <a:srgbClr val="000000"/>
                </a:solidFill>
                <a:latin typeface="Arial" panose="020B0604020202020204" pitchFamily="34" charset="0"/>
              </a:rPr>
              <a:t>ssGSEA</a:t>
            </a:r>
            <a:r>
              <a:rPr lang="en-US" sz="1600" dirty="0">
                <a:solidFill>
                  <a:srgbClr val="000000"/>
                </a:solidFill>
                <a:latin typeface="Arial" panose="020B0604020202020204" pitchFamily="34" charset="0"/>
              </a:rPr>
              <a:t> low group in a tumor type (Wilcoxon one tailed test p &lt; 0.05)</a:t>
            </a:r>
          </a:p>
          <a:p>
            <a:pPr fontAlgn="base">
              <a:buFont typeface="Arial" panose="020B0604020202020204" pitchFamily="34" charset="0"/>
              <a:buChar char="•"/>
            </a:pPr>
            <a:r>
              <a:rPr lang="en-US" sz="1600" dirty="0"/>
              <a:t/>
            </a:r>
            <a:br>
              <a:rPr lang="en-US" sz="1600" dirty="0"/>
            </a:br>
            <a:r>
              <a:rPr lang="en-US" sz="1600" dirty="0">
                <a:solidFill>
                  <a:srgbClr val="000000"/>
                </a:solidFill>
                <a:latin typeface="Arial" panose="020B0604020202020204" pitchFamily="34" charset="0"/>
              </a:rPr>
              <a:t>In the squamous cell cancer types, cells associated with anti-tumor immunity (CD8 T cells, CD4 memory activate d T cells) and </a:t>
            </a:r>
            <a:r>
              <a:rPr lang="en-US" sz="1600" dirty="0" err="1">
                <a:solidFill>
                  <a:srgbClr val="000000"/>
                </a:solidFill>
                <a:latin typeface="Arial" panose="020B0604020202020204" pitchFamily="34" charset="0"/>
              </a:rPr>
              <a:t>antiinflammatory</a:t>
            </a:r>
            <a:r>
              <a:rPr lang="en-US" sz="1600" dirty="0">
                <a:solidFill>
                  <a:srgbClr val="000000"/>
                </a:solidFill>
                <a:latin typeface="Arial" panose="020B0604020202020204" pitchFamily="34" charset="0"/>
              </a:rPr>
              <a:t> macrophages (M2) were significantly higher in the IC-</a:t>
            </a:r>
            <a:r>
              <a:rPr lang="en-US" sz="1600" dirty="0" err="1">
                <a:solidFill>
                  <a:srgbClr val="000000"/>
                </a:solidFill>
                <a:latin typeface="Arial" panose="020B0604020202020204" pitchFamily="34" charset="0"/>
              </a:rPr>
              <a:t>ssGSEA</a:t>
            </a:r>
            <a:r>
              <a:rPr lang="en-US" sz="1600" dirty="0">
                <a:solidFill>
                  <a:srgbClr val="000000"/>
                </a:solidFill>
                <a:latin typeface="Arial" panose="020B0604020202020204" pitchFamily="34" charset="0"/>
              </a:rPr>
              <a:t> high group, which is not the case in ESCA and LUSC</a:t>
            </a:r>
            <a:r>
              <a:rPr lang="en-US" sz="1600" dirty="0" smtClean="0">
                <a:solidFill>
                  <a:srgbClr val="000000"/>
                </a:solidFill>
                <a:latin typeface="Arial" panose="020B0604020202020204" pitchFamily="34" charset="0"/>
              </a:rPr>
              <a:t>.</a:t>
            </a:r>
          </a:p>
          <a:p>
            <a:pPr fontAlgn="base">
              <a:buFont typeface="Arial" panose="020B0604020202020204" pitchFamily="34" charset="0"/>
              <a:buChar char="•"/>
            </a:pPr>
            <a:r>
              <a:rPr lang="en-IN" sz="1700" dirty="0"/>
              <a:t>T cells CD8, T cells CD4 memory activated, T cells follicular helper, T cells regulatory (</a:t>
            </a:r>
            <a:r>
              <a:rPr lang="en-IN" sz="1700" dirty="0" err="1"/>
              <a:t>Tregs</a:t>
            </a:r>
            <a:r>
              <a:rPr lang="en-IN" sz="1700" dirty="0"/>
              <a:t>), Macrophages M1, Macrophages M2 shows immune cells whose infiltration is significantly higher.</a:t>
            </a:r>
            <a:endParaRPr lang="en-US" sz="1700" dirty="0"/>
          </a:p>
          <a:p>
            <a:pPr fontAlgn="base">
              <a:buFont typeface="Arial" panose="020B0604020202020204" pitchFamily="34" charset="0"/>
              <a:buChar char="•"/>
            </a:pPr>
            <a:endParaRPr lang="en-US"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5555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https://lh7-us.googleusercontent.com/slidesz/AGV_vUcil3ot1B4C6IHTbsajz6SB97F0fYNE_355gM6vBJ4jkU_cipNZs6IYKrXxo4cSlFjIziku0M80AnyBk5CeErzjQTN6OlwXtlLbZypxEc8c0xBDPPxyAK0W1Dciq8X0EYguhJ0Sc45vO2Hif2qKxTjQUjf8RNO0=s2048?key=6TubtOSwwZa81seEqL1Rxw"/>
          <p:cNvPicPr>
            <a:picLocks noChangeAspect="1" noChangeArrowheads="1"/>
          </p:cNvPicPr>
          <p:nvPr/>
        </p:nvPicPr>
        <p:blipFill rotWithShape="1">
          <a:blip r:embed="rId2">
            <a:extLst>
              <a:ext uri="{28A0092B-C50C-407E-A947-70E740481C1C}">
                <a14:useLocalDpi xmlns:a14="http://schemas.microsoft.com/office/drawing/2010/main" val="0"/>
              </a:ext>
            </a:extLst>
          </a:blip>
          <a:srcRect r="9820" b="16538"/>
          <a:stretch/>
        </p:blipFill>
        <p:spPr bwMode="auto">
          <a:xfrm>
            <a:off x="213731" y="812462"/>
            <a:ext cx="4979885" cy="27384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7-us.googleusercontent.com/slidesz/AGV_vUcQuWLvAHeLW9vC8LfU4n9tdDGFQk_5hxAtJbQSeXmQrUdzUFR1flAt0InP96-gzIFP8Mzs8fLTH8fIK64QAFFLtpl7jAaokPIJBAzNERFa8BjS_uMTbNOdaMCpOySeWUZVWWnasbvqYbI1Kf_rNNxetzmDff_T=s2048?key=6TubtOSwwZa81seEqL1Rxw"/>
          <p:cNvPicPr>
            <a:picLocks noChangeAspect="1" noChangeArrowheads="1"/>
          </p:cNvPicPr>
          <p:nvPr/>
        </p:nvPicPr>
        <p:blipFill rotWithShape="1">
          <a:blip r:embed="rId3">
            <a:extLst>
              <a:ext uri="{28A0092B-C50C-407E-A947-70E740481C1C}">
                <a14:useLocalDpi xmlns:a14="http://schemas.microsoft.com/office/drawing/2010/main" val="0"/>
              </a:ext>
            </a:extLst>
          </a:blip>
          <a:srcRect r="10078" b="17017"/>
          <a:stretch/>
        </p:blipFill>
        <p:spPr bwMode="auto">
          <a:xfrm>
            <a:off x="5193616" y="677029"/>
            <a:ext cx="5488259" cy="30093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h7-us.googleusercontent.com/slidesz/AGV_vUeClwr6_lUZSiIkzGgELGA1r_pc3KgoYYDECOOwLzuKC8uWiWAVdvPUWf2kusgjAzCiZLlZi9jh771WjdTnxraQtJnJtgc73oL90PcpqR6lDxWt1hSOpsH4vBKfAvVmtdWImbNe9uN5rF24rs5EemMUq4yiFyr1=s2048?key=6TubtOSwwZa81seEqL1Rxw"/>
          <p:cNvPicPr>
            <a:picLocks noChangeAspect="1" noChangeArrowheads="1"/>
          </p:cNvPicPr>
          <p:nvPr/>
        </p:nvPicPr>
        <p:blipFill rotWithShape="1">
          <a:blip r:embed="rId4">
            <a:extLst>
              <a:ext uri="{28A0092B-C50C-407E-A947-70E740481C1C}">
                <a14:useLocalDpi xmlns:a14="http://schemas.microsoft.com/office/drawing/2010/main" val="0"/>
              </a:ext>
            </a:extLst>
          </a:blip>
          <a:srcRect r="9294" b="16126"/>
          <a:stretch/>
        </p:blipFill>
        <p:spPr bwMode="auto">
          <a:xfrm>
            <a:off x="838200" y="3998263"/>
            <a:ext cx="4886195" cy="2684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9210" y="104576"/>
            <a:ext cx="11997282" cy="707886"/>
          </a:xfrm>
          <a:prstGeom prst="rect">
            <a:avLst/>
          </a:prstGeom>
        </p:spPr>
        <p:txBody>
          <a:bodyPr wrap="square">
            <a:spAutoFit/>
          </a:bodyPr>
          <a:lstStyle/>
          <a:p>
            <a:r>
              <a:rPr lang="en-US" sz="2000" b="1" dirty="0"/>
              <a:t>Aim: To identify if there is differential survival outcome in patients with high immune-checkpoint GSEA score compared to low immune-checkpoint GSEA</a:t>
            </a:r>
            <a:endParaRPr lang="en-IN" sz="2000" b="1" dirty="0"/>
          </a:p>
        </p:txBody>
      </p:sp>
      <p:sp>
        <p:nvSpPr>
          <p:cNvPr id="8" name="Rectangle 7"/>
          <p:cNvSpPr/>
          <p:nvPr/>
        </p:nvSpPr>
        <p:spPr>
          <a:xfrm>
            <a:off x="5882269" y="4398550"/>
            <a:ext cx="6096000" cy="2031325"/>
          </a:xfrm>
          <a:prstGeom prst="rect">
            <a:avLst/>
          </a:prstGeom>
        </p:spPr>
        <p:txBody>
          <a:bodyPr>
            <a:spAutoFit/>
          </a:bodyPr>
          <a:lstStyle/>
          <a:p>
            <a:r>
              <a:rPr lang="en-US" dirty="0"/>
              <a:t>Based on </a:t>
            </a:r>
            <a:r>
              <a:rPr lang="en-US" dirty="0" err="1"/>
              <a:t>ssGSEA</a:t>
            </a:r>
            <a:r>
              <a:rPr lang="en-US" dirty="0"/>
              <a:t> score, We classified the patients showing low or high value from the median value. </a:t>
            </a:r>
          </a:p>
          <a:p>
            <a:endParaRPr lang="en-US" dirty="0"/>
          </a:p>
          <a:p>
            <a:endParaRPr lang="en-US" dirty="0"/>
          </a:p>
          <a:p>
            <a:r>
              <a:rPr lang="en-US" dirty="0"/>
              <a:t/>
            </a:r>
            <a:br>
              <a:rPr lang="en-US" dirty="0"/>
            </a:br>
            <a:r>
              <a:rPr lang="en-US" dirty="0"/>
              <a:t>Created the overall survival curve for each cancers (Kaplan Meier) created by </a:t>
            </a:r>
            <a:r>
              <a:rPr lang="en-US" dirty="0" err="1"/>
              <a:t>cBioportal</a:t>
            </a:r>
            <a:endParaRPr lang="en-US" dirty="0"/>
          </a:p>
        </p:txBody>
      </p:sp>
      <p:sp>
        <p:nvSpPr>
          <p:cNvPr id="9" name="Down Arrow 8"/>
          <p:cNvSpPr/>
          <p:nvPr/>
        </p:nvSpPr>
        <p:spPr>
          <a:xfrm>
            <a:off x="7940756" y="5062625"/>
            <a:ext cx="456112" cy="5575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6477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7-us.googleusercontent.com/docsz/AD_4nXcn-GJEaQCD9SWjgh39eSm08z484g_Hs3tv5Eol33csxsHoUbpusJU3ViTW5KVKrTgKFP-i1i0cAZpc_9Wm6oQysCzRnzerB1AsMtCxtoUF31eZENpAjzDRCpMbdOXmV9OzHJhG77Bb8giZSC53O9hGt4A16baxp-ULYQ-N?key=q_n9RGNQYGfYp18FoVDdyw"/>
          <p:cNvPicPr>
            <a:picLocks noChangeAspect="1" noChangeArrowheads="1"/>
          </p:cNvPicPr>
          <p:nvPr/>
        </p:nvPicPr>
        <p:blipFill rotWithShape="1">
          <a:blip r:embed="rId2">
            <a:extLst>
              <a:ext uri="{28A0092B-C50C-407E-A947-70E740481C1C}">
                <a14:useLocalDpi xmlns:a14="http://schemas.microsoft.com/office/drawing/2010/main" val="0"/>
              </a:ext>
            </a:extLst>
          </a:blip>
          <a:srcRect r="3164" b="7584"/>
          <a:stretch/>
        </p:blipFill>
        <p:spPr bwMode="auto">
          <a:xfrm>
            <a:off x="189572" y="167268"/>
            <a:ext cx="7449014" cy="640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879644" y="737191"/>
            <a:ext cx="4205937" cy="3416320"/>
          </a:xfrm>
          <a:prstGeom prst="rect">
            <a:avLst/>
          </a:prstGeom>
        </p:spPr>
        <p:txBody>
          <a:bodyPr wrap="square">
            <a:spAutoFit/>
          </a:bodyPr>
          <a:lstStyle/>
          <a:p>
            <a:r>
              <a:rPr lang="en-US" dirty="0"/>
              <a:t>Cancer includes HNSC, ESCA, LUSC there is no such difference.</a:t>
            </a:r>
          </a:p>
          <a:p>
            <a:endParaRPr lang="en-US" dirty="0"/>
          </a:p>
          <a:p>
            <a:endParaRPr lang="en-US" dirty="0"/>
          </a:p>
          <a:p>
            <a:r>
              <a:rPr lang="en-US" dirty="0"/>
              <a:t>In Kaplan–Meier survival analysis,  Cancer types including BLCA, CHOL, LIHC, UCEC, and Patients in the high-risk group had a considerably better disease-free curve than those in the low-risk group, according to the training cohort's OV (p=0.005). </a:t>
            </a:r>
          </a:p>
          <a:p>
            <a:r>
              <a:rPr lang="en-US" dirty="0"/>
              <a:t/>
            </a:r>
            <a:br>
              <a:rPr lang="en-US" dirty="0"/>
            </a:br>
            <a:endParaRPr lang="en-IN" dirty="0"/>
          </a:p>
        </p:txBody>
      </p:sp>
    </p:spTree>
    <p:extLst>
      <p:ext uri="{BB962C8B-B14F-4D97-AF65-F5344CB8AC3E}">
        <p14:creationId xmlns:p14="http://schemas.microsoft.com/office/powerpoint/2010/main" val="2350217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br>
              <a:rPr lang="en-US" dirty="0" smtClean="0"/>
            </a:br>
            <a:endParaRPr lang="en-IN" dirty="0"/>
          </a:p>
        </p:txBody>
      </p:sp>
      <p:sp>
        <p:nvSpPr>
          <p:cNvPr id="3" name="Content Placeholder 2"/>
          <p:cNvSpPr>
            <a:spLocks noGrp="1"/>
          </p:cNvSpPr>
          <p:nvPr>
            <p:ph idx="1"/>
          </p:nvPr>
        </p:nvSpPr>
        <p:spPr>
          <a:xfrm>
            <a:off x="580292" y="1207477"/>
            <a:ext cx="10515600" cy="5275384"/>
          </a:xfrm>
        </p:spPr>
        <p:txBody>
          <a:bodyPr>
            <a:normAutofit fontScale="92500" lnSpcReduction="10000"/>
          </a:bodyPr>
          <a:lstStyle/>
          <a:p>
            <a:r>
              <a:rPr lang="en-IN" dirty="0"/>
              <a:t>. Our findings reveal significant tissue-specific variability in immune checkpoint gene expression. Across multiple cancer types including HNSCC, ESCA, KIRC, KIRP, and STAD, we consistently observed elevated expression of crucial immune checkpoint genes such as CD274, CTLA4, IDO1, and </a:t>
            </a:r>
            <a:r>
              <a:rPr lang="en-IN" dirty="0" smtClean="0"/>
              <a:t>LAG3.</a:t>
            </a:r>
          </a:p>
          <a:p>
            <a:r>
              <a:rPr lang="en-IN" dirty="0"/>
              <a:t>we identified distinct </a:t>
            </a:r>
            <a:r>
              <a:rPr lang="en-IN" dirty="0" err="1"/>
              <a:t>tumor</a:t>
            </a:r>
            <a:r>
              <a:rPr lang="en-IN" dirty="0"/>
              <a:t> environments characterized by immune-inflamed features (e.g., increased CD8 T cells, CD4 memory activated T cells) and anti-inflammatory profiles (e.g., elevated M2 macrophages) in </a:t>
            </a:r>
            <a:r>
              <a:rPr lang="en-IN" dirty="0" err="1"/>
              <a:t>ssGSEA</a:t>
            </a:r>
            <a:r>
              <a:rPr lang="en-IN" dirty="0"/>
              <a:t>-high versus </a:t>
            </a:r>
            <a:r>
              <a:rPr lang="en-IN" dirty="0" err="1"/>
              <a:t>ssGSEA</a:t>
            </a:r>
            <a:r>
              <a:rPr lang="en-IN" dirty="0"/>
              <a:t>-low groups.</a:t>
            </a:r>
          </a:p>
          <a:p>
            <a:r>
              <a:rPr lang="en-IN" dirty="0"/>
              <a:t>our analysis revealed significantly improved disease-free survival (DFS) in several cancer types—BLCA, CHOL, LIHC, UCEC, and OV—among patients classified as </a:t>
            </a:r>
            <a:r>
              <a:rPr lang="en-IN" dirty="0" err="1"/>
              <a:t>ssGSEA</a:t>
            </a:r>
            <a:r>
              <a:rPr lang="en-IN" dirty="0"/>
              <a:t> high. </a:t>
            </a:r>
            <a:endParaRPr lang="en-IN" dirty="0" smtClean="0"/>
          </a:p>
          <a:p>
            <a:r>
              <a:rPr lang="en-IN" dirty="0" smtClean="0"/>
              <a:t>Except </a:t>
            </a:r>
            <a:r>
              <a:rPr lang="en-IN" dirty="0"/>
              <a:t>for BLCA, all these cancers exhibited higher proportions of anti-</a:t>
            </a:r>
            <a:r>
              <a:rPr lang="en-IN" dirty="0" err="1"/>
              <a:t>tumor</a:t>
            </a:r>
            <a:r>
              <a:rPr lang="en-IN" dirty="0"/>
              <a:t> immunity-related cells (such as CD8 T cells and follicular helper cells) in the </a:t>
            </a:r>
            <a:r>
              <a:rPr lang="en-IN" dirty="0" err="1"/>
              <a:t>ssGSEA</a:t>
            </a:r>
            <a:r>
              <a:rPr lang="en-IN" dirty="0"/>
              <a:t> high group. </a:t>
            </a:r>
            <a:endParaRPr lang="en-IN" dirty="0"/>
          </a:p>
        </p:txBody>
      </p:sp>
    </p:spTree>
    <p:extLst>
      <p:ext uri="{BB962C8B-B14F-4D97-AF65-F5344CB8AC3E}">
        <p14:creationId xmlns:p14="http://schemas.microsoft.com/office/powerpoint/2010/main" val="42363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u="none" strike="noStrike" dirty="0" smtClean="0">
                <a:solidFill>
                  <a:srgbClr val="000000"/>
                </a:solidFill>
                <a:effectLst/>
                <a:latin typeface="Arial" panose="020B0604020202020204" pitchFamily="34" charset="0"/>
              </a:rPr>
              <a:t>Reference</a:t>
            </a:r>
            <a:endParaRPr lang="en-IN" dirty="0"/>
          </a:p>
        </p:txBody>
      </p:sp>
      <p:sp>
        <p:nvSpPr>
          <p:cNvPr id="3" name="Content Placeholder 2"/>
          <p:cNvSpPr>
            <a:spLocks noGrp="1"/>
          </p:cNvSpPr>
          <p:nvPr>
            <p:ph idx="1"/>
          </p:nvPr>
        </p:nvSpPr>
        <p:spPr>
          <a:xfrm>
            <a:off x="838200" y="1371600"/>
            <a:ext cx="10515600" cy="5287108"/>
          </a:xfrm>
        </p:spPr>
        <p:txBody>
          <a:bodyPr>
            <a:normAutofit/>
          </a:bodyPr>
          <a:lstStyle/>
          <a:p>
            <a:r>
              <a:rPr lang="en-IN" dirty="0" smtClean="0">
                <a:solidFill>
                  <a:srgbClr val="595959"/>
                </a:solidFill>
                <a:latin typeface="Arial" panose="020B0604020202020204" pitchFamily="34" charset="0"/>
                <a:hlinkClick r:id="rId2"/>
              </a:rPr>
              <a:t>https://www.cancer.gov/about-cancer/understanding/what-is-cancer</a:t>
            </a:r>
            <a:endParaRPr lang="en-IN" dirty="0" smtClean="0">
              <a:solidFill>
                <a:srgbClr val="595959"/>
              </a:solidFill>
              <a:latin typeface="Arial" panose="020B0604020202020204" pitchFamily="34" charset="0"/>
            </a:endParaRPr>
          </a:p>
          <a:p>
            <a:r>
              <a:rPr lang="en-IN" dirty="0"/>
              <a:t>Chen, B., </a:t>
            </a:r>
            <a:r>
              <a:rPr lang="en-IN" dirty="0" err="1"/>
              <a:t>Khodadoust</a:t>
            </a:r>
            <a:r>
              <a:rPr lang="en-IN" dirty="0"/>
              <a:t>, M. S., Liu, C. L., Newman, A. M., &amp; </a:t>
            </a:r>
            <a:r>
              <a:rPr lang="en-IN" dirty="0" err="1"/>
              <a:t>Alizadeh</a:t>
            </a:r>
            <a:r>
              <a:rPr lang="en-IN" dirty="0"/>
              <a:t>, A. A. (2018). Profiling </a:t>
            </a:r>
            <a:r>
              <a:rPr lang="en-IN" dirty="0" err="1"/>
              <a:t>Tumor</a:t>
            </a:r>
            <a:r>
              <a:rPr lang="en-IN" dirty="0"/>
              <a:t> Infiltrating Immune Cells with CIBERSORT. </a:t>
            </a:r>
            <a:r>
              <a:rPr lang="en-IN" i="1" dirty="0"/>
              <a:t>Methods in molecular biology (Clifton, N.J.)</a:t>
            </a:r>
            <a:r>
              <a:rPr lang="en-IN" dirty="0"/>
              <a:t>, </a:t>
            </a:r>
            <a:r>
              <a:rPr lang="en-IN" i="1" dirty="0"/>
              <a:t>1711</a:t>
            </a:r>
            <a:r>
              <a:rPr lang="en-IN" dirty="0"/>
              <a:t>, 243–259. </a:t>
            </a:r>
            <a:r>
              <a:rPr lang="en-IN" dirty="0">
                <a:hlinkClick r:id="rId3"/>
              </a:rPr>
              <a:t>https://</a:t>
            </a:r>
            <a:r>
              <a:rPr lang="en-IN" dirty="0" smtClean="0">
                <a:hlinkClick r:id="rId3"/>
              </a:rPr>
              <a:t>doi.org/10.1007/978-1-4939-7493-1_12</a:t>
            </a:r>
            <a:endParaRPr lang="en-IN" dirty="0" smtClean="0"/>
          </a:p>
          <a:p>
            <a:r>
              <a:rPr lang="en-IN" dirty="0" err="1"/>
              <a:t>Gao</a:t>
            </a:r>
            <a:r>
              <a:rPr lang="en-IN" dirty="0"/>
              <a:t>, J., </a:t>
            </a:r>
            <a:r>
              <a:rPr lang="en-IN" dirty="0" err="1"/>
              <a:t>Aksoy</a:t>
            </a:r>
            <a:r>
              <a:rPr lang="en-IN" dirty="0"/>
              <a:t>, B. A., </a:t>
            </a:r>
            <a:r>
              <a:rPr lang="en-IN" dirty="0" err="1"/>
              <a:t>Dogrusoz</a:t>
            </a:r>
            <a:r>
              <a:rPr lang="en-IN" dirty="0"/>
              <a:t>, U., Dresdner, G., Gross, B., Sumer, S. O., Sun, Y., Jacobsen, A., Sinha, R., Larsson, E., </a:t>
            </a:r>
            <a:r>
              <a:rPr lang="en-IN" dirty="0" err="1"/>
              <a:t>Cerami</a:t>
            </a:r>
            <a:r>
              <a:rPr lang="en-IN" dirty="0"/>
              <a:t>, E., Sander, C., &amp; Schultz, N. (2013). Integrative analysis of complex cancer genomics and clinical profiles using the </a:t>
            </a:r>
            <a:r>
              <a:rPr lang="en-IN" dirty="0" err="1"/>
              <a:t>cBioPortal</a:t>
            </a:r>
            <a:r>
              <a:rPr lang="en-IN" dirty="0"/>
              <a:t>. </a:t>
            </a:r>
            <a:r>
              <a:rPr lang="en-IN" i="1" dirty="0"/>
              <a:t>Science </a:t>
            </a:r>
            <a:r>
              <a:rPr lang="en-IN" i="1" dirty="0" err="1"/>
              <a:t>signaling</a:t>
            </a:r>
            <a:r>
              <a:rPr lang="en-IN" dirty="0"/>
              <a:t>, </a:t>
            </a:r>
            <a:r>
              <a:rPr lang="en-IN" i="1" dirty="0"/>
              <a:t>6</a:t>
            </a:r>
            <a:r>
              <a:rPr lang="en-IN" dirty="0"/>
              <a:t>(269), pl1. https://doi.org/10.1126/scisignal.2004088</a:t>
            </a:r>
            <a:endParaRPr lang="en-IN" dirty="0" smtClean="0"/>
          </a:p>
          <a:p>
            <a:endParaRPr lang="en-IN" dirty="0"/>
          </a:p>
        </p:txBody>
      </p:sp>
      <p:sp>
        <p:nvSpPr>
          <p:cNvPr id="4" name="Rectangle 3"/>
          <p:cNvSpPr/>
          <p:nvPr/>
        </p:nvSpPr>
        <p:spPr>
          <a:xfrm>
            <a:off x="3048000" y="2397949"/>
            <a:ext cx="6096000" cy="646331"/>
          </a:xfrm>
          <a:prstGeom prst="rect">
            <a:avLst/>
          </a:prstGeom>
        </p:spPr>
        <p:txBody>
          <a:bodyPr>
            <a:spAutoFit/>
          </a:bodyPr>
          <a:lstStyle/>
          <a:p>
            <a:r>
              <a:rPr lang="en-IN" dirty="0" smtClean="0"/>
              <a:t/>
            </a:r>
            <a:br>
              <a:rPr lang="en-IN" dirty="0" smtClean="0"/>
            </a:br>
            <a:endParaRPr lang="en-IN" dirty="0"/>
          </a:p>
        </p:txBody>
      </p:sp>
    </p:spTree>
    <p:extLst>
      <p:ext uri="{BB962C8B-B14F-4D97-AF65-F5344CB8AC3E}">
        <p14:creationId xmlns:p14="http://schemas.microsoft.com/office/powerpoint/2010/main" val="863771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14038"/>
          </a:xfrm>
        </p:spPr>
        <p:txBody>
          <a:bodyPr/>
          <a:lstStyle/>
          <a:p>
            <a:pPr algn="ctr"/>
            <a:r>
              <a:rPr lang="en-US" dirty="0" smtClean="0"/>
              <a:t>Introduction</a:t>
            </a:r>
            <a:endParaRPr lang="en-IN" dirty="0"/>
          </a:p>
        </p:txBody>
      </p:sp>
      <p:sp>
        <p:nvSpPr>
          <p:cNvPr id="3" name="Content Placeholder 2"/>
          <p:cNvSpPr>
            <a:spLocks noGrp="1"/>
          </p:cNvSpPr>
          <p:nvPr>
            <p:ph idx="1"/>
          </p:nvPr>
        </p:nvSpPr>
        <p:spPr>
          <a:xfrm>
            <a:off x="323385" y="992459"/>
            <a:ext cx="11552664" cy="5184504"/>
          </a:xfrm>
        </p:spPr>
        <p:txBody>
          <a:bodyPr>
            <a:normAutofit fontScale="77500" lnSpcReduction="20000"/>
          </a:bodyPr>
          <a:lstStyle/>
          <a:p>
            <a:r>
              <a:rPr lang="en-US" dirty="0"/>
              <a:t>Cancer is a disease in which some of the body’s cells grow </a:t>
            </a:r>
            <a:r>
              <a:rPr lang="en-US" dirty="0" smtClean="0"/>
              <a:t>uncontrollably </a:t>
            </a:r>
            <a:r>
              <a:rPr lang="en-US" dirty="0"/>
              <a:t>and spread to other parts of the </a:t>
            </a:r>
            <a:r>
              <a:rPr lang="en-US" dirty="0" smtClean="0"/>
              <a:t>body. </a:t>
            </a:r>
          </a:p>
          <a:p>
            <a:endParaRPr lang="en-US" dirty="0" smtClean="0"/>
          </a:p>
          <a:p>
            <a:r>
              <a:rPr lang="en-US" dirty="0" smtClean="0"/>
              <a:t>Chemotherapy</a:t>
            </a:r>
            <a:r>
              <a:rPr lang="en-US" dirty="0"/>
              <a:t>, radiation therapy, and surgery were the conventional </a:t>
            </a:r>
            <a:r>
              <a:rPr lang="en-US" dirty="0" smtClean="0"/>
              <a:t>therapeutic </a:t>
            </a:r>
            <a:r>
              <a:rPr lang="en-US" dirty="0"/>
              <a:t>options; nevertheless, each had </a:t>
            </a:r>
            <a:r>
              <a:rPr lang="en-US" dirty="0" smtClean="0"/>
              <a:t>drawbacks.</a:t>
            </a:r>
          </a:p>
          <a:p>
            <a:pPr fontAlgn="base"/>
            <a:endParaRPr lang="en-US" dirty="0" smtClean="0"/>
          </a:p>
          <a:p>
            <a:pPr fontAlgn="base"/>
            <a:r>
              <a:rPr lang="en-US" dirty="0" smtClean="0"/>
              <a:t>Chemotherapy, radiation therapy destroys </a:t>
            </a:r>
            <a:r>
              <a:rPr lang="en-US" dirty="0"/>
              <a:t>these fast-growing cells. But other types of fast-growing healthy cells (such as blood cells and hair cells) also can be damaged along with cancer </a:t>
            </a:r>
            <a:r>
              <a:rPr lang="en-US" dirty="0" smtClean="0"/>
              <a:t>cells, </a:t>
            </a:r>
            <a:r>
              <a:rPr lang="en-US" dirty="0"/>
              <a:t>tiredness and nausea to hair loss and blood clotting problems.</a:t>
            </a:r>
          </a:p>
          <a:p>
            <a:endParaRPr lang="en-US" dirty="0" smtClean="0"/>
          </a:p>
          <a:p>
            <a:r>
              <a:rPr lang="en-US" dirty="0" smtClean="0"/>
              <a:t>There </a:t>
            </a:r>
            <a:r>
              <a:rPr lang="en-US" dirty="0"/>
              <a:t>is a need for alternative </a:t>
            </a:r>
            <a:r>
              <a:rPr lang="en-US" dirty="0" smtClean="0"/>
              <a:t>treatment. </a:t>
            </a:r>
          </a:p>
          <a:p>
            <a:r>
              <a:rPr lang="en-US" dirty="0"/>
              <a:t>To identify and destroy cancer cells, the immune system has evolved a complex array of defense mechanisms. </a:t>
            </a:r>
          </a:p>
          <a:p>
            <a:endParaRPr lang="en-US" dirty="0"/>
          </a:p>
          <a:p>
            <a:r>
              <a:rPr lang="en-US" dirty="0"/>
              <a:t>When cancer cells become immune to the antitumor response, they are able to escape</a:t>
            </a:r>
            <a:r>
              <a:rPr lang="en-US" dirty="0" smtClean="0"/>
              <a:t/>
            </a:r>
            <a:br>
              <a:rPr lang="en-US" dirty="0" smtClean="0"/>
            </a:br>
            <a:endParaRPr lang="en-IN" dirty="0"/>
          </a:p>
        </p:txBody>
      </p:sp>
    </p:spTree>
    <p:extLst>
      <p:ext uri="{BB962C8B-B14F-4D97-AF65-F5344CB8AC3E}">
        <p14:creationId xmlns:p14="http://schemas.microsoft.com/office/powerpoint/2010/main" val="718626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Cancer immunotherapies</a:t>
            </a:r>
            <a:endParaRPr lang="en-IN" dirty="0"/>
          </a:p>
        </p:txBody>
      </p:sp>
      <p:sp>
        <p:nvSpPr>
          <p:cNvPr id="3" name="Content Placeholder 2"/>
          <p:cNvSpPr>
            <a:spLocks noGrp="1"/>
          </p:cNvSpPr>
          <p:nvPr>
            <p:ph idx="1"/>
          </p:nvPr>
        </p:nvSpPr>
        <p:spPr/>
        <p:txBody>
          <a:bodyPr/>
          <a:lstStyle/>
          <a:p>
            <a:r>
              <a:rPr lang="en-US" dirty="0"/>
              <a:t>Cancer immunotherapies work by altering the immune system to reactivate the antitumor immune response and block the pathways leading to tumor </a:t>
            </a:r>
            <a:r>
              <a:rPr lang="en-US" dirty="0" smtClean="0"/>
              <a:t>escape. </a:t>
            </a:r>
          </a:p>
          <a:p>
            <a:pPr marL="0" indent="0">
              <a:buNone/>
            </a:pPr>
            <a:endParaRPr lang="en-US" dirty="0" smtClean="0"/>
          </a:p>
          <a:p>
            <a:r>
              <a:rPr lang="en-IN" b="1" dirty="0"/>
              <a:t>Types of Immunotherapy</a:t>
            </a:r>
          </a:p>
          <a:p>
            <a:pPr marL="514350" indent="-514350">
              <a:buFont typeface="+mj-lt"/>
              <a:buAutoNum type="arabicPeriod"/>
            </a:pPr>
            <a:r>
              <a:rPr lang="en-IN" b="1" dirty="0"/>
              <a:t>Immune Checkpoint Inhibitors</a:t>
            </a:r>
          </a:p>
          <a:p>
            <a:pPr marL="514350" indent="-514350">
              <a:buFont typeface="+mj-lt"/>
              <a:buAutoNum type="arabicPeriod"/>
            </a:pPr>
            <a:r>
              <a:rPr lang="en-IN" b="1" dirty="0"/>
              <a:t>Adoptive Cell Therapies</a:t>
            </a:r>
          </a:p>
          <a:p>
            <a:pPr marL="514350" indent="-514350">
              <a:buFont typeface="+mj-lt"/>
              <a:buAutoNum type="arabicPeriod"/>
            </a:pPr>
            <a:r>
              <a:rPr lang="en-IN" b="1" dirty="0"/>
              <a:t>Monoclonal Antibodies</a:t>
            </a:r>
          </a:p>
          <a:p>
            <a:pPr marL="514350" indent="-514350">
              <a:buFont typeface="+mj-lt"/>
              <a:buAutoNum type="arabicPeriod"/>
            </a:pPr>
            <a:endParaRPr lang="en-IN" dirty="0"/>
          </a:p>
        </p:txBody>
      </p:sp>
      <p:sp>
        <p:nvSpPr>
          <p:cNvPr id="5" name="Rectangle 4"/>
          <p:cNvSpPr/>
          <p:nvPr/>
        </p:nvSpPr>
        <p:spPr>
          <a:xfrm>
            <a:off x="1412487" y="4137102"/>
            <a:ext cx="4683513" cy="501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389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ancer immunotherapy with immun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fig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1259" y="1372044"/>
            <a:ext cx="8978589" cy="430392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358312" y="6127233"/>
            <a:ext cx="2121093" cy="369332"/>
          </a:xfrm>
          <a:prstGeom prst="rect">
            <a:avLst/>
          </a:prstGeom>
        </p:spPr>
        <p:txBody>
          <a:bodyPr wrap="square">
            <a:spAutoFit/>
          </a:bodyPr>
          <a:lstStyle/>
          <a:p>
            <a:r>
              <a:rPr lang="en-IN" dirty="0">
                <a:solidFill>
                  <a:srgbClr val="37393C"/>
                </a:solidFill>
                <a:latin typeface="Arial" panose="020B0604020202020204" pitchFamily="34" charset="0"/>
              </a:rPr>
              <a:t>(</a:t>
            </a:r>
            <a:r>
              <a:rPr lang="en-IN" dirty="0" err="1">
                <a:solidFill>
                  <a:srgbClr val="37393C"/>
                </a:solidFill>
                <a:latin typeface="Arial" panose="020B0604020202020204" pitchFamily="34" charset="0"/>
              </a:rPr>
              <a:t>Marei</a:t>
            </a:r>
            <a:r>
              <a:rPr lang="en-IN" dirty="0">
                <a:solidFill>
                  <a:srgbClr val="37393C"/>
                </a:solidFill>
                <a:latin typeface="Arial" panose="020B0604020202020204" pitchFamily="34" charset="0"/>
              </a:rPr>
              <a:t> et al., 2023)</a:t>
            </a:r>
            <a:endParaRPr lang="en-IN" dirty="0"/>
          </a:p>
        </p:txBody>
      </p:sp>
      <p:sp>
        <p:nvSpPr>
          <p:cNvPr id="10" name="Rectangle 9"/>
          <p:cNvSpPr/>
          <p:nvPr/>
        </p:nvSpPr>
        <p:spPr>
          <a:xfrm>
            <a:off x="155575" y="160338"/>
            <a:ext cx="2613644" cy="6463308"/>
          </a:xfrm>
          <a:prstGeom prst="rect">
            <a:avLst/>
          </a:prstGeom>
        </p:spPr>
        <p:txBody>
          <a:bodyPr wrap="square">
            <a:spAutoFit/>
          </a:bodyPr>
          <a:lstStyle/>
          <a:p>
            <a:r>
              <a:rPr lang="en-US" dirty="0">
                <a:solidFill>
                  <a:srgbClr val="333333"/>
                </a:solidFill>
                <a:latin typeface="Georgia" panose="02040502050405020303" pitchFamily="18" charset="0"/>
              </a:rPr>
              <a:t>Immune Checkpoint Inhibitor against Tumor Cell. </a:t>
            </a:r>
            <a:endParaRPr lang="en-US" dirty="0" smtClean="0">
              <a:solidFill>
                <a:srgbClr val="333333"/>
              </a:solidFill>
              <a:latin typeface="Georgia" panose="02040502050405020303" pitchFamily="18" charset="0"/>
            </a:endParaRPr>
          </a:p>
          <a:p>
            <a:endParaRPr lang="en-US" dirty="0">
              <a:solidFill>
                <a:srgbClr val="333333"/>
              </a:solidFill>
              <a:latin typeface="Georgia" panose="02040502050405020303" pitchFamily="18" charset="0"/>
            </a:endParaRPr>
          </a:p>
          <a:p>
            <a:pPr marL="285750" indent="-285750">
              <a:buFont typeface="Wingdings" panose="05000000000000000000" pitchFamily="2" charset="2"/>
              <a:buChar char="Ø"/>
            </a:pPr>
            <a:r>
              <a:rPr lang="en-US" dirty="0" smtClean="0">
                <a:solidFill>
                  <a:srgbClr val="333333"/>
                </a:solidFill>
                <a:latin typeface="Georgia" panose="02040502050405020303" pitchFamily="18" charset="0"/>
              </a:rPr>
              <a:t>Through </a:t>
            </a:r>
            <a:r>
              <a:rPr lang="en-US" dirty="0">
                <a:solidFill>
                  <a:srgbClr val="333333"/>
                </a:solidFill>
                <a:latin typeface="Georgia" panose="02040502050405020303" pitchFamily="18" charset="0"/>
              </a:rPr>
              <a:t>the interaction between PD-1 expressed on the surface of T cells and PD-L1 expressed on the surface of tumor cells, the immunological checkpoint prevents T-cell activation. </a:t>
            </a:r>
            <a:endParaRPr lang="en-US" dirty="0" smtClean="0">
              <a:solidFill>
                <a:srgbClr val="333333"/>
              </a:solidFill>
              <a:latin typeface="Georgia" panose="02040502050405020303" pitchFamily="18" charset="0"/>
            </a:endParaRPr>
          </a:p>
          <a:p>
            <a:pPr marL="285750" indent="-285750">
              <a:buFont typeface="Wingdings" panose="05000000000000000000" pitchFamily="2" charset="2"/>
              <a:buChar char="Ø"/>
            </a:pPr>
            <a:endParaRPr lang="en-US" dirty="0">
              <a:solidFill>
                <a:srgbClr val="333333"/>
              </a:solidFill>
              <a:latin typeface="Georgia" panose="02040502050405020303" pitchFamily="18" charset="0"/>
            </a:endParaRPr>
          </a:p>
          <a:p>
            <a:pPr marL="285750" indent="-285750">
              <a:buFont typeface="Wingdings" panose="05000000000000000000" pitchFamily="2" charset="2"/>
              <a:buChar char="Ø"/>
            </a:pPr>
            <a:r>
              <a:rPr lang="en-US" dirty="0" smtClean="0">
                <a:solidFill>
                  <a:srgbClr val="333333"/>
                </a:solidFill>
                <a:latin typeface="Georgia" panose="02040502050405020303" pitchFamily="18" charset="0"/>
              </a:rPr>
              <a:t>Through </a:t>
            </a:r>
            <a:r>
              <a:rPr lang="en-US" dirty="0">
                <a:solidFill>
                  <a:srgbClr val="333333"/>
                </a:solidFill>
                <a:latin typeface="Georgia" panose="02040502050405020303" pitchFamily="18" charset="0"/>
              </a:rPr>
              <a:t>contact between PD-1 on the surface of T cells and anti-PD-1 antibodies, T cell activation and immunological attack are enabled</a:t>
            </a:r>
            <a:endParaRPr lang="en-IN" dirty="0"/>
          </a:p>
        </p:txBody>
      </p:sp>
      <p:sp>
        <p:nvSpPr>
          <p:cNvPr id="11" name="TextBox 10"/>
          <p:cNvSpPr txBox="1"/>
          <p:nvPr/>
        </p:nvSpPr>
        <p:spPr>
          <a:xfrm>
            <a:off x="4070195" y="182640"/>
            <a:ext cx="5408342" cy="400110"/>
          </a:xfrm>
          <a:prstGeom prst="rect">
            <a:avLst/>
          </a:prstGeom>
          <a:noFill/>
        </p:spPr>
        <p:txBody>
          <a:bodyPr wrap="square" rtlCol="0">
            <a:spAutoFit/>
          </a:bodyPr>
          <a:lstStyle/>
          <a:p>
            <a:r>
              <a:rPr lang="en-US" sz="2000" b="1" dirty="0" smtClean="0"/>
              <a:t>How immunotherapy works?</a:t>
            </a:r>
            <a:endParaRPr lang="en-IN" sz="2000" b="1" dirty="0"/>
          </a:p>
        </p:txBody>
      </p:sp>
    </p:spTree>
    <p:extLst>
      <p:ext uri="{BB962C8B-B14F-4D97-AF65-F5344CB8AC3E}">
        <p14:creationId xmlns:p14="http://schemas.microsoft.com/office/powerpoint/2010/main" val="2624345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lh7-us.googleusercontent.com/slidesz/AGV_vUd8i-7CEFaJo5ZIASR1vuSBqN0Q0HihkSIlMBl4VYs9aDPb9pbW5bfoVqYXod5tv7b0v30yfASFgDIJNAHAmjk0WmX0hLquMTp9GawMKW30Yub0MN3ZODTYE1CrL7fJBm7goyR3bBDrliU-fsbJ2S0BJkWFjLc=s2048?key=6TubtOSwwZa81seEqL1Rx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0262" y="802892"/>
            <a:ext cx="6900442" cy="43513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5229" y="820678"/>
            <a:ext cx="1925444" cy="2031325"/>
          </a:xfrm>
          <a:prstGeom prst="rect">
            <a:avLst/>
          </a:prstGeom>
        </p:spPr>
        <p:txBody>
          <a:bodyPr wrap="square">
            <a:spAutoFit/>
          </a:bodyPr>
          <a:lstStyle/>
          <a:p>
            <a:r>
              <a:rPr lang="en-US" b="1" i="1" u="none" strike="noStrike" dirty="0" smtClean="0">
                <a:solidFill>
                  <a:srgbClr val="FF9900"/>
                </a:solidFill>
                <a:effectLst/>
                <a:latin typeface="Merriweather"/>
              </a:rPr>
              <a:t>PD-L1 and CTLA-4 : Two major types of immune checkpoint blockers </a:t>
            </a:r>
            <a:r>
              <a:rPr lang="en-US" b="1" u="none" strike="noStrike" dirty="0" smtClean="0">
                <a:effectLst/>
                <a:latin typeface="Merriweather"/>
              </a:rPr>
              <a:t>(</a:t>
            </a:r>
            <a:r>
              <a:rPr lang="en-IN" dirty="0" err="1" smtClean="0"/>
              <a:t>Yau</a:t>
            </a:r>
            <a:r>
              <a:rPr lang="en-IN" dirty="0" smtClean="0"/>
              <a:t> et. al, </a:t>
            </a:r>
            <a:r>
              <a:rPr lang="en-IN" dirty="0"/>
              <a:t>2020</a:t>
            </a:r>
            <a:r>
              <a:rPr lang="en-US" b="1" u="none" strike="noStrike" dirty="0" smtClean="0">
                <a:effectLst/>
                <a:latin typeface="Merriweather"/>
              </a:rPr>
              <a:t>)</a:t>
            </a:r>
            <a:endParaRPr lang="en-IN" dirty="0"/>
          </a:p>
        </p:txBody>
      </p:sp>
      <p:sp>
        <p:nvSpPr>
          <p:cNvPr id="10" name="Rectangle 9"/>
          <p:cNvSpPr/>
          <p:nvPr/>
        </p:nvSpPr>
        <p:spPr>
          <a:xfrm>
            <a:off x="159834" y="2796963"/>
            <a:ext cx="1836234" cy="2308324"/>
          </a:xfrm>
          <a:prstGeom prst="rect">
            <a:avLst/>
          </a:prstGeom>
        </p:spPr>
        <p:txBody>
          <a:bodyPr wrap="square">
            <a:spAutoFit/>
          </a:bodyPr>
          <a:lstStyle/>
          <a:p>
            <a:endParaRPr lang="en-US" b="0" i="0" u="none" strike="noStrike" dirty="0" smtClean="0">
              <a:solidFill>
                <a:srgbClr val="0000FF"/>
              </a:solidFill>
              <a:effectLst/>
              <a:latin typeface="Merriweather"/>
            </a:endParaRPr>
          </a:p>
          <a:p>
            <a:r>
              <a:rPr lang="en-US" b="0" i="0" u="none" strike="noStrike" dirty="0" smtClean="0">
                <a:solidFill>
                  <a:srgbClr val="0000FF"/>
                </a:solidFill>
                <a:effectLst/>
                <a:latin typeface="Merriweather"/>
              </a:rPr>
              <a:t>A number of anti-PD-L1 and CTLA-4 drugs are in clinical trial</a:t>
            </a:r>
            <a:endParaRPr lang="en-US" b="0" dirty="0" smtClean="0">
              <a:effectLst/>
            </a:endParaRPr>
          </a:p>
          <a:p>
            <a:r>
              <a:rPr lang="en-US" dirty="0" smtClean="0"/>
              <a:t/>
            </a:r>
            <a:br>
              <a:rPr lang="en-US" dirty="0" smtClean="0"/>
            </a:br>
            <a:endParaRPr lang="en-IN" dirty="0"/>
          </a:p>
        </p:txBody>
      </p:sp>
      <p:sp>
        <p:nvSpPr>
          <p:cNvPr id="11" name="Rectangle 10"/>
          <p:cNvSpPr/>
          <p:nvPr/>
        </p:nvSpPr>
        <p:spPr>
          <a:xfrm>
            <a:off x="159834" y="4663058"/>
            <a:ext cx="1925444" cy="1846659"/>
          </a:xfrm>
          <a:prstGeom prst="rect">
            <a:avLst/>
          </a:prstGeom>
        </p:spPr>
        <p:txBody>
          <a:bodyPr wrap="square">
            <a:spAutoFit/>
          </a:bodyPr>
          <a:lstStyle/>
          <a:p>
            <a:r>
              <a:rPr lang="en-US" b="0" i="0" u="none" strike="noStrike" dirty="0" err="1" smtClean="0">
                <a:solidFill>
                  <a:srgbClr val="000000"/>
                </a:solidFill>
                <a:effectLst/>
                <a:latin typeface="Merriweather"/>
              </a:rPr>
              <a:t>Relatlimab</a:t>
            </a:r>
            <a:r>
              <a:rPr lang="en-US" b="0" i="0" u="none" strike="noStrike" dirty="0" smtClean="0">
                <a:solidFill>
                  <a:srgbClr val="000000"/>
                </a:solidFill>
                <a:effectLst/>
                <a:latin typeface="Merriweather"/>
              </a:rPr>
              <a:t> is the first FDA-approved drug to block the activity of </a:t>
            </a:r>
            <a:r>
              <a:rPr lang="en-US" b="1" i="0" u="none" strike="noStrike" dirty="0" smtClean="0">
                <a:solidFill>
                  <a:srgbClr val="E63933"/>
                </a:solidFill>
                <a:effectLst/>
                <a:latin typeface="Merriweather"/>
              </a:rPr>
              <a:t>LAG-3 </a:t>
            </a:r>
            <a:r>
              <a:rPr lang="en-US" sz="1200" b="0" i="0" u="none" strike="noStrike" dirty="0" smtClean="0">
                <a:solidFill>
                  <a:srgbClr val="000000"/>
                </a:solidFill>
                <a:effectLst/>
                <a:latin typeface="Merriweather"/>
              </a:rPr>
              <a:t>(</a:t>
            </a:r>
            <a:r>
              <a:rPr lang="en-US" sz="1200" b="0" i="0" u="none" strike="noStrike" dirty="0" err="1" smtClean="0">
                <a:solidFill>
                  <a:srgbClr val="000000"/>
                </a:solidFill>
                <a:effectLst/>
                <a:latin typeface="Merriweather"/>
              </a:rPr>
              <a:t>Ascierto</a:t>
            </a:r>
            <a:r>
              <a:rPr lang="en-US" sz="1200" b="0" i="0" u="none" strike="noStrike" dirty="0" smtClean="0">
                <a:solidFill>
                  <a:srgbClr val="000000"/>
                </a:solidFill>
                <a:effectLst/>
                <a:latin typeface="Merriweather"/>
              </a:rPr>
              <a:t> et.al., </a:t>
            </a:r>
            <a:r>
              <a:rPr lang="en-US" sz="1200" b="0" i="1" u="none" strike="noStrike" dirty="0" smtClean="0">
                <a:solidFill>
                  <a:srgbClr val="000000"/>
                </a:solidFill>
                <a:effectLst/>
                <a:latin typeface="Merriweather"/>
              </a:rPr>
              <a:t>Journal of Clinical Oncology</a:t>
            </a:r>
            <a:r>
              <a:rPr lang="en-US" sz="1200" b="0" i="0" u="none" strike="noStrike" dirty="0" smtClean="0">
                <a:solidFill>
                  <a:srgbClr val="000000"/>
                </a:solidFill>
                <a:effectLst/>
                <a:latin typeface="Merriweather"/>
              </a:rPr>
              <a:t>, 2023).</a:t>
            </a:r>
            <a:endParaRPr lang="en-IN" dirty="0"/>
          </a:p>
        </p:txBody>
      </p:sp>
      <p:sp>
        <p:nvSpPr>
          <p:cNvPr id="12" name="Rectangle 11"/>
          <p:cNvSpPr/>
          <p:nvPr/>
        </p:nvSpPr>
        <p:spPr>
          <a:xfrm>
            <a:off x="3415990" y="5457616"/>
            <a:ext cx="6207512" cy="1723549"/>
          </a:xfrm>
          <a:prstGeom prst="rect">
            <a:avLst/>
          </a:prstGeom>
        </p:spPr>
        <p:txBody>
          <a:bodyPr wrap="square">
            <a:spAutoFit/>
          </a:bodyPr>
          <a:lstStyle/>
          <a:p>
            <a:r>
              <a:rPr lang="en-IN" b="0" i="0" u="none" strike="noStrike" dirty="0" smtClean="0">
                <a:solidFill>
                  <a:srgbClr val="000000"/>
                </a:solidFill>
                <a:effectLst/>
                <a:latin typeface="Merriweather"/>
              </a:rPr>
              <a:t>Clinical trial ongoing for:</a:t>
            </a:r>
            <a:endParaRPr lang="en-IN" b="0" dirty="0" smtClean="0">
              <a:effectLst/>
            </a:endParaRPr>
          </a:p>
          <a:p>
            <a:r>
              <a:rPr lang="en-IN" b="0" i="0" u="none" strike="noStrike" dirty="0" err="1" smtClean="0">
                <a:solidFill>
                  <a:srgbClr val="000000"/>
                </a:solidFill>
                <a:effectLst/>
                <a:latin typeface="Merriweather"/>
              </a:rPr>
              <a:t>Tifcemalimab</a:t>
            </a:r>
            <a:r>
              <a:rPr lang="en-IN" b="0" i="0" u="none" strike="noStrike" dirty="0" smtClean="0">
                <a:solidFill>
                  <a:srgbClr val="000000"/>
                </a:solidFill>
                <a:effectLst/>
                <a:latin typeface="Merriweather"/>
              </a:rPr>
              <a:t> (</a:t>
            </a:r>
            <a:r>
              <a:rPr lang="en-IN" b="0" i="0" u="none" strike="noStrike" dirty="0" smtClean="0">
                <a:solidFill>
                  <a:srgbClr val="E63933"/>
                </a:solidFill>
                <a:effectLst/>
                <a:latin typeface="Merriweather"/>
              </a:rPr>
              <a:t>Anti-BTLA</a:t>
            </a:r>
            <a:r>
              <a:rPr lang="en-IN" b="0" i="0" u="none" strike="noStrike" dirty="0" smtClean="0">
                <a:solidFill>
                  <a:srgbClr val="000000"/>
                </a:solidFill>
                <a:effectLst/>
                <a:latin typeface="Merriweather"/>
              </a:rPr>
              <a:t>), </a:t>
            </a:r>
            <a:r>
              <a:rPr lang="en-IN" b="0" i="0" u="none" strike="noStrike" dirty="0" err="1" smtClean="0">
                <a:solidFill>
                  <a:srgbClr val="000000"/>
                </a:solidFill>
                <a:effectLst/>
                <a:latin typeface="Merriweather"/>
              </a:rPr>
              <a:t>Onvatilimab</a:t>
            </a:r>
            <a:r>
              <a:rPr lang="en-IN" b="0" i="0" u="none" strike="noStrike" dirty="0" smtClean="0">
                <a:solidFill>
                  <a:srgbClr val="000000"/>
                </a:solidFill>
                <a:effectLst/>
                <a:latin typeface="Merriweather"/>
              </a:rPr>
              <a:t> (</a:t>
            </a:r>
            <a:r>
              <a:rPr lang="en-IN" b="0" i="0" u="none" strike="noStrike" dirty="0" smtClean="0">
                <a:solidFill>
                  <a:srgbClr val="E63933"/>
                </a:solidFill>
                <a:effectLst/>
                <a:latin typeface="Merriweather"/>
              </a:rPr>
              <a:t>Anti-VISTA</a:t>
            </a:r>
            <a:r>
              <a:rPr lang="en-IN" b="0" i="0" u="none" strike="noStrike" dirty="0" smtClean="0">
                <a:solidFill>
                  <a:srgbClr val="000000"/>
                </a:solidFill>
                <a:effectLst/>
                <a:latin typeface="Merriweather"/>
              </a:rPr>
              <a:t>), CAR T cell immunotherapy (</a:t>
            </a:r>
            <a:r>
              <a:rPr lang="en-IN" b="0" i="0" u="none" strike="noStrike" dirty="0" smtClean="0">
                <a:solidFill>
                  <a:srgbClr val="E63933"/>
                </a:solidFill>
                <a:effectLst/>
                <a:latin typeface="Merriweather"/>
              </a:rPr>
              <a:t>Anti B7-H3</a:t>
            </a:r>
            <a:r>
              <a:rPr lang="en-IN" b="0" i="0" u="none" strike="noStrike" dirty="0" smtClean="0">
                <a:solidFill>
                  <a:srgbClr val="000000"/>
                </a:solidFill>
                <a:effectLst/>
                <a:latin typeface="Merriweather"/>
              </a:rPr>
              <a:t>)</a:t>
            </a:r>
            <a:endParaRPr lang="en-IN" b="0" dirty="0" smtClean="0">
              <a:effectLst/>
            </a:endParaRPr>
          </a:p>
          <a:p>
            <a:r>
              <a:rPr lang="en-IN" sz="1600" b="0" i="0" u="none" strike="noStrike" dirty="0" smtClean="0">
                <a:solidFill>
                  <a:srgbClr val="000000"/>
                </a:solidFill>
                <a:effectLst/>
                <a:latin typeface="Merriweather"/>
              </a:rPr>
              <a:t>(</a:t>
            </a:r>
            <a:r>
              <a:rPr lang="en-IN" sz="1600" b="0" i="0" u="none" strike="noStrike" dirty="0" err="1" smtClean="0">
                <a:solidFill>
                  <a:srgbClr val="000000"/>
                </a:solidFill>
                <a:effectLst/>
                <a:latin typeface="Merriweather"/>
              </a:rPr>
              <a:t>Dhasmana</a:t>
            </a:r>
            <a:r>
              <a:rPr lang="en-IN" sz="1600" b="0" i="0" u="none" strike="noStrike" dirty="0" smtClean="0">
                <a:solidFill>
                  <a:srgbClr val="000000"/>
                </a:solidFill>
                <a:effectLst/>
                <a:latin typeface="Merriweather"/>
              </a:rPr>
              <a:t>, </a:t>
            </a:r>
            <a:r>
              <a:rPr lang="en-IN" sz="1600" b="0" i="1" u="none" strike="noStrike" dirty="0" smtClean="0">
                <a:solidFill>
                  <a:srgbClr val="000000"/>
                </a:solidFill>
                <a:effectLst/>
                <a:latin typeface="Merriweather"/>
              </a:rPr>
              <a:t>Cancer and Metastasis Reviews</a:t>
            </a:r>
            <a:r>
              <a:rPr lang="en-IN" sz="1600" b="0" i="0" u="none" strike="noStrike" dirty="0" smtClean="0">
                <a:solidFill>
                  <a:srgbClr val="000000"/>
                </a:solidFill>
                <a:effectLst/>
                <a:latin typeface="Merriweather"/>
              </a:rPr>
              <a:t> , 2023)</a:t>
            </a:r>
            <a:endParaRPr lang="en-IN" b="0" dirty="0" smtClean="0">
              <a:effectLst/>
            </a:endParaRPr>
          </a:p>
          <a:p>
            <a:r>
              <a:rPr lang="en-IN" dirty="0" smtClean="0"/>
              <a:t/>
            </a:r>
            <a:br>
              <a:rPr lang="en-IN" dirty="0" smtClean="0"/>
            </a:br>
            <a:endParaRPr lang="en-IN" dirty="0"/>
          </a:p>
        </p:txBody>
      </p:sp>
      <p:sp>
        <p:nvSpPr>
          <p:cNvPr id="13" name="Rectangle 12"/>
          <p:cNvSpPr/>
          <p:nvPr/>
        </p:nvSpPr>
        <p:spPr>
          <a:xfrm>
            <a:off x="271347" y="82014"/>
            <a:ext cx="10567638" cy="1200329"/>
          </a:xfrm>
          <a:prstGeom prst="rect">
            <a:avLst/>
          </a:prstGeom>
        </p:spPr>
        <p:txBody>
          <a:bodyPr wrap="square">
            <a:spAutoFit/>
          </a:bodyPr>
          <a:lstStyle/>
          <a:p>
            <a:pPr algn="ctr"/>
            <a:r>
              <a:rPr lang="en-US" b="1" i="0" u="none" strike="noStrike" dirty="0" smtClean="0">
                <a:solidFill>
                  <a:srgbClr val="000000"/>
                </a:solidFill>
                <a:effectLst/>
                <a:latin typeface="Merriweather"/>
              </a:rPr>
              <a:t>Beyond PD-L1 : The many types of Immune checkpoint molecules - Current and emerging knowledge</a:t>
            </a:r>
            <a:endParaRPr lang="en-US" b="0" dirty="0" smtClean="0">
              <a:effectLst/>
            </a:endParaRPr>
          </a:p>
          <a:p>
            <a:r>
              <a:rPr lang="en-US" dirty="0" smtClean="0"/>
              <a:t/>
            </a:r>
            <a:br>
              <a:rPr lang="en-US" dirty="0" smtClean="0"/>
            </a:br>
            <a:endParaRPr lang="en-IN" dirty="0"/>
          </a:p>
        </p:txBody>
      </p:sp>
      <p:sp>
        <p:nvSpPr>
          <p:cNvPr id="14" name="Rectangle 13"/>
          <p:cNvSpPr/>
          <p:nvPr/>
        </p:nvSpPr>
        <p:spPr>
          <a:xfrm>
            <a:off x="9144000" y="4534286"/>
            <a:ext cx="6096000" cy="923330"/>
          </a:xfrm>
          <a:prstGeom prst="rect">
            <a:avLst/>
          </a:prstGeom>
        </p:spPr>
        <p:txBody>
          <a:bodyPr>
            <a:spAutoFit/>
          </a:bodyPr>
          <a:lstStyle/>
          <a:p>
            <a:r>
              <a:rPr lang="en-IN" b="0" i="0" u="none" strike="noStrike" dirty="0" smtClean="0">
                <a:solidFill>
                  <a:srgbClr val="000000"/>
                </a:solidFill>
                <a:effectLst/>
                <a:latin typeface="Merriweather"/>
              </a:rPr>
              <a:t>Receptors</a:t>
            </a:r>
            <a:endParaRPr lang="en-IN" b="0" dirty="0" smtClean="0">
              <a:effectLst/>
            </a:endParaRPr>
          </a:p>
          <a:p>
            <a:r>
              <a:rPr lang="en-IN" dirty="0" smtClean="0"/>
              <a:t/>
            </a:r>
            <a:br>
              <a:rPr lang="en-IN" dirty="0" smtClean="0"/>
            </a:br>
            <a:endParaRPr lang="en-IN" dirty="0"/>
          </a:p>
        </p:txBody>
      </p:sp>
      <p:sp>
        <p:nvSpPr>
          <p:cNvPr id="15" name="Rectangle 14"/>
          <p:cNvSpPr/>
          <p:nvPr/>
        </p:nvSpPr>
        <p:spPr>
          <a:xfrm>
            <a:off x="9493956" y="924046"/>
            <a:ext cx="6096000" cy="923330"/>
          </a:xfrm>
          <a:prstGeom prst="rect">
            <a:avLst/>
          </a:prstGeom>
        </p:spPr>
        <p:txBody>
          <a:bodyPr>
            <a:spAutoFit/>
          </a:bodyPr>
          <a:lstStyle/>
          <a:p>
            <a:r>
              <a:rPr lang="en-IN" b="0" i="0" u="none" strike="noStrike" dirty="0" smtClean="0">
                <a:solidFill>
                  <a:srgbClr val="000000"/>
                </a:solidFill>
                <a:effectLst/>
                <a:latin typeface="Merriweather"/>
              </a:rPr>
              <a:t>Ligands</a:t>
            </a:r>
            <a:endParaRPr lang="en-IN" b="0" dirty="0" smtClean="0">
              <a:effectLst/>
            </a:endParaRPr>
          </a:p>
          <a:p>
            <a:r>
              <a:rPr lang="en-IN" dirty="0" smtClean="0"/>
              <a:t/>
            </a:r>
            <a:br>
              <a:rPr lang="en-IN" dirty="0" smtClean="0"/>
            </a:br>
            <a:endParaRPr lang="en-IN" dirty="0"/>
          </a:p>
        </p:txBody>
      </p:sp>
      <p:sp>
        <p:nvSpPr>
          <p:cNvPr id="16" name="Rectangle 15"/>
          <p:cNvSpPr/>
          <p:nvPr/>
        </p:nvSpPr>
        <p:spPr>
          <a:xfrm>
            <a:off x="8976423" y="6313019"/>
            <a:ext cx="3044488" cy="369332"/>
          </a:xfrm>
          <a:prstGeom prst="rect">
            <a:avLst/>
          </a:prstGeom>
        </p:spPr>
        <p:txBody>
          <a:bodyPr wrap="none">
            <a:spAutoFit/>
          </a:bodyPr>
          <a:lstStyle/>
          <a:p>
            <a:r>
              <a:rPr lang="en-IN" b="0" i="0" u="none" strike="noStrike" dirty="0" smtClean="0">
                <a:solidFill>
                  <a:srgbClr val="000000"/>
                </a:solidFill>
                <a:effectLst/>
                <a:latin typeface="Merriweather"/>
              </a:rPr>
              <a:t>Qin et.al., </a:t>
            </a:r>
            <a:r>
              <a:rPr lang="en-IN" b="0" i="1" u="none" strike="noStrike" dirty="0" err="1" smtClean="0">
                <a:solidFill>
                  <a:srgbClr val="000000"/>
                </a:solidFill>
                <a:effectLst/>
                <a:latin typeface="Merriweather"/>
              </a:rPr>
              <a:t>Mol</a:t>
            </a:r>
            <a:r>
              <a:rPr lang="en-IN" b="0" i="1" u="none" strike="noStrike" dirty="0" smtClean="0">
                <a:solidFill>
                  <a:srgbClr val="000000"/>
                </a:solidFill>
                <a:effectLst/>
                <a:latin typeface="Merriweather"/>
              </a:rPr>
              <a:t> Cancer,</a:t>
            </a:r>
            <a:r>
              <a:rPr lang="en-IN" b="0" i="0" u="none" strike="noStrike" dirty="0" smtClean="0">
                <a:solidFill>
                  <a:srgbClr val="000000"/>
                </a:solidFill>
                <a:effectLst/>
                <a:latin typeface="Merriweather"/>
              </a:rPr>
              <a:t> 2019</a:t>
            </a:r>
            <a:endParaRPr lang="en-IN" dirty="0"/>
          </a:p>
        </p:txBody>
      </p:sp>
    </p:spTree>
    <p:extLst>
      <p:ext uri="{BB962C8B-B14F-4D97-AF65-F5344CB8AC3E}">
        <p14:creationId xmlns:p14="http://schemas.microsoft.com/office/powerpoint/2010/main" val="1708461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53246"/>
          </a:xfrm>
        </p:spPr>
        <p:txBody>
          <a:bodyPr>
            <a:normAutofit fontScale="90000"/>
          </a:bodyPr>
          <a:lstStyle/>
          <a:p>
            <a:r>
              <a:rPr lang="en-US" dirty="0"/>
              <a:t>Aim:  Patient subgrouping based on the Immune checkpoint genes expression in Pan-cancer setting </a:t>
            </a:r>
            <a:r>
              <a:rPr lang="en-US" b="0" dirty="0" smtClean="0">
                <a:effectLst/>
              </a:rPr>
              <a:t/>
            </a:r>
            <a:br>
              <a:rPr lang="en-US" b="0" dirty="0" smtClean="0">
                <a:effectLst/>
              </a:rPr>
            </a:br>
            <a:r>
              <a:rPr lang="en-US" dirty="0" smtClean="0"/>
              <a:t/>
            </a:r>
            <a:br>
              <a:rPr lang="en-US" dirty="0" smtClean="0"/>
            </a:br>
            <a:endParaRPr lang="en-IN" dirty="0"/>
          </a:p>
        </p:txBody>
      </p:sp>
      <p:sp>
        <p:nvSpPr>
          <p:cNvPr id="3" name="Content Placeholder 2"/>
          <p:cNvSpPr>
            <a:spLocks noGrp="1"/>
          </p:cNvSpPr>
          <p:nvPr>
            <p:ph idx="1"/>
          </p:nvPr>
        </p:nvSpPr>
        <p:spPr>
          <a:xfrm>
            <a:off x="144966" y="1427355"/>
            <a:ext cx="11965258" cy="5263375"/>
          </a:xfrm>
        </p:spPr>
        <p:txBody>
          <a:bodyPr>
            <a:normAutofit fontScale="92500" lnSpcReduction="10000"/>
          </a:bodyPr>
          <a:lstStyle/>
          <a:p>
            <a:pPr marL="0" indent="0">
              <a:buNone/>
            </a:pPr>
            <a:r>
              <a:rPr lang="en-US" dirty="0"/>
              <a:t>A total of </a:t>
            </a:r>
            <a:r>
              <a:rPr lang="en-US" b="1" dirty="0"/>
              <a:t>46</a:t>
            </a:r>
            <a:r>
              <a:rPr lang="en-US" dirty="0"/>
              <a:t> Immune Checkpoint genes selected from literature survey/</a:t>
            </a:r>
            <a:r>
              <a:rPr lang="en-US" dirty="0" err="1"/>
              <a:t>Immport</a:t>
            </a:r>
            <a:r>
              <a:rPr lang="en-US" dirty="0"/>
              <a:t> Immune </a:t>
            </a:r>
            <a:r>
              <a:rPr lang="en-US" dirty="0" smtClean="0"/>
              <a:t>database</a:t>
            </a:r>
            <a:br>
              <a:rPr lang="en-US" dirty="0" smtClean="0"/>
            </a:br>
            <a:endParaRPr lang="en-IN" dirty="0"/>
          </a:p>
          <a:p>
            <a:pPr marL="0" indent="0" algn="ctr">
              <a:buNone/>
            </a:pPr>
            <a:r>
              <a:rPr lang="en-IN" dirty="0" smtClean="0"/>
              <a:t>Pan-Cancer </a:t>
            </a:r>
            <a:r>
              <a:rPr lang="en-IN" dirty="0"/>
              <a:t>RNA </a:t>
            </a:r>
            <a:r>
              <a:rPr lang="en-IN" dirty="0" err="1"/>
              <a:t>seq</a:t>
            </a:r>
            <a:r>
              <a:rPr lang="en-IN" dirty="0"/>
              <a:t> data (FPKM normalised) are obtained from The Cancer Genome Atlas (TCGA)</a:t>
            </a:r>
            <a:endParaRPr lang="en-IN" b="0" dirty="0" smtClean="0">
              <a:effectLst/>
            </a:endParaRPr>
          </a:p>
          <a:p>
            <a:pPr marL="0" indent="0">
              <a:buNone/>
            </a:pPr>
            <a:r>
              <a:rPr lang="en-IN" b="0" dirty="0" smtClean="0">
                <a:effectLst/>
              </a:rPr>
              <a:t/>
            </a:r>
            <a:br>
              <a:rPr lang="en-IN" b="0" dirty="0" smtClean="0">
                <a:effectLst/>
              </a:rPr>
            </a:br>
            <a:endParaRPr lang="en-IN" b="0" dirty="0" smtClean="0">
              <a:effectLst/>
            </a:endParaRPr>
          </a:p>
          <a:p>
            <a:pPr marL="0" indent="0" algn="ctr">
              <a:buNone/>
            </a:pPr>
            <a:r>
              <a:rPr lang="en-IN" dirty="0" smtClean="0"/>
              <a:t>Immune </a:t>
            </a:r>
            <a:r>
              <a:rPr lang="en-IN" dirty="0"/>
              <a:t>checkpoint genes expression landscape in different cancer </a:t>
            </a:r>
            <a:r>
              <a:rPr lang="en-IN" dirty="0" smtClean="0"/>
              <a:t>tissues</a:t>
            </a:r>
          </a:p>
          <a:p>
            <a:pPr marL="0" indent="0">
              <a:buNone/>
            </a:pPr>
            <a:endParaRPr lang="en-US" b="0" dirty="0">
              <a:effectLst/>
            </a:endParaRPr>
          </a:p>
          <a:p>
            <a:pPr marL="0" indent="0">
              <a:buNone/>
            </a:pPr>
            <a:endParaRPr lang="en-US" dirty="0" smtClean="0"/>
          </a:p>
          <a:p>
            <a:pPr marL="0" indent="0" algn="ctr">
              <a:buNone/>
            </a:pPr>
            <a:r>
              <a:rPr lang="en-US" dirty="0" smtClean="0"/>
              <a:t>Creating boxplots Tumor </a:t>
            </a:r>
            <a:r>
              <a:rPr lang="en-US" dirty="0" smtClean="0"/>
              <a:t>VS </a:t>
            </a:r>
            <a:r>
              <a:rPr lang="en-US" dirty="0" smtClean="0"/>
              <a:t>Normal </a:t>
            </a:r>
            <a:r>
              <a:rPr lang="en-US" dirty="0" smtClean="0"/>
              <a:t>sample</a:t>
            </a:r>
            <a:endParaRPr lang="en-IN" b="0" dirty="0" smtClean="0">
              <a:effectLst/>
            </a:endParaRPr>
          </a:p>
          <a:p>
            <a:pPr marL="0" indent="0">
              <a:buNone/>
            </a:pPr>
            <a:r>
              <a:rPr lang="en-IN" dirty="0" smtClean="0"/>
              <a:t/>
            </a:r>
            <a:br>
              <a:rPr lang="en-IN" dirty="0" smtClean="0"/>
            </a:br>
            <a:endParaRPr lang="en-IN" dirty="0"/>
          </a:p>
        </p:txBody>
      </p:sp>
      <p:sp>
        <p:nvSpPr>
          <p:cNvPr id="4" name="Down Arrow 3"/>
          <p:cNvSpPr/>
          <p:nvPr/>
        </p:nvSpPr>
        <p:spPr>
          <a:xfrm>
            <a:off x="5188104" y="3194980"/>
            <a:ext cx="624468" cy="657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own Arrow 4"/>
          <p:cNvSpPr/>
          <p:nvPr/>
        </p:nvSpPr>
        <p:spPr>
          <a:xfrm>
            <a:off x="5188104" y="4613894"/>
            <a:ext cx="624468" cy="657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778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descr="https://lh7-us.googleusercontent.com/slidesz/AGV_vUcOhAP1jspGP_S4xgoM9IR1gdTJRFUDh6gysGe5oY-nfppI4Dsqvx702vuyYAonsp9nrdD-TaJPzrgEmp4QDHVjJulplctmEeTtK7AGigsmQGIHfCEJqxkiDu1IF3RmLrBuAnKHSvjVzdG4BIcRkQGQgFGDQ_M=s2048?key=6TubtOSwwZa81seEqL1Rx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887522" cy="19845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7-us.googleusercontent.com/slidesz/AGV_vUebanokJr5Ph_Ngu-dOow1pAMG181btLaDDhHKVTpBeD8Qw-GAAFF8yHVr1hTRlSHcr9XprmxnTkaXKX2MuIUVSiWFzRYPEFkyLnV5m51s0Xy3fZPd3WSeKVKv1OdaTSmOZgVbRfSHPwYc5xNjfM9jRgrbIJB8=s2048?key=6TubtOSwwZa81seEqL1Rx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83" y="2148508"/>
            <a:ext cx="8662639" cy="21263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h7-us.googleusercontent.com/slidesz/AGV_vUe64fiPyXOqIqA26blCjThDVpWjXPH6GLCZnJmXpY-bw4vlCC1CFEK9fy5CtsybSxGoWQ2ijDFRcdiyzQjM52sMs5U-PA8daCBU5WF9SM0TzNy9PvlxabjvGy7b6jyZEfcX05KNTUuxg66bGihkCrIWu__JhO8=s2048?key=6TubtOSwwZa81seEqL1Rx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38799"/>
            <a:ext cx="8887522" cy="2269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5"/>
          <a:srcRect t="23007" b="8461"/>
          <a:stretch/>
        </p:blipFill>
        <p:spPr>
          <a:xfrm>
            <a:off x="9066576" y="999869"/>
            <a:ext cx="2752730" cy="1174619"/>
          </a:xfrm>
          <a:prstGeom prst="rect">
            <a:avLst/>
          </a:prstGeom>
        </p:spPr>
      </p:pic>
      <p:sp>
        <p:nvSpPr>
          <p:cNvPr id="3" name="Rectangle 2"/>
          <p:cNvSpPr/>
          <p:nvPr/>
        </p:nvSpPr>
        <p:spPr>
          <a:xfrm>
            <a:off x="9214624" y="2809232"/>
            <a:ext cx="3241288" cy="2031325"/>
          </a:xfrm>
          <a:prstGeom prst="rect">
            <a:avLst/>
          </a:prstGeom>
        </p:spPr>
        <p:txBody>
          <a:bodyPr wrap="square">
            <a:spAutoFit/>
          </a:bodyPr>
          <a:lstStyle/>
          <a:p>
            <a:r>
              <a:rPr lang="en-US" dirty="0">
                <a:solidFill>
                  <a:srgbClr val="116644"/>
                </a:solidFill>
                <a:latin typeface="Courier New" panose="02070309020205020404" pitchFamily="49" charset="0"/>
              </a:rPr>
              <a:t>P-value </a:t>
            </a:r>
            <a:endParaRPr lang="en-IN" dirty="0">
              <a:solidFill>
                <a:srgbClr val="116644"/>
              </a:solidFill>
              <a:latin typeface="Courier New" panose="02070309020205020404" pitchFamily="49" charset="0"/>
            </a:endParaRPr>
          </a:p>
          <a:p>
            <a:r>
              <a:rPr lang="en-IN" dirty="0">
                <a:solidFill>
                  <a:srgbClr val="116644"/>
                </a:solidFill>
                <a:latin typeface="Courier New" panose="02070309020205020404" pitchFamily="49" charset="0"/>
              </a:rPr>
              <a:t>0.00001</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0.0001</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0.001</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0.05</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0.1</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'ns'</a:t>
            </a:r>
            <a:r>
              <a:rPr lang="en-IN" dirty="0">
                <a:solidFill>
                  <a:srgbClr val="000000"/>
                </a:solidFill>
                <a:latin typeface="Courier New" panose="02070309020205020404" pitchFamily="49" charset="0"/>
              </a:rPr>
              <a:t>,</a:t>
            </a:r>
            <a:endParaRPr lang="en-IN" dirty="0"/>
          </a:p>
          <a:p>
            <a:r>
              <a:rPr lang="en-IN" dirty="0">
                <a:solidFill>
                  <a:srgbClr val="000000"/>
                </a:solidFill>
                <a:latin typeface="Courier New" panose="02070309020205020404" pitchFamily="49" charset="0"/>
              </a:rPr>
              <a:t>   </a:t>
            </a:r>
            <a:r>
              <a:rPr lang="en-IN" dirty="0">
                <a:solidFill>
                  <a:srgbClr val="116644"/>
                </a:solidFill>
                <a:latin typeface="Courier New" panose="02070309020205020404" pitchFamily="49" charset="0"/>
              </a:rPr>
              <a:t>1.0</a:t>
            </a:r>
            <a:r>
              <a:rPr lang="en-IN" dirty="0">
                <a:solidFill>
                  <a:srgbClr val="000000"/>
                </a:solidFill>
                <a:latin typeface="Courier New" panose="02070309020205020404" pitchFamily="49" charset="0"/>
              </a:rPr>
              <a:t>: </a:t>
            </a:r>
            <a:r>
              <a:rPr lang="en-IN" dirty="0">
                <a:solidFill>
                  <a:srgbClr val="A31515"/>
                </a:solidFill>
                <a:latin typeface="Courier New" panose="02070309020205020404" pitchFamily="49" charset="0"/>
              </a:rPr>
              <a:t>'ns'</a:t>
            </a:r>
            <a:endParaRPr lang="en-IN" dirty="0"/>
          </a:p>
        </p:txBody>
      </p:sp>
    </p:spTree>
    <p:extLst>
      <p:ext uri="{BB962C8B-B14F-4D97-AF65-F5344CB8AC3E}">
        <p14:creationId xmlns:p14="http://schemas.microsoft.com/office/powerpoint/2010/main" val="3144891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5044" y="0"/>
            <a:ext cx="5008756" cy="1325563"/>
          </a:xfrm>
        </p:spPr>
        <p:txBody>
          <a:bodyPr>
            <a:normAutofit/>
          </a:bodyPr>
          <a:lstStyle/>
          <a:p>
            <a:r>
              <a:rPr lang="en-IN" sz="2000" b="1" dirty="0"/>
              <a:t>Immune checkpoint gene expression landscape (Pan-cancer scenario)</a:t>
            </a:r>
            <a:r>
              <a:rPr lang="en-IN" sz="2000" dirty="0"/>
              <a:t/>
            </a:r>
            <a:br>
              <a:rPr lang="en-IN" sz="2000" dirty="0"/>
            </a:br>
            <a:r>
              <a:rPr lang="en-IN" sz="2000" dirty="0"/>
              <a:t/>
            </a:r>
            <a:br>
              <a:rPr lang="en-IN" sz="2000" dirty="0"/>
            </a:br>
            <a:endParaRPr lang="en-IN" sz="2000" dirty="0"/>
          </a:p>
        </p:txBody>
      </p:sp>
      <p:sp>
        <p:nvSpPr>
          <p:cNvPr id="3" name="Content Placeholder 2"/>
          <p:cNvSpPr>
            <a:spLocks noGrp="1"/>
          </p:cNvSpPr>
          <p:nvPr>
            <p:ph idx="1"/>
          </p:nvPr>
        </p:nvSpPr>
        <p:spPr>
          <a:xfrm>
            <a:off x="6306944" y="825191"/>
            <a:ext cx="5580256" cy="5898994"/>
          </a:xfrm>
        </p:spPr>
        <p:txBody>
          <a:bodyPr>
            <a:noAutofit/>
          </a:bodyPr>
          <a:lstStyle/>
          <a:p>
            <a:pPr fontAlgn="base"/>
            <a:r>
              <a:rPr lang="en-US" sz="1600" dirty="0"/>
              <a:t>For each cancer type, expression of the 46 immune checkpoint marker genes between tumors and </a:t>
            </a:r>
            <a:r>
              <a:rPr lang="en-US" sz="1600" dirty="0" smtClean="0"/>
              <a:t>normal </a:t>
            </a:r>
            <a:r>
              <a:rPr lang="en-US" sz="1600" dirty="0"/>
              <a:t>were compared using one-tailed </a:t>
            </a:r>
            <a:r>
              <a:rPr lang="en-US" sz="1600" dirty="0" smtClean="0"/>
              <a:t>Wilcoxon rank sum </a:t>
            </a:r>
            <a:r>
              <a:rPr lang="en-US" sz="1600" dirty="0"/>
              <a:t>test, in cancer types where paired normal samples were available. White color indicates </a:t>
            </a:r>
            <a:r>
              <a:rPr lang="en-US" sz="1600" dirty="0" smtClean="0"/>
              <a:t>non-significant </a:t>
            </a:r>
            <a:r>
              <a:rPr lang="en-US" sz="1600" dirty="0"/>
              <a:t>(p &gt; 0.05) in one-tailed test</a:t>
            </a:r>
          </a:p>
          <a:p>
            <a:pPr fontAlgn="base"/>
            <a:r>
              <a:rPr lang="en-US" sz="1600" dirty="0"/>
              <a:t/>
            </a:r>
            <a:br>
              <a:rPr lang="en-US" sz="1600" dirty="0"/>
            </a:br>
            <a:r>
              <a:rPr lang="en-US" sz="1600" dirty="0"/>
              <a:t>Red marking indicates the genes whose expression is significantly more highly expressed in tumor samples compared to normal samples (p &lt; 0.05), and blue marking for vice versa</a:t>
            </a:r>
          </a:p>
          <a:p>
            <a:pPr fontAlgn="base"/>
            <a:r>
              <a:rPr lang="en-US" sz="1600" dirty="0"/>
              <a:t/>
            </a:r>
            <a:br>
              <a:rPr lang="en-US" sz="1600" dirty="0"/>
            </a:br>
            <a:r>
              <a:rPr lang="en-US" sz="1600" dirty="0"/>
              <a:t>In squamous cancers such as - HNSC, ESCA </a:t>
            </a:r>
            <a:r>
              <a:rPr lang="en-US" sz="1600" dirty="0" err="1"/>
              <a:t>etc</a:t>
            </a:r>
            <a:r>
              <a:rPr lang="en-US" sz="1600" dirty="0"/>
              <a:t> the major immune checkpoint molecules such as - CD274, CD44, CD86, CTLA4 etc. are significantly more expressed in tumor compared to normal, whereas LUSC shows somewhat of a distinct pattern</a:t>
            </a:r>
            <a:r>
              <a:rPr lang="en-US" sz="1600" dirty="0" smtClean="0"/>
              <a:t>.</a:t>
            </a:r>
          </a:p>
          <a:p>
            <a:r>
              <a:rPr lang="en-IN" sz="1600" dirty="0"/>
              <a:t>BRCA, COAD, HNSC, LISC, CESC have higher  immune cell expression than others.</a:t>
            </a:r>
          </a:p>
          <a:p>
            <a:pPr fontAlgn="base"/>
            <a:r>
              <a:rPr lang="en-US" sz="1600" dirty="0"/>
              <a:t/>
            </a:r>
            <a:br>
              <a:rPr lang="en-US" sz="1600" dirty="0"/>
            </a:br>
            <a:r>
              <a:rPr lang="en-US" sz="1600" dirty="0"/>
              <a:t>In specific cancers (ACC, MESO,OV, SKCM, TGCT, THYM, USC, UVM) there is no significant difference in any immune checkpoint gene expression —--- other mechanism of immune evasion ????</a:t>
            </a:r>
          </a:p>
          <a:p>
            <a:endParaRPr lang="en-IN" sz="1600" dirty="0"/>
          </a:p>
        </p:txBody>
      </p:sp>
      <p:pic>
        <p:nvPicPr>
          <p:cNvPr id="1026" name="Picture 2" descr="https://lh7-us.googleusercontent.com/slidesz/AGV_vUee3FGXZz6MdORFkevptqcjCeBSKrxKLRjn8-tAtyJXw_mw_SaYPGdWmEORbSBJvJPo5zUo3LfPnm6mqbFBNHvK0JmcBEcABmYBVLqB6tEkiveK-nPUc6raIqz3ZVZfFQ_GbK2R07JoP5ME4FrcUBLVCeMxJoo=s2048?key=6TubtOSwwZa81seEqL1Rx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9" y="0"/>
            <a:ext cx="5441795" cy="6837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95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17" y="0"/>
            <a:ext cx="11197683" cy="1325563"/>
          </a:xfrm>
        </p:spPr>
        <p:txBody>
          <a:bodyPr>
            <a:normAutofit/>
          </a:bodyPr>
          <a:lstStyle/>
          <a:p>
            <a:r>
              <a:rPr lang="en-US" sz="2800" dirty="0"/>
              <a:t>Aim: To identify if there is differential survival outcome in patients with high immune-checkpoint GSEA score compared to low immune-checkpoint </a:t>
            </a:r>
            <a:r>
              <a:rPr lang="en-US" sz="2800" dirty="0" smtClean="0"/>
              <a:t>GSEA</a:t>
            </a:r>
            <a:endParaRPr lang="en-IN" sz="2800" dirty="0"/>
          </a:p>
        </p:txBody>
      </p:sp>
      <p:sp>
        <p:nvSpPr>
          <p:cNvPr id="5" name="TextBox 4"/>
          <p:cNvSpPr txBox="1"/>
          <p:nvPr/>
        </p:nvSpPr>
        <p:spPr>
          <a:xfrm>
            <a:off x="809073" y="2062975"/>
            <a:ext cx="3569695" cy="923330"/>
          </a:xfrm>
          <a:prstGeom prst="rect">
            <a:avLst/>
          </a:prstGeom>
          <a:noFill/>
        </p:spPr>
        <p:txBody>
          <a:bodyPr wrap="none" rtlCol="0">
            <a:spAutoFit/>
          </a:bodyPr>
          <a:lstStyle/>
          <a:p>
            <a:r>
              <a:rPr lang="en-IN" dirty="0" smtClean="0">
                <a:solidFill>
                  <a:srgbClr val="000000"/>
                </a:solidFill>
                <a:latin typeface="Times New Roman" panose="02020603050405020304" pitchFamily="18" charset="0"/>
              </a:rPr>
              <a:t>Combining </a:t>
            </a:r>
            <a:r>
              <a:rPr lang="en-US" dirty="0" smtClean="0"/>
              <a:t>the Immune checkpoint </a:t>
            </a:r>
          </a:p>
          <a:p>
            <a:r>
              <a:rPr lang="en-US" dirty="0" smtClean="0"/>
              <a:t>gene expression for each </a:t>
            </a:r>
            <a:r>
              <a:rPr lang="en-IN" dirty="0"/>
              <a:t>patient </a:t>
            </a:r>
            <a:endParaRPr lang="en-US" dirty="0" smtClean="0"/>
          </a:p>
          <a:p>
            <a:endParaRPr lang="en-IN" dirty="0"/>
          </a:p>
        </p:txBody>
      </p:sp>
      <p:sp>
        <p:nvSpPr>
          <p:cNvPr id="6" name="Rectangle 5"/>
          <p:cNvSpPr/>
          <p:nvPr/>
        </p:nvSpPr>
        <p:spPr>
          <a:xfrm>
            <a:off x="6660994" y="1876023"/>
            <a:ext cx="3787399" cy="84864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5583193" y="2096429"/>
            <a:ext cx="669074" cy="401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906622" y="2000623"/>
            <a:ext cx="3352200" cy="923330"/>
          </a:xfrm>
          <a:prstGeom prst="rect">
            <a:avLst/>
          </a:prstGeom>
        </p:spPr>
        <p:txBody>
          <a:bodyPr wrap="none">
            <a:spAutoFit/>
          </a:bodyPr>
          <a:lstStyle/>
          <a:p>
            <a:r>
              <a:rPr lang="da-DK" dirty="0">
                <a:solidFill>
                  <a:srgbClr val="000000"/>
                </a:solidFill>
                <a:latin typeface="Times New Roman" panose="02020603050405020304" pitchFamily="18" charset="0"/>
              </a:rPr>
              <a:t>single sample gene set </a:t>
            </a:r>
            <a:r>
              <a:rPr lang="da-DK" dirty="0" smtClean="0">
                <a:solidFill>
                  <a:srgbClr val="000000"/>
                </a:solidFill>
                <a:latin typeface="Times New Roman" panose="02020603050405020304" pitchFamily="18" charset="0"/>
              </a:rPr>
              <a:t>enrichment</a:t>
            </a:r>
          </a:p>
          <a:p>
            <a:r>
              <a:rPr lang="en-IN" dirty="0"/>
              <a:t>utility of GSVA package</a:t>
            </a:r>
            <a:endParaRPr lang="da-DK" dirty="0" smtClean="0">
              <a:solidFill>
                <a:srgbClr val="000000"/>
              </a:solidFill>
              <a:latin typeface="Times New Roman" panose="02020603050405020304" pitchFamily="18" charset="0"/>
            </a:endParaRPr>
          </a:p>
          <a:p>
            <a:endParaRPr lang="en-IN" dirty="0"/>
          </a:p>
        </p:txBody>
      </p:sp>
      <p:sp>
        <p:nvSpPr>
          <p:cNvPr id="9" name="Rectangle 8"/>
          <p:cNvSpPr/>
          <p:nvPr/>
        </p:nvSpPr>
        <p:spPr>
          <a:xfrm>
            <a:off x="6184243" y="3784645"/>
            <a:ext cx="5169557" cy="369332"/>
          </a:xfrm>
          <a:prstGeom prst="rect">
            <a:avLst/>
          </a:prstGeom>
        </p:spPr>
        <p:txBody>
          <a:bodyPr wrap="none">
            <a:spAutoFit/>
          </a:bodyPr>
          <a:lstStyle/>
          <a:p>
            <a:r>
              <a:rPr lang="en-IN" b="1" dirty="0" smtClean="0">
                <a:solidFill>
                  <a:srgbClr val="000000"/>
                </a:solidFill>
                <a:latin typeface="Times New Roman" panose="02020603050405020304" pitchFamily="18" charset="0"/>
              </a:rPr>
              <a:t>Combined score </a:t>
            </a:r>
            <a:r>
              <a:rPr lang="en-IN" dirty="0" smtClean="0">
                <a:solidFill>
                  <a:srgbClr val="000000"/>
                </a:solidFill>
                <a:latin typeface="Times New Roman" panose="02020603050405020304" pitchFamily="18" charset="0"/>
              </a:rPr>
              <a:t>for each </a:t>
            </a:r>
            <a:r>
              <a:rPr lang="en-IN" dirty="0" smtClean="0"/>
              <a:t>patient gives </a:t>
            </a:r>
            <a:r>
              <a:rPr lang="en-IN" dirty="0" err="1"/>
              <a:t>ssGSEA</a:t>
            </a:r>
            <a:r>
              <a:rPr lang="en-IN" dirty="0"/>
              <a:t> </a:t>
            </a:r>
            <a:r>
              <a:rPr lang="en-IN" dirty="0" smtClean="0"/>
              <a:t>score </a:t>
            </a:r>
            <a:endParaRPr lang="en-IN" dirty="0"/>
          </a:p>
        </p:txBody>
      </p:sp>
      <p:sp>
        <p:nvSpPr>
          <p:cNvPr id="10" name="Right Arrow 9"/>
          <p:cNvSpPr/>
          <p:nvPr/>
        </p:nvSpPr>
        <p:spPr>
          <a:xfrm rot="5400000">
            <a:off x="8248184" y="2939176"/>
            <a:ext cx="750850" cy="461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806582" y="4993277"/>
            <a:ext cx="6096000" cy="646331"/>
          </a:xfrm>
          <a:prstGeom prst="rect">
            <a:avLst/>
          </a:prstGeom>
        </p:spPr>
        <p:txBody>
          <a:bodyPr>
            <a:spAutoFit/>
          </a:bodyPr>
          <a:lstStyle/>
          <a:p>
            <a:r>
              <a:rPr lang="en-US" dirty="0" smtClean="0">
                <a:solidFill>
                  <a:srgbClr val="000000"/>
                </a:solidFill>
                <a:latin typeface="Times New Roman" panose="02020603050405020304" pitchFamily="18" charset="0"/>
              </a:rPr>
              <a:t>Tumors samples </a:t>
            </a:r>
            <a:r>
              <a:rPr lang="en-US" dirty="0">
                <a:solidFill>
                  <a:srgbClr val="000000"/>
                </a:solidFill>
                <a:latin typeface="Times New Roman" panose="02020603050405020304" pitchFamily="18" charset="0"/>
              </a:rPr>
              <a:t>were divided into Immune-checkpoint gene expression </a:t>
            </a:r>
            <a:r>
              <a:rPr lang="en-US" b="1" dirty="0">
                <a:solidFill>
                  <a:srgbClr val="000000"/>
                </a:solidFill>
                <a:latin typeface="Times New Roman" panose="02020603050405020304" pitchFamily="18" charset="0"/>
              </a:rPr>
              <a:t>high</a:t>
            </a:r>
            <a:r>
              <a:rPr lang="en-US" dirty="0">
                <a:solidFill>
                  <a:srgbClr val="000000"/>
                </a:solidFill>
                <a:latin typeface="Times New Roman" panose="02020603050405020304" pitchFamily="18" charset="0"/>
              </a:rPr>
              <a:t> and </a:t>
            </a:r>
            <a:r>
              <a:rPr lang="en-US" b="1" dirty="0">
                <a:solidFill>
                  <a:srgbClr val="000000"/>
                </a:solidFill>
                <a:latin typeface="Times New Roman" panose="02020603050405020304" pitchFamily="18" charset="0"/>
              </a:rPr>
              <a:t>low groups </a:t>
            </a:r>
            <a:r>
              <a:rPr lang="en-US" dirty="0">
                <a:solidFill>
                  <a:srgbClr val="000000"/>
                </a:solidFill>
                <a:latin typeface="Times New Roman" panose="02020603050405020304" pitchFamily="18" charset="0"/>
              </a:rPr>
              <a:t>by median </a:t>
            </a:r>
            <a:r>
              <a:rPr lang="en-US" dirty="0" smtClean="0">
                <a:solidFill>
                  <a:srgbClr val="000000"/>
                </a:solidFill>
                <a:latin typeface="Times New Roman" panose="02020603050405020304" pitchFamily="18" charset="0"/>
              </a:rPr>
              <a:t>splitting.</a:t>
            </a:r>
            <a:endParaRPr lang="en-IN" dirty="0"/>
          </a:p>
        </p:txBody>
      </p:sp>
      <p:sp>
        <p:nvSpPr>
          <p:cNvPr id="12" name="Right Arrow 11"/>
          <p:cNvSpPr/>
          <p:nvPr/>
        </p:nvSpPr>
        <p:spPr>
          <a:xfrm rot="5400000">
            <a:off x="8410240" y="4390050"/>
            <a:ext cx="750850" cy="461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79205" y="4993277"/>
            <a:ext cx="4267265" cy="1477328"/>
          </a:xfrm>
          <a:prstGeom prst="rect">
            <a:avLst/>
          </a:prstGeom>
        </p:spPr>
        <p:txBody>
          <a:bodyPr wrap="square">
            <a:spAutoFit/>
          </a:bodyPr>
          <a:lstStyle/>
          <a:p>
            <a:r>
              <a:rPr lang="en-US" dirty="0" smtClean="0"/>
              <a:t>Estimating </a:t>
            </a:r>
            <a:r>
              <a:rPr lang="en-US" dirty="0"/>
              <a:t>of the abundances of </a:t>
            </a:r>
            <a:r>
              <a:rPr lang="en-US" b="1" dirty="0"/>
              <a:t>immune cell </a:t>
            </a:r>
            <a:r>
              <a:rPr lang="en-US" b="1" dirty="0" smtClean="0"/>
              <a:t>types</a:t>
            </a:r>
            <a:r>
              <a:rPr lang="en-US" dirty="0" smtClean="0"/>
              <a:t>, </a:t>
            </a:r>
            <a:r>
              <a:rPr lang="en-US" dirty="0"/>
              <a:t>only </a:t>
            </a:r>
            <a:r>
              <a:rPr lang="en-US" dirty="0" smtClean="0"/>
              <a:t>in tumor </a:t>
            </a:r>
            <a:r>
              <a:rPr lang="en-US" dirty="0"/>
              <a:t>samples using gene expression data (here RNA </a:t>
            </a:r>
            <a:r>
              <a:rPr lang="en-US" dirty="0" err="1"/>
              <a:t>seq</a:t>
            </a:r>
            <a:r>
              <a:rPr lang="en-US" dirty="0"/>
              <a:t>) with the help of </a:t>
            </a:r>
            <a:r>
              <a:rPr lang="en-US" dirty="0" err="1" smtClean="0"/>
              <a:t>cibersortx</a:t>
            </a:r>
            <a:r>
              <a:rPr lang="en-US" dirty="0" smtClean="0"/>
              <a:t> and creating the boxplots</a:t>
            </a:r>
            <a:endParaRPr lang="en-IN" dirty="0"/>
          </a:p>
        </p:txBody>
      </p:sp>
      <p:sp>
        <p:nvSpPr>
          <p:cNvPr id="14" name="Right Arrow 13"/>
          <p:cNvSpPr/>
          <p:nvPr/>
        </p:nvSpPr>
        <p:spPr>
          <a:xfrm rot="10800000">
            <a:off x="4972622" y="5356496"/>
            <a:ext cx="750850" cy="461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629407" y="1876024"/>
            <a:ext cx="4304371" cy="1200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6084277" y="3708379"/>
            <a:ext cx="5269523" cy="4844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5806582" y="4993277"/>
            <a:ext cx="5712628" cy="7163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242099" y="4993277"/>
            <a:ext cx="4508321" cy="14773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3943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980</TotalTime>
  <Words>870</Words>
  <Application>Microsoft Office PowerPoint</Application>
  <PresentationFormat>Widescreen</PresentationFormat>
  <Paragraphs>111</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Courier New</vt:lpstr>
      <vt:lpstr>Georgia</vt:lpstr>
      <vt:lpstr>Merriweather</vt:lpstr>
      <vt:lpstr>Times New Roman</vt:lpstr>
      <vt:lpstr>Wingdings</vt:lpstr>
      <vt:lpstr>Office Theme</vt:lpstr>
      <vt:lpstr>Understanding the effect of immune checkpoint genes on immune dysregulation and patient prognosis in The Cancer Genome Atlas (TCGA) pan-cancer cohort with special reference to squamous cell cancers</vt:lpstr>
      <vt:lpstr>Introduction</vt:lpstr>
      <vt:lpstr>Cancer immunotherapies</vt:lpstr>
      <vt:lpstr>PowerPoint Presentation</vt:lpstr>
      <vt:lpstr>PowerPoint Presentation</vt:lpstr>
      <vt:lpstr>Aim:  Patient subgrouping based on the Immune checkpoint genes expression in Pan-cancer setting   </vt:lpstr>
      <vt:lpstr>PowerPoint Presentation</vt:lpstr>
      <vt:lpstr>Immune checkpoint gene expression landscape (Pan-cancer scenario)  </vt:lpstr>
      <vt:lpstr>Aim: To identify if there is differential survival outcome in patients with high immune-checkpoint GSEA score compared to low immune-checkpoint GSEA</vt:lpstr>
      <vt:lpstr>PowerPoint Presentation</vt:lpstr>
      <vt:lpstr>PowerPoint Presentation</vt:lpstr>
      <vt:lpstr>PowerPoint Presentation</vt:lpstr>
      <vt:lpstr>PowerPoint Presentation</vt:lpstr>
      <vt:lpstr>Conclusion </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44</cp:revision>
  <dcterms:created xsi:type="dcterms:W3CDTF">2024-07-02T03:57:38Z</dcterms:created>
  <dcterms:modified xsi:type="dcterms:W3CDTF">2024-07-17T05:20:22Z</dcterms:modified>
</cp:coreProperties>
</file>