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3" r:id="rId9"/>
    <p:sldId id="266" r:id="rId10"/>
    <p:sldId id="267" r:id="rId11"/>
    <p:sldId id="268" r:id="rId12"/>
    <p:sldId id="281" r:id="rId13"/>
    <p:sldId id="269" r:id="rId14"/>
    <p:sldId id="270" r:id="rId15"/>
    <p:sldId id="280" r:id="rId16"/>
    <p:sldId id="264" r:id="rId17"/>
    <p:sldId id="285" r:id="rId18"/>
    <p:sldId id="293" r:id="rId19"/>
    <p:sldId id="294" r:id="rId20"/>
    <p:sldId id="284" r:id="rId21"/>
    <p:sldId id="292" r:id="rId22"/>
    <p:sldId id="295" r:id="rId23"/>
    <p:sldId id="298" r:id="rId24"/>
    <p:sldId id="296" r:id="rId25"/>
    <p:sldId id="297" r:id="rId26"/>
    <p:sldId id="299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51" autoAdjust="0"/>
  </p:normalViewPr>
  <p:slideViewPr>
    <p:cSldViewPr snapToGrid="0">
      <p:cViewPr varScale="1">
        <p:scale>
          <a:sx n="86" d="100"/>
          <a:sy n="86" d="100"/>
        </p:scale>
        <p:origin x="69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EC8D-1B94-4FFE-9259-3C5D40141336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BA09-01F5-44F3-BF46-35CB638BB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31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EC8D-1B94-4FFE-9259-3C5D40141336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BA09-01F5-44F3-BF46-35CB638BB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43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EC8D-1B94-4FFE-9259-3C5D40141336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BA09-01F5-44F3-BF46-35CB638BB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66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EC8D-1B94-4FFE-9259-3C5D40141336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BA09-01F5-44F3-BF46-35CB638BB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32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EC8D-1B94-4FFE-9259-3C5D40141336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BA09-01F5-44F3-BF46-35CB638BB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5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EC8D-1B94-4FFE-9259-3C5D40141336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BA09-01F5-44F3-BF46-35CB638BB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70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EC8D-1B94-4FFE-9259-3C5D40141336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BA09-01F5-44F3-BF46-35CB638BB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7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EC8D-1B94-4FFE-9259-3C5D40141336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BA09-01F5-44F3-BF46-35CB638BB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18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EC8D-1B94-4FFE-9259-3C5D40141336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BA09-01F5-44F3-BF46-35CB638BB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80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EC8D-1B94-4FFE-9259-3C5D40141336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BA09-01F5-44F3-BF46-35CB638BB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03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EC8D-1B94-4FFE-9259-3C5D40141336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BA09-01F5-44F3-BF46-35CB638BB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20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5EC8D-1B94-4FFE-9259-3C5D40141336}" type="datetimeFigureOut">
              <a:rPr lang="ru-RU" smtClean="0"/>
              <a:t>25.05.2019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CBA09-01F5-44F3-BF46-35CB638BB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7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0632" y="1218615"/>
            <a:ext cx="11790947" cy="19456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веб-приложения для обслуживания клиентов сети ресторанов быстрого питания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62057" y="5245239"/>
            <a:ext cx="3804976" cy="675752"/>
          </a:xfrm>
        </p:spPr>
        <p:txBody>
          <a:bodyPr>
            <a:normAutofit/>
          </a:bodyPr>
          <a:lstStyle/>
          <a:p>
            <a:r>
              <a:rPr lang="ru-RU" dirty="0" smtClean="0"/>
              <a:t>Ефимов Г.Л., ИАС-15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746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1.5 </a:t>
            </a:r>
            <a:r>
              <a:rPr lang="ru-RU" dirty="0" smtClean="0"/>
              <a:t>Стек используемых 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Frontend - </a:t>
            </a:r>
            <a:r>
              <a:rPr lang="ru-RU" dirty="0" smtClean="0"/>
              <a:t>стек (</a:t>
            </a:r>
            <a:r>
              <a:rPr lang="en-US" dirty="0" smtClean="0"/>
              <a:t>HTML5, CSS, Bootstrap,)</a:t>
            </a:r>
            <a:endParaRPr lang="ru-RU" dirty="0" smtClean="0"/>
          </a:p>
          <a:p>
            <a:pPr lvl="1"/>
            <a:r>
              <a:rPr lang="en-US" dirty="0" smtClean="0"/>
              <a:t>HTML5 – </a:t>
            </a:r>
            <a:r>
              <a:rPr lang="ru-RU" dirty="0" smtClean="0"/>
              <a:t>разметка страниц</a:t>
            </a:r>
          </a:p>
          <a:p>
            <a:pPr lvl="1"/>
            <a:r>
              <a:rPr lang="en-US" dirty="0" smtClean="0"/>
              <a:t>CSS, Bootstrap – </a:t>
            </a:r>
            <a:r>
              <a:rPr lang="ru-RU" dirty="0" smtClean="0"/>
              <a:t>верстка</a:t>
            </a:r>
          </a:p>
          <a:p>
            <a:r>
              <a:rPr lang="en-US" dirty="0" smtClean="0"/>
              <a:t>Backend - </a:t>
            </a:r>
            <a:r>
              <a:rPr lang="ru-RU" dirty="0" smtClean="0"/>
              <a:t>стек технологий (</a:t>
            </a:r>
            <a:r>
              <a:rPr lang="en-US" dirty="0" err="1" smtClean="0"/>
              <a:t>Asp.Net</a:t>
            </a:r>
            <a:r>
              <a:rPr lang="en-US" dirty="0" smtClean="0"/>
              <a:t>, SQL)</a:t>
            </a:r>
            <a:endParaRPr lang="ru-RU" dirty="0" smtClean="0"/>
          </a:p>
          <a:p>
            <a:pPr lvl="1"/>
            <a:r>
              <a:rPr lang="en-US" dirty="0" smtClean="0"/>
              <a:t>SQL – </a:t>
            </a:r>
            <a:r>
              <a:rPr lang="ru-RU" dirty="0" smtClean="0"/>
              <a:t>хранение информации в проекте</a:t>
            </a:r>
          </a:p>
          <a:p>
            <a:pPr lvl="1"/>
            <a:r>
              <a:rPr lang="en-US" dirty="0" err="1" smtClean="0"/>
              <a:t>Asp.Net</a:t>
            </a:r>
            <a:r>
              <a:rPr lang="en-US" dirty="0" smtClean="0"/>
              <a:t> MVC 5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Описание контроллеров и моделей хранимой информации, обработка логики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68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1.6 Инструменты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Microsoft Visual Studio 2015 – </a:t>
            </a:r>
            <a:r>
              <a:rPr lang="ru-RU" dirty="0"/>
              <a:t> </a:t>
            </a:r>
            <a:r>
              <a:rPr lang="ru-RU" dirty="0" smtClean="0"/>
              <a:t>интегрированная среда </a:t>
            </a:r>
            <a:r>
              <a:rPr lang="ru-RU" dirty="0"/>
              <a:t>разработки программного обеспечения и ряд других инструментальных средств. </a:t>
            </a:r>
            <a:r>
              <a:rPr lang="ru-RU" dirty="0" smtClean="0"/>
              <a:t>Позволяют </a:t>
            </a:r>
            <a:r>
              <a:rPr lang="ru-RU" dirty="0"/>
              <a:t>разрабатывать как консольные приложения, так и приложения с графическим </a:t>
            </a:r>
            <a:r>
              <a:rPr lang="ru-RU" dirty="0" smtClean="0"/>
              <a:t>интерфейсом,</a:t>
            </a:r>
            <a:r>
              <a:rPr lang="ru-RU" dirty="0"/>
              <a:t> веб-сайты, </a:t>
            </a:r>
            <a:r>
              <a:rPr lang="ru-RU" dirty="0" smtClean="0"/>
              <a:t>веб-приложения</a:t>
            </a:r>
            <a:r>
              <a:rPr lang="ru-RU" dirty="0"/>
              <a:t> </a:t>
            </a:r>
            <a:r>
              <a:rPr lang="ru-RU" dirty="0" smtClean="0"/>
              <a:t>и др.</a:t>
            </a:r>
            <a:endParaRPr lang="en-US" dirty="0" smtClean="0"/>
          </a:p>
          <a:p>
            <a:r>
              <a:rPr lang="en-US" dirty="0" smtClean="0"/>
              <a:t>Google Chrome– </a:t>
            </a:r>
            <a:r>
              <a:rPr lang="ru-RU" dirty="0" smtClean="0"/>
              <a:t>тестирование работы приложения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380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5379" y="25684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2.1 Описание модели </a:t>
            </a:r>
            <a:r>
              <a:rPr lang="en-US" dirty="0" smtClean="0"/>
              <a:t>MVC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/>
              <a:t>модель — представление — </a:t>
            </a:r>
            <a:r>
              <a:rPr lang="ru-RU" dirty="0" smtClean="0"/>
              <a:t>контроллер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137" y="1750847"/>
            <a:ext cx="67056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0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8781" y="238484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ru-RU" dirty="0" smtClean="0"/>
              <a:t>.2 Проектирование моделей хранимых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745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моделей в проекте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945" y="2247901"/>
            <a:ext cx="4380971" cy="42408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442" y="2335882"/>
            <a:ext cx="3718294" cy="4152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3209" y="1690688"/>
            <a:ext cx="188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Модель товара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825915" y="1599963"/>
            <a:ext cx="254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Модель покупателя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69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</a:t>
            </a:r>
            <a:r>
              <a:rPr lang="ru-RU" dirty="0" smtClean="0"/>
              <a:t>Панель администрирования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Панель администратора необходима, по большей мере, для редактирования информации в базе приложения и просмотра информации, недоступной для обычного покупателя.</a:t>
            </a:r>
          </a:p>
          <a:p>
            <a:pPr marL="0" indent="0">
              <a:buNone/>
            </a:pPr>
            <a:r>
              <a:rPr lang="ru-RU" dirty="0" smtClean="0"/>
              <a:t> Доступ к панели администратора предоставляется только </a:t>
            </a:r>
            <a:r>
              <a:rPr lang="ru-RU" dirty="0" err="1" smtClean="0"/>
              <a:t>суперпользователю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98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8" y="178466"/>
            <a:ext cx="10206539" cy="6066737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2368" y="178466"/>
            <a:ext cx="9001502" cy="679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0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2.4 Представления(</a:t>
            </a:r>
            <a:r>
              <a:rPr lang="en-US" dirty="0" smtClean="0"/>
              <a:t>view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7207"/>
          </a:xfrm>
        </p:spPr>
        <p:txBody>
          <a:bodyPr/>
          <a:lstStyle/>
          <a:p>
            <a:r>
              <a:rPr lang="ru-RU" dirty="0"/>
              <a:t>При использовании модели MVC ASP.NET </a:t>
            </a:r>
            <a:r>
              <a:rPr lang="ru-RU" dirty="0" err="1"/>
              <a:t>Core</a:t>
            </a:r>
            <a:r>
              <a:rPr lang="ru-RU" dirty="0"/>
              <a:t> </a:t>
            </a:r>
            <a:r>
              <a:rPr lang="ru-RU" dirty="0" smtClean="0"/>
              <a:t>мы можем работать на основе</a:t>
            </a:r>
            <a:r>
              <a:rPr lang="ru-RU" dirty="0"/>
              <a:t> </a:t>
            </a:r>
            <a:r>
              <a:rPr lang="ru-RU" i="1" dirty="0"/>
              <a:t>маршрутов</a:t>
            </a:r>
            <a:r>
              <a:rPr lang="ru-RU" dirty="0"/>
              <a:t>, </a:t>
            </a:r>
            <a:r>
              <a:rPr lang="ru-RU" i="1" dirty="0" err="1"/>
              <a:t>контроллеров</a:t>
            </a:r>
            <a:r>
              <a:rPr lang="ru-RU" dirty="0" err="1"/>
              <a:t>и</a:t>
            </a:r>
            <a:r>
              <a:rPr lang="ru-RU" dirty="0"/>
              <a:t> </a:t>
            </a:r>
            <a:r>
              <a:rPr lang="ru-RU" i="1" dirty="0"/>
              <a:t>действий</a:t>
            </a:r>
            <a:r>
              <a:rPr lang="ru-RU" dirty="0"/>
              <a:t>. </a:t>
            </a:r>
            <a:endParaRPr lang="ru-RU" dirty="0" smtClean="0"/>
          </a:p>
          <a:p>
            <a:r>
              <a:rPr lang="ru-RU" dirty="0" smtClean="0"/>
              <a:t>Каждый </a:t>
            </a:r>
            <a:r>
              <a:rPr lang="ru-RU" dirty="0"/>
              <a:t>входящий запрос сравнивается с таблицей маршрутизации приложения. При обнаружении подходящего маршрута для обработки запроса вызывается связанный метод действия, который принадлежит контроллеру.</a:t>
            </a:r>
          </a:p>
        </p:txBody>
      </p:sp>
    </p:spTree>
    <p:extLst>
      <p:ext uri="{BB962C8B-B14F-4D97-AF65-F5344CB8AC3E}">
        <p14:creationId xmlns:p14="http://schemas.microsoft.com/office/powerpoint/2010/main" val="35028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6621" y="140493"/>
            <a:ext cx="9557084" cy="761875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Пример описания кнопки «удалить» в корзине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7273" y="2915558"/>
            <a:ext cx="9148011" cy="1001796"/>
          </a:xfrm>
        </p:spPr>
        <p:txBody>
          <a:bodyPr/>
          <a:lstStyle/>
          <a:p>
            <a:r>
              <a:rPr lang="ru-RU" dirty="0" smtClean="0"/>
              <a:t>При нажатии на кнопку, форма отправляет нас по маршруту «</a:t>
            </a:r>
            <a:r>
              <a:rPr lang="en-US" dirty="0" err="1" smtClean="0"/>
              <a:t>RemoveFromcart</a:t>
            </a:r>
            <a:r>
              <a:rPr lang="ru-RU" dirty="0" smtClean="0"/>
              <a:t>» в контроллере «</a:t>
            </a:r>
            <a:r>
              <a:rPr lang="en-US" dirty="0" smtClean="0"/>
              <a:t>Cart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05" y="4289154"/>
            <a:ext cx="9476545" cy="16862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912" y="1046135"/>
            <a:ext cx="5711028" cy="16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2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252" y="640639"/>
            <a:ext cx="8294948" cy="28271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37" y="4477480"/>
            <a:ext cx="10369003" cy="159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7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1.1 Веб-приложение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/>
              <a:t>Веб-приложение в общей сути представляет из себя все тот же веб-сайт, но в отличии от него страницы в приложении размещаются с частично либо полностью несформированным содержимым. </a:t>
            </a:r>
            <a:endParaRPr lang="ru-RU" dirty="0" smtClean="0"/>
          </a:p>
          <a:p>
            <a:pPr marL="0" lvl="0" indent="0">
              <a:buNone/>
            </a:pPr>
            <a:r>
              <a:rPr lang="ru-RU" dirty="0" smtClean="0"/>
              <a:t>Общими свойствами веб-приложения можно назвать:</a:t>
            </a:r>
          </a:p>
          <a:p>
            <a:pPr lvl="0"/>
            <a:r>
              <a:rPr lang="ru-RU" dirty="0" smtClean="0"/>
              <a:t>Способность собирать</a:t>
            </a:r>
            <a:r>
              <a:rPr lang="ru-RU" dirty="0"/>
              <a:t>, анализировать и сохранять данные от </a:t>
            </a:r>
            <a:r>
              <a:rPr lang="ru-RU" dirty="0" smtClean="0"/>
              <a:t>посетителей в своей базе данных;</a:t>
            </a:r>
          </a:p>
          <a:p>
            <a:pPr lvl="0"/>
            <a:r>
              <a:rPr lang="ru-RU" dirty="0" smtClean="0"/>
              <a:t>Независимость от платформы устройства пользователя;</a:t>
            </a:r>
          </a:p>
          <a:p>
            <a:pPr lvl="0"/>
            <a:r>
              <a:rPr lang="ru-RU" dirty="0" smtClean="0"/>
              <a:t>Упрощает </a:t>
            </a:r>
            <a:r>
              <a:rPr lang="ru-RU" dirty="0"/>
              <a:t>работу с настройкой конечных </a:t>
            </a:r>
            <a:r>
              <a:rPr lang="ru-RU" dirty="0" smtClean="0"/>
              <a:t>представлений.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831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789" y="353345"/>
            <a:ext cx="10086474" cy="1338680"/>
          </a:xfrm>
        </p:spPr>
        <p:txBody>
          <a:bodyPr/>
          <a:lstStyle/>
          <a:p>
            <a:r>
              <a:rPr lang="ru-RU" dirty="0" smtClean="0"/>
              <a:t>Для вывода информации создаются специальные контроллеры, которые обрабатывают информацию, манипулируют данными и отправляют их в представления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49" y="1900990"/>
            <a:ext cx="8614217" cy="398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вывода списка товаров в представлении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5679"/>
            <a:ext cx="5629427" cy="3480301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29427" y="1865145"/>
            <a:ext cx="7216194" cy="43513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65145"/>
            <a:ext cx="4644189" cy="76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экономической эффективности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2873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Для начала обозначим некоторые входные </a:t>
            </a:r>
            <a:r>
              <a:rPr lang="ru-RU" dirty="0" smtClean="0"/>
              <a:t>данные до внедрения приложения:</a:t>
            </a:r>
            <a:endParaRPr lang="ru-RU" dirty="0"/>
          </a:p>
          <a:p>
            <a:pPr lvl="0"/>
            <a:r>
              <a:rPr lang="ru-RU" dirty="0"/>
              <a:t>У сети есть 5 точек. Для обслуживания клиентов в них работает 20 человек, используя 20 коммуникаторов, которые работают с 10 до 18, 5 дней в неделю, и получают 150 р/час.</a:t>
            </a:r>
          </a:p>
          <a:p>
            <a:r>
              <a:rPr lang="ru-RU" dirty="0"/>
              <a:t>Для технической поддержки, и поддержания сайта компании работает 1 человек, используя 1 компьютер, который работает с 10 до 18 и получает 320 руб./час.</a:t>
            </a:r>
          </a:p>
          <a:p>
            <a:pPr lvl="0"/>
            <a:r>
              <a:rPr lang="ru-RU" dirty="0"/>
              <a:t>Затраты на интернет – 5000 руб./мес.</a:t>
            </a:r>
          </a:p>
          <a:p>
            <a:pPr lvl="0"/>
            <a:r>
              <a:rPr lang="ru-RU" dirty="0"/>
              <a:t>Затраты на хостинг – 200 руб./мес.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271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968411"/>
              </p:ext>
            </p:extLst>
          </p:nvPr>
        </p:nvGraphicFramePr>
        <p:xfrm>
          <a:off x="838200" y="591014"/>
          <a:ext cx="10281425" cy="5497555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5140127">
                  <a:extLst>
                    <a:ext uri="{9D8B030D-6E8A-4147-A177-3AD203B41FA5}">
                      <a16:colId xmlns:a16="http://schemas.microsoft.com/office/drawing/2014/main" val="2927660420"/>
                    </a:ext>
                  </a:extLst>
                </a:gridCol>
                <a:gridCol w="5141298">
                  <a:extLst>
                    <a:ext uri="{9D8B030D-6E8A-4147-A177-3AD203B41FA5}">
                      <a16:colId xmlns:a16="http://schemas.microsoft.com/office/drawing/2014/main" val="1025732168"/>
                    </a:ext>
                  </a:extLst>
                </a:gridCol>
              </a:tblGrid>
              <a:tr h="78536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800" dirty="0">
                          <a:effectLst/>
                        </a:rPr>
                        <a:t>Виды затрат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800">
                          <a:effectLst/>
                        </a:rPr>
                        <a:t>Сумма затрат, руб./год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0739075"/>
                  </a:ext>
                </a:extLst>
              </a:tr>
              <a:tr h="78536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800" dirty="0">
                          <a:effectLst/>
                        </a:rPr>
                        <a:t>Эксплуатационные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800">
                          <a:effectLst/>
                        </a:rPr>
                        <a:t>8 286 720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0464174"/>
                  </a:ext>
                </a:extLst>
              </a:tr>
              <a:tr h="785365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800" dirty="0">
                          <a:effectLst/>
                        </a:rPr>
                        <a:t>Оплата труда работников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800">
                          <a:effectLst/>
                        </a:rPr>
                        <a:t>6 374 400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6956466"/>
                  </a:ext>
                </a:extLst>
              </a:tr>
              <a:tr h="785365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800">
                          <a:effectLst/>
                        </a:rPr>
                        <a:t>Страховые взносы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800" dirty="0">
                          <a:effectLst/>
                        </a:rPr>
                        <a:t>1 912 320 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7357354"/>
                  </a:ext>
                </a:extLst>
              </a:tr>
              <a:tr h="78536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800">
                          <a:effectLst/>
                        </a:rPr>
                        <a:t>Материальные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800" dirty="0">
                          <a:effectLst/>
                        </a:rPr>
                        <a:t>141 991,68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8625645"/>
                  </a:ext>
                </a:extLst>
              </a:tr>
              <a:tr h="785365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800">
                          <a:effectLst/>
                        </a:rPr>
                        <a:t>Электроэнергия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800" dirty="0">
                          <a:effectLst/>
                        </a:rPr>
                        <a:t>79 591,68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6749210"/>
                  </a:ext>
                </a:extLst>
              </a:tr>
              <a:tr h="78536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800">
                          <a:effectLst/>
                        </a:rPr>
                        <a:t>Общие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800" dirty="0">
                          <a:effectLst/>
                        </a:rPr>
                        <a:t>8 428 711,68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5386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933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8780" y="680224"/>
            <a:ext cx="11075020" cy="549673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Теперь обозначим данные после внедрения приложения:</a:t>
            </a:r>
          </a:p>
          <a:p>
            <a:pPr lvl="0"/>
            <a:r>
              <a:rPr lang="ru-RU" dirty="0" smtClean="0"/>
              <a:t>У </a:t>
            </a:r>
            <a:r>
              <a:rPr lang="ru-RU" dirty="0"/>
              <a:t>сети есть 5 точек. Для обслуживания клиентов в них работает 15 человек, используя 10 коммуникаторов, которые работают с 10 до 18, 5 дней в неделю, и получают 150 р/час.</a:t>
            </a:r>
          </a:p>
          <a:p>
            <a:pPr lvl="0"/>
            <a:r>
              <a:rPr lang="ru-RU" dirty="0"/>
              <a:t>Для технической поддержки, и поддержания сайта компании, а также разработки и поддержания </a:t>
            </a:r>
            <a:r>
              <a:rPr lang="en-US" dirty="0"/>
              <a:t>web</a:t>
            </a:r>
            <a:r>
              <a:rPr lang="ru-RU" dirty="0"/>
              <a:t>-приложения работает 1 человек, используя 1 компьютер, который работает с 10 до 18 и получает 385 руб./час.</a:t>
            </a:r>
          </a:p>
          <a:p>
            <a:pPr lvl="0"/>
            <a:r>
              <a:rPr lang="ru-RU" dirty="0"/>
              <a:t>Затраты на интернет – 5000 руб./мес.</a:t>
            </a:r>
          </a:p>
          <a:p>
            <a:pPr lvl="0"/>
            <a:r>
              <a:rPr lang="ru-RU" dirty="0"/>
              <a:t>Затраты на хостинг – 200 руб./мес.</a:t>
            </a:r>
          </a:p>
          <a:p>
            <a:pPr lvl="0"/>
            <a:r>
              <a:rPr lang="ru-RU" dirty="0"/>
              <a:t>Затраты считаются за период в год.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241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618906"/>
              </p:ext>
            </p:extLst>
          </p:nvPr>
        </p:nvGraphicFramePr>
        <p:xfrm>
          <a:off x="559420" y="1027906"/>
          <a:ext cx="10794380" cy="5474624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5396576">
                  <a:extLst>
                    <a:ext uri="{9D8B030D-6E8A-4147-A177-3AD203B41FA5}">
                      <a16:colId xmlns:a16="http://schemas.microsoft.com/office/drawing/2014/main" val="2026547362"/>
                    </a:ext>
                  </a:extLst>
                </a:gridCol>
                <a:gridCol w="5397804">
                  <a:extLst>
                    <a:ext uri="{9D8B030D-6E8A-4147-A177-3AD203B41FA5}">
                      <a16:colId xmlns:a16="http://schemas.microsoft.com/office/drawing/2014/main" val="929571131"/>
                    </a:ext>
                  </a:extLst>
                </a:gridCol>
              </a:tblGrid>
              <a:tr h="715271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400">
                          <a:effectLst/>
                        </a:rPr>
                        <a:t>Виды затрат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400">
                          <a:effectLst/>
                        </a:rPr>
                        <a:t>Сумма затрат, руб./год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962100"/>
                  </a:ext>
                </a:extLst>
              </a:tr>
              <a:tr h="715271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Эксплуатационные</a:t>
                      </a:r>
                    </a:p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(зарплаты и отчисления)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400">
                          <a:effectLst/>
                        </a:rPr>
                        <a:t>6 576 960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400136"/>
                  </a:ext>
                </a:extLst>
              </a:tr>
              <a:tr h="715271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400">
                          <a:effectLst/>
                        </a:rPr>
                        <a:t>Оплата труда работников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400">
                          <a:effectLst/>
                        </a:rPr>
                        <a:t>5 059 200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2715164"/>
                  </a:ext>
                </a:extLst>
              </a:tr>
              <a:tr h="715271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400">
                          <a:effectLst/>
                        </a:rPr>
                        <a:t>Страховые взносы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400">
                          <a:effectLst/>
                        </a:rPr>
                        <a:t>1 515 760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2554348"/>
                  </a:ext>
                </a:extLst>
              </a:tr>
              <a:tr h="715271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Материальные</a:t>
                      </a:r>
                    </a:p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(оплата хостинга, интернета и электроэнергии)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400">
                          <a:effectLst/>
                        </a:rPr>
                        <a:t>123 175,68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2159050"/>
                  </a:ext>
                </a:extLst>
              </a:tr>
              <a:tr h="715271"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400">
                          <a:effectLst/>
                        </a:rPr>
                        <a:t>Электроэнергия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400">
                          <a:effectLst/>
                        </a:rPr>
                        <a:t>60 775,68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5690203"/>
                  </a:ext>
                </a:extLst>
              </a:tr>
              <a:tr h="715271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400">
                          <a:effectLst/>
                        </a:rPr>
                        <a:t>Общие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2400" dirty="0">
                          <a:effectLst/>
                        </a:rPr>
                        <a:t>6 700 135,68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9640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896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Разница общих затрат: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err="1" smtClean="0"/>
              <a:t>З</a:t>
            </a:r>
            <a:r>
              <a:rPr lang="ru-RU" sz="4000" baseline="-25000" dirty="0" err="1" smtClean="0"/>
              <a:t>разн</a:t>
            </a:r>
            <a:r>
              <a:rPr lang="ru-RU" sz="4000" dirty="0" smtClean="0"/>
              <a:t> </a:t>
            </a:r>
            <a:r>
              <a:rPr lang="ru-RU" sz="4000" dirty="0"/>
              <a:t>= З</a:t>
            </a:r>
            <a:r>
              <a:rPr lang="ru-RU" sz="4000" baseline="-25000" dirty="0"/>
              <a:t>общ1</a:t>
            </a:r>
            <a:r>
              <a:rPr lang="ru-RU" sz="4000" dirty="0"/>
              <a:t> – З</a:t>
            </a:r>
            <a:r>
              <a:rPr lang="ru-RU" sz="4000" baseline="-25000" dirty="0"/>
              <a:t>общ2</a:t>
            </a:r>
            <a:r>
              <a:rPr lang="ru-RU" sz="4000" dirty="0"/>
              <a:t> = 8 428 711,68 - 6 700 135,68 </a:t>
            </a:r>
            <a:r>
              <a:rPr lang="ru-RU" sz="4000" dirty="0" smtClean="0"/>
              <a:t>=</a:t>
            </a:r>
          </a:p>
          <a:p>
            <a:pPr marL="0" indent="0" algn="ctr">
              <a:buNone/>
            </a:pPr>
            <a:r>
              <a:rPr lang="ru-RU" sz="4000" dirty="0" smtClean="0"/>
              <a:t> </a:t>
            </a:r>
            <a:r>
              <a:rPr lang="ru-RU" sz="4000" dirty="0"/>
              <a:t>1 728 576 руб./год</a:t>
            </a:r>
            <a:r>
              <a:rPr lang="ru-RU" sz="4000" dirty="0" smtClean="0"/>
              <a:t>.</a:t>
            </a:r>
          </a:p>
          <a:p>
            <a:pPr marL="0" indent="0" algn="ctr">
              <a:buNone/>
            </a:pPr>
            <a:endParaRPr lang="ru-RU" sz="4000" dirty="0" smtClean="0"/>
          </a:p>
          <a:p>
            <a:pPr marL="0" indent="0" algn="ctr">
              <a:buNone/>
            </a:pPr>
            <a:r>
              <a:rPr lang="ru-RU" sz="2400" dirty="0"/>
              <a:t>Из расчетов экономической части работы следует, что выгода внедрения </a:t>
            </a:r>
            <a:r>
              <a:rPr lang="en-US" sz="2400" dirty="0"/>
              <a:t>web</a:t>
            </a:r>
            <a:r>
              <a:rPr lang="ru-RU" sz="2400" dirty="0"/>
              <a:t>-приложения составит 1 728 576 руб./год. Также стоит отметить, что компания не несла никаких дополнительных затрат на привлечение сторонних лиц для реализации этого приложения, так как оно разрабатывалось в рамках компании.</a:t>
            </a:r>
          </a:p>
          <a:p>
            <a:pPr marL="0" indent="0" algn="ctr">
              <a:buNone/>
            </a:pP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852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1.2 Основные функции веб-приложения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Просмотр каталога с доступными товарами</a:t>
            </a:r>
          </a:p>
          <a:p>
            <a:r>
              <a:rPr lang="ru-RU" dirty="0" smtClean="0"/>
              <a:t>Набор и оформление корзины покупок</a:t>
            </a:r>
          </a:p>
          <a:p>
            <a:r>
              <a:rPr lang="ru-RU" dirty="0" smtClean="0"/>
              <a:t>Возможность для авторизированных пользователей просматривать список заказов.</a:t>
            </a:r>
          </a:p>
        </p:txBody>
      </p:sp>
    </p:spTree>
    <p:extLst>
      <p:ext uri="{BB962C8B-B14F-4D97-AF65-F5344CB8AC3E}">
        <p14:creationId xmlns:p14="http://schemas.microsoft.com/office/powerpoint/2010/main" val="40109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86" y="700062"/>
            <a:ext cx="11839827" cy="512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2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9" y="694741"/>
            <a:ext cx="12040201" cy="548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062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4" y="-21561"/>
            <a:ext cx="11591925" cy="68770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46" y="365125"/>
            <a:ext cx="113157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6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253" y="1199899"/>
            <a:ext cx="12709264" cy="44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0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1.4 Структура хранимой информации в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Приложение хранит информацию в соответствии со следующими моделями:</a:t>
            </a:r>
          </a:p>
          <a:p>
            <a:r>
              <a:rPr lang="ru-RU" dirty="0" smtClean="0"/>
              <a:t>Товары</a:t>
            </a:r>
          </a:p>
          <a:p>
            <a:r>
              <a:rPr lang="ru-RU" dirty="0" smtClean="0"/>
              <a:t>Информация о клиентах</a:t>
            </a:r>
          </a:p>
          <a:p>
            <a:r>
              <a:rPr lang="ru-RU" dirty="0" smtClean="0"/>
              <a:t>Таблица заказов</a:t>
            </a:r>
          </a:p>
        </p:txBody>
      </p:sp>
    </p:spTree>
    <p:extLst>
      <p:ext uri="{BB962C8B-B14F-4D97-AF65-F5344CB8AC3E}">
        <p14:creationId xmlns:p14="http://schemas.microsoft.com/office/powerpoint/2010/main" val="167845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577</Words>
  <Application>Microsoft Office PowerPoint</Application>
  <PresentationFormat>Широкоэкранный</PresentationFormat>
  <Paragraphs>89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Тема Office</vt:lpstr>
      <vt:lpstr>Разработка веб-приложения для обслуживания клиентов сети ресторанов быстрого питания</vt:lpstr>
      <vt:lpstr>1.1 Веб-приложение</vt:lpstr>
      <vt:lpstr>1.2 Основные функции веб-приложения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1.4 Структура хранимой информации в проекте</vt:lpstr>
      <vt:lpstr>1.5 Стек используемых технологий</vt:lpstr>
      <vt:lpstr>1.6 Инструменты разработки</vt:lpstr>
      <vt:lpstr>2.1 Описание модели MVC (модель — представление — контроллер)</vt:lpstr>
      <vt:lpstr>2.2 Проектирование моделей хранимых данных</vt:lpstr>
      <vt:lpstr>Примеры моделей в проекте</vt:lpstr>
      <vt:lpstr>2.3 Панель администрирования</vt:lpstr>
      <vt:lpstr>Презентация PowerPoint</vt:lpstr>
      <vt:lpstr>2.4 Представления(view)</vt:lpstr>
      <vt:lpstr>Пример описания кнопки «удалить» в корзине</vt:lpstr>
      <vt:lpstr>Презентация PowerPoint</vt:lpstr>
      <vt:lpstr>Презентация PowerPoint</vt:lpstr>
      <vt:lpstr>Пример вывода списка товаров в представлении</vt:lpstr>
      <vt:lpstr>Оценка экономической эффективности</vt:lpstr>
      <vt:lpstr>Презентация PowerPoint</vt:lpstr>
      <vt:lpstr>Презентация PowerPoint</vt:lpstr>
      <vt:lpstr>Презентация PowerPoint</vt:lpstr>
      <vt:lpstr>Разница общих затрат: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веб-приложения ПК-конфигураций</dc:title>
  <dc:creator>Пользователь Windows</dc:creator>
  <cp:lastModifiedBy>Terminal#35</cp:lastModifiedBy>
  <cp:revision>30</cp:revision>
  <dcterms:created xsi:type="dcterms:W3CDTF">2019-05-17T11:17:36Z</dcterms:created>
  <dcterms:modified xsi:type="dcterms:W3CDTF">2019-05-24T21:41:54Z</dcterms:modified>
</cp:coreProperties>
</file>