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0" r:id="rId1"/>
  </p:sldMasterIdLst>
  <p:notesMasterIdLst>
    <p:notesMasterId r:id="rId19"/>
  </p:notesMasterIdLst>
  <p:sldIdLst>
    <p:sldId id="256" r:id="rId2"/>
    <p:sldId id="278" r:id="rId3"/>
    <p:sldId id="263" r:id="rId4"/>
    <p:sldId id="264" r:id="rId5"/>
    <p:sldId id="280" r:id="rId6"/>
    <p:sldId id="265" r:id="rId7"/>
    <p:sldId id="267" r:id="rId8"/>
    <p:sldId id="279" r:id="rId9"/>
    <p:sldId id="268" r:id="rId10"/>
    <p:sldId id="283" r:id="rId11"/>
    <p:sldId id="284" r:id="rId12"/>
    <p:sldId id="269" r:id="rId13"/>
    <p:sldId id="285" r:id="rId14"/>
    <p:sldId id="281" r:id="rId15"/>
    <p:sldId id="286" r:id="rId16"/>
    <p:sldId id="277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C22"/>
    <a:srgbClr val="F6AF3F"/>
    <a:srgbClr val="EA5C3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15" autoAdjust="0"/>
    <p:restoredTop sz="87587" autoAdjust="0"/>
  </p:normalViewPr>
  <p:slideViewPr>
    <p:cSldViewPr>
      <p:cViewPr varScale="1">
        <p:scale>
          <a:sx n="98" d="100"/>
          <a:sy n="98" d="100"/>
        </p:scale>
        <p:origin x="-19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3901A-8CCF-4BF9-B8DE-20A6E695186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BD26030-1E65-4BCF-8BAE-16175B54ECCB}">
      <dgm:prSet phldrT="[Текст]" custT="1"/>
      <dgm:spPr/>
      <dgm:t>
        <a:bodyPr/>
        <a:lstStyle/>
        <a:p>
          <a:r>
            <a:rPr lang="ru-RU" sz="2000" dirty="0" smtClean="0"/>
            <a:t>Касса</a:t>
          </a:r>
          <a:endParaRPr lang="ru-RU" sz="2000" dirty="0"/>
        </a:p>
      </dgm:t>
    </dgm:pt>
    <dgm:pt modelId="{5B10D805-D234-439C-978E-09D373CA1BC9}" type="parTrans" cxnId="{BA423665-A941-46E4-A845-27CC4B6AD5B6}">
      <dgm:prSet/>
      <dgm:spPr/>
      <dgm:t>
        <a:bodyPr/>
        <a:lstStyle/>
        <a:p>
          <a:endParaRPr lang="ru-RU"/>
        </a:p>
      </dgm:t>
    </dgm:pt>
    <dgm:pt modelId="{2E2CE02D-0117-47D4-A175-00292DABB3A4}" type="sibTrans" cxnId="{BA423665-A941-46E4-A845-27CC4B6AD5B6}">
      <dgm:prSet/>
      <dgm:spPr/>
      <dgm:t>
        <a:bodyPr/>
        <a:lstStyle/>
        <a:p>
          <a:endParaRPr lang="ru-RU"/>
        </a:p>
      </dgm:t>
    </dgm:pt>
    <dgm:pt modelId="{9ED55D90-AFA7-4C4C-BFD7-B4B6B7559414}">
      <dgm:prSet phldrT="[Текст]" custT="1"/>
      <dgm:spPr/>
      <dgm:t>
        <a:bodyPr/>
        <a:lstStyle/>
        <a:p>
          <a:r>
            <a:rPr lang="ru-RU" sz="2000" dirty="0" smtClean="0"/>
            <a:t>Кухня</a:t>
          </a:r>
          <a:endParaRPr lang="ru-RU" sz="2000" dirty="0"/>
        </a:p>
      </dgm:t>
    </dgm:pt>
    <dgm:pt modelId="{D7232C22-4CD6-47C4-B834-E99D6A7D1E0C}" type="parTrans" cxnId="{E1F07099-31BE-4169-A3D7-64F43C34D445}">
      <dgm:prSet/>
      <dgm:spPr/>
      <dgm:t>
        <a:bodyPr/>
        <a:lstStyle/>
        <a:p>
          <a:endParaRPr lang="ru-RU"/>
        </a:p>
      </dgm:t>
    </dgm:pt>
    <dgm:pt modelId="{49296C2E-7F33-4F99-8B50-763E123EFFEF}" type="sibTrans" cxnId="{E1F07099-31BE-4169-A3D7-64F43C34D445}">
      <dgm:prSet/>
      <dgm:spPr/>
      <dgm:t>
        <a:bodyPr/>
        <a:lstStyle/>
        <a:p>
          <a:endParaRPr lang="ru-RU"/>
        </a:p>
      </dgm:t>
    </dgm:pt>
    <dgm:pt modelId="{888F4765-B0D4-4CD5-A89B-09D4583457A7}">
      <dgm:prSet phldrT="[Текст]"/>
      <dgm:spPr/>
      <dgm:t>
        <a:bodyPr/>
        <a:lstStyle/>
        <a:p>
          <a:r>
            <a:rPr lang="ru-RU" dirty="0" smtClean="0"/>
            <a:t>Выдача</a:t>
          </a:r>
          <a:endParaRPr lang="ru-RU" dirty="0"/>
        </a:p>
      </dgm:t>
    </dgm:pt>
    <dgm:pt modelId="{3FC314B6-570B-4665-B6DD-F91A16A984D2}" type="parTrans" cxnId="{6A72CF88-5511-49BA-89F3-B3CF05F4DB04}">
      <dgm:prSet/>
      <dgm:spPr/>
      <dgm:t>
        <a:bodyPr/>
        <a:lstStyle/>
        <a:p>
          <a:endParaRPr lang="ru-RU"/>
        </a:p>
      </dgm:t>
    </dgm:pt>
    <dgm:pt modelId="{08C36EF7-D478-4BD3-8145-2F4B43AEE81F}" type="sibTrans" cxnId="{6A72CF88-5511-49BA-89F3-B3CF05F4DB04}">
      <dgm:prSet/>
      <dgm:spPr/>
      <dgm:t>
        <a:bodyPr/>
        <a:lstStyle/>
        <a:p>
          <a:endParaRPr lang="ru-RU"/>
        </a:p>
      </dgm:t>
    </dgm:pt>
    <dgm:pt modelId="{18F208D1-0F69-4691-8E03-F2B805C3FDB2}">
      <dgm:prSet/>
      <dgm:spPr/>
      <dgm:t>
        <a:bodyPr/>
        <a:lstStyle/>
        <a:p>
          <a:r>
            <a:rPr lang="ru-RU" sz="1300" dirty="0" smtClean="0"/>
            <a:t>Принятие заказа</a:t>
          </a:r>
          <a:endParaRPr lang="ru-RU" sz="1300" dirty="0"/>
        </a:p>
      </dgm:t>
    </dgm:pt>
    <dgm:pt modelId="{A86A9667-4C09-442B-A60A-A9F1AD2EEF5E}" type="parTrans" cxnId="{BCA28F2F-CDF5-47B3-95AB-E663E0B5F094}">
      <dgm:prSet/>
      <dgm:spPr/>
      <dgm:t>
        <a:bodyPr/>
        <a:lstStyle/>
        <a:p>
          <a:endParaRPr lang="ru-RU"/>
        </a:p>
      </dgm:t>
    </dgm:pt>
    <dgm:pt modelId="{B1EE19D4-3F70-497C-B860-80484BEE398B}" type="sibTrans" cxnId="{BCA28F2F-CDF5-47B3-95AB-E663E0B5F094}">
      <dgm:prSet/>
      <dgm:spPr/>
      <dgm:t>
        <a:bodyPr/>
        <a:lstStyle/>
        <a:p>
          <a:endParaRPr lang="ru-RU"/>
        </a:p>
      </dgm:t>
    </dgm:pt>
    <dgm:pt modelId="{26E04158-6D44-46D5-A89D-79C07C5ECAB8}">
      <dgm:prSet/>
      <dgm:spPr/>
      <dgm:t>
        <a:bodyPr/>
        <a:lstStyle/>
        <a:p>
          <a:r>
            <a:rPr lang="ru-RU" sz="1300" dirty="0" smtClean="0"/>
            <a:t>Выдача чека</a:t>
          </a:r>
          <a:endParaRPr lang="ru-RU" sz="1300" dirty="0"/>
        </a:p>
      </dgm:t>
    </dgm:pt>
    <dgm:pt modelId="{D321142B-932E-4654-85AE-D8A4F50767AB}" type="parTrans" cxnId="{DD699653-A6DC-4440-9569-7AEAADD84CA3}">
      <dgm:prSet/>
      <dgm:spPr/>
      <dgm:t>
        <a:bodyPr/>
        <a:lstStyle/>
        <a:p>
          <a:endParaRPr lang="ru-RU"/>
        </a:p>
      </dgm:t>
    </dgm:pt>
    <dgm:pt modelId="{4EA97C1E-4BE6-4F8C-BFEE-1BCC2C06BAA3}" type="sibTrans" cxnId="{DD699653-A6DC-4440-9569-7AEAADD84CA3}">
      <dgm:prSet/>
      <dgm:spPr/>
      <dgm:t>
        <a:bodyPr/>
        <a:lstStyle/>
        <a:p>
          <a:endParaRPr lang="ru-RU"/>
        </a:p>
      </dgm:t>
    </dgm:pt>
    <dgm:pt modelId="{DA6AD2B5-1828-4298-9E2B-9346B0CDEE54}">
      <dgm:prSet/>
      <dgm:spPr/>
      <dgm:t>
        <a:bodyPr/>
        <a:lstStyle/>
        <a:p>
          <a:r>
            <a:rPr lang="ru-RU" sz="1500" dirty="0" smtClean="0"/>
            <a:t>Сборка и готовка заказа</a:t>
          </a:r>
          <a:endParaRPr lang="ru-RU" sz="1500" dirty="0"/>
        </a:p>
      </dgm:t>
    </dgm:pt>
    <dgm:pt modelId="{B4C3C593-573C-4F32-9FC1-B832F1106DFD}" type="parTrans" cxnId="{C8405971-21B4-4C06-A35F-909AFF597A76}">
      <dgm:prSet/>
      <dgm:spPr/>
      <dgm:t>
        <a:bodyPr/>
        <a:lstStyle/>
        <a:p>
          <a:endParaRPr lang="ru-RU"/>
        </a:p>
      </dgm:t>
    </dgm:pt>
    <dgm:pt modelId="{6C607101-3659-4BED-BB1F-C2804231002B}" type="sibTrans" cxnId="{C8405971-21B4-4C06-A35F-909AFF597A76}">
      <dgm:prSet/>
      <dgm:spPr/>
      <dgm:t>
        <a:bodyPr/>
        <a:lstStyle/>
        <a:p>
          <a:endParaRPr lang="ru-RU"/>
        </a:p>
      </dgm:t>
    </dgm:pt>
    <dgm:pt modelId="{F4A9227E-55A3-4395-943C-D3F23E7E8098}">
      <dgm:prSet/>
      <dgm:spPr/>
      <dgm:t>
        <a:bodyPr/>
        <a:lstStyle/>
        <a:p>
          <a:r>
            <a:rPr lang="ru-RU" dirty="0" smtClean="0"/>
            <a:t>Выдача заказа клиенту</a:t>
          </a:r>
          <a:endParaRPr lang="ru-RU" dirty="0"/>
        </a:p>
      </dgm:t>
    </dgm:pt>
    <dgm:pt modelId="{C9F6370D-5118-4946-BF0B-8AEC1C0B12B3}" type="parTrans" cxnId="{9F47904A-EBD7-46F4-AC55-8B34F3D50684}">
      <dgm:prSet/>
      <dgm:spPr/>
      <dgm:t>
        <a:bodyPr/>
        <a:lstStyle/>
        <a:p>
          <a:endParaRPr lang="ru-RU"/>
        </a:p>
      </dgm:t>
    </dgm:pt>
    <dgm:pt modelId="{0648A310-C239-4357-8B1A-3CA004E5B8A0}" type="sibTrans" cxnId="{9F47904A-EBD7-46F4-AC55-8B34F3D50684}">
      <dgm:prSet/>
      <dgm:spPr/>
      <dgm:t>
        <a:bodyPr/>
        <a:lstStyle/>
        <a:p>
          <a:endParaRPr lang="ru-RU"/>
        </a:p>
      </dgm:t>
    </dgm:pt>
    <dgm:pt modelId="{A7EE95FD-263B-460D-A771-1ED5370B06F2}" type="pres">
      <dgm:prSet presAssocID="{8013901A-8CCF-4BF9-B8DE-20A6E695186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39493A6-FA24-4DCB-AEDD-9CFB9EC89875}" type="pres">
      <dgm:prSet presAssocID="{8013901A-8CCF-4BF9-B8DE-20A6E695186B}" presName="arrow" presStyleLbl="bgShp" presStyleIdx="0" presStyleCnt="1" custScaleX="98408" custScaleY="73508" custLinFactNeighborX="1411" custLinFactNeighborY="-344"/>
      <dgm:spPr>
        <a:prstGeom prst="flowChartAlternateProcess">
          <a:avLst/>
        </a:prstGeom>
      </dgm:spPr>
    </dgm:pt>
    <dgm:pt modelId="{53E0AB70-2274-4310-8D64-9DF4B35DACAB}" type="pres">
      <dgm:prSet presAssocID="{8013901A-8CCF-4BF9-B8DE-20A6E695186B}" presName="linearProcess" presStyleCnt="0"/>
      <dgm:spPr/>
    </dgm:pt>
    <dgm:pt modelId="{336E40E6-2F20-4BA4-AB35-B49782706007}" type="pres">
      <dgm:prSet presAssocID="{1BD26030-1E65-4BCF-8BAE-16175B54ECCB}" presName="textNode" presStyleLbl="node1" presStyleIdx="0" presStyleCnt="3" custLinFactX="4681" custLinFactNeighborX="100000" custLinFactNeighborY="-295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0F6273-BD01-48D2-A693-8080EF0BA2DA}" type="pres">
      <dgm:prSet presAssocID="{2E2CE02D-0117-47D4-A175-00292DABB3A4}" presName="sibTrans" presStyleCnt="0"/>
      <dgm:spPr/>
    </dgm:pt>
    <dgm:pt modelId="{6325FAC3-3681-4C25-8783-147484AF7CA4}" type="pres">
      <dgm:prSet presAssocID="{9ED55D90-AFA7-4C4C-BFD7-B4B6B7559414}" presName="textNode" presStyleLbl="node1" presStyleIdx="1" presStyleCnt="3" custLinFactX="97" custLinFactNeighborX="100000" custLinFactNeighborY="-295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AB6B9A-7E42-4D66-B799-B7C11E2EA019}" type="pres">
      <dgm:prSet presAssocID="{49296C2E-7F33-4F99-8B50-763E123EFFEF}" presName="sibTrans" presStyleCnt="0"/>
      <dgm:spPr/>
    </dgm:pt>
    <dgm:pt modelId="{AEFB61E5-7CD1-4723-AC03-ECDDBF4162EE}" type="pres">
      <dgm:prSet presAssocID="{888F4765-B0D4-4CD5-A89B-09D4583457A7}" presName="textNode" presStyleLbl="node1" presStyleIdx="2" presStyleCnt="3" custLinFactNeighborX="3032" custLinFactNeighborY="-2894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D75A7AB-448F-4A4E-A6D8-9DED7F7A3997}" type="presOf" srcId="{888F4765-B0D4-4CD5-A89B-09D4583457A7}" destId="{AEFB61E5-7CD1-4723-AC03-ECDDBF4162EE}" srcOrd="0" destOrd="0" presId="urn:microsoft.com/office/officeart/2005/8/layout/hProcess9"/>
    <dgm:cxn modelId="{81C4AD65-12E1-4816-AE57-2733356328FE}" type="presOf" srcId="{18F208D1-0F69-4691-8E03-F2B805C3FDB2}" destId="{336E40E6-2F20-4BA4-AB35-B49782706007}" srcOrd="0" destOrd="1" presId="urn:microsoft.com/office/officeart/2005/8/layout/hProcess9"/>
    <dgm:cxn modelId="{E1F07099-31BE-4169-A3D7-64F43C34D445}" srcId="{8013901A-8CCF-4BF9-B8DE-20A6E695186B}" destId="{9ED55D90-AFA7-4C4C-BFD7-B4B6B7559414}" srcOrd="1" destOrd="0" parTransId="{D7232C22-4CD6-47C4-B834-E99D6A7D1E0C}" sibTransId="{49296C2E-7F33-4F99-8B50-763E123EFFEF}"/>
    <dgm:cxn modelId="{C8405971-21B4-4C06-A35F-909AFF597A76}" srcId="{9ED55D90-AFA7-4C4C-BFD7-B4B6B7559414}" destId="{DA6AD2B5-1828-4298-9E2B-9346B0CDEE54}" srcOrd="0" destOrd="0" parTransId="{B4C3C593-573C-4F32-9FC1-B832F1106DFD}" sibTransId="{6C607101-3659-4BED-BB1F-C2804231002B}"/>
    <dgm:cxn modelId="{A2C31183-CEFF-495B-A99D-80FE402C7AFC}" type="presOf" srcId="{8013901A-8CCF-4BF9-B8DE-20A6E695186B}" destId="{A7EE95FD-263B-460D-A771-1ED5370B06F2}" srcOrd="0" destOrd="0" presId="urn:microsoft.com/office/officeart/2005/8/layout/hProcess9"/>
    <dgm:cxn modelId="{9F47904A-EBD7-46F4-AC55-8B34F3D50684}" srcId="{888F4765-B0D4-4CD5-A89B-09D4583457A7}" destId="{F4A9227E-55A3-4395-943C-D3F23E7E8098}" srcOrd="0" destOrd="0" parTransId="{C9F6370D-5118-4946-BF0B-8AEC1C0B12B3}" sibTransId="{0648A310-C239-4357-8B1A-3CA004E5B8A0}"/>
    <dgm:cxn modelId="{8B50EAC4-8639-428B-91CA-900E7AF1AE26}" type="presOf" srcId="{DA6AD2B5-1828-4298-9E2B-9346B0CDEE54}" destId="{6325FAC3-3681-4C25-8783-147484AF7CA4}" srcOrd="0" destOrd="1" presId="urn:microsoft.com/office/officeart/2005/8/layout/hProcess9"/>
    <dgm:cxn modelId="{97F8BC11-AD47-4B1C-A04E-71A66A5B7DC2}" type="presOf" srcId="{1BD26030-1E65-4BCF-8BAE-16175B54ECCB}" destId="{336E40E6-2F20-4BA4-AB35-B49782706007}" srcOrd="0" destOrd="0" presId="urn:microsoft.com/office/officeart/2005/8/layout/hProcess9"/>
    <dgm:cxn modelId="{BA423665-A941-46E4-A845-27CC4B6AD5B6}" srcId="{8013901A-8CCF-4BF9-B8DE-20A6E695186B}" destId="{1BD26030-1E65-4BCF-8BAE-16175B54ECCB}" srcOrd="0" destOrd="0" parTransId="{5B10D805-D234-439C-978E-09D373CA1BC9}" sibTransId="{2E2CE02D-0117-47D4-A175-00292DABB3A4}"/>
    <dgm:cxn modelId="{DD699653-A6DC-4440-9569-7AEAADD84CA3}" srcId="{1BD26030-1E65-4BCF-8BAE-16175B54ECCB}" destId="{26E04158-6D44-46D5-A89D-79C07C5ECAB8}" srcOrd="1" destOrd="0" parTransId="{D321142B-932E-4654-85AE-D8A4F50767AB}" sibTransId="{4EA97C1E-4BE6-4F8C-BFEE-1BCC2C06BAA3}"/>
    <dgm:cxn modelId="{71F911DA-2FF9-472E-AC72-25AE392E0A6E}" type="presOf" srcId="{F4A9227E-55A3-4395-943C-D3F23E7E8098}" destId="{AEFB61E5-7CD1-4723-AC03-ECDDBF4162EE}" srcOrd="0" destOrd="1" presId="urn:microsoft.com/office/officeart/2005/8/layout/hProcess9"/>
    <dgm:cxn modelId="{BCA28F2F-CDF5-47B3-95AB-E663E0B5F094}" srcId="{1BD26030-1E65-4BCF-8BAE-16175B54ECCB}" destId="{18F208D1-0F69-4691-8E03-F2B805C3FDB2}" srcOrd="0" destOrd="0" parTransId="{A86A9667-4C09-442B-A60A-A9F1AD2EEF5E}" sibTransId="{B1EE19D4-3F70-497C-B860-80484BEE398B}"/>
    <dgm:cxn modelId="{C2EA796E-54ED-4390-9432-966DFB7CE162}" type="presOf" srcId="{9ED55D90-AFA7-4C4C-BFD7-B4B6B7559414}" destId="{6325FAC3-3681-4C25-8783-147484AF7CA4}" srcOrd="0" destOrd="0" presId="urn:microsoft.com/office/officeart/2005/8/layout/hProcess9"/>
    <dgm:cxn modelId="{598C3B88-945F-454A-8D17-C0DDB4B5D780}" type="presOf" srcId="{26E04158-6D44-46D5-A89D-79C07C5ECAB8}" destId="{336E40E6-2F20-4BA4-AB35-B49782706007}" srcOrd="0" destOrd="2" presId="urn:microsoft.com/office/officeart/2005/8/layout/hProcess9"/>
    <dgm:cxn modelId="{6A72CF88-5511-49BA-89F3-B3CF05F4DB04}" srcId="{8013901A-8CCF-4BF9-B8DE-20A6E695186B}" destId="{888F4765-B0D4-4CD5-A89B-09D4583457A7}" srcOrd="2" destOrd="0" parTransId="{3FC314B6-570B-4665-B6DD-F91A16A984D2}" sibTransId="{08C36EF7-D478-4BD3-8145-2F4B43AEE81F}"/>
    <dgm:cxn modelId="{7E59EE60-AEB6-4ED5-BFE6-1F35B520E1AC}" type="presParOf" srcId="{A7EE95FD-263B-460D-A771-1ED5370B06F2}" destId="{639493A6-FA24-4DCB-AEDD-9CFB9EC89875}" srcOrd="0" destOrd="0" presId="urn:microsoft.com/office/officeart/2005/8/layout/hProcess9"/>
    <dgm:cxn modelId="{55EAF59D-BBFF-4453-B5CE-C31096AF0C39}" type="presParOf" srcId="{A7EE95FD-263B-460D-A771-1ED5370B06F2}" destId="{53E0AB70-2274-4310-8D64-9DF4B35DACAB}" srcOrd="1" destOrd="0" presId="urn:microsoft.com/office/officeart/2005/8/layout/hProcess9"/>
    <dgm:cxn modelId="{7D741C44-7BE2-42D9-8A91-DB5E2A265BB0}" type="presParOf" srcId="{53E0AB70-2274-4310-8D64-9DF4B35DACAB}" destId="{336E40E6-2F20-4BA4-AB35-B49782706007}" srcOrd="0" destOrd="0" presId="urn:microsoft.com/office/officeart/2005/8/layout/hProcess9"/>
    <dgm:cxn modelId="{71976D40-AF7B-4713-9E6E-C4A1B9402F1C}" type="presParOf" srcId="{53E0AB70-2274-4310-8D64-9DF4B35DACAB}" destId="{DE0F6273-BD01-48D2-A693-8080EF0BA2DA}" srcOrd="1" destOrd="0" presId="urn:microsoft.com/office/officeart/2005/8/layout/hProcess9"/>
    <dgm:cxn modelId="{138C03E5-CA16-4413-BC7F-44CA67A46C3F}" type="presParOf" srcId="{53E0AB70-2274-4310-8D64-9DF4B35DACAB}" destId="{6325FAC3-3681-4C25-8783-147484AF7CA4}" srcOrd="2" destOrd="0" presId="urn:microsoft.com/office/officeart/2005/8/layout/hProcess9"/>
    <dgm:cxn modelId="{188922D2-61A7-4FD3-9D33-68046CE4CC1D}" type="presParOf" srcId="{53E0AB70-2274-4310-8D64-9DF4B35DACAB}" destId="{45AB6B9A-7E42-4D66-B799-B7C11E2EA019}" srcOrd="3" destOrd="0" presId="urn:microsoft.com/office/officeart/2005/8/layout/hProcess9"/>
    <dgm:cxn modelId="{E0535E44-3FE4-4B15-95AE-C891B112F5B8}" type="presParOf" srcId="{53E0AB70-2274-4310-8D64-9DF4B35DACAB}" destId="{AEFB61E5-7CD1-4723-AC03-ECDDBF4162E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13901A-8CCF-4BF9-B8DE-20A6E695186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BD26030-1E65-4BCF-8BAE-16175B54ECCB}">
      <dgm:prSet phldrT="[Текст]"/>
      <dgm:spPr/>
      <dgm:t>
        <a:bodyPr/>
        <a:lstStyle/>
        <a:p>
          <a:r>
            <a:rPr lang="ru-RU" dirty="0" smtClean="0"/>
            <a:t>Ассортимент</a:t>
          </a:r>
          <a:endParaRPr lang="ru-RU" dirty="0"/>
        </a:p>
      </dgm:t>
    </dgm:pt>
    <dgm:pt modelId="{5B10D805-D234-439C-978E-09D373CA1BC9}" type="parTrans" cxnId="{BA423665-A941-46E4-A845-27CC4B6AD5B6}">
      <dgm:prSet/>
      <dgm:spPr/>
      <dgm:t>
        <a:bodyPr/>
        <a:lstStyle/>
        <a:p>
          <a:endParaRPr lang="ru-RU"/>
        </a:p>
      </dgm:t>
    </dgm:pt>
    <dgm:pt modelId="{2E2CE02D-0117-47D4-A175-00292DABB3A4}" type="sibTrans" cxnId="{BA423665-A941-46E4-A845-27CC4B6AD5B6}">
      <dgm:prSet/>
      <dgm:spPr/>
      <dgm:t>
        <a:bodyPr/>
        <a:lstStyle/>
        <a:p>
          <a:endParaRPr lang="ru-RU"/>
        </a:p>
      </dgm:t>
    </dgm:pt>
    <dgm:pt modelId="{9ED55D90-AFA7-4C4C-BFD7-B4B6B7559414}">
      <dgm:prSet phldrT="[Текст]"/>
      <dgm:spPr/>
      <dgm:t>
        <a:bodyPr/>
        <a:lstStyle/>
        <a:p>
          <a:r>
            <a:rPr lang="ru-RU" dirty="0" smtClean="0"/>
            <a:t>Адреса</a:t>
          </a:r>
        </a:p>
        <a:p>
          <a:r>
            <a:rPr lang="ru-RU" dirty="0" smtClean="0"/>
            <a:t>заведений</a:t>
          </a:r>
          <a:endParaRPr lang="ru-RU" dirty="0"/>
        </a:p>
      </dgm:t>
    </dgm:pt>
    <dgm:pt modelId="{D7232C22-4CD6-47C4-B834-E99D6A7D1E0C}" type="parTrans" cxnId="{E1F07099-31BE-4169-A3D7-64F43C34D445}">
      <dgm:prSet/>
      <dgm:spPr/>
      <dgm:t>
        <a:bodyPr/>
        <a:lstStyle/>
        <a:p>
          <a:endParaRPr lang="ru-RU"/>
        </a:p>
      </dgm:t>
    </dgm:pt>
    <dgm:pt modelId="{49296C2E-7F33-4F99-8B50-763E123EFFEF}" type="sibTrans" cxnId="{E1F07099-31BE-4169-A3D7-64F43C34D445}">
      <dgm:prSet/>
      <dgm:spPr/>
      <dgm:t>
        <a:bodyPr/>
        <a:lstStyle/>
        <a:p>
          <a:endParaRPr lang="ru-RU"/>
        </a:p>
      </dgm:t>
    </dgm:pt>
    <dgm:pt modelId="{A7EE95FD-263B-460D-A771-1ED5370B06F2}" type="pres">
      <dgm:prSet presAssocID="{8013901A-8CCF-4BF9-B8DE-20A6E695186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39493A6-FA24-4DCB-AEDD-9CFB9EC89875}" type="pres">
      <dgm:prSet presAssocID="{8013901A-8CCF-4BF9-B8DE-20A6E695186B}" presName="arrow" presStyleLbl="bgShp" presStyleIdx="0" presStyleCnt="1" custScaleX="117647" custScaleY="84955" custLinFactNeighborX="1411" custLinFactNeighborY="-344"/>
      <dgm:spPr>
        <a:prstGeom prst="cloud">
          <a:avLst/>
        </a:prstGeom>
      </dgm:spPr>
    </dgm:pt>
    <dgm:pt modelId="{53E0AB70-2274-4310-8D64-9DF4B35DACAB}" type="pres">
      <dgm:prSet presAssocID="{8013901A-8CCF-4BF9-B8DE-20A6E695186B}" presName="linearProcess" presStyleCnt="0"/>
      <dgm:spPr/>
    </dgm:pt>
    <dgm:pt modelId="{336E40E6-2F20-4BA4-AB35-B49782706007}" type="pres">
      <dgm:prSet presAssocID="{1BD26030-1E65-4BCF-8BAE-16175B54ECCB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0F6273-BD01-48D2-A693-8080EF0BA2DA}" type="pres">
      <dgm:prSet presAssocID="{2E2CE02D-0117-47D4-A175-00292DABB3A4}" presName="sibTrans" presStyleCnt="0"/>
      <dgm:spPr/>
    </dgm:pt>
    <dgm:pt modelId="{6325FAC3-3681-4C25-8783-147484AF7CA4}" type="pres">
      <dgm:prSet presAssocID="{9ED55D90-AFA7-4C4C-BFD7-B4B6B7559414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1F07099-31BE-4169-A3D7-64F43C34D445}" srcId="{8013901A-8CCF-4BF9-B8DE-20A6E695186B}" destId="{9ED55D90-AFA7-4C4C-BFD7-B4B6B7559414}" srcOrd="1" destOrd="0" parTransId="{D7232C22-4CD6-47C4-B834-E99D6A7D1E0C}" sibTransId="{49296C2E-7F33-4F99-8B50-763E123EFFEF}"/>
    <dgm:cxn modelId="{A2C31183-CEFF-495B-A99D-80FE402C7AFC}" type="presOf" srcId="{8013901A-8CCF-4BF9-B8DE-20A6E695186B}" destId="{A7EE95FD-263B-460D-A771-1ED5370B06F2}" srcOrd="0" destOrd="0" presId="urn:microsoft.com/office/officeart/2005/8/layout/hProcess9"/>
    <dgm:cxn modelId="{97F8BC11-AD47-4B1C-A04E-71A66A5B7DC2}" type="presOf" srcId="{1BD26030-1E65-4BCF-8BAE-16175B54ECCB}" destId="{336E40E6-2F20-4BA4-AB35-B49782706007}" srcOrd="0" destOrd="0" presId="urn:microsoft.com/office/officeart/2005/8/layout/hProcess9"/>
    <dgm:cxn modelId="{BA423665-A941-46E4-A845-27CC4B6AD5B6}" srcId="{8013901A-8CCF-4BF9-B8DE-20A6E695186B}" destId="{1BD26030-1E65-4BCF-8BAE-16175B54ECCB}" srcOrd="0" destOrd="0" parTransId="{5B10D805-D234-439C-978E-09D373CA1BC9}" sibTransId="{2E2CE02D-0117-47D4-A175-00292DABB3A4}"/>
    <dgm:cxn modelId="{C2EA796E-54ED-4390-9432-966DFB7CE162}" type="presOf" srcId="{9ED55D90-AFA7-4C4C-BFD7-B4B6B7559414}" destId="{6325FAC3-3681-4C25-8783-147484AF7CA4}" srcOrd="0" destOrd="0" presId="urn:microsoft.com/office/officeart/2005/8/layout/hProcess9"/>
    <dgm:cxn modelId="{7E59EE60-AEB6-4ED5-BFE6-1F35B520E1AC}" type="presParOf" srcId="{A7EE95FD-263B-460D-A771-1ED5370B06F2}" destId="{639493A6-FA24-4DCB-AEDD-9CFB9EC89875}" srcOrd="0" destOrd="0" presId="urn:microsoft.com/office/officeart/2005/8/layout/hProcess9"/>
    <dgm:cxn modelId="{55EAF59D-BBFF-4453-B5CE-C31096AF0C39}" type="presParOf" srcId="{A7EE95FD-263B-460D-A771-1ED5370B06F2}" destId="{53E0AB70-2274-4310-8D64-9DF4B35DACAB}" srcOrd="1" destOrd="0" presId="urn:microsoft.com/office/officeart/2005/8/layout/hProcess9"/>
    <dgm:cxn modelId="{7D741C44-7BE2-42D9-8A91-DB5E2A265BB0}" type="presParOf" srcId="{53E0AB70-2274-4310-8D64-9DF4B35DACAB}" destId="{336E40E6-2F20-4BA4-AB35-B49782706007}" srcOrd="0" destOrd="0" presId="urn:microsoft.com/office/officeart/2005/8/layout/hProcess9"/>
    <dgm:cxn modelId="{71976D40-AF7B-4713-9E6E-C4A1B9402F1C}" type="presParOf" srcId="{53E0AB70-2274-4310-8D64-9DF4B35DACAB}" destId="{DE0F6273-BD01-48D2-A693-8080EF0BA2DA}" srcOrd="1" destOrd="0" presId="urn:microsoft.com/office/officeart/2005/8/layout/hProcess9"/>
    <dgm:cxn modelId="{138C03E5-CA16-4413-BC7F-44CA67A46C3F}" type="presParOf" srcId="{53E0AB70-2274-4310-8D64-9DF4B35DACAB}" destId="{6325FAC3-3681-4C25-8783-147484AF7CA4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0B5173-7C1B-40A0-94CD-BA40AE00C088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D0E6968-5DEE-469C-B44F-EEFBEE2D9896}" type="pres">
      <dgm:prSet presAssocID="{6A0B5173-7C1B-40A0-94CD-BA40AE00C088}" presName="Name0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562CDF1E-579B-45FC-8E75-A5B054C0DBD8}" type="presOf" srcId="{6A0B5173-7C1B-40A0-94CD-BA40AE00C088}" destId="{6D0E6968-5DEE-469C-B44F-EEFBEE2D989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829FBA-8F01-4B4F-973D-44EF2D2CDFE7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089FE7-B44E-4959-B65B-1AD0AD43D27A}">
      <dgm:prSet phldrT="[Текст]"/>
      <dgm:spPr/>
      <dgm:t>
        <a:bodyPr/>
        <a:lstStyle/>
        <a:p>
          <a:endParaRPr lang="ru-RU" dirty="0"/>
        </a:p>
      </dgm:t>
    </dgm:pt>
    <dgm:pt modelId="{97FD4AF0-DB20-419E-AD83-EDAA1B6EA5F7}" type="parTrans" cxnId="{7D3F5929-167F-4AEC-B26E-1B1D9D57F81A}">
      <dgm:prSet/>
      <dgm:spPr/>
      <dgm:t>
        <a:bodyPr/>
        <a:lstStyle/>
        <a:p>
          <a:endParaRPr lang="ru-RU"/>
        </a:p>
      </dgm:t>
    </dgm:pt>
    <dgm:pt modelId="{018C262E-0A8F-4CF5-8A66-D4A18F1BAB09}" type="sibTrans" cxnId="{7D3F5929-167F-4AEC-B26E-1B1D9D57F81A}">
      <dgm:prSet/>
      <dgm:spPr/>
      <dgm:t>
        <a:bodyPr/>
        <a:lstStyle/>
        <a:p>
          <a:endParaRPr lang="ru-RU"/>
        </a:p>
      </dgm:t>
    </dgm:pt>
    <dgm:pt modelId="{FBF31FC2-9B61-4A83-A0A7-1ED4403BC577}">
      <dgm:prSet phldrT="[Текст]"/>
      <dgm:spPr>
        <a:solidFill>
          <a:schemeClr val="bg1">
            <a:alpha val="90000"/>
          </a:schemeClr>
        </a:solidFill>
      </dgm:spPr>
      <dgm:t>
        <a:bodyPr vert="horz"/>
        <a:lstStyle/>
        <a:p>
          <a:r>
            <a:rPr lang="ru-RU" dirty="0" smtClean="0"/>
            <a:t>Элементы навигации</a:t>
          </a:r>
          <a:endParaRPr lang="ru-RU" dirty="0"/>
        </a:p>
      </dgm:t>
    </dgm:pt>
    <dgm:pt modelId="{2BDE70E9-2DA8-4709-A0A2-912AC12DD4FA}" type="parTrans" cxnId="{57B39FF5-D50E-4E50-8A30-CB4A4723DC55}">
      <dgm:prSet/>
      <dgm:spPr/>
      <dgm:t>
        <a:bodyPr/>
        <a:lstStyle/>
        <a:p>
          <a:endParaRPr lang="ru-RU"/>
        </a:p>
      </dgm:t>
    </dgm:pt>
    <dgm:pt modelId="{3D0AFFC5-4CD0-494A-AF43-493AFA589594}" type="sibTrans" cxnId="{57B39FF5-D50E-4E50-8A30-CB4A4723DC55}">
      <dgm:prSet/>
      <dgm:spPr/>
      <dgm:t>
        <a:bodyPr/>
        <a:lstStyle/>
        <a:p>
          <a:endParaRPr lang="ru-RU"/>
        </a:p>
      </dgm:t>
    </dgm:pt>
    <dgm:pt modelId="{68C4D629-292E-4A8B-9C1D-1935B8FC64FE}">
      <dgm:prSet phldrT="[Текст]" custT="1"/>
      <dgm:spPr>
        <a:solidFill>
          <a:schemeClr val="bg1"/>
        </a:solidFill>
      </dgm:spPr>
      <dgm:t>
        <a:bodyPr/>
        <a:lstStyle/>
        <a:p>
          <a:r>
            <a:rPr lang="ru-RU" sz="2400" dirty="0" smtClean="0">
              <a:solidFill>
                <a:schemeClr val="tx1"/>
              </a:solidFill>
            </a:rPr>
            <a:t>@</a:t>
          </a:r>
          <a:r>
            <a:rPr lang="en-US" sz="2400" dirty="0" err="1" smtClean="0">
              <a:solidFill>
                <a:schemeClr val="tx1"/>
              </a:solidFill>
            </a:rPr>
            <a:t>RenderBody</a:t>
          </a:r>
          <a:r>
            <a:rPr lang="ru-RU" sz="2400" dirty="0" smtClean="0">
              <a:solidFill>
                <a:schemeClr val="tx1"/>
              </a:solidFill>
            </a:rPr>
            <a:t>()</a:t>
          </a:r>
          <a:endParaRPr lang="ru-RU" sz="2400" dirty="0">
            <a:solidFill>
              <a:schemeClr val="tx1"/>
            </a:solidFill>
          </a:endParaRPr>
        </a:p>
      </dgm:t>
    </dgm:pt>
    <dgm:pt modelId="{BDA7EA0E-7B72-46DE-A22C-47230C58281E}" type="parTrans" cxnId="{D6791D39-8D3F-4EC4-9662-3C9DFFEBB3E3}">
      <dgm:prSet/>
      <dgm:spPr/>
      <dgm:t>
        <a:bodyPr/>
        <a:lstStyle/>
        <a:p>
          <a:endParaRPr lang="ru-RU"/>
        </a:p>
      </dgm:t>
    </dgm:pt>
    <dgm:pt modelId="{02813FB7-A088-49B7-B9A7-9C45787AE360}" type="sibTrans" cxnId="{D6791D39-8D3F-4EC4-9662-3C9DFFEBB3E3}">
      <dgm:prSet/>
      <dgm:spPr/>
      <dgm:t>
        <a:bodyPr/>
        <a:lstStyle/>
        <a:p>
          <a:endParaRPr lang="ru-RU"/>
        </a:p>
      </dgm:t>
    </dgm:pt>
    <dgm:pt modelId="{602F9584-C8AC-40C4-9E6E-3B0EBA4EE988}">
      <dgm:prSet phldrT="[Текст]"/>
      <dgm:spPr/>
      <dgm:t>
        <a:bodyPr/>
        <a:lstStyle/>
        <a:p>
          <a:pPr algn="just"/>
          <a:r>
            <a:rPr lang="ru-RU" dirty="0" smtClean="0"/>
            <a:t>Представления контроллеров</a:t>
          </a:r>
        </a:p>
        <a:p>
          <a:pPr algn="just"/>
          <a:r>
            <a:rPr lang="ru-RU" dirty="0" smtClean="0"/>
            <a:t>и частичные представления</a:t>
          </a:r>
          <a:endParaRPr lang="ru-RU" dirty="0"/>
        </a:p>
      </dgm:t>
    </dgm:pt>
    <dgm:pt modelId="{EB79A557-3287-4AAC-8BDB-4033C01C991C}" type="parTrans" cxnId="{0E263878-A94F-4D0B-876E-A2DE2A8AE5F9}">
      <dgm:prSet/>
      <dgm:spPr/>
      <dgm:t>
        <a:bodyPr/>
        <a:lstStyle/>
        <a:p>
          <a:endParaRPr lang="ru-RU"/>
        </a:p>
      </dgm:t>
    </dgm:pt>
    <dgm:pt modelId="{7E7B4933-683A-455A-9924-8AE094BBD01B}" type="sibTrans" cxnId="{0E263878-A94F-4D0B-876E-A2DE2A8AE5F9}">
      <dgm:prSet/>
      <dgm:spPr/>
      <dgm:t>
        <a:bodyPr/>
        <a:lstStyle/>
        <a:p>
          <a:endParaRPr lang="ru-RU"/>
        </a:p>
      </dgm:t>
    </dgm:pt>
    <dgm:pt modelId="{7673D221-0120-4DF5-BCC2-08870C3835DA}">
      <dgm:prSet phldrT="[Текст]"/>
      <dgm:spPr/>
      <dgm:t>
        <a:bodyPr vert="vert270"/>
        <a:lstStyle/>
        <a:p>
          <a:r>
            <a:rPr lang="ru-RU" dirty="0" smtClean="0"/>
            <a:t>Категории</a:t>
          </a:r>
          <a:endParaRPr lang="ru-RU" dirty="0"/>
        </a:p>
      </dgm:t>
    </dgm:pt>
    <dgm:pt modelId="{C01F4651-E1CA-46AF-943B-952C1A908A93}" type="parTrans" cxnId="{758C7CFC-0FE8-48E7-B35C-D5CBE3CA2AFC}">
      <dgm:prSet/>
      <dgm:spPr/>
      <dgm:t>
        <a:bodyPr/>
        <a:lstStyle/>
        <a:p>
          <a:endParaRPr lang="ru-RU"/>
        </a:p>
      </dgm:t>
    </dgm:pt>
    <dgm:pt modelId="{50EB35C0-E1BA-4822-9226-D654A635FF03}" type="sibTrans" cxnId="{758C7CFC-0FE8-48E7-B35C-D5CBE3CA2AFC}">
      <dgm:prSet/>
      <dgm:spPr/>
      <dgm:t>
        <a:bodyPr/>
        <a:lstStyle/>
        <a:p>
          <a:endParaRPr lang="ru-RU"/>
        </a:p>
      </dgm:t>
    </dgm:pt>
    <dgm:pt modelId="{328E4DB6-B53C-433F-B173-991DD587B51B}" type="pres">
      <dgm:prSet presAssocID="{7E829FBA-8F01-4B4F-973D-44EF2D2CDFE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20B28E3-B6D3-4163-9812-C39C4171E6AB}" type="pres">
      <dgm:prSet presAssocID="{7E829FBA-8F01-4B4F-973D-44EF2D2CDFE7}" presName="outerBox" presStyleCnt="0"/>
      <dgm:spPr/>
    </dgm:pt>
    <dgm:pt modelId="{65D18073-0F55-4813-856F-82B49893993B}" type="pres">
      <dgm:prSet presAssocID="{7E829FBA-8F01-4B4F-973D-44EF2D2CDFE7}" presName="outerBoxParent" presStyleLbl="node1" presStyleIdx="0" presStyleCnt="2" custLinFactNeighborX="-10140" custLinFactNeighborY="-8476"/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2C5CE44B-2779-4403-A842-2CF296BA65F6}" type="pres">
      <dgm:prSet presAssocID="{7E829FBA-8F01-4B4F-973D-44EF2D2CDFE7}" presName="outerBoxChildren" presStyleCnt="0"/>
      <dgm:spPr/>
    </dgm:pt>
    <dgm:pt modelId="{B0164C04-190B-4FAD-BA5C-5E0542545DA3}" type="pres">
      <dgm:prSet presAssocID="{FBF31FC2-9B61-4A83-A0A7-1ED4403BC577}" presName="oChild" presStyleLbl="fgAcc1" presStyleIdx="0" presStyleCnt="3" custAng="0" custScaleX="609859" custScaleY="63229" custLinFactX="100000" custLinFactY="-68987" custLinFactNeighborX="173351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26C2A63-10C5-4F91-89C6-A70A1981B608}" type="pres">
      <dgm:prSet presAssocID="{3D0AFFC5-4CD0-494A-AF43-493AFA589594}" presName="outerSibTrans" presStyleCnt="0"/>
      <dgm:spPr/>
    </dgm:pt>
    <dgm:pt modelId="{C8327BA0-DF15-4087-885C-BF6CFC95EECF}" type="pres">
      <dgm:prSet presAssocID="{7673D221-0120-4DF5-BCC2-08870C3835DA}" presName="oChild" presStyleLbl="fgAcc1" presStyleIdx="1" presStyleCnt="3" custScaleY="191103" custLinFactY="-32456" custLinFactNeighborX="-4971" custLinFactNeighborY="-1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55BEA8-A874-4605-8860-91663AD83240}" type="pres">
      <dgm:prSet presAssocID="{7E829FBA-8F01-4B4F-973D-44EF2D2CDFE7}" presName="middleBox" presStyleCnt="0"/>
      <dgm:spPr/>
    </dgm:pt>
    <dgm:pt modelId="{F7591233-2AB0-442E-A233-9AC5722315C8}" type="pres">
      <dgm:prSet presAssocID="{7E829FBA-8F01-4B4F-973D-44EF2D2CDFE7}" presName="middleBoxParent" presStyleLbl="node1" presStyleIdx="1" presStyleCnt="2"/>
      <dgm:spPr/>
      <dgm:t>
        <a:bodyPr/>
        <a:lstStyle/>
        <a:p>
          <a:endParaRPr lang="ru-RU"/>
        </a:p>
      </dgm:t>
    </dgm:pt>
    <dgm:pt modelId="{8907936D-3052-4171-BB0E-81D5B17F5455}" type="pres">
      <dgm:prSet presAssocID="{7E829FBA-8F01-4B4F-973D-44EF2D2CDFE7}" presName="middleBoxChildren" presStyleCnt="0"/>
      <dgm:spPr/>
    </dgm:pt>
    <dgm:pt modelId="{EFBEE6D6-1ECD-493A-9584-CD7CD5C14DF0}" type="pres">
      <dgm:prSet presAssocID="{602F9584-C8AC-40C4-9E6E-3B0EBA4EE988}" presName="mChild" presStyleLbl="fgAcc1" presStyleIdx="2" presStyleCnt="3" custScaleX="92991" custScaleY="140698" custLinFactNeighborX="5947" custLinFactNeighborY="-1177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70BE571-65F1-4EF2-8D59-46CACD29F6F5}" type="presOf" srcId="{602F9584-C8AC-40C4-9E6E-3B0EBA4EE988}" destId="{EFBEE6D6-1ECD-493A-9584-CD7CD5C14DF0}" srcOrd="0" destOrd="0" presId="urn:microsoft.com/office/officeart/2005/8/layout/target2"/>
    <dgm:cxn modelId="{E6EA865B-EC6C-495B-ABBE-D992D4B6A275}" type="presOf" srcId="{96089FE7-B44E-4959-B65B-1AD0AD43D27A}" destId="{65D18073-0F55-4813-856F-82B49893993B}" srcOrd="0" destOrd="0" presId="urn:microsoft.com/office/officeart/2005/8/layout/target2"/>
    <dgm:cxn modelId="{EE3C208B-5A18-49F0-8F5E-948FDF799933}" type="presOf" srcId="{7E829FBA-8F01-4B4F-973D-44EF2D2CDFE7}" destId="{328E4DB6-B53C-433F-B173-991DD587B51B}" srcOrd="0" destOrd="0" presId="urn:microsoft.com/office/officeart/2005/8/layout/target2"/>
    <dgm:cxn modelId="{1656B0CA-1C96-42E5-82AB-6481D03868F9}" type="presOf" srcId="{FBF31FC2-9B61-4A83-A0A7-1ED4403BC577}" destId="{B0164C04-190B-4FAD-BA5C-5E0542545DA3}" srcOrd="0" destOrd="0" presId="urn:microsoft.com/office/officeart/2005/8/layout/target2"/>
    <dgm:cxn modelId="{758C7CFC-0FE8-48E7-B35C-D5CBE3CA2AFC}" srcId="{96089FE7-B44E-4959-B65B-1AD0AD43D27A}" destId="{7673D221-0120-4DF5-BCC2-08870C3835DA}" srcOrd="1" destOrd="0" parTransId="{C01F4651-E1CA-46AF-943B-952C1A908A93}" sibTransId="{50EB35C0-E1BA-4822-9226-D654A635FF03}"/>
    <dgm:cxn modelId="{379AE38A-2028-4314-A35A-BD737A37ED74}" type="presOf" srcId="{7673D221-0120-4DF5-BCC2-08870C3835DA}" destId="{C8327BA0-DF15-4087-885C-BF6CFC95EECF}" srcOrd="0" destOrd="0" presId="urn:microsoft.com/office/officeart/2005/8/layout/target2"/>
    <dgm:cxn modelId="{57B39FF5-D50E-4E50-8A30-CB4A4723DC55}" srcId="{96089FE7-B44E-4959-B65B-1AD0AD43D27A}" destId="{FBF31FC2-9B61-4A83-A0A7-1ED4403BC577}" srcOrd="0" destOrd="0" parTransId="{2BDE70E9-2DA8-4709-A0A2-912AC12DD4FA}" sibTransId="{3D0AFFC5-4CD0-494A-AF43-493AFA589594}"/>
    <dgm:cxn modelId="{7D3F5929-167F-4AEC-B26E-1B1D9D57F81A}" srcId="{7E829FBA-8F01-4B4F-973D-44EF2D2CDFE7}" destId="{96089FE7-B44E-4959-B65B-1AD0AD43D27A}" srcOrd="0" destOrd="0" parTransId="{97FD4AF0-DB20-419E-AD83-EDAA1B6EA5F7}" sibTransId="{018C262E-0A8F-4CF5-8A66-D4A18F1BAB09}"/>
    <dgm:cxn modelId="{0E263878-A94F-4D0B-876E-A2DE2A8AE5F9}" srcId="{68C4D629-292E-4A8B-9C1D-1935B8FC64FE}" destId="{602F9584-C8AC-40C4-9E6E-3B0EBA4EE988}" srcOrd="0" destOrd="0" parTransId="{EB79A557-3287-4AAC-8BDB-4033C01C991C}" sibTransId="{7E7B4933-683A-455A-9924-8AE094BBD01B}"/>
    <dgm:cxn modelId="{D6791D39-8D3F-4EC4-9662-3C9DFFEBB3E3}" srcId="{7E829FBA-8F01-4B4F-973D-44EF2D2CDFE7}" destId="{68C4D629-292E-4A8B-9C1D-1935B8FC64FE}" srcOrd="1" destOrd="0" parTransId="{BDA7EA0E-7B72-46DE-A22C-47230C58281E}" sibTransId="{02813FB7-A088-49B7-B9A7-9C45787AE360}"/>
    <dgm:cxn modelId="{82356F5C-6931-4E9D-B6F6-0E3EADDA5463}" type="presOf" srcId="{68C4D629-292E-4A8B-9C1D-1935B8FC64FE}" destId="{F7591233-2AB0-442E-A233-9AC5722315C8}" srcOrd="0" destOrd="0" presId="urn:microsoft.com/office/officeart/2005/8/layout/target2"/>
    <dgm:cxn modelId="{D4163C21-378A-46B3-B3D0-28736EA591C4}" type="presParOf" srcId="{328E4DB6-B53C-433F-B173-991DD587B51B}" destId="{D20B28E3-B6D3-4163-9812-C39C4171E6AB}" srcOrd="0" destOrd="0" presId="urn:microsoft.com/office/officeart/2005/8/layout/target2"/>
    <dgm:cxn modelId="{B98DB93A-8B9B-4C58-9531-33020280570F}" type="presParOf" srcId="{D20B28E3-B6D3-4163-9812-C39C4171E6AB}" destId="{65D18073-0F55-4813-856F-82B49893993B}" srcOrd="0" destOrd="0" presId="urn:microsoft.com/office/officeart/2005/8/layout/target2"/>
    <dgm:cxn modelId="{A345C70E-C81F-49F1-B0C6-5A758A71E528}" type="presParOf" srcId="{D20B28E3-B6D3-4163-9812-C39C4171E6AB}" destId="{2C5CE44B-2779-4403-A842-2CF296BA65F6}" srcOrd="1" destOrd="0" presId="urn:microsoft.com/office/officeart/2005/8/layout/target2"/>
    <dgm:cxn modelId="{485FCA6A-DAA5-406C-A103-E99F8AFB97AC}" type="presParOf" srcId="{2C5CE44B-2779-4403-A842-2CF296BA65F6}" destId="{B0164C04-190B-4FAD-BA5C-5E0542545DA3}" srcOrd="0" destOrd="0" presId="urn:microsoft.com/office/officeart/2005/8/layout/target2"/>
    <dgm:cxn modelId="{1D8103AF-6993-4DD1-B89B-33D5EEC490CF}" type="presParOf" srcId="{2C5CE44B-2779-4403-A842-2CF296BA65F6}" destId="{426C2A63-10C5-4F91-89C6-A70A1981B608}" srcOrd="1" destOrd="0" presId="urn:microsoft.com/office/officeart/2005/8/layout/target2"/>
    <dgm:cxn modelId="{BFABA5E4-876C-4E8C-9311-CF183D260509}" type="presParOf" srcId="{2C5CE44B-2779-4403-A842-2CF296BA65F6}" destId="{C8327BA0-DF15-4087-885C-BF6CFC95EECF}" srcOrd="2" destOrd="0" presId="urn:microsoft.com/office/officeart/2005/8/layout/target2"/>
    <dgm:cxn modelId="{41C54D15-52AC-41CC-8908-514586F9D796}" type="presParOf" srcId="{328E4DB6-B53C-433F-B173-991DD587B51B}" destId="{A355BEA8-A874-4605-8860-91663AD83240}" srcOrd="1" destOrd="0" presId="urn:microsoft.com/office/officeart/2005/8/layout/target2"/>
    <dgm:cxn modelId="{4164DF8F-D44C-4477-9B9A-B98BEDD92E31}" type="presParOf" srcId="{A355BEA8-A874-4605-8860-91663AD83240}" destId="{F7591233-2AB0-442E-A233-9AC5722315C8}" srcOrd="0" destOrd="0" presId="urn:microsoft.com/office/officeart/2005/8/layout/target2"/>
    <dgm:cxn modelId="{8CB257C0-94EC-4F80-B97A-A31028C829F2}" type="presParOf" srcId="{A355BEA8-A874-4605-8860-91663AD83240}" destId="{8907936D-3052-4171-BB0E-81D5B17F5455}" srcOrd="1" destOrd="0" presId="urn:microsoft.com/office/officeart/2005/8/layout/target2"/>
    <dgm:cxn modelId="{63215B03-FABC-4E47-B5FD-9E7724C0CE1F}" type="presParOf" srcId="{8907936D-3052-4171-BB0E-81D5B17F5455}" destId="{EFBEE6D6-1ECD-493A-9584-CD7CD5C14DF0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493A6-FA24-4DCB-AEDD-9CFB9EC89875}">
      <dsp:nvSpPr>
        <dsp:cNvPr id="0" name=""/>
        <dsp:cNvSpPr/>
      </dsp:nvSpPr>
      <dsp:spPr>
        <a:xfrm>
          <a:off x="370908" y="639813"/>
          <a:ext cx="3266758" cy="1762470"/>
        </a:xfrm>
        <a:prstGeom prst="flowChartAlternateProcess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E40E6-2F20-4BA4-AB35-B49782706007}">
      <dsp:nvSpPr>
        <dsp:cNvPr id="0" name=""/>
        <dsp:cNvSpPr/>
      </dsp:nvSpPr>
      <dsp:spPr>
        <a:xfrm>
          <a:off x="125752" y="923078"/>
          <a:ext cx="1278943" cy="130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Касса</a:t>
          </a:r>
          <a:endParaRPr lang="ru-RU" sz="20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Принятие заказа</a:t>
          </a:r>
          <a:endParaRPr lang="ru-RU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300" kern="1200" dirty="0" smtClean="0"/>
            <a:t>Выдача чека</a:t>
          </a:r>
          <a:endParaRPr lang="ru-RU" sz="1300" kern="1200" dirty="0"/>
        </a:p>
      </dsp:txBody>
      <dsp:txXfrm>
        <a:off x="188185" y="985511"/>
        <a:ext cx="1154077" cy="1179840"/>
      </dsp:txXfrm>
    </dsp:sp>
    <dsp:sp modelId="{6325FAC3-3681-4C25-8783-147484AF7CA4}">
      <dsp:nvSpPr>
        <dsp:cNvPr id="0" name=""/>
        <dsp:cNvSpPr/>
      </dsp:nvSpPr>
      <dsp:spPr>
        <a:xfrm>
          <a:off x="1410016" y="923626"/>
          <a:ext cx="1278943" cy="130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Кухня</a:t>
          </a:r>
          <a:endParaRPr lang="ru-RU" sz="20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Сборка и готовка заказа</a:t>
          </a:r>
          <a:endParaRPr lang="ru-RU" sz="1500" kern="1200" dirty="0"/>
        </a:p>
      </dsp:txBody>
      <dsp:txXfrm>
        <a:off x="1472449" y="986059"/>
        <a:ext cx="1154077" cy="1179840"/>
      </dsp:txXfrm>
    </dsp:sp>
    <dsp:sp modelId="{AEFB61E5-7CD1-4723-AC03-ECDDBF4162EE}">
      <dsp:nvSpPr>
        <dsp:cNvPr id="0" name=""/>
        <dsp:cNvSpPr/>
      </dsp:nvSpPr>
      <dsp:spPr>
        <a:xfrm>
          <a:off x="2689656" y="931298"/>
          <a:ext cx="1278943" cy="13047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Выдача</a:t>
          </a:r>
          <a:endParaRPr lang="ru-RU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kern="1200" dirty="0" smtClean="0"/>
            <a:t>Выдача заказа клиенту</a:t>
          </a:r>
          <a:endParaRPr lang="ru-RU" sz="1600" kern="1200" dirty="0"/>
        </a:p>
      </dsp:txBody>
      <dsp:txXfrm>
        <a:off x="2752089" y="993731"/>
        <a:ext cx="1154077" cy="1179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493A6-FA24-4DCB-AEDD-9CFB9EC89875}">
      <dsp:nvSpPr>
        <dsp:cNvPr id="0" name=""/>
        <dsp:cNvSpPr/>
      </dsp:nvSpPr>
      <dsp:spPr>
        <a:xfrm>
          <a:off x="1" y="216020"/>
          <a:ext cx="3724554" cy="2556523"/>
        </a:xfrm>
        <a:prstGeom prst="clou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E40E6-2F20-4BA4-AB35-B49782706007}">
      <dsp:nvSpPr>
        <dsp:cNvPr id="0" name=""/>
        <dsp:cNvSpPr/>
      </dsp:nvSpPr>
      <dsp:spPr>
        <a:xfrm>
          <a:off x="45" y="902780"/>
          <a:ext cx="1816812" cy="12037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Ассортимент</a:t>
          </a:r>
          <a:endParaRPr lang="ru-RU" sz="2000" kern="1200" dirty="0"/>
        </a:p>
      </dsp:txBody>
      <dsp:txXfrm>
        <a:off x="58805" y="961540"/>
        <a:ext cx="1699292" cy="1086187"/>
      </dsp:txXfrm>
    </dsp:sp>
    <dsp:sp modelId="{6325FAC3-3681-4C25-8783-147484AF7CA4}">
      <dsp:nvSpPr>
        <dsp:cNvPr id="0" name=""/>
        <dsp:cNvSpPr/>
      </dsp:nvSpPr>
      <dsp:spPr>
        <a:xfrm>
          <a:off x="1907698" y="902780"/>
          <a:ext cx="1816812" cy="12037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Адреса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заведений</a:t>
          </a:r>
          <a:endParaRPr lang="ru-RU" sz="2000" kern="1200" dirty="0"/>
        </a:p>
      </dsp:txBody>
      <dsp:txXfrm>
        <a:off x="1966458" y="961540"/>
        <a:ext cx="1699292" cy="1086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18073-0F55-4813-856F-82B49893993B}">
      <dsp:nvSpPr>
        <dsp:cNvPr id="0" name=""/>
        <dsp:cNvSpPr/>
      </dsp:nvSpPr>
      <dsp:spPr>
        <a:xfrm>
          <a:off x="0" y="0"/>
          <a:ext cx="3744416" cy="2570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994852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300" kern="1200" dirty="0"/>
        </a:p>
      </dsp:txBody>
      <dsp:txXfrm>
        <a:off x="0" y="0"/>
        <a:ext cx="3744416" cy="2570318"/>
      </dsp:txXfrm>
    </dsp:sp>
    <dsp:sp modelId="{B0164C04-190B-4FAD-BA5C-5E0542545DA3}">
      <dsp:nvSpPr>
        <dsp:cNvPr id="0" name=""/>
        <dsp:cNvSpPr/>
      </dsp:nvSpPr>
      <dsp:spPr>
        <a:xfrm>
          <a:off x="197077" y="138951"/>
          <a:ext cx="3425348" cy="441609"/>
        </a:xfrm>
        <a:prstGeom prst="roundRect">
          <a:avLst>
            <a:gd name="adj" fmla="val 10500"/>
          </a:avLst>
        </a:prstGeom>
        <a:solidFill>
          <a:schemeClr val="bg1">
            <a:alpha val="9000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Элементы навигации</a:t>
          </a:r>
          <a:endParaRPr lang="ru-RU" sz="1500" kern="1200" dirty="0"/>
        </a:p>
      </dsp:txBody>
      <dsp:txXfrm>
        <a:off x="210658" y="152532"/>
        <a:ext cx="3398186" cy="414447"/>
      </dsp:txXfrm>
    </dsp:sp>
    <dsp:sp modelId="{C8327BA0-DF15-4087-885C-BF6CFC95EECF}">
      <dsp:nvSpPr>
        <dsp:cNvPr id="0" name=""/>
        <dsp:cNvSpPr/>
      </dsp:nvSpPr>
      <dsp:spPr>
        <a:xfrm>
          <a:off x="65690" y="857506"/>
          <a:ext cx="561662" cy="133471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Категории</a:t>
          </a:r>
          <a:endParaRPr lang="ru-RU" sz="1500" kern="1200" dirty="0"/>
        </a:p>
      </dsp:txBody>
      <dsp:txXfrm>
        <a:off x="82963" y="874779"/>
        <a:ext cx="527116" cy="1300172"/>
      </dsp:txXfrm>
    </dsp:sp>
    <dsp:sp modelId="{F7591233-2AB0-442E-A233-9AC5722315C8}">
      <dsp:nvSpPr>
        <dsp:cNvPr id="0" name=""/>
        <dsp:cNvSpPr/>
      </dsp:nvSpPr>
      <dsp:spPr>
        <a:xfrm>
          <a:off x="748883" y="642579"/>
          <a:ext cx="2901922" cy="1799222"/>
        </a:xfrm>
        <a:prstGeom prst="roundRect">
          <a:avLst>
            <a:gd name="adj" fmla="val 10500"/>
          </a:avLst>
        </a:prstGeom>
        <a:solidFill>
          <a:schemeClr val="bg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1142506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>
              <a:solidFill>
                <a:schemeClr val="tx1"/>
              </a:solidFill>
            </a:rPr>
            <a:t>@</a:t>
          </a:r>
          <a:r>
            <a:rPr lang="en-US" sz="2400" kern="1200" dirty="0" err="1" smtClean="0">
              <a:solidFill>
                <a:schemeClr val="tx1"/>
              </a:solidFill>
            </a:rPr>
            <a:t>RenderBody</a:t>
          </a:r>
          <a:r>
            <a:rPr lang="ru-RU" sz="2400" kern="1200" dirty="0" smtClean="0">
              <a:solidFill>
                <a:schemeClr val="tx1"/>
              </a:solidFill>
            </a:rPr>
            <a:t>()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804215" y="697911"/>
        <a:ext cx="2791258" cy="1688558"/>
      </dsp:txXfrm>
    </dsp:sp>
    <dsp:sp modelId="{EFBEE6D6-1ECD-493A-9584-CD7CD5C14DF0}">
      <dsp:nvSpPr>
        <dsp:cNvPr id="0" name=""/>
        <dsp:cNvSpPr/>
      </dsp:nvSpPr>
      <dsp:spPr>
        <a:xfrm>
          <a:off x="985379" y="1192105"/>
          <a:ext cx="2563600" cy="113916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Представления контроллеров</a:t>
          </a:r>
        </a:p>
        <a:p>
          <a:pPr lvl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и частичные представления</a:t>
          </a:r>
          <a:endParaRPr lang="ru-RU" sz="1500" kern="1200" dirty="0"/>
        </a:p>
      </dsp:txBody>
      <dsp:txXfrm>
        <a:off x="1020412" y="1227138"/>
        <a:ext cx="2493534" cy="1069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AB083-10CE-43FD-A59F-B5EAAD16F23E}" type="datetimeFigureOut">
              <a:rPr lang="ru-RU" smtClean="0"/>
              <a:pPr/>
              <a:t>25.06.2019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3F6FF-AFCC-4E77-A620-3A57F3FE898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7857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Примерное описание бизнес процесса. Указание сайта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3F6FF-AFCC-4E77-A620-3A57F3FE898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548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3F6FF-AFCC-4E77-A620-3A57F3FE898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257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dirty="0" smtClean="0"/>
              <a:t>изучить объект автоматизации и его бизнес-процессы;</a:t>
            </a:r>
          </a:p>
          <a:p>
            <a:pPr lvl="0"/>
            <a:r>
              <a:rPr lang="ru-RU" sz="1200" dirty="0" smtClean="0"/>
              <a:t>произвести выбор проектных решений;</a:t>
            </a:r>
          </a:p>
          <a:p>
            <a:pPr lvl="0"/>
            <a:r>
              <a:rPr lang="ru-RU" sz="1200" dirty="0" smtClean="0"/>
              <a:t>разработать инфологическую и концептуальную модели базы данных;</a:t>
            </a:r>
          </a:p>
          <a:p>
            <a:pPr lvl="0"/>
            <a:r>
              <a:rPr lang="ru-RU" sz="1200" dirty="0" smtClean="0"/>
              <a:t>разработать внешний интерфейс;</a:t>
            </a:r>
            <a:endParaRPr lang="en-US" sz="1200" dirty="0" smtClean="0"/>
          </a:p>
          <a:p>
            <a:pPr lvl="0"/>
            <a:r>
              <a:rPr lang="ru-RU" sz="1200" dirty="0" smtClean="0"/>
              <a:t>проанализировать экономический эффект и сделать вывод выполненной работы.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3F6FF-AFCC-4E77-A620-3A57F3FE898F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2390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7B717-31B3-4A01-8DD4-AFB38790F2C0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3058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49E9-428D-4EB7-92C5-E66AD442EA03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706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1ED-FA6F-4198-BD54-FBE69FD76B99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4271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FDA1-07F6-4647-9BB0-5516572499E5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265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1099-8AFA-42EB-B1FB-B231AA72BF22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382501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58EC-8362-42A6-8449-E60A90946ACB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18632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2A8C-6ECE-49D5-8BF3-1C2AD0C1E40C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54354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DE06-EE01-4042-9176-9E19F8CAC1EA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8827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4A35-BC84-47DD-A0A9-C3AFAD903E56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64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54BB-CD15-4170-A784-1D1777DF7AE3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633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57607-AE1D-4D07-9797-054749AF95B8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296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6FBB-028C-49BD-A7C9-E574DC1813A0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7782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5C8C9-DDEE-4DAA-9D8B-659A30616933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698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332C-06E4-48AC-956B-136355DD0266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8542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B40A-7DAE-4954-B10A-AEB599CC18E0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1237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D1D9-FCBB-4145-B4C0-7D7E4B432D26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882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0B2BD-E3DD-413A-9BCE-9DF67317E5E9}" type="datetime1">
              <a:rPr lang="ru-RU" smtClean="0"/>
              <a:pPr/>
              <a:t>25.06.2019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3A5BDE-BFE0-4945-B52A-E1EF85E5EC1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7894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  <p:sldLayoutId id="2147484232" r:id="rId12"/>
    <p:sldLayoutId id="2147484233" r:id="rId13"/>
    <p:sldLayoutId id="2147484234" r:id="rId14"/>
    <p:sldLayoutId id="2147484235" r:id="rId15"/>
    <p:sldLayoutId id="214748423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microsoft.com/office/2007/relationships/diagramDrawing" Target="../diagrams/drawing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microsoft.com/office/2007/relationships/diagramDrawing" Target="../diagrams/drawing1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908720"/>
            <a:ext cx="7812360" cy="3168352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 smtClean="0">
                <a:solidFill>
                  <a:schemeClr val="accent4">
                    <a:lumMod val="50000"/>
                  </a:schemeClr>
                </a:solidFill>
              </a:rPr>
              <a:t>Федеральное государственное бюджетное образовательное учреждение высшего образования</a:t>
            </a: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ru-RU" sz="2000" b="1" dirty="0" smtClean="0">
                <a:solidFill>
                  <a:schemeClr val="accent4">
                    <a:lumMod val="50000"/>
                  </a:schemeClr>
                </a:solidFill>
              </a:rPr>
              <a:t>«САНКТ-ПЕТЕРБУРГСКИЙ ГОРНЫЙ УНИВЕРСИТЕТ»</a:t>
            </a: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ru-RU" sz="20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ru-RU" sz="20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Выпускная квалификационная работа </a:t>
            </a:r>
            <a:b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на тему:</a:t>
            </a:r>
            <a:r>
              <a:rPr lang="ru-RU" sz="2000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ru-RU" sz="20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ru-RU" sz="2000" b="1" dirty="0" smtClean="0">
                <a:solidFill>
                  <a:schemeClr val="accent4">
                    <a:lumMod val="50000"/>
                  </a:schemeClr>
                </a:solidFill>
              </a:rPr>
              <a:t>«</a:t>
            </a: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Разработка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</a:rPr>
              <a:t>web-</a:t>
            </a: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приложения для обслуживания клиентов</a:t>
            </a:r>
            <a:b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ru-RU" sz="2000" dirty="0" smtClean="0">
                <a:solidFill>
                  <a:schemeClr val="accent4">
                    <a:lumMod val="50000"/>
                  </a:schemeClr>
                </a:solidFill>
              </a:rPr>
              <a:t>в сети ресторанов быстрого питания»</a:t>
            </a:r>
            <a:endParaRPr lang="ru-RU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4725144"/>
            <a:ext cx="8280920" cy="1752600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Выполнил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студент гр. 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ИАС-15                                    	Ефимов Г.Л.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  <a:p>
            <a:pPr algn="l"/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Научный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руководитель, 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доцент 		          			</a:t>
            </a:r>
            <a:r>
              <a:rPr lang="ru-RU" sz="2000" dirty="0" err="1" smtClean="0">
                <a:solidFill>
                  <a:schemeClr val="accent1">
                    <a:lumMod val="50000"/>
                  </a:schemeClr>
                </a:solidFill>
              </a:rPr>
              <a:t>Мазаков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 Е.Б. 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16632"/>
            <a:ext cx="864096" cy="1080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7217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Архитектура </a:t>
            </a:r>
            <a:r>
              <a:rPr lang="en-US" b="1" dirty="0"/>
              <a:t>MVC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1076622620"/>
              </p:ext>
            </p:extLst>
          </p:nvPr>
        </p:nvGraphicFramePr>
        <p:xfrm>
          <a:off x="107504" y="2060848"/>
          <a:ext cx="4106416" cy="2780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4683596" y="1664804"/>
            <a:ext cx="3698404" cy="272939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Модель</a:t>
            </a:r>
            <a:r>
              <a:rPr lang="ru-RU" dirty="0"/>
              <a:t> содержит в себе всю логику приложения, она хранит и обрабатывает </a:t>
            </a:r>
            <a:r>
              <a:rPr lang="ru-RU" dirty="0" smtClean="0"/>
              <a:t>данные</a:t>
            </a:r>
            <a:r>
              <a:rPr lang="en-US" dirty="0" smtClean="0"/>
              <a:t>.</a:t>
            </a:r>
          </a:p>
          <a:p>
            <a:r>
              <a:rPr lang="ru-RU" b="1" dirty="0"/>
              <a:t>Контроллер</a:t>
            </a:r>
            <a:r>
              <a:rPr lang="ru-RU" dirty="0"/>
              <a:t> отвечает за выполнение запросов, пришедших от пользователя. </a:t>
            </a:r>
            <a:endParaRPr lang="en-US" dirty="0" smtClean="0"/>
          </a:p>
          <a:p>
            <a:r>
              <a:rPr lang="ru-RU" b="1" dirty="0"/>
              <a:t>Представление</a:t>
            </a:r>
            <a:r>
              <a:rPr lang="ru-RU" dirty="0"/>
              <a:t> отображает данные, которые ему передали.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267323" y="6413855"/>
            <a:ext cx="684554" cy="411973"/>
          </a:xfrm>
        </p:spPr>
        <p:txBody>
          <a:bodyPr/>
          <a:lstStyle/>
          <a:p>
            <a:fld id="{B73A5BDE-BFE0-4945-B52A-E1EF85E5EC1A}" type="slidenum">
              <a:rPr lang="ru-RU" sz="2800" smtClean="0"/>
              <a:pPr/>
              <a:t>10</a:t>
            </a:fld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340768"/>
            <a:ext cx="3585548" cy="38597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6958" y="4653136"/>
            <a:ext cx="2593307" cy="176071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8612" y="4614185"/>
            <a:ext cx="2427741" cy="179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21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848" y="188640"/>
            <a:ext cx="6770712" cy="731168"/>
          </a:xfrm>
        </p:spPr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1792289171"/>
              </p:ext>
            </p:extLst>
          </p:nvPr>
        </p:nvGraphicFramePr>
        <p:xfrm>
          <a:off x="683568" y="1124745"/>
          <a:ext cx="3744416" cy="25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40434" y="1124745"/>
            <a:ext cx="4603566" cy="280831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Конечное приложение будет иметь вид динамически-изменяющегося сайта.</a:t>
            </a:r>
          </a:p>
          <a:p>
            <a:r>
              <a:rPr lang="ru-RU" dirty="0" smtClean="0"/>
              <a:t>Элементы навигаций будут размещены на мастер странице и будут статичными</a:t>
            </a:r>
          </a:p>
          <a:p>
            <a:r>
              <a:rPr lang="ru-RU" dirty="0" smtClean="0"/>
              <a:t>Заполнение тела </a:t>
            </a:r>
            <a:r>
              <a:rPr lang="en-US" dirty="0" smtClean="0"/>
              <a:t>web-</a:t>
            </a:r>
            <a:r>
              <a:rPr lang="ru-RU" dirty="0" smtClean="0"/>
              <a:t>приложения будет происходить в зависимости от запроса клиента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278626" y="6309320"/>
            <a:ext cx="809884" cy="411973"/>
          </a:xfrm>
        </p:spPr>
        <p:txBody>
          <a:bodyPr/>
          <a:lstStyle/>
          <a:p>
            <a:fld id="{B73A5BDE-BFE0-4945-B52A-E1EF85E5EC1A}" type="slidenum">
              <a:rPr lang="ru-RU" sz="2800" smtClean="0"/>
              <a:pPr/>
              <a:t>11</a:t>
            </a:fld>
            <a:endParaRPr lang="ru-RU" sz="2800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6" y="3933056"/>
            <a:ext cx="5743022" cy="2498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270626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42776" y="6371563"/>
            <a:ext cx="719612" cy="483981"/>
          </a:xfrm>
        </p:spPr>
        <p:txBody>
          <a:bodyPr/>
          <a:lstStyle/>
          <a:p>
            <a:fld id="{B73A5BDE-BFE0-4945-B52A-E1EF85E5EC1A}" type="slidenum">
              <a:rPr lang="ru-RU" sz="2800" smtClean="0"/>
              <a:pPr/>
              <a:t>12</a:t>
            </a:fld>
            <a:endParaRPr lang="ru-RU" sz="2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62620" y="177552"/>
            <a:ext cx="7058745" cy="875184"/>
          </a:xfrm>
        </p:spPr>
        <p:txBody>
          <a:bodyPr/>
          <a:lstStyle/>
          <a:p>
            <a:r>
              <a:rPr lang="ru-RU" dirty="0" smtClean="0"/>
              <a:t>Клиентское представление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32" y="908720"/>
            <a:ext cx="8821946" cy="53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94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194648" cy="659160"/>
          </a:xfrm>
        </p:spPr>
        <p:txBody>
          <a:bodyPr/>
          <a:lstStyle/>
          <a:p>
            <a:r>
              <a:rPr lang="ru-RU" dirty="0" smtClean="0"/>
              <a:t>Обработка 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13045" y="1879285"/>
            <a:ext cx="3039275" cy="241381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Нажимая на кнопку «Добавить в корзину» происходить вызов метода из контроллера, который оперируя данными из модели составляет новое представление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79512" y="6381328"/>
            <a:ext cx="684133" cy="339965"/>
          </a:xfrm>
        </p:spPr>
        <p:txBody>
          <a:bodyPr/>
          <a:lstStyle/>
          <a:p>
            <a:fld id="{B73A5BDE-BFE0-4945-B52A-E1EF85E5EC1A}" type="slidenum">
              <a:rPr lang="ru-RU" sz="2800" smtClean="0"/>
              <a:pPr/>
              <a:t>13</a:t>
            </a:fld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78" y="2066737"/>
            <a:ext cx="2212122" cy="1959308"/>
          </a:xfrm>
          <a:prstGeom prst="rect">
            <a:avLst/>
          </a:prstGeom>
          <a:ln w="38100">
            <a:solidFill>
              <a:srgbClr val="E84C22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3" y="978470"/>
            <a:ext cx="9084197" cy="842152"/>
          </a:xfrm>
          <a:prstGeom prst="rect">
            <a:avLst/>
          </a:prstGeom>
          <a:ln w="28575">
            <a:solidFill>
              <a:srgbClr val="E84C22"/>
            </a:solidFill>
          </a:ln>
        </p:spPr>
      </p:pic>
      <p:sp>
        <p:nvSpPr>
          <p:cNvPr id="8" name="Стрелка углом вверх 7"/>
          <p:cNvSpPr/>
          <p:nvPr/>
        </p:nvSpPr>
        <p:spPr>
          <a:xfrm rot="5400000">
            <a:off x="-725544" y="2789915"/>
            <a:ext cx="2151253" cy="2790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углом вверх 8"/>
          <p:cNvSpPr/>
          <p:nvPr/>
        </p:nvSpPr>
        <p:spPr>
          <a:xfrm rot="5400000">
            <a:off x="622298" y="4350087"/>
            <a:ext cx="839075" cy="3430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448" y="4406160"/>
            <a:ext cx="5613526" cy="2341525"/>
          </a:xfrm>
          <a:prstGeom prst="rect">
            <a:avLst/>
          </a:prstGeom>
          <a:ln w="38100">
            <a:solidFill>
              <a:srgbClr val="E84C2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068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87657" y="6381328"/>
            <a:ext cx="791620" cy="339965"/>
          </a:xfrm>
        </p:spPr>
        <p:txBody>
          <a:bodyPr/>
          <a:lstStyle/>
          <a:p>
            <a:fld id="{B73A5BDE-BFE0-4945-B52A-E1EF85E5EC1A}" type="slidenum">
              <a:rPr lang="ru-RU" sz="2800" smtClean="0"/>
              <a:pPr/>
              <a:t>14</a:t>
            </a:fld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49" y="-14269"/>
            <a:ext cx="7347498" cy="34530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685886"/>
            <a:ext cx="8192707" cy="983687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 rot="5400000">
            <a:off x="4603936" y="3422078"/>
            <a:ext cx="597448" cy="373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56" y="4717867"/>
            <a:ext cx="6769656" cy="2140133"/>
          </a:xfrm>
          <a:prstGeom prst="rect">
            <a:avLst/>
          </a:prstGeom>
        </p:spPr>
      </p:pic>
      <p:sp>
        <p:nvSpPr>
          <p:cNvPr id="13" name="Стрелка вправо 12"/>
          <p:cNvSpPr/>
          <p:nvPr/>
        </p:nvSpPr>
        <p:spPr>
          <a:xfrm rot="5400000">
            <a:off x="4054696" y="4455384"/>
            <a:ext cx="589312" cy="364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547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3600400" cy="4536504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В дальнейшем готовые заказы заносятся в соответствующие таблицы базы данных.</a:t>
            </a:r>
          </a:p>
          <a:p>
            <a:r>
              <a:rPr lang="ru-RU" sz="2000" dirty="0" smtClean="0"/>
              <a:t>Их можно просматривать как с </a:t>
            </a:r>
            <a:r>
              <a:rPr lang="en-US" sz="2000" dirty="0" smtClean="0"/>
              <a:t>web-</a:t>
            </a:r>
            <a:r>
              <a:rPr lang="ru-RU" sz="2000" dirty="0" smtClean="0"/>
              <a:t>приложения, так и использовать для дальнейшей работы в средах управления производством.</a:t>
            </a:r>
          </a:p>
          <a:p>
            <a:r>
              <a:rPr lang="ru-RU" sz="2000" dirty="0" smtClean="0"/>
              <a:t>Таким образом в дальнейшем такое приложение можно почти полностью интегрировать во внутренние службы компании.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249793" y="6381328"/>
            <a:ext cx="719612" cy="339965"/>
          </a:xfrm>
        </p:spPr>
        <p:txBody>
          <a:bodyPr/>
          <a:lstStyle/>
          <a:p>
            <a:fld id="{B73A5BDE-BFE0-4945-B52A-E1EF85E5EC1A}" type="slidenum">
              <a:rPr lang="ru-RU" sz="2800" smtClean="0"/>
              <a:pPr/>
              <a:t>15</a:t>
            </a:fld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476672"/>
            <a:ext cx="4563947" cy="25309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160" y="3645024"/>
            <a:ext cx="4579574" cy="155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802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359766" y="6309320"/>
            <a:ext cx="647604" cy="411973"/>
          </a:xfrm>
        </p:spPr>
        <p:txBody>
          <a:bodyPr/>
          <a:lstStyle/>
          <a:p>
            <a:fld id="{B73A5BDE-BFE0-4945-B52A-E1EF85E5EC1A}" type="slidenum">
              <a:rPr lang="ru-RU" sz="2800" smtClean="0"/>
              <a:pPr/>
              <a:t>16</a:t>
            </a:fld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37318" y="116632"/>
            <a:ext cx="6754962" cy="648072"/>
          </a:xfrm>
        </p:spPr>
        <p:txBody>
          <a:bodyPr/>
          <a:lstStyle/>
          <a:p>
            <a:r>
              <a:rPr lang="ru-RU" dirty="0" smtClean="0"/>
              <a:t>Экономический эффект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1655" y="5197117"/>
            <a:ext cx="7155118" cy="10926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ru-RU" sz="2000" b="1" dirty="0">
                <a:solidFill>
                  <a:schemeClr val="bg1"/>
                </a:solidFill>
                <a:ea typeface="Calibri" panose="020F0502020204030204" pitchFamily="34" charset="0"/>
              </a:rPr>
              <a:t>Э = З</a:t>
            </a:r>
            <a:r>
              <a:rPr lang="ru-RU" sz="2000" b="1" baseline="-25000" dirty="0">
                <a:solidFill>
                  <a:schemeClr val="bg1"/>
                </a:solidFill>
                <a:ea typeface="Calibri" panose="020F0502020204030204" pitchFamily="34" charset="0"/>
              </a:rPr>
              <a:t>общ1</a:t>
            </a:r>
            <a:r>
              <a:rPr lang="ru-RU" sz="2000" b="1" dirty="0">
                <a:solidFill>
                  <a:schemeClr val="bg1"/>
                </a:solidFill>
                <a:ea typeface="Calibri" panose="020F0502020204030204" pitchFamily="34" charset="0"/>
              </a:rPr>
              <a:t> – З</a:t>
            </a:r>
            <a:r>
              <a:rPr lang="ru-RU" sz="2000" b="1" baseline="-25000" dirty="0">
                <a:solidFill>
                  <a:schemeClr val="bg1"/>
                </a:solidFill>
                <a:ea typeface="Calibri" panose="020F0502020204030204" pitchFamily="34" charset="0"/>
              </a:rPr>
              <a:t>общ2</a:t>
            </a:r>
            <a:r>
              <a:rPr lang="ru-RU" sz="2000" b="1" dirty="0">
                <a:solidFill>
                  <a:schemeClr val="bg1"/>
                </a:solidFill>
                <a:ea typeface="Calibri" panose="020F0502020204030204" pitchFamily="34" charset="0"/>
              </a:rPr>
              <a:t> = 34 164 000 - 25 623 000 = </a:t>
            </a:r>
            <a:endParaRPr lang="ru-RU" sz="2000" b="1" dirty="0" smtClean="0">
              <a:solidFill>
                <a:schemeClr val="bg1"/>
              </a:solidFill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ru-RU" sz="2000" b="1" dirty="0" smtClean="0">
                <a:solidFill>
                  <a:schemeClr val="bg1"/>
                </a:solidFill>
                <a:ea typeface="Calibri" panose="020F0502020204030204" pitchFamily="34" charset="0"/>
              </a:rPr>
              <a:t>8 </a:t>
            </a:r>
            <a:r>
              <a:rPr lang="ru-RU" sz="2000" b="1" dirty="0">
                <a:solidFill>
                  <a:schemeClr val="bg1"/>
                </a:solidFill>
                <a:ea typeface="Calibri" panose="020F0502020204030204" pitchFamily="34" charset="0"/>
              </a:rPr>
              <a:t>541 000 руб./год.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8946491"/>
              </p:ext>
            </p:extLst>
          </p:nvPr>
        </p:nvGraphicFramePr>
        <p:xfrm>
          <a:off x="821656" y="2420373"/>
          <a:ext cx="7155117" cy="277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039">
                  <a:extLst>
                    <a:ext uri="{9D8B030D-6E8A-4147-A177-3AD203B41FA5}">
                      <a16:colId xmlns:a16="http://schemas.microsoft.com/office/drawing/2014/main" xmlns="" val="2463113591"/>
                    </a:ext>
                  </a:extLst>
                </a:gridCol>
                <a:gridCol w="2385039">
                  <a:extLst>
                    <a:ext uri="{9D8B030D-6E8A-4147-A177-3AD203B41FA5}">
                      <a16:colId xmlns:a16="http://schemas.microsoft.com/office/drawing/2014/main" xmlns="" val="2860944983"/>
                    </a:ext>
                  </a:extLst>
                </a:gridCol>
                <a:gridCol w="2385039">
                  <a:extLst>
                    <a:ext uri="{9D8B030D-6E8A-4147-A177-3AD203B41FA5}">
                      <a16:colId xmlns:a16="http://schemas.microsoft.com/office/drawing/2014/main" xmlns="" val="3296797740"/>
                    </a:ext>
                  </a:extLst>
                </a:gridCol>
              </a:tblGrid>
              <a:tr h="43182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 внедрения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После внедрения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9998786"/>
                  </a:ext>
                </a:extLst>
              </a:tr>
              <a:tr h="106476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Количество персонала на кассах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61639107"/>
                  </a:ext>
                </a:extLst>
              </a:tr>
              <a:tr h="43182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Траты на ЗП (руб./год)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26 280 000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19 710 000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11641822"/>
                  </a:ext>
                </a:extLst>
              </a:tr>
              <a:tr h="43182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Страховые отчисления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7 884 000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5 913 000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5900764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1673" y="992374"/>
            <a:ext cx="7835082" cy="1200329"/>
          </a:xfrm>
          <a:prstGeom prst="rect">
            <a:avLst/>
          </a:prstGeom>
          <a:solidFill>
            <a:srgbClr val="F6AF3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/>
              <a:t>Так как предполагается, что проектирование проекта </a:t>
            </a:r>
            <a:r>
              <a:rPr lang="ru-RU" dirty="0" smtClean="0"/>
              <a:t>происходит на </a:t>
            </a:r>
            <a:r>
              <a:rPr lang="ru-RU" dirty="0"/>
              <a:t>имеющемся оборудовании, </a:t>
            </a:r>
            <a:r>
              <a:rPr lang="ru-RU" dirty="0" smtClean="0"/>
              <a:t>не </a:t>
            </a:r>
            <a:r>
              <a:rPr lang="ru-RU" dirty="0"/>
              <a:t>производится подсчет капитальных вложений</a:t>
            </a:r>
            <a:r>
              <a:rPr lang="ru-RU" dirty="0" smtClean="0"/>
              <a:t>. </a:t>
            </a:r>
            <a:r>
              <a:rPr lang="ru-RU" dirty="0"/>
              <a:t>Кроме того, не требуется переподготовка кадрового состава предприятия, </a:t>
            </a:r>
            <a:r>
              <a:rPr lang="ru-RU" dirty="0" smtClean="0"/>
              <a:t>отсутствует </a:t>
            </a:r>
            <a:r>
              <a:rPr lang="ru-RU" dirty="0"/>
              <a:t>необходимость типовых разработок.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8253" y="332656"/>
            <a:ext cx="3242321" cy="803176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249793" y="6381328"/>
            <a:ext cx="719612" cy="339965"/>
          </a:xfrm>
        </p:spPr>
        <p:txBody>
          <a:bodyPr/>
          <a:lstStyle/>
          <a:p>
            <a:fld id="{B73A5BDE-BFE0-4945-B52A-E1EF85E5EC1A}" type="slidenum">
              <a:rPr lang="ru-RU" sz="2800" smtClean="0"/>
              <a:pPr/>
              <a:t>17</a:t>
            </a:fld>
            <a:endParaRPr lang="ru-RU" sz="280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1570" y="4005064"/>
            <a:ext cx="5726149" cy="3379207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79512" y="980728"/>
            <a:ext cx="8352183" cy="2429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В ходе работы была произведена работа по изучению основных бизнес процессов производства, в ходе  которой был выявлен недостаток и предложен путь его возможного решения.</a:t>
            </a:r>
          </a:p>
          <a:p>
            <a:r>
              <a:rPr lang="ru-RU" sz="2000" dirty="0" smtClean="0"/>
              <a:t>Задачи, поставленные вначале данной работы выполнены, и в итоге мы </a:t>
            </a:r>
            <a:r>
              <a:rPr lang="ru-RU" sz="2000" dirty="0"/>
              <a:t>имеем готовый продукт самообслуживания, который доступен любым устройствам с доступом к сети Интернет.</a:t>
            </a:r>
          </a:p>
          <a:p>
            <a:r>
              <a:rPr lang="ru-RU" sz="2000" dirty="0" smtClean="0"/>
              <a:t>Приложение позволяет оптимизировать количество обслуживающего персонала, а так же имеет положительный экономический эффект за счет экономии лишних трат.</a:t>
            </a:r>
          </a:p>
          <a:p>
            <a:pPr marL="457200" lvl="1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37566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10148"/>
          </a:xfrm>
        </p:spPr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52536" y="1230852"/>
            <a:ext cx="8089994" cy="2952327"/>
          </a:xfrm>
        </p:spPr>
        <p:txBody>
          <a:bodyPr>
            <a:normAutofit fontScale="92500" lnSpcReduction="10000"/>
          </a:bodyPr>
          <a:lstStyle/>
          <a:p>
            <a:pPr lvl="1" algn="just"/>
            <a:r>
              <a:rPr lang="ru-RU" sz="2600" dirty="0"/>
              <a:t>Данная выпускная квалификационная работа посвящена </a:t>
            </a:r>
            <a:r>
              <a:rPr lang="ru-RU" sz="2600" dirty="0" smtClean="0"/>
              <a:t>разработке приложения </a:t>
            </a:r>
            <a:r>
              <a:rPr lang="ru-RU" sz="2600" dirty="0"/>
              <a:t>для обслуживания клиентов сети ресторанов быстрого питания.</a:t>
            </a:r>
          </a:p>
          <a:p>
            <a:pPr lvl="1" algn="just"/>
            <a:r>
              <a:rPr lang="ru-RU" sz="2600" dirty="0" smtClean="0"/>
              <a:t>В роли компании, для которой будет разрабатываться данное предложение, была выбрана существующая сеть ресторанов «Теремок».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10322" y="6381328"/>
            <a:ext cx="512638" cy="365125"/>
          </a:xfrm>
        </p:spPr>
        <p:txBody>
          <a:bodyPr/>
          <a:lstStyle/>
          <a:p>
            <a:fld id="{B73A5BDE-BFE0-4945-B52A-E1EF85E5EC1A}" type="slidenum">
              <a:rPr lang="ru-RU" sz="2800" smtClean="0"/>
              <a:pPr/>
              <a:t>2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6771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71538" y="642918"/>
            <a:ext cx="6347713" cy="1320800"/>
          </a:xfrm>
        </p:spPr>
        <p:txBody>
          <a:bodyPr/>
          <a:lstStyle/>
          <a:p>
            <a:pPr algn="ctr"/>
            <a:r>
              <a:rPr lang="ru-RU" b="1" dirty="0"/>
              <a:t>Цель работы</a:t>
            </a:r>
            <a:r>
              <a:rPr lang="ru-RU" b="1" u="sng" dirty="0"/>
              <a:t/>
            </a:r>
            <a:br>
              <a:rPr lang="ru-RU" b="1" u="sng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72" y="1714488"/>
            <a:ext cx="7891240" cy="3650960"/>
          </a:xfrm>
        </p:spPr>
        <p:txBody>
          <a:bodyPr>
            <a:normAutofit fontScale="77500" lnSpcReduction="20000"/>
          </a:bodyPr>
          <a:lstStyle/>
          <a:p>
            <a:pPr marL="395478" indent="-285750"/>
            <a:r>
              <a:rPr lang="ru-RU" sz="4000" dirty="0" smtClean="0"/>
              <a:t> автоматизация процесса принятия заявки от клиента</a:t>
            </a:r>
          </a:p>
          <a:p>
            <a:pPr marL="395478" indent="-285750"/>
            <a:r>
              <a:rPr lang="ru-RU" sz="4000" dirty="0" smtClean="0"/>
              <a:t> модернизация процесса обработки информации</a:t>
            </a:r>
          </a:p>
          <a:p>
            <a:pPr marL="395478" indent="-285750"/>
            <a:r>
              <a:rPr lang="ru-RU" sz="4000" dirty="0" smtClean="0"/>
              <a:t> сокращение затрат  фирмы на обслуживание клиентов за счет экономии на содержании обслуживающего персонала</a:t>
            </a:r>
          </a:p>
          <a:p>
            <a:pPr marL="109728" indent="0">
              <a:buNone/>
            </a:pPr>
            <a:endParaRPr lang="ru-RU" dirty="0" smtClean="0"/>
          </a:p>
          <a:p>
            <a:pPr marL="109728" indent="0" algn="ctr">
              <a:buNone/>
            </a:pPr>
            <a:endParaRPr lang="ru-RU" b="1" u="sng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395536" y="6237312"/>
            <a:ext cx="369090" cy="411973"/>
          </a:xfrm>
        </p:spPr>
        <p:txBody>
          <a:bodyPr/>
          <a:lstStyle/>
          <a:p>
            <a:fld id="{B73A5BDE-BFE0-4945-B52A-E1EF85E5EC1A}" type="slidenum">
              <a:rPr lang="ru-RU" sz="2800" smtClean="0"/>
              <a:pPr/>
              <a:t>3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6531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12776"/>
            <a:ext cx="6552728" cy="4680520"/>
          </a:xfrm>
        </p:spPr>
        <p:txBody>
          <a:bodyPr>
            <a:normAutofit fontScale="92500"/>
          </a:bodyPr>
          <a:lstStyle/>
          <a:p>
            <a:pPr lvl="0"/>
            <a:r>
              <a:rPr lang="ru-RU" sz="2800" dirty="0" smtClean="0"/>
              <a:t>изучить объект автоматизации и его бизнес-процессы;</a:t>
            </a:r>
          </a:p>
          <a:p>
            <a:pPr lvl="0"/>
            <a:r>
              <a:rPr lang="ru-RU" sz="2800" dirty="0"/>
              <a:t>п</a:t>
            </a:r>
            <a:r>
              <a:rPr lang="ru-RU" sz="2800" dirty="0" smtClean="0"/>
              <a:t>роизвести выбор проектных решений;</a:t>
            </a:r>
            <a:endParaRPr lang="ru-RU" sz="2800" dirty="0"/>
          </a:p>
          <a:p>
            <a:pPr lvl="0"/>
            <a:r>
              <a:rPr lang="ru-RU" sz="2800" dirty="0" smtClean="0"/>
              <a:t>разработать инфологическую и концептуальную модели базы данных;</a:t>
            </a:r>
            <a:endParaRPr lang="ru-RU" sz="2800" dirty="0"/>
          </a:p>
          <a:p>
            <a:pPr lvl="0"/>
            <a:r>
              <a:rPr lang="ru-RU" sz="2800" dirty="0" smtClean="0"/>
              <a:t>разработать внешний интерфейс;</a:t>
            </a:r>
            <a:endParaRPr lang="en-US" sz="2800" dirty="0" smtClean="0"/>
          </a:p>
          <a:p>
            <a:pPr lvl="0"/>
            <a:r>
              <a:rPr lang="ru-RU" sz="2800" dirty="0" smtClean="0"/>
              <a:t>проанализировать экономический эффект и сделать вывод выполненной работы.</a:t>
            </a:r>
          </a:p>
          <a:p>
            <a:pPr lvl="0"/>
            <a:endParaRPr lang="ru-RU" dirty="0"/>
          </a:p>
          <a:p>
            <a:pPr marL="109728" indent="0">
              <a:buNone/>
            </a:pPr>
            <a:endParaRPr lang="ru-RU" b="1" u="sng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353280" y="6309320"/>
            <a:ext cx="512638" cy="365125"/>
          </a:xfrm>
        </p:spPr>
        <p:txBody>
          <a:bodyPr/>
          <a:lstStyle/>
          <a:p>
            <a:fld id="{B73A5BDE-BFE0-4945-B52A-E1EF85E5EC1A}" type="slidenum">
              <a:rPr lang="ru-RU" sz="2800" smtClean="0"/>
              <a:pPr/>
              <a:t>4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6530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284" y="246020"/>
            <a:ext cx="6347714" cy="659160"/>
          </a:xfrm>
        </p:spPr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graphicFrame>
        <p:nvGraphicFramePr>
          <p:cNvPr id="13" name="Объект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29218557"/>
              </p:ext>
            </p:extLst>
          </p:nvPr>
        </p:nvGraphicFramePr>
        <p:xfrm>
          <a:off x="2411760" y="908720"/>
          <a:ext cx="3968600" cy="326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53280" y="6252081"/>
            <a:ext cx="512638" cy="365125"/>
          </a:xfrm>
        </p:spPr>
        <p:txBody>
          <a:bodyPr/>
          <a:lstStyle/>
          <a:p>
            <a:fld id="{B73A5BDE-BFE0-4945-B52A-E1EF85E5EC1A}" type="slidenum">
              <a:rPr lang="ru-RU" sz="2800" smtClean="0"/>
              <a:pPr/>
              <a:t>5</a:t>
            </a:fld>
            <a:endParaRPr lang="ru-RU" sz="28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6380360" y="4897630"/>
            <a:ext cx="1512168" cy="648072"/>
            <a:chOff x="6428928" y="1573983"/>
            <a:chExt cx="1512168" cy="648072"/>
          </a:xfrm>
        </p:grpSpPr>
        <p:sp>
          <p:nvSpPr>
            <p:cNvPr id="8" name="Стрелка вправо 7"/>
            <p:cNvSpPr/>
            <p:nvPr/>
          </p:nvSpPr>
          <p:spPr>
            <a:xfrm>
              <a:off x="6428928" y="1754003"/>
              <a:ext cx="1512168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Умножение 8"/>
            <p:cNvSpPr/>
            <p:nvPr/>
          </p:nvSpPr>
          <p:spPr>
            <a:xfrm>
              <a:off x="6813297" y="1573983"/>
              <a:ext cx="864096" cy="648072"/>
            </a:xfrm>
            <a:prstGeom prst="mathMultipl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Стрелка вправо 10"/>
          <p:cNvSpPr/>
          <p:nvPr/>
        </p:nvSpPr>
        <p:spPr>
          <a:xfrm>
            <a:off x="181478" y="3256998"/>
            <a:ext cx="1802161" cy="1328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Поток клиентов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819996" y="1272170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Ресторан</a:t>
            </a:r>
            <a:endParaRPr lang="ru-RU" dirty="0"/>
          </a:p>
        </p:txBody>
      </p:sp>
      <p:graphicFrame>
        <p:nvGraphicFramePr>
          <p:cNvPr id="16" name="Объект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36355662"/>
              </p:ext>
            </p:extLst>
          </p:nvPr>
        </p:nvGraphicFramePr>
        <p:xfrm>
          <a:off x="2598972" y="3717032"/>
          <a:ext cx="3724556" cy="3009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19996" y="6106826"/>
            <a:ext cx="144016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Web-</a:t>
            </a:r>
            <a:r>
              <a:rPr lang="ru-RU" dirty="0" smtClean="0"/>
              <a:t>сайт</a:t>
            </a:r>
            <a:endParaRPr lang="ru-RU" dirty="0"/>
          </a:p>
        </p:txBody>
      </p:sp>
      <p:sp>
        <p:nvSpPr>
          <p:cNvPr id="23" name="Стрелка углом вверх 22"/>
          <p:cNvSpPr/>
          <p:nvPr/>
        </p:nvSpPr>
        <p:spPr>
          <a:xfrm rot="5400000">
            <a:off x="1510555" y="4262127"/>
            <a:ext cx="1576641" cy="630472"/>
          </a:xfrm>
          <a:prstGeom prst="bentUpArrow">
            <a:avLst>
              <a:gd name="adj1" fmla="val 25000"/>
              <a:gd name="adj2" fmla="val 25000"/>
              <a:gd name="adj3" fmla="val 302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углом вверх 25"/>
          <p:cNvSpPr/>
          <p:nvPr/>
        </p:nvSpPr>
        <p:spPr>
          <a:xfrm rot="16200000" flipV="1">
            <a:off x="1548905" y="2867849"/>
            <a:ext cx="1499942" cy="630472"/>
          </a:xfrm>
          <a:prstGeom prst="bentUpArrow">
            <a:avLst>
              <a:gd name="adj1" fmla="val 25000"/>
              <a:gd name="adj2" fmla="val 25000"/>
              <a:gd name="adj3" fmla="val 3021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16200000">
            <a:off x="4201252" y="3703114"/>
            <a:ext cx="659783" cy="459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490401" y="1854461"/>
            <a:ext cx="2276848" cy="1328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Реализация</a:t>
            </a:r>
          </a:p>
          <a:p>
            <a:pPr algn="ctr"/>
            <a:r>
              <a:rPr lang="ru-RU" dirty="0" smtClean="0"/>
              <a:t>продукции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443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404664"/>
            <a:ext cx="6347713" cy="1320800"/>
          </a:xfrm>
        </p:spPr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12651" y="1196752"/>
            <a:ext cx="6698706" cy="3956411"/>
          </a:xfrm>
        </p:spPr>
        <p:txBody>
          <a:bodyPr/>
          <a:lstStyle/>
          <a:p>
            <a:pPr marL="109728" indent="0">
              <a:buNone/>
            </a:pPr>
            <a:r>
              <a:rPr lang="ru-RU" sz="2400" dirty="0" smtClean="0"/>
              <a:t>Основные бизнес-процессы:</a:t>
            </a:r>
          </a:p>
          <a:p>
            <a:pPr lvl="0"/>
            <a:r>
              <a:rPr lang="ru-RU" sz="2400" dirty="0" smtClean="0"/>
              <a:t>Принятие заказа от клиента на кассе</a:t>
            </a:r>
          </a:p>
          <a:p>
            <a:pPr lvl="0"/>
            <a:r>
              <a:rPr lang="ru-RU" sz="2400" dirty="0" smtClean="0"/>
              <a:t>Выдача чека с номером клиенту</a:t>
            </a:r>
          </a:p>
          <a:p>
            <a:pPr lvl="0"/>
            <a:r>
              <a:rPr lang="ru-RU" sz="2400" dirty="0" smtClean="0"/>
              <a:t>Передача заявки на кухню</a:t>
            </a:r>
          </a:p>
          <a:p>
            <a:pPr lvl="0"/>
            <a:r>
              <a:rPr lang="ru-RU" sz="2400" dirty="0" smtClean="0"/>
              <a:t>Готовка и сборка заказа</a:t>
            </a:r>
          </a:p>
          <a:p>
            <a:pPr lvl="0"/>
            <a:r>
              <a:rPr lang="ru-RU" sz="2400" dirty="0" smtClean="0"/>
              <a:t>Выдача готового заказа клиенту</a:t>
            </a:r>
          </a:p>
          <a:p>
            <a:pPr marL="109728" indent="0"/>
            <a:endParaRPr lang="ru-RU" dirty="0" smtClean="0"/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251520" y="6309320"/>
            <a:ext cx="512638" cy="365125"/>
          </a:xfrm>
        </p:spPr>
        <p:txBody>
          <a:bodyPr/>
          <a:lstStyle/>
          <a:p>
            <a:fld id="{B73A5BDE-BFE0-4945-B52A-E1EF85E5EC1A}" type="slidenum">
              <a:rPr lang="ru-RU" sz="2800" smtClean="0"/>
              <a:pPr/>
              <a:t>6</a:t>
            </a:fld>
            <a:endParaRPr lang="ru-RU" sz="2800" dirty="0"/>
          </a:p>
        </p:txBody>
      </p:sp>
      <p:sp>
        <p:nvSpPr>
          <p:cNvPr id="4" name="Выноска со стрелкой вправо 3"/>
          <p:cNvSpPr/>
          <p:nvPr/>
        </p:nvSpPr>
        <p:spPr>
          <a:xfrm>
            <a:off x="1403648" y="4818647"/>
            <a:ext cx="2592288" cy="114066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Заявка и оплата</a:t>
            </a:r>
            <a:endParaRPr lang="ru-RU" dirty="0"/>
          </a:p>
        </p:txBody>
      </p:sp>
      <p:sp>
        <p:nvSpPr>
          <p:cNvPr id="5" name="Выноска со стрелкой вправо 4"/>
          <p:cNvSpPr/>
          <p:nvPr/>
        </p:nvSpPr>
        <p:spPr>
          <a:xfrm>
            <a:off x="4139952" y="4783151"/>
            <a:ext cx="2586148" cy="1152128"/>
          </a:xfrm>
          <a:prstGeom prst="rightArrowCallout">
            <a:avLst>
              <a:gd name="adj1" fmla="val 22795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Номер заказа и его выдача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3248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53280" y="497812"/>
            <a:ext cx="8066857" cy="1019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Требования к будущему приложению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67544" y="1268760"/>
            <a:ext cx="7488832" cy="4896544"/>
          </a:xfrm>
        </p:spPr>
        <p:txBody>
          <a:bodyPr>
            <a:normAutofit/>
          </a:bodyPr>
          <a:lstStyle/>
          <a:p>
            <a:pPr lvl="0"/>
            <a:r>
              <a:rPr lang="ru-RU" sz="2000" dirty="0" smtClean="0"/>
              <a:t>Предоставление информации, необходимой клиенту для осуществления заказа (ассортимент компании, информация по расположению ресторанов)</a:t>
            </a:r>
          </a:p>
          <a:p>
            <a:pPr lvl="0"/>
            <a:r>
              <a:rPr lang="ru-RU" sz="2000" dirty="0" smtClean="0"/>
              <a:t>Создание своей корзины покупок и удаленная оплата</a:t>
            </a:r>
          </a:p>
          <a:p>
            <a:pPr marL="0" lvl="0" indent="0">
              <a:buNone/>
            </a:pPr>
            <a:endParaRPr lang="ru-RU" sz="2000" dirty="0"/>
          </a:p>
          <a:p>
            <a:pPr marL="0" lvl="0" indent="0">
              <a:buNone/>
            </a:pPr>
            <a:endParaRPr lang="ru-RU" sz="2000" dirty="0" smtClean="0"/>
          </a:p>
          <a:p>
            <a:r>
              <a:rPr lang="ru-RU" sz="2000" dirty="0" smtClean="0"/>
              <a:t>Максимальный охват пользователей. Независимость от платформы устройства конечного пользователя.</a:t>
            </a:r>
          </a:p>
          <a:p>
            <a:r>
              <a:rPr lang="ru-RU" sz="2000" dirty="0" smtClean="0"/>
              <a:t>Простота реализации, редактирования контента и добавление новых модулей</a:t>
            </a:r>
          </a:p>
          <a:p>
            <a:r>
              <a:rPr lang="ru-RU" sz="2000" dirty="0" smtClean="0"/>
              <a:t>Минимизация затрат на разработку</a:t>
            </a:r>
            <a:endParaRPr lang="ru-RU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353280" y="6309320"/>
            <a:ext cx="512638" cy="365125"/>
          </a:xfrm>
        </p:spPr>
        <p:txBody>
          <a:bodyPr/>
          <a:lstStyle/>
          <a:p>
            <a:fld id="{B73A5BDE-BFE0-4945-B52A-E1EF85E5EC1A}" type="slidenum">
              <a:rPr lang="ru-RU" sz="2800" smtClean="0"/>
              <a:pPr/>
              <a:t>7</a:t>
            </a:fld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38222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345130"/>
            <a:ext cx="6986737" cy="740789"/>
          </a:xfrm>
        </p:spPr>
        <p:txBody>
          <a:bodyPr/>
          <a:lstStyle/>
          <a:p>
            <a:r>
              <a:rPr lang="ru-RU" dirty="0" smtClean="0"/>
              <a:t>Схема реализации проекта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353280" y="6443000"/>
            <a:ext cx="512638" cy="365125"/>
          </a:xfrm>
        </p:spPr>
        <p:txBody>
          <a:bodyPr/>
          <a:lstStyle/>
          <a:p>
            <a:fld id="{B73A5BDE-BFE0-4945-B52A-E1EF85E5EC1A}" type="slidenum">
              <a:rPr lang="ru-RU" sz="2800" smtClean="0"/>
              <a:pPr/>
              <a:t>8</a:t>
            </a:fld>
            <a:endParaRPr lang="ru-RU" sz="2800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98438" y="1327700"/>
            <a:ext cx="6246238" cy="4896225"/>
            <a:chOff x="-1061194" y="-568462"/>
            <a:chExt cx="6246238" cy="4896583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-1061194" y="-568462"/>
              <a:ext cx="6246238" cy="4896583"/>
              <a:chOff x="-1061194" y="-568462"/>
              <a:chExt cx="6246238" cy="4896583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-533796" y="446322"/>
                <a:ext cx="3353296" cy="77654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sz="1400" b="1" dirty="0">
                    <a:effectLst/>
                    <a:ea typeface="Calibri" panose="020F0502020204030204" pitchFamily="34" charset="0"/>
                  </a:rPr>
                  <a:t>Выбор программных средств и языка программирования</a:t>
                </a:r>
                <a:endParaRPr lang="ru-RU" sz="1600" b="1" dirty="0"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1142802" y="2722452"/>
                <a:ext cx="3346253" cy="57797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b="1" dirty="0">
                    <a:effectLst/>
                    <a:ea typeface="Calibri" panose="020F0502020204030204" pitchFamily="34" charset="0"/>
                  </a:rPr>
                  <a:t>Реализация решения</a:t>
                </a:r>
                <a:endParaRPr lang="ru-RU" sz="2000" b="1" dirty="0"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2257843" y="3807613"/>
                <a:ext cx="2927201" cy="52050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sz="1600" b="1" dirty="0">
                    <a:effectLst/>
                    <a:latin typeface="+mj-lt"/>
                    <a:ea typeface="Calibri" panose="020F0502020204030204" pitchFamily="34" charset="0"/>
                  </a:rPr>
                  <a:t>Тестирование</a:t>
                </a:r>
                <a:endParaRPr lang="ru-RU" sz="1400" b="1" dirty="0">
                  <a:effectLst/>
                  <a:latin typeface="+mj-lt"/>
                  <a:ea typeface="Calibri" panose="020F0502020204030204" pitchFamily="34" charset="0"/>
                </a:endParaRPr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147073" y="1608101"/>
                <a:ext cx="3362350" cy="65463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sz="1400" b="1" dirty="0">
                    <a:effectLst/>
                    <a:ea typeface="Calibri" panose="020F0502020204030204" pitchFamily="34" charset="0"/>
                  </a:rPr>
                  <a:t>Разработка модели будущего</a:t>
                </a:r>
                <a:r>
                  <a:rPr lang="ru-RU" sz="1200" b="1" dirty="0"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sz="1400" b="1" dirty="0">
                    <a:effectLst/>
                    <a:ea typeface="Calibri" panose="020F0502020204030204" pitchFamily="34" charset="0"/>
                  </a:rPr>
                  <a:t>проекта</a:t>
                </a:r>
                <a:endParaRPr lang="ru-RU" sz="1600" b="1" dirty="0"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-1061194" y="-568462"/>
                <a:ext cx="2592288" cy="62954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sz="1400" b="1" dirty="0">
                    <a:effectLst/>
                    <a:ea typeface="Calibri" panose="020F0502020204030204" pitchFamily="34" charset="0"/>
                  </a:rPr>
                  <a:t>Выбор платформы проекта</a:t>
                </a:r>
                <a:endParaRPr lang="ru-RU" sz="1600" b="1" dirty="0">
                  <a:effectLst/>
                  <a:ea typeface="Calibri" panose="020F0502020204030204" pitchFamily="34" charset="0"/>
                </a:endParaRPr>
              </a:p>
            </p:txBody>
          </p:sp>
        </p:grpSp>
        <p:cxnSp>
          <p:nvCxnSpPr>
            <p:cNvPr id="7" name="Прямая со стрелкой 6"/>
            <p:cNvCxnSpPr>
              <a:stCxn id="15" idx="2"/>
              <a:endCxn id="11" idx="0"/>
            </p:cNvCxnSpPr>
            <p:nvPr/>
          </p:nvCxnSpPr>
          <p:spPr>
            <a:xfrm>
              <a:off x="234950" y="61083"/>
              <a:ext cx="907902" cy="385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stCxn id="11" idx="2"/>
              <a:endCxn id="14" idx="0"/>
            </p:cNvCxnSpPr>
            <p:nvPr/>
          </p:nvCxnSpPr>
          <p:spPr>
            <a:xfrm>
              <a:off x="1142852" y="1222862"/>
              <a:ext cx="685396" cy="385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>
              <a:stCxn id="14" idx="2"/>
              <a:endCxn id="12" idx="0"/>
            </p:cNvCxnSpPr>
            <p:nvPr/>
          </p:nvCxnSpPr>
          <p:spPr>
            <a:xfrm>
              <a:off x="1828248" y="2262735"/>
              <a:ext cx="987681" cy="459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12" idx="2"/>
              <a:endCxn id="13" idx="0"/>
            </p:cNvCxnSpPr>
            <p:nvPr/>
          </p:nvCxnSpPr>
          <p:spPr>
            <a:xfrm>
              <a:off x="2815929" y="3300424"/>
              <a:ext cx="905515" cy="507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162054" y="1454652"/>
            <a:ext cx="204414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WEB-</a:t>
            </a:r>
            <a:r>
              <a:rPr lang="ru-RU" dirty="0" smtClean="0"/>
              <a:t>приложение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18564" y="2355472"/>
            <a:ext cx="32775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Visual Studio</a:t>
            </a:r>
            <a:r>
              <a:rPr lang="ru-RU" dirty="0"/>
              <a:t> 2015 </a:t>
            </a:r>
            <a:r>
              <a:rPr lang="en-US" smtClean="0"/>
              <a:t>Enterprise;</a:t>
            </a:r>
            <a:endParaRPr lang="en-US" dirty="0" smtClean="0"/>
          </a:p>
          <a:p>
            <a:pPr algn="ctr"/>
            <a:r>
              <a:rPr lang="en-US" dirty="0" smtClean="0"/>
              <a:t>Bootstrap </a:t>
            </a:r>
            <a:r>
              <a:rPr lang="en-US" dirty="0"/>
              <a:t>v</a:t>
            </a:r>
            <a:r>
              <a:rPr lang="ru-RU" dirty="0"/>
              <a:t>4.3.1</a:t>
            </a:r>
            <a:endParaRPr lang="ru-RU" dirty="0" smtClean="0"/>
          </a:p>
        </p:txBody>
      </p:sp>
      <p:sp>
        <p:nvSpPr>
          <p:cNvPr id="54" name="Стрелка вправо 53"/>
          <p:cNvSpPr/>
          <p:nvPr/>
        </p:nvSpPr>
        <p:spPr>
          <a:xfrm>
            <a:off x="2790726" y="1471130"/>
            <a:ext cx="1371328" cy="3528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 вправо 54"/>
          <p:cNvSpPr/>
          <p:nvPr/>
        </p:nvSpPr>
        <p:spPr>
          <a:xfrm>
            <a:off x="4075560" y="2492896"/>
            <a:ext cx="1288528" cy="405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24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467544" y="6381328"/>
            <a:ext cx="512638" cy="365125"/>
          </a:xfrm>
        </p:spPr>
        <p:txBody>
          <a:bodyPr/>
          <a:lstStyle/>
          <a:p>
            <a:fld id="{B73A5BDE-BFE0-4945-B52A-E1EF85E5EC1A}" type="slidenum">
              <a:rPr lang="ru-RU" sz="2800" smtClean="0"/>
              <a:pPr/>
              <a:t>9</a:t>
            </a:fld>
            <a:endParaRPr lang="ru-RU" sz="2800"/>
          </a:p>
        </p:txBody>
      </p:sp>
      <p:sp>
        <p:nvSpPr>
          <p:cNvPr id="7" name="TextBox 6"/>
          <p:cNvSpPr txBox="1"/>
          <p:nvPr/>
        </p:nvSpPr>
        <p:spPr>
          <a:xfrm>
            <a:off x="179512" y="1196752"/>
            <a:ext cx="3300904" cy="369332"/>
          </a:xfrm>
          <a:prstGeom prst="rect">
            <a:avLst/>
          </a:prstGeom>
          <a:solidFill>
            <a:srgbClr val="F6AF3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ИНФОЛОГИЧЕСКАЯ</a:t>
            </a:r>
            <a:r>
              <a:rPr lang="ru-RU" dirty="0" smtClean="0"/>
              <a:t> МОДЕЛЬ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1237144"/>
            <a:ext cx="3264035" cy="369332"/>
          </a:xfrm>
          <a:prstGeom prst="rect">
            <a:avLst/>
          </a:prstGeom>
          <a:solidFill>
            <a:srgbClr val="F6AF3F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</a:rPr>
              <a:t>КОНЦЕПТУАЛЬНАЯ МОДЕЛЬ</a:t>
            </a:r>
            <a:endParaRPr lang="ru-RU" dirty="0"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09601" y="347847"/>
            <a:ext cx="6347713" cy="1320800"/>
          </a:xfrm>
        </p:spPr>
        <p:txBody>
          <a:bodyPr/>
          <a:lstStyle/>
          <a:p>
            <a:r>
              <a:rPr lang="ru-RU" dirty="0" smtClean="0"/>
              <a:t>База данных проекта</a:t>
            </a:r>
            <a:endParaRPr lang="ru-RU" dirty="0"/>
          </a:p>
        </p:txBody>
      </p:sp>
      <p:pic>
        <p:nvPicPr>
          <p:cNvPr id="41" name="Рисунок 40" descr="C:\Users\Terminal#35\Downloads\Untitled Diag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62" y="1807470"/>
            <a:ext cx="4560400" cy="4285826"/>
          </a:xfrm>
          <a:prstGeom prst="rect">
            <a:avLst/>
          </a:prstGeom>
        </p:spPr>
      </p:pic>
      <p:grpSp>
        <p:nvGrpSpPr>
          <p:cNvPr id="1054" name="Группа 1053"/>
          <p:cNvGrpSpPr/>
          <p:nvPr/>
        </p:nvGrpSpPr>
        <p:grpSpPr>
          <a:xfrm>
            <a:off x="4788024" y="1821939"/>
            <a:ext cx="4086994" cy="4127340"/>
            <a:chOff x="4355976" y="1707246"/>
            <a:chExt cx="4591050" cy="4552950"/>
          </a:xfrm>
        </p:grpSpPr>
        <p:pic>
          <p:nvPicPr>
            <p:cNvPr id="1036" name="Рисунок 10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5976" y="1707246"/>
              <a:ext cx="4591050" cy="4552950"/>
            </a:xfrm>
            <a:prstGeom prst="rect">
              <a:avLst/>
            </a:prstGeom>
          </p:spPr>
        </p:pic>
        <p:cxnSp>
          <p:nvCxnSpPr>
            <p:cNvPr id="12" name="Прямая со стрелкой 11"/>
            <p:cNvCxnSpPr/>
            <p:nvPr/>
          </p:nvCxnSpPr>
          <p:spPr>
            <a:xfrm>
              <a:off x="4932040" y="3645024"/>
              <a:ext cx="0" cy="43204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Прямая со стрелкой 1042"/>
            <p:cNvCxnSpPr/>
            <p:nvPr/>
          </p:nvCxnSpPr>
          <p:spPr>
            <a:xfrm>
              <a:off x="6516216" y="2996952"/>
              <a:ext cx="0" cy="14401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Прямая со стрелкой 1044"/>
            <p:cNvCxnSpPr/>
            <p:nvPr/>
          </p:nvCxnSpPr>
          <p:spPr>
            <a:xfrm>
              <a:off x="6516216" y="4437112"/>
              <a:ext cx="0" cy="14401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Соединительная линия уступом 1046"/>
            <p:cNvCxnSpPr/>
            <p:nvPr/>
          </p:nvCxnSpPr>
          <p:spPr>
            <a:xfrm flipV="1">
              <a:off x="6651501" y="5157192"/>
              <a:ext cx="1520899" cy="936104"/>
            </a:xfrm>
            <a:prstGeom prst="bentConnector3">
              <a:avLst>
                <a:gd name="adj1" fmla="val 100102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Соединительная линия уступом 1049"/>
            <p:cNvCxnSpPr/>
            <p:nvPr/>
          </p:nvCxnSpPr>
          <p:spPr>
            <a:xfrm>
              <a:off x="4989780" y="5626599"/>
              <a:ext cx="1526436" cy="466697"/>
            </a:xfrm>
            <a:prstGeom prst="bentConnector3">
              <a:avLst>
                <a:gd name="adj1" fmla="val 80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9778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Другая 4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FFFF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8730</TotalTime>
  <Words>586</Words>
  <Application>Microsoft Office PowerPoint</Application>
  <PresentationFormat>Экран (4:3)</PresentationFormat>
  <Paragraphs>124</Paragraphs>
  <Slides>17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Аспект</vt:lpstr>
      <vt:lpstr>Федеральное государственное бюджетное образовательное учреждение высшего образования «САНКТ-ПЕТЕРБУРГСКИЙ ГОРНЫЙ УНИВЕРСИТЕТ»   Выпускная квалификационная работа  на тему: «Разработка web-приложения для обслуживания клиентов в сети ресторанов быстрого питания»</vt:lpstr>
      <vt:lpstr>Введение</vt:lpstr>
      <vt:lpstr>Цель работы </vt:lpstr>
      <vt:lpstr>Задачи работы</vt:lpstr>
      <vt:lpstr>Анализ предметной области</vt:lpstr>
      <vt:lpstr>Анализ предметной области</vt:lpstr>
      <vt:lpstr>Требования к будущему приложению</vt:lpstr>
      <vt:lpstr>Схема реализации проекта</vt:lpstr>
      <vt:lpstr>База данных проекта</vt:lpstr>
      <vt:lpstr>Архитектура MVC</vt:lpstr>
      <vt:lpstr>Структура приложения</vt:lpstr>
      <vt:lpstr>Клиентское представление</vt:lpstr>
      <vt:lpstr>Обработка событий</vt:lpstr>
      <vt:lpstr>Слайд 14</vt:lpstr>
      <vt:lpstr>Слайд 15</vt:lpstr>
      <vt:lpstr>Экономический эффект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Помор</dc:creator>
  <cp:lastModifiedBy>01</cp:lastModifiedBy>
  <cp:revision>184</cp:revision>
  <dcterms:created xsi:type="dcterms:W3CDTF">2016-05-23T19:06:26Z</dcterms:created>
  <dcterms:modified xsi:type="dcterms:W3CDTF">2019-06-25T04:57:11Z</dcterms:modified>
</cp:coreProperties>
</file>