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258" r:id="rId3"/>
    <p:sldId id="259" r:id="rId4"/>
    <p:sldId id="265" r:id="rId5"/>
    <p:sldId id="266" r:id="rId6"/>
    <p:sldId id="260" r:id="rId7"/>
    <p:sldId id="267" r:id="rId8"/>
    <p:sldId id="268" r:id="rId9"/>
    <p:sldId id="270" r:id="rId10"/>
    <p:sldId id="269" r:id="rId11"/>
    <p:sldId id="261" r:id="rId12"/>
    <p:sldId id="271" r:id="rId13"/>
    <p:sldId id="272" r:id="rId14"/>
    <p:sldId id="273" r:id="rId15"/>
    <p:sldId id="275" r:id="rId16"/>
    <p:sldId id="276" r:id="rId17"/>
    <p:sldId id="278" r:id="rId18"/>
    <p:sldId id="279" r:id="rId19"/>
    <p:sldId id="262" r:id="rId20"/>
    <p:sldId id="280" r:id="rId21"/>
    <p:sldId id="281" r:id="rId22"/>
    <p:sldId id="284" r:id="rId23"/>
    <p:sldId id="285" r:id="rId24"/>
    <p:sldId id="263" r:id="rId25"/>
    <p:sldId id="286" r:id="rId26"/>
    <p:sldId id="287" r:id="rId27"/>
    <p:sldId id="288" r:id="rId28"/>
    <p:sldId id="264" r:id="rId29"/>
    <p:sldId id="25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8" autoAdjust="0"/>
    <p:restoredTop sz="95289" autoAdjust="0"/>
  </p:normalViewPr>
  <p:slideViewPr>
    <p:cSldViewPr snapToGrid="0">
      <p:cViewPr varScale="1">
        <p:scale>
          <a:sx n="85" d="100"/>
          <a:sy n="85" d="100"/>
        </p:scale>
        <p:origin x="6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C8C32-DA79-4464-A714-0FBB299B1069}" type="datetimeFigureOut">
              <a:rPr lang="en-US" smtClean="0"/>
              <a:t>7/1/2022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13B1B-7588-4C10-9B8C-F63AA5AEB470}" type="slidenum">
              <a:rPr lang="en-US" smtClean="0"/>
              <a:t>‹Nº›</a:t>
            </a:fld>
            <a:endParaRPr lang="en-US"/>
          </a:p>
        </p:txBody>
      </p:sp>
    </p:spTree>
    <p:extLst>
      <p:ext uri="{BB962C8B-B14F-4D97-AF65-F5344CB8AC3E}">
        <p14:creationId xmlns:p14="http://schemas.microsoft.com/office/powerpoint/2010/main" val="390151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79913B1B-7588-4C10-9B8C-F63AA5AEB470}" type="slidenum">
              <a:rPr lang="en-US" smtClean="0"/>
              <a:t>5</a:t>
            </a:fld>
            <a:endParaRPr lang="en-US"/>
          </a:p>
        </p:txBody>
      </p:sp>
    </p:spTree>
    <p:extLst>
      <p:ext uri="{BB962C8B-B14F-4D97-AF65-F5344CB8AC3E}">
        <p14:creationId xmlns:p14="http://schemas.microsoft.com/office/powerpoint/2010/main" val="81481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79913B1B-7588-4C10-9B8C-F63AA5AEB470}" type="slidenum">
              <a:rPr lang="en-US" smtClean="0"/>
              <a:t>21</a:t>
            </a:fld>
            <a:endParaRPr lang="en-US"/>
          </a:p>
        </p:txBody>
      </p:sp>
    </p:spTree>
    <p:extLst>
      <p:ext uri="{BB962C8B-B14F-4D97-AF65-F5344CB8AC3E}">
        <p14:creationId xmlns:p14="http://schemas.microsoft.com/office/powerpoint/2010/main" val="201522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5284BC7-011C-44D7-A976-6A880BE63DE6}" type="datetimeFigureOut">
              <a:rPr lang="es-ES" smtClean="0"/>
              <a:t>30/06/2022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34DF9DC-EE7B-449A-8842-5B4C1585B589}"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81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284BC7-011C-44D7-A976-6A880BE63DE6}" type="datetimeFigureOut">
              <a:rPr lang="es-ES" smtClean="0"/>
              <a:t>30/06/2022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34DF9DC-EE7B-449A-8842-5B4C1585B589}" type="slidenum">
              <a:rPr lang="es-ES" smtClean="0"/>
              <a:t>‹Nº›</a:t>
            </a:fld>
            <a:endParaRPr lang="es-ES"/>
          </a:p>
        </p:txBody>
      </p:sp>
    </p:spTree>
    <p:extLst>
      <p:ext uri="{BB962C8B-B14F-4D97-AF65-F5344CB8AC3E}">
        <p14:creationId xmlns:p14="http://schemas.microsoft.com/office/powerpoint/2010/main" val="5679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284BC7-011C-44D7-A976-6A880BE63DE6}" type="datetimeFigureOut">
              <a:rPr lang="es-ES" smtClean="0"/>
              <a:t>30/06/2022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34DF9DC-EE7B-449A-8842-5B4C1585B589}" type="slidenum">
              <a:rPr lang="es-ES" smtClean="0"/>
              <a:t>‹Nº›</a:t>
            </a:fld>
            <a:endParaRPr lang="es-ES"/>
          </a:p>
        </p:txBody>
      </p:sp>
    </p:spTree>
    <p:extLst>
      <p:ext uri="{BB962C8B-B14F-4D97-AF65-F5344CB8AC3E}">
        <p14:creationId xmlns:p14="http://schemas.microsoft.com/office/powerpoint/2010/main" val="209848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284BC7-011C-44D7-A976-6A880BE63DE6}" type="datetimeFigureOut">
              <a:rPr lang="es-ES" smtClean="0"/>
              <a:t>30/06/2022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34DF9DC-EE7B-449A-8842-5B4C1585B589}" type="slidenum">
              <a:rPr lang="es-ES" smtClean="0"/>
              <a:t>‹Nº›</a:t>
            </a:fld>
            <a:endParaRPr lang="es-ES"/>
          </a:p>
        </p:txBody>
      </p:sp>
    </p:spTree>
    <p:extLst>
      <p:ext uri="{BB962C8B-B14F-4D97-AF65-F5344CB8AC3E}">
        <p14:creationId xmlns:p14="http://schemas.microsoft.com/office/powerpoint/2010/main" val="131478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5284BC7-011C-44D7-A976-6A880BE63DE6}" type="datetimeFigureOut">
              <a:rPr lang="es-ES" smtClean="0"/>
              <a:t>30/06/2022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34DF9DC-EE7B-449A-8842-5B4C1585B589}"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20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5284BC7-011C-44D7-A976-6A880BE63DE6}" type="datetimeFigureOut">
              <a:rPr lang="es-ES" smtClean="0"/>
              <a:t>30/06/2022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34DF9DC-EE7B-449A-8842-5B4C1585B589}" type="slidenum">
              <a:rPr lang="es-ES" smtClean="0"/>
              <a:t>‹Nº›</a:t>
            </a:fld>
            <a:endParaRPr lang="es-ES"/>
          </a:p>
        </p:txBody>
      </p:sp>
    </p:spTree>
    <p:extLst>
      <p:ext uri="{BB962C8B-B14F-4D97-AF65-F5344CB8AC3E}">
        <p14:creationId xmlns:p14="http://schemas.microsoft.com/office/powerpoint/2010/main" val="353656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5284BC7-011C-44D7-A976-6A880BE63DE6}" type="datetimeFigureOut">
              <a:rPr lang="es-ES" smtClean="0"/>
              <a:t>30/06/2022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34DF9DC-EE7B-449A-8842-5B4C1585B589}" type="slidenum">
              <a:rPr lang="es-ES" smtClean="0"/>
              <a:t>‹Nº›</a:t>
            </a:fld>
            <a:endParaRPr lang="es-ES"/>
          </a:p>
        </p:txBody>
      </p:sp>
    </p:spTree>
    <p:extLst>
      <p:ext uri="{BB962C8B-B14F-4D97-AF65-F5344CB8AC3E}">
        <p14:creationId xmlns:p14="http://schemas.microsoft.com/office/powerpoint/2010/main" val="14713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5284BC7-011C-44D7-A976-6A880BE63DE6}" type="datetimeFigureOut">
              <a:rPr lang="es-ES" smtClean="0"/>
              <a:t>30/06/2022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34DF9DC-EE7B-449A-8842-5B4C1585B589}" type="slidenum">
              <a:rPr lang="es-ES" smtClean="0"/>
              <a:t>‹Nº›</a:t>
            </a:fld>
            <a:endParaRPr lang="es-ES"/>
          </a:p>
        </p:txBody>
      </p:sp>
    </p:spTree>
    <p:extLst>
      <p:ext uri="{BB962C8B-B14F-4D97-AF65-F5344CB8AC3E}">
        <p14:creationId xmlns:p14="http://schemas.microsoft.com/office/powerpoint/2010/main" val="121191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284BC7-011C-44D7-A976-6A880BE63DE6}" type="datetimeFigureOut">
              <a:rPr lang="es-ES" smtClean="0"/>
              <a:t>30/06/2022</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A34DF9DC-EE7B-449A-8842-5B4C1585B589}" type="slidenum">
              <a:rPr lang="es-ES" smtClean="0"/>
              <a:t>‹Nº›</a:t>
            </a:fld>
            <a:endParaRPr lang="es-ES"/>
          </a:p>
        </p:txBody>
      </p:sp>
    </p:spTree>
    <p:extLst>
      <p:ext uri="{BB962C8B-B14F-4D97-AF65-F5344CB8AC3E}">
        <p14:creationId xmlns:p14="http://schemas.microsoft.com/office/powerpoint/2010/main" val="60603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284BC7-011C-44D7-A976-6A880BE63DE6}" type="datetimeFigureOut">
              <a:rPr lang="es-ES" smtClean="0"/>
              <a:t>30/06/2022</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4DF9DC-EE7B-449A-8842-5B4C1585B589}" type="slidenum">
              <a:rPr lang="es-ES" smtClean="0"/>
              <a:t>‹Nº›</a:t>
            </a:fld>
            <a:endParaRPr lang="es-ES"/>
          </a:p>
        </p:txBody>
      </p:sp>
    </p:spTree>
    <p:extLst>
      <p:ext uri="{BB962C8B-B14F-4D97-AF65-F5344CB8AC3E}">
        <p14:creationId xmlns:p14="http://schemas.microsoft.com/office/powerpoint/2010/main" val="351517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5284BC7-011C-44D7-A976-6A880BE63DE6}" type="datetimeFigureOut">
              <a:rPr lang="es-ES" smtClean="0"/>
              <a:t>30/06/2022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34DF9DC-EE7B-449A-8842-5B4C1585B589}" type="slidenum">
              <a:rPr lang="es-ES" smtClean="0"/>
              <a:t>‹Nº›</a:t>
            </a:fld>
            <a:endParaRPr lang="es-ES"/>
          </a:p>
        </p:txBody>
      </p:sp>
    </p:spTree>
    <p:extLst>
      <p:ext uri="{BB962C8B-B14F-4D97-AF65-F5344CB8AC3E}">
        <p14:creationId xmlns:p14="http://schemas.microsoft.com/office/powerpoint/2010/main" val="207879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284BC7-011C-44D7-A976-6A880BE63DE6}" type="datetimeFigureOut">
              <a:rPr lang="es-ES" smtClean="0"/>
              <a:t>30/06/2022</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4DF9DC-EE7B-449A-8842-5B4C1585B589}"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2878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linkedin.com/in/garizabaleta/" TargetMode="External"/><Relationship Id="rId2" Type="http://schemas.openxmlformats.org/officeDocument/2006/relationships/hyperlink" Target="https://garizabaleta.github.io/jpx-tokyo-stock-exchange-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1D044A-1E02-7A03-ECA3-8D06FBCCE59B}"/>
              </a:ext>
            </a:extLst>
          </p:cNvPr>
          <p:cNvSpPr>
            <a:spLocks noGrp="1"/>
          </p:cNvSpPr>
          <p:nvPr>
            <p:ph type="ctrTitle"/>
          </p:nvPr>
        </p:nvSpPr>
        <p:spPr/>
        <p:txBody>
          <a:bodyPr>
            <a:normAutofit/>
          </a:bodyPr>
          <a:lstStyle/>
          <a:p>
            <a:r>
              <a:rPr lang="es-ES" dirty="0" err="1"/>
              <a:t>Capstone</a:t>
            </a:r>
            <a:r>
              <a:rPr lang="es-ES" dirty="0"/>
              <a:t> Project</a:t>
            </a:r>
            <a:br>
              <a:rPr lang="es-ES" dirty="0"/>
            </a:br>
            <a:br>
              <a:rPr lang="es-ES" dirty="0"/>
            </a:br>
            <a:r>
              <a:rPr lang="es-ES" sz="4000" dirty="0"/>
              <a:t>JPX </a:t>
            </a:r>
            <a:r>
              <a:rPr lang="es-ES" sz="4000" dirty="0" err="1"/>
              <a:t>Tokyo</a:t>
            </a:r>
            <a:r>
              <a:rPr lang="es-ES" sz="4000" dirty="0"/>
              <a:t> Stock Exchange </a:t>
            </a:r>
            <a:r>
              <a:rPr lang="es-ES" sz="4000" dirty="0" err="1"/>
              <a:t>Prediction</a:t>
            </a:r>
            <a:r>
              <a:rPr lang="es-ES" sz="4000" dirty="0"/>
              <a:t> </a:t>
            </a:r>
            <a:r>
              <a:rPr lang="es-ES" sz="4000" dirty="0" err="1"/>
              <a:t>Challenge</a:t>
            </a:r>
            <a:endParaRPr lang="es-ES" dirty="0"/>
          </a:p>
        </p:txBody>
      </p:sp>
      <p:sp>
        <p:nvSpPr>
          <p:cNvPr id="3" name="Subtítulo 2">
            <a:extLst>
              <a:ext uri="{FF2B5EF4-FFF2-40B4-BE49-F238E27FC236}">
                <a16:creationId xmlns:a16="http://schemas.microsoft.com/office/drawing/2014/main" id="{90384592-ADD3-8180-C8A9-1CB158AF2A64}"/>
              </a:ext>
            </a:extLst>
          </p:cNvPr>
          <p:cNvSpPr>
            <a:spLocks noGrp="1"/>
          </p:cNvSpPr>
          <p:nvPr>
            <p:ph type="subTitle" idx="1"/>
          </p:nvPr>
        </p:nvSpPr>
        <p:spPr>
          <a:xfrm>
            <a:off x="1100051" y="5018808"/>
            <a:ext cx="10058400" cy="579811"/>
          </a:xfrm>
        </p:spPr>
        <p:txBody>
          <a:bodyPr/>
          <a:lstStyle/>
          <a:p>
            <a:pPr algn="r"/>
            <a:r>
              <a:rPr lang="es-ES" dirty="0"/>
              <a:t>Gari </a:t>
            </a:r>
            <a:r>
              <a:rPr lang="es-ES" dirty="0" err="1"/>
              <a:t>zabaleta</a:t>
            </a:r>
            <a:endParaRPr lang="es-ES" dirty="0"/>
          </a:p>
        </p:txBody>
      </p:sp>
    </p:spTree>
    <p:extLst>
      <p:ext uri="{BB962C8B-B14F-4D97-AF65-F5344CB8AC3E}">
        <p14:creationId xmlns:p14="http://schemas.microsoft.com/office/powerpoint/2010/main" val="353220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5BA03-505E-F7D6-70D7-0916F7FBAC0F}"/>
              </a:ext>
            </a:extLst>
          </p:cNvPr>
          <p:cNvSpPr>
            <a:spLocks noGrp="1"/>
          </p:cNvSpPr>
          <p:nvPr>
            <p:ph type="title"/>
          </p:nvPr>
        </p:nvSpPr>
        <p:spPr/>
        <p:txBody>
          <a:bodyPr/>
          <a:lstStyle/>
          <a:p>
            <a:r>
              <a:rPr lang="es-ES" dirty="0" err="1"/>
              <a:t>Exploratory</a:t>
            </a:r>
            <a:r>
              <a:rPr lang="es-ES" dirty="0"/>
              <a:t> Data </a:t>
            </a:r>
            <a:r>
              <a:rPr lang="es-ES" dirty="0" err="1"/>
              <a:t>Analysis</a:t>
            </a:r>
            <a:r>
              <a:rPr lang="es-ES" dirty="0"/>
              <a:t> (EDA)</a:t>
            </a:r>
            <a:br>
              <a:rPr lang="es-ES" dirty="0"/>
            </a:br>
            <a:endParaRPr lang="es-ES" dirty="0"/>
          </a:p>
        </p:txBody>
      </p:sp>
      <p:graphicFrame>
        <p:nvGraphicFramePr>
          <p:cNvPr id="6" name="Marcador de contenido 5">
            <a:extLst>
              <a:ext uri="{FF2B5EF4-FFF2-40B4-BE49-F238E27FC236}">
                <a16:creationId xmlns:a16="http://schemas.microsoft.com/office/drawing/2014/main" id="{D977EEB7-B021-A079-267F-83D21249D1FC}"/>
              </a:ext>
            </a:extLst>
          </p:cNvPr>
          <p:cNvGraphicFramePr>
            <a:graphicFrameLocks noGrp="1"/>
          </p:cNvGraphicFramePr>
          <p:nvPr>
            <p:ph idx="1"/>
            <p:extLst>
              <p:ext uri="{D42A27DB-BD31-4B8C-83A1-F6EECF244321}">
                <p14:modId xmlns:p14="http://schemas.microsoft.com/office/powerpoint/2010/main" val="4124007265"/>
              </p:ext>
            </p:extLst>
          </p:nvPr>
        </p:nvGraphicFramePr>
        <p:xfrm>
          <a:off x="1169551" y="2006433"/>
          <a:ext cx="7715369" cy="3631450"/>
        </p:xfrm>
        <a:graphic>
          <a:graphicData uri="http://schemas.openxmlformats.org/drawingml/2006/table">
            <a:tbl>
              <a:tblPr/>
              <a:tblGrid>
                <a:gridCol w="1659360">
                  <a:extLst>
                    <a:ext uri="{9D8B030D-6E8A-4147-A177-3AD203B41FA5}">
                      <a16:colId xmlns:a16="http://schemas.microsoft.com/office/drawing/2014/main" val="3365798790"/>
                    </a:ext>
                  </a:extLst>
                </a:gridCol>
                <a:gridCol w="1758709">
                  <a:extLst>
                    <a:ext uri="{9D8B030D-6E8A-4147-A177-3AD203B41FA5}">
                      <a16:colId xmlns:a16="http://schemas.microsoft.com/office/drawing/2014/main" val="2262788450"/>
                    </a:ext>
                  </a:extLst>
                </a:gridCol>
                <a:gridCol w="891160">
                  <a:extLst>
                    <a:ext uri="{9D8B030D-6E8A-4147-A177-3AD203B41FA5}">
                      <a16:colId xmlns:a16="http://schemas.microsoft.com/office/drawing/2014/main" val="3965123045"/>
                    </a:ext>
                  </a:extLst>
                </a:gridCol>
                <a:gridCol w="3406140">
                  <a:extLst>
                    <a:ext uri="{9D8B030D-6E8A-4147-A177-3AD203B41FA5}">
                      <a16:colId xmlns:a16="http://schemas.microsoft.com/office/drawing/2014/main" val="2452037349"/>
                    </a:ext>
                  </a:extLst>
                </a:gridCol>
              </a:tblGrid>
              <a:tr h="103856">
                <a:tc>
                  <a:txBody>
                    <a:bodyPr/>
                    <a:lstStyle/>
                    <a:p>
                      <a:pPr fontAlgn="base"/>
                      <a:r>
                        <a:rPr lang="de-CH" sz="900">
                          <a:solidFill>
                            <a:srgbClr val="FFFFFF"/>
                          </a:solidFill>
                          <a:effectLst/>
                          <a:latin typeface="Lucida Grande"/>
                        </a:rPr>
                        <a:t>Sample value</a:t>
                      </a:r>
                    </a:p>
                  </a:txBody>
                  <a:tcPr marL="13201" marR="13201" marT="13201" marB="13201"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900">
                          <a:solidFill>
                            <a:srgbClr val="FFFFFF"/>
                          </a:solidFill>
                          <a:effectLst/>
                          <a:latin typeface="Lucida Grande"/>
                        </a:rPr>
                        <a:t>Type</a:t>
                      </a:r>
                    </a:p>
                  </a:txBody>
                  <a:tcPr marL="13201" marR="13201" marT="13201" marB="13201"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900">
                          <a:solidFill>
                            <a:srgbClr val="FFFFFF"/>
                          </a:solidFill>
                          <a:effectLst/>
                          <a:latin typeface="Lucida Grande"/>
                        </a:rPr>
                        <a:t>Addendum</a:t>
                      </a:r>
                    </a:p>
                  </a:txBody>
                  <a:tcPr marL="13201" marR="13201" marT="13201" marB="13201"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endParaRPr lang="en-US" sz="700"/>
                    </a:p>
                  </a:txBody>
                  <a:tcPr marL="12673" marR="12673" marT="6337" marB="6337">
                    <a:lnL>
                      <a:noFill/>
                    </a:lnL>
                    <a:lnB w="9525" cap="flat" cmpd="sng" algn="ctr">
                      <a:solidFill>
                        <a:srgbClr val="373737"/>
                      </a:solidFill>
                      <a:prstDash val="solid"/>
                      <a:round/>
                      <a:headEnd type="none" w="med" len="med"/>
                      <a:tailEnd type="none" w="med" len="med"/>
                    </a:lnB>
                  </a:tcPr>
                </a:tc>
                <a:extLst>
                  <a:ext uri="{0D108BD9-81ED-4DB2-BD59-A6C34878D82A}">
                    <a16:rowId xmlns:a16="http://schemas.microsoft.com/office/drawing/2014/main" val="2620011004"/>
                  </a:ext>
                </a:extLst>
              </a:tr>
              <a:tr h="103856">
                <a:tc>
                  <a:txBody>
                    <a:bodyPr/>
                    <a:lstStyle/>
                    <a:p>
                      <a:pPr fontAlgn="base"/>
                      <a:r>
                        <a:rPr lang="de-CH" sz="900">
                          <a:effectLst/>
                        </a:rPr>
                        <a:t>SecuritiesCode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1301</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Int64</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Local Securities Code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470954"/>
                  </a:ext>
                </a:extLst>
              </a:tr>
              <a:tr h="103856">
                <a:tc>
                  <a:txBody>
                    <a:bodyPr/>
                    <a:lstStyle/>
                    <a:p>
                      <a:pPr fontAlgn="base"/>
                      <a:r>
                        <a:rPr lang="de-CH" sz="900">
                          <a:effectLst/>
                        </a:rPr>
                        <a:t>EffectiveDate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20211230</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date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the effective date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718400940"/>
                  </a:ext>
                </a:extLst>
              </a:tr>
              <a:tr h="103856">
                <a:tc>
                  <a:txBody>
                    <a:bodyPr/>
                    <a:lstStyle/>
                    <a:p>
                      <a:pPr fontAlgn="base"/>
                      <a:r>
                        <a:rPr lang="de-CH" sz="900">
                          <a:effectLst/>
                        </a:rPr>
                        <a:t>Name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KYOKUYO CO.,LTD.</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string</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Name of security</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513666794"/>
                  </a:ext>
                </a:extLst>
              </a:tr>
              <a:tr h="103856">
                <a:tc>
                  <a:txBody>
                    <a:bodyPr/>
                    <a:lstStyle/>
                    <a:p>
                      <a:pPr fontAlgn="base"/>
                      <a:r>
                        <a:rPr lang="de-CH" sz="900">
                          <a:effectLst/>
                        </a:rPr>
                        <a:t>Section/Products</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First Section (Domestic)</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string</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Section/Product</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114938245"/>
                  </a:ext>
                </a:extLst>
              </a:tr>
              <a:tr h="300204">
                <a:tc>
                  <a:txBody>
                    <a:bodyPr/>
                    <a:lstStyle/>
                    <a:p>
                      <a:pPr fontAlgn="base"/>
                      <a:r>
                        <a:rPr lang="de-CH" sz="900">
                          <a:effectLst/>
                        </a:rPr>
                        <a:t>NewMarketSegment</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Prime Market</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string</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700">
                          <a:effectLst/>
                        </a:rPr>
                        <a:t>New market segment effective from 2022-04-04 (as of 15:30 JST on Mar 11 2022)\nref. https://www.jpx.co.jp/english/equities/market-restructure/market-segments/index.html</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982056400"/>
                  </a:ext>
                </a:extLst>
              </a:tr>
              <a:tr h="278040">
                <a:tc>
                  <a:txBody>
                    <a:bodyPr/>
                    <a:lstStyle/>
                    <a:p>
                      <a:pPr fontAlgn="base"/>
                      <a:r>
                        <a:rPr lang="de-CH" sz="900">
                          <a:effectLst/>
                        </a:rPr>
                        <a:t>33SectorCode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50</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Int64</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dirty="0">
                          <a:effectLst/>
                        </a:rPr>
                        <a:t>33 Sector Name\n\nref. https://www.jpx.co.jp/english/markets/indices/line-up/files/e_fac_13_sector.pdf</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149071411"/>
                  </a:ext>
                </a:extLst>
              </a:tr>
              <a:tr h="278040">
                <a:tc>
                  <a:txBody>
                    <a:bodyPr/>
                    <a:lstStyle/>
                    <a:p>
                      <a:pPr fontAlgn="base"/>
                      <a:r>
                        <a:rPr lang="de-CH" sz="900">
                          <a:effectLst/>
                        </a:rPr>
                        <a:t>33SectorName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Fishery, Agriculture and Forestry</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string</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33 Sector Name\n\nref. https://www.jpx.co.jp/english/markets/indices/line-up/files/e_fac_13_sector.pdf</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639679762"/>
                  </a:ext>
                </a:extLst>
              </a:tr>
              <a:tr h="278040">
                <a:tc>
                  <a:txBody>
                    <a:bodyPr/>
                    <a:lstStyle/>
                    <a:p>
                      <a:pPr fontAlgn="base"/>
                      <a:r>
                        <a:rPr lang="de-CH" sz="900">
                          <a:effectLst/>
                        </a:rPr>
                        <a:t>17SectorCode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1</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Int64</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17 Sector Code\nref. https://www.jpx.co.jp/english/markets/indices/line-up/files/e_fac_13_sector.pdf</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4174970330"/>
                  </a:ext>
                </a:extLst>
              </a:tr>
              <a:tr h="278040">
                <a:tc>
                  <a:txBody>
                    <a:bodyPr/>
                    <a:lstStyle/>
                    <a:p>
                      <a:pPr fontAlgn="base"/>
                      <a:r>
                        <a:rPr lang="de-CH" sz="900">
                          <a:effectLst/>
                        </a:rPr>
                        <a:t>17SectorName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FOODS</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string</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17 Sector Name\nref. https://www.jpx.co.jp/english/markets/indices/line-up/files/e_fac_13_sector.pdf</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945250459"/>
                  </a:ext>
                </a:extLst>
              </a:tr>
              <a:tr h="278040">
                <a:tc>
                  <a:txBody>
                    <a:bodyPr/>
                    <a:lstStyle/>
                    <a:p>
                      <a:pPr fontAlgn="base"/>
                      <a:r>
                        <a:rPr lang="de-CH" sz="900">
                          <a:effectLst/>
                        </a:rPr>
                        <a:t>NewIndexSeriesSizeCode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7</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Int64</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TOPIX New Index Series code\n\nref. https://www.jpx.co.jp/english/markets/indices/line-up/files/e_fac_12_size.pdf</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937040260"/>
                  </a:ext>
                </a:extLst>
              </a:tr>
              <a:tr h="278040">
                <a:tc>
                  <a:txBody>
                    <a:bodyPr/>
                    <a:lstStyle/>
                    <a:p>
                      <a:pPr fontAlgn="base"/>
                      <a:r>
                        <a:rPr lang="de-CH" sz="900">
                          <a:effectLst/>
                        </a:rPr>
                        <a:t>NewIndexSeriesSize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TOPIX Small 2</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string</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700" dirty="0">
                          <a:effectLst/>
                        </a:rPr>
                        <a:t>TOPIX New Index Series Name\n\</a:t>
                      </a:r>
                      <a:r>
                        <a:rPr lang="en-US" sz="700" dirty="0" err="1">
                          <a:effectLst/>
                        </a:rPr>
                        <a:t>nref</a:t>
                      </a:r>
                      <a:r>
                        <a:rPr lang="en-US" sz="700" dirty="0">
                          <a:effectLst/>
                        </a:rPr>
                        <a:t>. https://www.jpx.co.jp/english/markets/indices/line-up/files/e_fac_12_size.pdf</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930714445"/>
                  </a:ext>
                </a:extLst>
              </a:tr>
              <a:tr h="106290">
                <a:tc>
                  <a:txBody>
                    <a:bodyPr/>
                    <a:lstStyle/>
                    <a:p>
                      <a:pPr fontAlgn="base"/>
                      <a:r>
                        <a:rPr lang="de-CH" sz="900">
                          <a:effectLst/>
                        </a:rPr>
                        <a:t>TradeDate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20211230</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date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700" dirty="0">
                          <a:effectLst/>
                        </a:rPr>
                        <a:t>Trade date to calculate </a:t>
                      </a:r>
                      <a:r>
                        <a:rPr lang="en-US" sz="700" dirty="0" err="1">
                          <a:effectLst/>
                        </a:rPr>
                        <a:t>MarketCapitalization</a:t>
                      </a:r>
                      <a:endParaRPr lang="en-US" sz="700" dirty="0">
                        <a:effectLst/>
                      </a:endParaRP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447374278"/>
                  </a:ext>
                </a:extLst>
              </a:tr>
              <a:tr h="106290">
                <a:tc>
                  <a:txBody>
                    <a:bodyPr/>
                    <a:lstStyle/>
                    <a:p>
                      <a:pPr fontAlgn="base"/>
                      <a:r>
                        <a:rPr lang="de-CH" sz="900">
                          <a:effectLst/>
                        </a:rPr>
                        <a:t>Close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3080</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float</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700">
                          <a:effectLst/>
                        </a:rPr>
                        <a:t>Close price to calculate MarketCapitalization</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040984593"/>
                  </a:ext>
                </a:extLst>
              </a:tr>
              <a:tr h="103856">
                <a:tc>
                  <a:txBody>
                    <a:bodyPr/>
                    <a:lstStyle/>
                    <a:p>
                      <a:pPr fontAlgn="base"/>
                      <a:r>
                        <a:rPr lang="de-CH" sz="900">
                          <a:effectLst/>
                        </a:rPr>
                        <a:t>IssuedShares</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1.09E+07</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float</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Issued shares</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738110622"/>
                  </a:ext>
                </a:extLst>
              </a:tr>
              <a:tr h="103856">
                <a:tc>
                  <a:txBody>
                    <a:bodyPr/>
                    <a:lstStyle/>
                    <a:p>
                      <a:pPr fontAlgn="base"/>
                      <a:r>
                        <a:rPr lang="de-CH" sz="900">
                          <a:effectLst/>
                        </a:rPr>
                        <a:t>MarketCapitalization</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33659111640</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float</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700">
                          <a:effectLst/>
                        </a:rPr>
                        <a:t>Market capitalization on Dec 3 2021</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97257348"/>
                  </a:ext>
                </a:extLst>
              </a:tr>
              <a:tr h="190948">
                <a:tc>
                  <a:txBody>
                    <a:bodyPr/>
                    <a:lstStyle/>
                    <a:p>
                      <a:pPr fontAlgn="base"/>
                      <a:r>
                        <a:rPr lang="de-CH" sz="900" dirty="0">
                          <a:effectLst/>
                        </a:rPr>
                        <a:t>Universe0</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dirty="0">
                          <a:effectLst/>
                        </a:rPr>
                        <a:t>TRUE</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boolean</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700" dirty="0">
                          <a:effectLst/>
                        </a:rPr>
                        <a:t>a flag of prediction target universe (top 2000 stocks by market capitalization)</a:t>
                      </a:r>
                    </a:p>
                  </a:txBody>
                  <a:tcPr marL="13201" marR="13201" marT="13201" marB="13201"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588256254"/>
                  </a:ext>
                </a:extLst>
              </a:tr>
            </a:tbl>
          </a:graphicData>
        </a:graphic>
      </p:graphicFrame>
      <p:sp>
        <p:nvSpPr>
          <p:cNvPr id="8" name="CuadroTexto 7">
            <a:extLst>
              <a:ext uri="{FF2B5EF4-FFF2-40B4-BE49-F238E27FC236}">
                <a16:creationId xmlns:a16="http://schemas.microsoft.com/office/drawing/2014/main" id="{C540855A-B5C0-215C-DA24-B1410D68D7CA}"/>
              </a:ext>
            </a:extLst>
          </p:cNvPr>
          <p:cNvSpPr txBox="1"/>
          <p:nvPr/>
        </p:nvSpPr>
        <p:spPr>
          <a:xfrm>
            <a:off x="9067800" y="3706475"/>
            <a:ext cx="6096000" cy="923330"/>
          </a:xfrm>
          <a:prstGeom prst="rect">
            <a:avLst/>
          </a:prstGeom>
          <a:noFill/>
        </p:spPr>
        <p:txBody>
          <a:bodyPr wrap="square">
            <a:spAutoFit/>
          </a:bodyPr>
          <a:lstStyle/>
          <a:p>
            <a:pPr algn="l" fontAlgn="base"/>
            <a:r>
              <a:rPr lang="de-CH" b="1" i="0" dirty="0">
                <a:solidFill>
                  <a:srgbClr val="FF0000"/>
                </a:solidFill>
                <a:effectLst/>
                <a:latin typeface="Myriad Pro"/>
              </a:rPr>
              <a:t>stock_list.csv</a:t>
            </a:r>
          </a:p>
          <a:p>
            <a:br>
              <a:rPr lang="de-CH" dirty="0"/>
            </a:br>
            <a:endParaRPr lang="en-US" dirty="0"/>
          </a:p>
        </p:txBody>
      </p:sp>
      <p:sp>
        <p:nvSpPr>
          <p:cNvPr id="10" name="CuadroTexto 9">
            <a:extLst>
              <a:ext uri="{FF2B5EF4-FFF2-40B4-BE49-F238E27FC236}">
                <a16:creationId xmlns:a16="http://schemas.microsoft.com/office/drawing/2014/main" id="{873F2C36-0C3C-9269-A5FE-A6B1068D837F}"/>
              </a:ext>
            </a:extLst>
          </p:cNvPr>
          <p:cNvSpPr txBox="1"/>
          <p:nvPr/>
        </p:nvSpPr>
        <p:spPr>
          <a:xfrm>
            <a:off x="9067800" y="5173981"/>
            <a:ext cx="7581900" cy="600164"/>
          </a:xfrm>
          <a:prstGeom prst="rect">
            <a:avLst/>
          </a:prstGeom>
          <a:noFill/>
        </p:spPr>
        <p:txBody>
          <a:bodyPr wrap="square">
            <a:spAutoFit/>
          </a:bodyPr>
          <a:lstStyle/>
          <a:p>
            <a:r>
              <a:rPr lang="en-US" sz="1100" b="0" i="0" dirty="0" err="1">
                <a:solidFill>
                  <a:srgbClr val="222222"/>
                </a:solidFill>
                <a:effectLst/>
                <a:latin typeface="Monaco"/>
              </a:rPr>
              <a:t>RangeIndex</a:t>
            </a:r>
            <a:r>
              <a:rPr lang="en-US" sz="1100" b="0" i="0" dirty="0">
                <a:solidFill>
                  <a:srgbClr val="222222"/>
                </a:solidFill>
                <a:effectLst/>
                <a:latin typeface="Monaco"/>
              </a:rPr>
              <a:t>: 4417 entries, 0 to 4416 </a:t>
            </a:r>
          </a:p>
          <a:p>
            <a:r>
              <a:rPr lang="en-US" sz="1100" b="0" i="0" dirty="0">
                <a:solidFill>
                  <a:srgbClr val="222222"/>
                </a:solidFill>
                <a:effectLst/>
                <a:latin typeface="Monaco"/>
              </a:rPr>
              <a:t>Data columns (total 16 columns): </a:t>
            </a:r>
            <a:br>
              <a:rPr lang="en-US" sz="1100" dirty="0"/>
            </a:br>
            <a:endParaRPr lang="en-US" sz="1100" dirty="0"/>
          </a:p>
        </p:txBody>
      </p:sp>
    </p:spTree>
    <p:extLst>
      <p:ext uri="{BB962C8B-B14F-4D97-AF65-F5344CB8AC3E}">
        <p14:creationId xmlns:p14="http://schemas.microsoft.com/office/powerpoint/2010/main" val="185578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6275-42C8-93B0-D5E0-D26435BDCC15}"/>
              </a:ext>
            </a:extLst>
          </p:cNvPr>
          <p:cNvSpPr>
            <a:spLocks noGrp="1"/>
          </p:cNvSpPr>
          <p:nvPr>
            <p:ph type="title"/>
          </p:nvPr>
        </p:nvSpPr>
        <p:spPr/>
        <p:txBody>
          <a:bodyPr/>
          <a:lstStyle/>
          <a:p>
            <a:r>
              <a:rPr lang="es-ES" dirty="0" err="1"/>
              <a:t>Exploratory</a:t>
            </a:r>
            <a:r>
              <a:rPr lang="es-ES" dirty="0"/>
              <a:t> Data </a:t>
            </a:r>
            <a:r>
              <a:rPr lang="es-ES" dirty="0" err="1"/>
              <a:t>Analysis</a:t>
            </a:r>
            <a:r>
              <a:rPr lang="es-ES" dirty="0"/>
              <a:t> (EDA)</a:t>
            </a:r>
            <a:br>
              <a:rPr lang="es-ES" dirty="0"/>
            </a:br>
            <a:endParaRPr lang="es-ES" dirty="0"/>
          </a:p>
        </p:txBody>
      </p:sp>
      <p:sp>
        <p:nvSpPr>
          <p:cNvPr id="3" name="Marcador de contenido 2">
            <a:extLst>
              <a:ext uri="{FF2B5EF4-FFF2-40B4-BE49-F238E27FC236}">
                <a16:creationId xmlns:a16="http://schemas.microsoft.com/office/drawing/2014/main" id="{5B056A1F-B168-7F5E-701F-666ACD982340}"/>
              </a:ext>
            </a:extLst>
          </p:cNvPr>
          <p:cNvSpPr>
            <a:spLocks noGrp="1"/>
          </p:cNvSpPr>
          <p:nvPr>
            <p:ph idx="1"/>
          </p:nvPr>
        </p:nvSpPr>
        <p:spPr>
          <a:xfrm>
            <a:off x="1097280" y="1845734"/>
            <a:ext cx="8618220" cy="501226"/>
          </a:xfrm>
        </p:spPr>
        <p:txBody>
          <a:bodyPr>
            <a:normAutofit fontScale="92500" lnSpcReduction="20000"/>
          </a:bodyPr>
          <a:lstStyle/>
          <a:p>
            <a:r>
              <a:rPr lang="en-US" sz="1100" b="0" i="0" dirty="0">
                <a:solidFill>
                  <a:srgbClr val="222222"/>
                </a:solidFill>
                <a:effectLst/>
                <a:latin typeface="Monaco"/>
              </a:rPr>
              <a:t>stocks2000_df </a:t>
            </a:r>
            <a:r>
              <a:rPr lang="en-US" sz="1100" b="1" i="0" dirty="0">
                <a:solidFill>
                  <a:srgbClr val="000000"/>
                </a:solidFill>
                <a:effectLst/>
                <a:latin typeface="Monaco"/>
              </a:rPr>
              <a:t>=</a:t>
            </a:r>
            <a:r>
              <a:rPr lang="en-US" sz="1100" b="0" i="0" dirty="0">
                <a:solidFill>
                  <a:srgbClr val="222222"/>
                </a:solidFill>
                <a:effectLst/>
                <a:latin typeface="Monaco"/>
              </a:rPr>
              <a:t> </a:t>
            </a:r>
            <a:r>
              <a:rPr lang="en-US" sz="1100" b="0" i="0" dirty="0" err="1">
                <a:solidFill>
                  <a:srgbClr val="222222"/>
                </a:solidFill>
                <a:effectLst/>
                <a:latin typeface="Monaco"/>
              </a:rPr>
              <a:t>stocks_df</a:t>
            </a:r>
            <a:r>
              <a:rPr lang="en-US" sz="1100" b="0" i="0" dirty="0">
                <a:solidFill>
                  <a:srgbClr val="222222"/>
                </a:solidFill>
                <a:effectLst/>
                <a:latin typeface="Monaco"/>
              </a:rPr>
              <a:t>[</a:t>
            </a:r>
            <a:r>
              <a:rPr lang="en-US" sz="1100" b="0" i="0" dirty="0" err="1">
                <a:solidFill>
                  <a:srgbClr val="222222"/>
                </a:solidFill>
                <a:effectLst/>
                <a:latin typeface="Monaco"/>
              </a:rPr>
              <a:t>stocks_df</a:t>
            </a:r>
            <a:r>
              <a:rPr lang="en-US" sz="1100" b="0" i="0" dirty="0">
                <a:solidFill>
                  <a:srgbClr val="222222"/>
                </a:solidFill>
                <a:effectLst/>
                <a:latin typeface="Monaco"/>
              </a:rPr>
              <a:t>[</a:t>
            </a:r>
            <a:r>
              <a:rPr lang="en-US" sz="1100" b="0" i="0" dirty="0">
                <a:solidFill>
                  <a:srgbClr val="DD1144"/>
                </a:solidFill>
                <a:effectLst/>
                <a:latin typeface="Monaco"/>
              </a:rPr>
              <a:t>"Universe0"</a:t>
            </a:r>
            <a:r>
              <a:rPr lang="en-US" sz="1100" b="0" i="0" dirty="0">
                <a:solidFill>
                  <a:srgbClr val="222222"/>
                </a:solidFill>
                <a:effectLst/>
                <a:latin typeface="Monaco"/>
              </a:rPr>
              <a:t>]]</a:t>
            </a:r>
          </a:p>
          <a:p>
            <a:r>
              <a:rPr lang="en-US" sz="1100" b="0" i="0" dirty="0" err="1">
                <a:solidFill>
                  <a:srgbClr val="222222"/>
                </a:solidFill>
                <a:effectLst/>
                <a:latin typeface="Monaco"/>
              </a:rPr>
              <a:t>df_prices</a:t>
            </a:r>
            <a:r>
              <a:rPr lang="en-US" sz="1100" b="0" i="0" dirty="0">
                <a:solidFill>
                  <a:srgbClr val="222222"/>
                </a:solidFill>
                <a:effectLst/>
                <a:latin typeface="Monaco"/>
              </a:rPr>
              <a:t> </a:t>
            </a:r>
            <a:r>
              <a:rPr lang="en-US" sz="1100" b="1" i="0" dirty="0">
                <a:solidFill>
                  <a:srgbClr val="000000"/>
                </a:solidFill>
                <a:effectLst/>
                <a:latin typeface="Monaco"/>
              </a:rPr>
              <a:t>=</a:t>
            </a:r>
            <a:r>
              <a:rPr lang="en-US" sz="1100" b="0" i="0" dirty="0">
                <a:solidFill>
                  <a:srgbClr val="222222"/>
                </a:solidFill>
                <a:effectLst/>
                <a:latin typeface="Monaco"/>
              </a:rPr>
              <a:t> </a:t>
            </a:r>
            <a:r>
              <a:rPr lang="en-US" sz="1100" b="0" i="0" dirty="0" err="1">
                <a:solidFill>
                  <a:srgbClr val="222222"/>
                </a:solidFill>
                <a:effectLst/>
                <a:latin typeface="Monaco"/>
              </a:rPr>
              <a:t>merge_metadata</a:t>
            </a:r>
            <a:r>
              <a:rPr lang="en-US" sz="1100" b="0" i="0" dirty="0">
                <a:solidFill>
                  <a:srgbClr val="222222"/>
                </a:solidFill>
                <a:effectLst/>
                <a:latin typeface="Monaco"/>
              </a:rPr>
              <a:t>(</a:t>
            </a:r>
            <a:r>
              <a:rPr lang="en-US" sz="1100" b="0" i="0" dirty="0" err="1">
                <a:solidFill>
                  <a:srgbClr val="222222"/>
                </a:solidFill>
                <a:effectLst/>
                <a:latin typeface="Monaco"/>
              </a:rPr>
              <a:t>stock_prices_df</a:t>
            </a:r>
            <a:r>
              <a:rPr lang="en-US" sz="1100" b="0" i="0" dirty="0">
                <a:solidFill>
                  <a:srgbClr val="222222"/>
                </a:solidFill>
                <a:effectLst/>
                <a:latin typeface="Monaco"/>
              </a:rPr>
              <a:t>, stocks2000_df)</a:t>
            </a:r>
            <a:endParaRPr lang="es-ES" sz="1100" dirty="0"/>
          </a:p>
        </p:txBody>
      </p:sp>
      <p:pic>
        <p:nvPicPr>
          <p:cNvPr id="5" name="Imagen 4">
            <a:extLst>
              <a:ext uri="{FF2B5EF4-FFF2-40B4-BE49-F238E27FC236}">
                <a16:creationId xmlns:a16="http://schemas.microsoft.com/office/drawing/2014/main" id="{18EC76F1-8E55-3941-1B04-2C86E467DEB6}"/>
              </a:ext>
            </a:extLst>
          </p:cNvPr>
          <p:cNvPicPr>
            <a:picLocks noChangeAspect="1"/>
          </p:cNvPicPr>
          <p:nvPr/>
        </p:nvPicPr>
        <p:blipFill>
          <a:blip r:embed="rId2"/>
          <a:stretch>
            <a:fillRect/>
          </a:stretch>
        </p:blipFill>
        <p:spPr>
          <a:xfrm>
            <a:off x="1187767" y="2455334"/>
            <a:ext cx="4580573" cy="3740709"/>
          </a:xfrm>
          <a:prstGeom prst="rect">
            <a:avLst/>
          </a:prstGeom>
        </p:spPr>
      </p:pic>
      <p:pic>
        <p:nvPicPr>
          <p:cNvPr id="8" name="Imagen 7">
            <a:extLst>
              <a:ext uri="{FF2B5EF4-FFF2-40B4-BE49-F238E27FC236}">
                <a16:creationId xmlns:a16="http://schemas.microsoft.com/office/drawing/2014/main" id="{9FBBA55A-1DEB-F892-FE75-EEF4AFF34F2B}"/>
              </a:ext>
            </a:extLst>
          </p:cNvPr>
          <p:cNvPicPr>
            <a:picLocks noChangeAspect="1"/>
          </p:cNvPicPr>
          <p:nvPr/>
        </p:nvPicPr>
        <p:blipFill>
          <a:blip r:embed="rId3"/>
          <a:stretch>
            <a:fillRect/>
          </a:stretch>
        </p:blipFill>
        <p:spPr>
          <a:xfrm>
            <a:off x="6126480" y="2455334"/>
            <a:ext cx="5035868" cy="3629235"/>
          </a:xfrm>
          <a:prstGeom prst="rect">
            <a:avLst/>
          </a:prstGeom>
        </p:spPr>
      </p:pic>
    </p:spTree>
    <p:extLst>
      <p:ext uri="{BB962C8B-B14F-4D97-AF65-F5344CB8AC3E}">
        <p14:creationId xmlns:p14="http://schemas.microsoft.com/office/powerpoint/2010/main" val="9615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21416-117C-A7FB-8493-792C4564BB3E}"/>
              </a:ext>
            </a:extLst>
          </p:cNvPr>
          <p:cNvSpPr>
            <a:spLocks noGrp="1"/>
          </p:cNvSpPr>
          <p:nvPr>
            <p:ph type="title"/>
          </p:nvPr>
        </p:nvSpPr>
        <p:spPr/>
        <p:txBody>
          <a:bodyPr/>
          <a:lstStyle/>
          <a:p>
            <a:r>
              <a:rPr lang="es-ES" dirty="0"/>
              <a:t>Data </a:t>
            </a:r>
            <a:r>
              <a:rPr lang="es-ES" dirty="0" err="1"/>
              <a:t>Wrangling</a:t>
            </a:r>
            <a:r>
              <a:rPr lang="es-ES" dirty="0"/>
              <a:t> and </a:t>
            </a:r>
            <a:r>
              <a:rPr lang="es-ES" dirty="0" err="1"/>
              <a:t>Feature</a:t>
            </a:r>
            <a:r>
              <a:rPr lang="es-ES" dirty="0"/>
              <a:t> </a:t>
            </a:r>
            <a:r>
              <a:rPr lang="es-ES" dirty="0" err="1"/>
              <a:t>Engineering</a:t>
            </a:r>
            <a:br>
              <a:rPr lang="es-ES" dirty="0"/>
            </a:br>
            <a:endParaRPr lang="en-US" dirty="0"/>
          </a:p>
        </p:txBody>
      </p:sp>
      <p:sp>
        <p:nvSpPr>
          <p:cNvPr id="3" name="Marcador de contenido 2">
            <a:extLst>
              <a:ext uri="{FF2B5EF4-FFF2-40B4-BE49-F238E27FC236}">
                <a16:creationId xmlns:a16="http://schemas.microsoft.com/office/drawing/2014/main" id="{5AAD2136-AA91-E192-B91E-995F2218CE42}"/>
              </a:ext>
            </a:extLst>
          </p:cNvPr>
          <p:cNvSpPr>
            <a:spLocks noGrp="1"/>
          </p:cNvSpPr>
          <p:nvPr>
            <p:ph idx="1"/>
          </p:nvPr>
        </p:nvSpPr>
        <p:spPr>
          <a:xfrm>
            <a:off x="1097280" y="1845734"/>
            <a:ext cx="5715000" cy="4023360"/>
          </a:xfrm>
        </p:spPr>
        <p:txBody>
          <a:bodyPr/>
          <a:lstStyle/>
          <a:p>
            <a:pPr marL="0" indent="0" fontAlgn="base">
              <a:buNone/>
            </a:pPr>
            <a:r>
              <a:rPr lang="de-CH" sz="1600" b="1" i="0" dirty="0">
                <a:solidFill>
                  <a:srgbClr val="222222"/>
                </a:solidFill>
                <a:effectLst/>
                <a:latin typeface="Lucida Grande"/>
              </a:rPr>
              <a:t>  Data Wrangling</a:t>
            </a:r>
            <a:endParaRPr lang="de-CH" sz="1600" dirty="0">
              <a:solidFill>
                <a:srgbClr val="373737"/>
              </a:solidFill>
              <a:latin typeface="Myriad Pro"/>
            </a:endParaRPr>
          </a:p>
          <a:p>
            <a:pPr algn="l" fontAlgn="base">
              <a:buFont typeface="Arial" panose="020B0604020202020204" pitchFamily="34" charset="0"/>
              <a:buChar char="•"/>
            </a:pPr>
            <a:r>
              <a:rPr lang="de-CH" sz="1000" b="0" i="0" dirty="0">
                <a:solidFill>
                  <a:srgbClr val="373737"/>
                </a:solidFill>
                <a:effectLst/>
                <a:latin typeface="Myriad Pro"/>
              </a:rPr>
              <a:t>Adjust OHLC prices (Split- Reverse/split)</a:t>
            </a:r>
          </a:p>
          <a:p>
            <a:pPr algn="l" fontAlgn="base">
              <a:buFont typeface="Arial" panose="020B0604020202020204" pitchFamily="34" charset="0"/>
              <a:buChar char="•"/>
            </a:pPr>
            <a:r>
              <a:rPr lang="de-CH" sz="1000" b="0" i="0" dirty="0">
                <a:solidFill>
                  <a:srgbClr val="373737"/>
                </a:solidFill>
                <a:effectLst/>
                <a:latin typeface="Myriad Pro"/>
              </a:rPr>
              <a:t>Imput missing values</a:t>
            </a:r>
          </a:p>
          <a:p>
            <a:pPr algn="l" fontAlgn="base">
              <a:buFont typeface="Arial" panose="020B0604020202020204" pitchFamily="34" charset="0"/>
              <a:buChar char="•"/>
            </a:pPr>
            <a:endParaRPr lang="de-CH" sz="1000" b="1" i="0" dirty="0">
              <a:solidFill>
                <a:srgbClr val="222222"/>
              </a:solidFill>
              <a:effectLst/>
              <a:latin typeface="Lucida Grande"/>
            </a:endParaRPr>
          </a:p>
          <a:p>
            <a:pPr algn="l" fontAlgn="base"/>
            <a:r>
              <a:rPr lang="de-CH" sz="1000" b="1" i="0" dirty="0">
                <a:solidFill>
                  <a:srgbClr val="222222"/>
                </a:solidFill>
                <a:effectLst/>
                <a:latin typeface="Lucida Grande"/>
              </a:rPr>
              <a:t>Generate adjusted OHLC prices</a:t>
            </a:r>
          </a:p>
          <a:p>
            <a:pPr algn="l" fontAlgn="base"/>
            <a:r>
              <a:rPr lang="de-CH" sz="1000" b="0" i="0" dirty="0">
                <a:solidFill>
                  <a:srgbClr val="373737"/>
                </a:solidFill>
                <a:effectLst/>
                <a:latin typeface="Myriad Pro"/>
              </a:rPr>
              <a:t>Generate adjusted OHLC prices using AdjustmentFactor attribute. This should reduce historical price gap caused by split/reverse-split.</a:t>
            </a:r>
          </a:p>
          <a:p>
            <a:pPr algn="l" fontAlgn="base"/>
            <a:r>
              <a:rPr lang="de-CH" sz="1000" b="0" i="0" dirty="0">
                <a:solidFill>
                  <a:srgbClr val="373737"/>
                </a:solidFill>
                <a:effectLst/>
                <a:latin typeface="Myriad Pro"/>
              </a:rPr>
              <a:t>Furthermore, adjust_price() also imputs the missing data using a linear backpropagation method</a:t>
            </a:r>
          </a:p>
          <a:p>
            <a:endParaRPr lang="en-US" dirty="0"/>
          </a:p>
        </p:txBody>
      </p:sp>
      <p:pic>
        <p:nvPicPr>
          <p:cNvPr id="5" name="Imagen 4">
            <a:extLst>
              <a:ext uri="{FF2B5EF4-FFF2-40B4-BE49-F238E27FC236}">
                <a16:creationId xmlns:a16="http://schemas.microsoft.com/office/drawing/2014/main" id="{0F5CBD43-CB98-C912-BB3D-A5A832DAC22A}"/>
              </a:ext>
            </a:extLst>
          </p:cNvPr>
          <p:cNvPicPr>
            <a:picLocks noChangeAspect="1"/>
          </p:cNvPicPr>
          <p:nvPr/>
        </p:nvPicPr>
        <p:blipFill>
          <a:blip r:embed="rId2"/>
          <a:stretch>
            <a:fillRect/>
          </a:stretch>
        </p:blipFill>
        <p:spPr>
          <a:xfrm>
            <a:off x="1097280" y="4305300"/>
            <a:ext cx="3810000" cy="609600"/>
          </a:xfrm>
          <a:prstGeom prst="rect">
            <a:avLst/>
          </a:prstGeom>
        </p:spPr>
      </p:pic>
      <p:pic>
        <p:nvPicPr>
          <p:cNvPr id="7" name="Imagen 6">
            <a:extLst>
              <a:ext uri="{FF2B5EF4-FFF2-40B4-BE49-F238E27FC236}">
                <a16:creationId xmlns:a16="http://schemas.microsoft.com/office/drawing/2014/main" id="{1350C578-D923-A511-718C-B8D773E0DB2B}"/>
              </a:ext>
            </a:extLst>
          </p:cNvPr>
          <p:cNvPicPr>
            <a:picLocks noChangeAspect="1"/>
          </p:cNvPicPr>
          <p:nvPr/>
        </p:nvPicPr>
        <p:blipFill>
          <a:blip r:embed="rId3"/>
          <a:stretch>
            <a:fillRect/>
          </a:stretch>
        </p:blipFill>
        <p:spPr>
          <a:xfrm>
            <a:off x="7846107" y="2179325"/>
            <a:ext cx="3309573" cy="3689770"/>
          </a:xfrm>
          <a:prstGeom prst="rect">
            <a:avLst/>
          </a:prstGeom>
        </p:spPr>
      </p:pic>
      <p:cxnSp>
        <p:nvCxnSpPr>
          <p:cNvPr id="9" name="Conector recto de flecha 8">
            <a:extLst>
              <a:ext uri="{FF2B5EF4-FFF2-40B4-BE49-F238E27FC236}">
                <a16:creationId xmlns:a16="http://schemas.microsoft.com/office/drawing/2014/main" id="{3B2C8BC0-D55B-F616-65AC-4C051CD4F644}"/>
              </a:ext>
            </a:extLst>
          </p:cNvPr>
          <p:cNvCxnSpPr/>
          <p:nvPr/>
        </p:nvCxnSpPr>
        <p:spPr>
          <a:xfrm>
            <a:off x="5326380" y="4511040"/>
            <a:ext cx="24003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61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D5DBE-605E-23B4-B1AC-6F2374A808A2}"/>
              </a:ext>
            </a:extLst>
          </p:cNvPr>
          <p:cNvSpPr>
            <a:spLocks noGrp="1"/>
          </p:cNvSpPr>
          <p:nvPr>
            <p:ph type="title"/>
          </p:nvPr>
        </p:nvSpPr>
        <p:spPr/>
        <p:txBody>
          <a:bodyPr/>
          <a:lstStyle/>
          <a:p>
            <a:r>
              <a:rPr lang="es-ES" dirty="0"/>
              <a:t>Data </a:t>
            </a:r>
            <a:r>
              <a:rPr lang="es-ES" dirty="0" err="1"/>
              <a:t>Wrangling</a:t>
            </a:r>
            <a:r>
              <a:rPr lang="es-ES" dirty="0"/>
              <a:t> and </a:t>
            </a:r>
            <a:r>
              <a:rPr lang="es-ES" dirty="0" err="1"/>
              <a:t>Feature</a:t>
            </a:r>
            <a:r>
              <a:rPr lang="es-ES" dirty="0"/>
              <a:t> </a:t>
            </a:r>
            <a:r>
              <a:rPr lang="es-ES" dirty="0" err="1"/>
              <a:t>Engineering</a:t>
            </a:r>
            <a:br>
              <a:rPr lang="es-ES" dirty="0"/>
            </a:br>
            <a:endParaRPr lang="en-US" dirty="0"/>
          </a:p>
        </p:txBody>
      </p:sp>
      <p:pic>
        <p:nvPicPr>
          <p:cNvPr id="5" name="Marcador de contenido 4">
            <a:extLst>
              <a:ext uri="{FF2B5EF4-FFF2-40B4-BE49-F238E27FC236}">
                <a16:creationId xmlns:a16="http://schemas.microsoft.com/office/drawing/2014/main" id="{C50919FA-3261-9736-2F23-34C497384026}"/>
              </a:ext>
            </a:extLst>
          </p:cNvPr>
          <p:cNvPicPr>
            <a:picLocks noGrp="1" noChangeAspect="1"/>
          </p:cNvPicPr>
          <p:nvPr>
            <p:ph idx="1"/>
          </p:nvPr>
        </p:nvPicPr>
        <p:blipFill>
          <a:blip r:embed="rId2"/>
          <a:stretch>
            <a:fillRect/>
          </a:stretch>
        </p:blipFill>
        <p:spPr>
          <a:xfrm>
            <a:off x="667703" y="2348230"/>
            <a:ext cx="5428297" cy="3188970"/>
          </a:xfrm>
        </p:spPr>
      </p:pic>
      <p:sp>
        <p:nvSpPr>
          <p:cNvPr id="7" name="CuadroTexto 6">
            <a:extLst>
              <a:ext uri="{FF2B5EF4-FFF2-40B4-BE49-F238E27FC236}">
                <a16:creationId xmlns:a16="http://schemas.microsoft.com/office/drawing/2014/main" id="{A1D34517-AE7C-09C8-5E6D-9927FF1BA8E7}"/>
              </a:ext>
            </a:extLst>
          </p:cNvPr>
          <p:cNvSpPr txBox="1"/>
          <p:nvPr/>
        </p:nvSpPr>
        <p:spPr>
          <a:xfrm>
            <a:off x="762000" y="1886565"/>
            <a:ext cx="6096000" cy="923330"/>
          </a:xfrm>
          <a:prstGeom prst="rect">
            <a:avLst/>
          </a:prstGeom>
          <a:noFill/>
        </p:spPr>
        <p:txBody>
          <a:bodyPr wrap="square">
            <a:spAutoFit/>
          </a:bodyPr>
          <a:lstStyle/>
          <a:p>
            <a:pPr algn="l" fontAlgn="base"/>
            <a:r>
              <a:rPr lang="de-CH" b="0" i="0" dirty="0">
                <a:solidFill>
                  <a:srgbClr val="373737"/>
                </a:solidFill>
                <a:effectLst/>
                <a:latin typeface="Myriad Pro"/>
              </a:rPr>
              <a:t>Before adjustment</a:t>
            </a:r>
          </a:p>
          <a:p>
            <a:br>
              <a:rPr lang="de-CH" dirty="0"/>
            </a:br>
            <a:endParaRPr lang="en-US" dirty="0"/>
          </a:p>
        </p:txBody>
      </p:sp>
      <p:pic>
        <p:nvPicPr>
          <p:cNvPr id="9" name="Imagen 8">
            <a:extLst>
              <a:ext uri="{FF2B5EF4-FFF2-40B4-BE49-F238E27FC236}">
                <a16:creationId xmlns:a16="http://schemas.microsoft.com/office/drawing/2014/main" id="{7A088415-3384-420A-BCFA-A63DCE3375A5}"/>
              </a:ext>
            </a:extLst>
          </p:cNvPr>
          <p:cNvPicPr>
            <a:picLocks noChangeAspect="1"/>
          </p:cNvPicPr>
          <p:nvPr/>
        </p:nvPicPr>
        <p:blipFill>
          <a:blip r:embed="rId3"/>
          <a:stretch>
            <a:fillRect/>
          </a:stretch>
        </p:blipFill>
        <p:spPr>
          <a:xfrm>
            <a:off x="6438901" y="2431415"/>
            <a:ext cx="5448300" cy="3022600"/>
          </a:xfrm>
          <a:prstGeom prst="rect">
            <a:avLst/>
          </a:prstGeom>
        </p:spPr>
      </p:pic>
      <p:sp>
        <p:nvSpPr>
          <p:cNvPr id="11" name="CuadroTexto 10">
            <a:extLst>
              <a:ext uri="{FF2B5EF4-FFF2-40B4-BE49-F238E27FC236}">
                <a16:creationId xmlns:a16="http://schemas.microsoft.com/office/drawing/2014/main" id="{22D518F5-9F4F-6D04-C580-43831234AC87}"/>
              </a:ext>
            </a:extLst>
          </p:cNvPr>
          <p:cNvSpPr txBox="1"/>
          <p:nvPr/>
        </p:nvSpPr>
        <p:spPr>
          <a:xfrm>
            <a:off x="6458903" y="1886565"/>
            <a:ext cx="6096000" cy="369332"/>
          </a:xfrm>
          <a:prstGeom prst="rect">
            <a:avLst/>
          </a:prstGeom>
          <a:noFill/>
        </p:spPr>
        <p:txBody>
          <a:bodyPr wrap="square">
            <a:spAutoFit/>
          </a:bodyPr>
          <a:lstStyle/>
          <a:p>
            <a:pPr algn="l" fontAlgn="base"/>
            <a:r>
              <a:rPr lang="de-CH" b="0" i="0" dirty="0">
                <a:solidFill>
                  <a:srgbClr val="373737"/>
                </a:solidFill>
                <a:effectLst/>
                <a:latin typeface="Myriad Pro"/>
              </a:rPr>
              <a:t>After adjustment</a:t>
            </a:r>
          </a:p>
        </p:txBody>
      </p:sp>
      <p:cxnSp>
        <p:nvCxnSpPr>
          <p:cNvPr id="13" name="Conector recto de flecha 12">
            <a:extLst>
              <a:ext uri="{FF2B5EF4-FFF2-40B4-BE49-F238E27FC236}">
                <a16:creationId xmlns:a16="http://schemas.microsoft.com/office/drawing/2014/main" id="{C9C3B9C7-0BD2-6E4D-15E0-483AD9B94E3A}"/>
              </a:ext>
            </a:extLst>
          </p:cNvPr>
          <p:cNvCxnSpPr/>
          <p:nvPr/>
        </p:nvCxnSpPr>
        <p:spPr>
          <a:xfrm>
            <a:off x="5765800" y="3942715"/>
            <a:ext cx="5715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8D1863E3-071E-B13F-11CC-3B84D93257D3}"/>
              </a:ext>
            </a:extLst>
          </p:cNvPr>
          <p:cNvSpPr/>
          <p:nvPr/>
        </p:nvSpPr>
        <p:spPr>
          <a:xfrm>
            <a:off x="927100" y="2809895"/>
            <a:ext cx="874077" cy="822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Conector recto de flecha 14">
            <a:extLst>
              <a:ext uri="{FF2B5EF4-FFF2-40B4-BE49-F238E27FC236}">
                <a16:creationId xmlns:a16="http://schemas.microsoft.com/office/drawing/2014/main" id="{49965154-E325-EF44-6C10-76878C945AD8}"/>
              </a:ext>
            </a:extLst>
          </p:cNvPr>
          <p:cNvCxnSpPr>
            <a:cxnSpLocks/>
          </p:cNvCxnSpPr>
          <p:nvPr/>
        </p:nvCxnSpPr>
        <p:spPr>
          <a:xfrm flipV="1">
            <a:off x="1407318" y="3777615"/>
            <a:ext cx="0" cy="18230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DAF4231D-7F19-24EB-1727-F2FB5D2B26EC}"/>
              </a:ext>
            </a:extLst>
          </p:cNvPr>
          <p:cNvSpPr txBox="1"/>
          <p:nvPr/>
        </p:nvSpPr>
        <p:spPr>
          <a:xfrm>
            <a:off x="927100" y="5668645"/>
            <a:ext cx="6280150" cy="307777"/>
          </a:xfrm>
          <a:prstGeom prst="rect">
            <a:avLst/>
          </a:prstGeom>
          <a:noFill/>
        </p:spPr>
        <p:txBody>
          <a:bodyPr wrap="square">
            <a:spAutoFit/>
          </a:bodyPr>
          <a:lstStyle/>
          <a:p>
            <a:pPr algn="l" fontAlgn="base"/>
            <a:r>
              <a:rPr lang="de-CH" sz="1400" b="0" i="0" dirty="0">
                <a:solidFill>
                  <a:srgbClr val="FF0000"/>
                </a:solidFill>
                <a:effectLst/>
                <a:latin typeface="Myriad Pro"/>
              </a:rPr>
              <a:t>Reverse split</a:t>
            </a:r>
          </a:p>
        </p:txBody>
      </p:sp>
      <p:sp>
        <p:nvSpPr>
          <p:cNvPr id="19" name="CuadroTexto 18">
            <a:extLst>
              <a:ext uri="{FF2B5EF4-FFF2-40B4-BE49-F238E27FC236}">
                <a16:creationId xmlns:a16="http://schemas.microsoft.com/office/drawing/2014/main" id="{2612F53D-1B72-8703-41B1-5965EF814A9A}"/>
              </a:ext>
            </a:extLst>
          </p:cNvPr>
          <p:cNvSpPr txBox="1"/>
          <p:nvPr/>
        </p:nvSpPr>
        <p:spPr>
          <a:xfrm>
            <a:off x="6654800" y="5668645"/>
            <a:ext cx="6280150" cy="307777"/>
          </a:xfrm>
          <a:prstGeom prst="rect">
            <a:avLst/>
          </a:prstGeom>
          <a:noFill/>
        </p:spPr>
        <p:txBody>
          <a:bodyPr wrap="square">
            <a:spAutoFit/>
          </a:bodyPr>
          <a:lstStyle/>
          <a:p>
            <a:pPr algn="l" fontAlgn="base"/>
            <a:r>
              <a:rPr lang="de-CH" sz="1400" b="0" i="0" dirty="0">
                <a:solidFill>
                  <a:srgbClr val="FF0000"/>
                </a:solidFill>
                <a:effectLst/>
                <a:latin typeface="Myriad Pro"/>
              </a:rPr>
              <a:t>Continuity in price</a:t>
            </a:r>
          </a:p>
        </p:txBody>
      </p:sp>
      <p:sp>
        <p:nvSpPr>
          <p:cNvPr id="20" name="Rectángulo 19">
            <a:extLst>
              <a:ext uri="{FF2B5EF4-FFF2-40B4-BE49-F238E27FC236}">
                <a16:creationId xmlns:a16="http://schemas.microsoft.com/office/drawing/2014/main" id="{1A4B9D81-F2D5-E658-D480-7FA127E636EF}"/>
              </a:ext>
            </a:extLst>
          </p:cNvPr>
          <p:cNvSpPr/>
          <p:nvPr/>
        </p:nvSpPr>
        <p:spPr>
          <a:xfrm>
            <a:off x="6515258" y="2781399"/>
            <a:ext cx="874077" cy="822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562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2F7AE-E1B3-6699-C9AB-D49AAC7BEBF3}"/>
              </a:ext>
            </a:extLst>
          </p:cNvPr>
          <p:cNvSpPr>
            <a:spLocks noGrp="1"/>
          </p:cNvSpPr>
          <p:nvPr>
            <p:ph type="title"/>
          </p:nvPr>
        </p:nvSpPr>
        <p:spPr/>
        <p:txBody>
          <a:bodyPr/>
          <a:lstStyle/>
          <a:p>
            <a:r>
              <a:rPr lang="es-ES" dirty="0"/>
              <a:t>Data </a:t>
            </a:r>
            <a:r>
              <a:rPr lang="es-ES" dirty="0" err="1"/>
              <a:t>Wrangling</a:t>
            </a:r>
            <a:r>
              <a:rPr lang="es-ES" dirty="0"/>
              <a:t> and </a:t>
            </a:r>
            <a:r>
              <a:rPr lang="es-ES" dirty="0" err="1"/>
              <a:t>Feature</a:t>
            </a:r>
            <a:r>
              <a:rPr lang="es-ES" dirty="0"/>
              <a:t> </a:t>
            </a:r>
            <a:r>
              <a:rPr lang="es-ES" dirty="0" err="1"/>
              <a:t>Engineering</a:t>
            </a:r>
            <a:br>
              <a:rPr lang="es-ES" dirty="0"/>
            </a:br>
            <a:endParaRPr lang="en-US" dirty="0"/>
          </a:p>
        </p:txBody>
      </p:sp>
      <p:sp>
        <p:nvSpPr>
          <p:cNvPr id="3" name="Marcador de contenido 2">
            <a:extLst>
              <a:ext uri="{FF2B5EF4-FFF2-40B4-BE49-F238E27FC236}">
                <a16:creationId xmlns:a16="http://schemas.microsoft.com/office/drawing/2014/main" id="{4AFA5164-8AE1-CB76-4867-301137D143AA}"/>
              </a:ext>
            </a:extLst>
          </p:cNvPr>
          <p:cNvSpPr>
            <a:spLocks noGrp="1"/>
          </p:cNvSpPr>
          <p:nvPr>
            <p:ph idx="1"/>
          </p:nvPr>
        </p:nvSpPr>
        <p:spPr/>
        <p:txBody>
          <a:bodyPr>
            <a:normAutofit/>
          </a:bodyPr>
          <a:lstStyle/>
          <a:p>
            <a:pPr algn="l" fontAlgn="base"/>
            <a:r>
              <a:rPr lang="en-US" b="1" i="0" dirty="0">
                <a:solidFill>
                  <a:srgbClr val="222222"/>
                </a:solidFill>
                <a:effectLst/>
                <a:latin typeface="Lucida Grande"/>
              </a:rPr>
              <a:t>Feature Engineering</a:t>
            </a:r>
          </a:p>
          <a:p>
            <a:pPr algn="l" fontAlgn="base"/>
            <a:r>
              <a:rPr lang="en-US" b="1" i="0" dirty="0">
                <a:solidFill>
                  <a:srgbClr val="373737"/>
                </a:solidFill>
                <a:effectLst/>
                <a:latin typeface="inherit"/>
              </a:rPr>
              <a:t>From adjusted Closed prices </a:t>
            </a:r>
            <a:endParaRPr lang="en-US" b="0" i="0" dirty="0">
              <a:solidFill>
                <a:srgbClr val="373737"/>
              </a:solidFill>
              <a:effectLst/>
              <a:latin typeface="Myriad Pro"/>
            </a:endParaRPr>
          </a:p>
          <a:p>
            <a:pPr algn="l" fontAlgn="base">
              <a:buFont typeface="Arial" panose="020B0604020202020204" pitchFamily="34" charset="0"/>
              <a:buChar char="•"/>
            </a:pPr>
            <a:r>
              <a:rPr lang="en-US" b="0" i="0" dirty="0">
                <a:solidFill>
                  <a:srgbClr val="373737"/>
                </a:solidFill>
                <a:effectLst/>
                <a:latin typeface="Myriad Pro"/>
              </a:rPr>
              <a:t>Price changes</a:t>
            </a:r>
          </a:p>
          <a:p>
            <a:pPr algn="l" fontAlgn="base">
              <a:buFont typeface="Arial" panose="020B0604020202020204" pitchFamily="34" charset="0"/>
              <a:buChar char="•"/>
            </a:pPr>
            <a:r>
              <a:rPr lang="en-US" b="0" i="0" dirty="0">
                <a:solidFill>
                  <a:srgbClr val="373737"/>
                </a:solidFill>
                <a:effectLst/>
                <a:latin typeface="Myriad Pro"/>
              </a:rPr>
              <a:t>Moving average</a:t>
            </a:r>
          </a:p>
          <a:p>
            <a:pPr algn="l" fontAlgn="base">
              <a:buFont typeface="Arial" panose="020B0604020202020204" pitchFamily="34" charset="0"/>
              <a:buChar char="•"/>
            </a:pPr>
            <a:r>
              <a:rPr lang="en-US" b="0" i="0" dirty="0">
                <a:solidFill>
                  <a:srgbClr val="373737"/>
                </a:solidFill>
                <a:effectLst/>
                <a:latin typeface="Myriad Pro"/>
              </a:rPr>
              <a:t>Exponential moving average</a:t>
            </a:r>
          </a:p>
          <a:p>
            <a:pPr algn="l" fontAlgn="base">
              <a:buFont typeface="Arial" panose="020B0604020202020204" pitchFamily="34" charset="0"/>
              <a:buChar char="•"/>
            </a:pPr>
            <a:r>
              <a:rPr lang="en-US" b="0" i="0" dirty="0">
                <a:solidFill>
                  <a:srgbClr val="373737"/>
                </a:solidFill>
                <a:effectLst/>
                <a:latin typeface="Myriad Pro"/>
              </a:rPr>
              <a:t>Volatility</a:t>
            </a:r>
          </a:p>
          <a:p>
            <a:pPr algn="l" fontAlgn="base">
              <a:buFont typeface="Arial" panose="020B0604020202020204" pitchFamily="34" charset="0"/>
              <a:buChar char="•"/>
            </a:pPr>
            <a:r>
              <a:rPr lang="en-US" b="0" i="0" dirty="0">
                <a:solidFill>
                  <a:srgbClr val="373737"/>
                </a:solidFill>
                <a:effectLst/>
                <a:latin typeface="Myriad Pro"/>
              </a:rPr>
              <a:t>One hot encoding</a:t>
            </a:r>
          </a:p>
          <a:p>
            <a:pPr marL="0" indent="0">
              <a:buNone/>
            </a:pPr>
            <a:br>
              <a:rPr lang="en-US" dirty="0"/>
            </a:br>
            <a:endParaRPr lang="en-US" dirty="0"/>
          </a:p>
        </p:txBody>
      </p:sp>
    </p:spTree>
    <p:extLst>
      <p:ext uri="{BB962C8B-B14F-4D97-AF65-F5344CB8AC3E}">
        <p14:creationId xmlns:p14="http://schemas.microsoft.com/office/powerpoint/2010/main" val="147191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2F7AE-E1B3-6699-C9AB-D49AAC7BEBF3}"/>
              </a:ext>
            </a:extLst>
          </p:cNvPr>
          <p:cNvSpPr>
            <a:spLocks noGrp="1"/>
          </p:cNvSpPr>
          <p:nvPr>
            <p:ph type="title"/>
          </p:nvPr>
        </p:nvSpPr>
        <p:spPr/>
        <p:txBody>
          <a:bodyPr/>
          <a:lstStyle/>
          <a:p>
            <a:r>
              <a:rPr lang="es-ES" dirty="0"/>
              <a:t>Data </a:t>
            </a:r>
            <a:r>
              <a:rPr lang="es-ES" dirty="0" err="1"/>
              <a:t>Wrangling</a:t>
            </a:r>
            <a:r>
              <a:rPr lang="es-ES" dirty="0"/>
              <a:t> and </a:t>
            </a:r>
            <a:r>
              <a:rPr lang="es-ES" dirty="0" err="1"/>
              <a:t>Feature</a:t>
            </a:r>
            <a:r>
              <a:rPr lang="es-ES" dirty="0"/>
              <a:t> </a:t>
            </a:r>
            <a:r>
              <a:rPr lang="es-ES" dirty="0" err="1"/>
              <a:t>Engineering</a:t>
            </a:r>
            <a:br>
              <a:rPr lang="es-ES" dirty="0"/>
            </a:br>
            <a:endParaRPr lang="en-US" dirty="0"/>
          </a:p>
        </p:txBody>
      </p:sp>
      <p:sp>
        <p:nvSpPr>
          <p:cNvPr id="3" name="Marcador de contenido 2">
            <a:extLst>
              <a:ext uri="{FF2B5EF4-FFF2-40B4-BE49-F238E27FC236}">
                <a16:creationId xmlns:a16="http://schemas.microsoft.com/office/drawing/2014/main" id="{4AFA5164-8AE1-CB76-4867-301137D143AA}"/>
              </a:ext>
            </a:extLst>
          </p:cNvPr>
          <p:cNvSpPr>
            <a:spLocks noGrp="1"/>
          </p:cNvSpPr>
          <p:nvPr>
            <p:ph idx="1"/>
          </p:nvPr>
        </p:nvSpPr>
        <p:spPr>
          <a:xfrm>
            <a:off x="1097280" y="1845734"/>
            <a:ext cx="4859020" cy="4023360"/>
          </a:xfrm>
        </p:spPr>
        <p:txBody>
          <a:bodyPr>
            <a:normAutofit/>
          </a:bodyPr>
          <a:lstStyle/>
          <a:p>
            <a:r>
              <a:rPr lang="en-US" b="1" i="0" dirty="0">
                <a:solidFill>
                  <a:srgbClr val="373737"/>
                </a:solidFill>
                <a:effectLst/>
                <a:latin typeface="Myriad Pro"/>
              </a:rPr>
              <a:t>Price changes</a:t>
            </a:r>
          </a:p>
          <a:p>
            <a:r>
              <a:rPr lang="en-US" sz="1400" dirty="0"/>
              <a:t>Price change in percentage for different rolling days.</a:t>
            </a:r>
          </a:p>
          <a:p>
            <a:endParaRPr lang="en-US" dirty="0"/>
          </a:p>
          <a:p>
            <a:endParaRPr lang="en-US" dirty="0"/>
          </a:p>
          <a:p>
            <a:r>
              <a:rPr lang="en-US" b="1" i="0" dirty="0">
                <a:solidFill>
                  <a:srgbClr val="373737"/>
                </a:solidFill>
                <a:effectLst/>
                <a:latin typeface="Myriad Pro"/>
              </a:rPr>
              <a:t>Simple Moving Average (SMA)</a:t>
            </a:r>
            <a:r>
              <a:rPr lang="en-US" b="0" i="0" dirty="0">
                <a:solidFill>
                  <a:srgbClr val="373737"/>
                </a:solidFill>
                <a:effectLst/>
                <a:latin typeface="Myriad Pro"/>
              </a:rPr>
              <a:t> </a:t>
            </a:r>
          </a:p>
          <a:p>
            <a:r>
              <a:rPr lang="en-US" sz="1400" b="0" i="0" dirty="0">
                <a:solidFill>
                  <a:srgbClr val="373737"/>
                </a:solidFill>
                <a:effectLst/>
                <a:latin typeface="Myriad Pro"/>
              </a:rPr>
              <a:t>A simple moving average (SMA) is an arithmetic moving average calculated by adding recent prices and then dividing that figure by the number of time periods in the calculation average</a:t>
            </a:r>
            <a:endParaRPr lang="en-US" sz="1400" dirty="0"/>
          </a:p>
        </p:txBody>
      </p:sp>
      <p:pic>
        <p:nvPicPr>
          <p:cNvPr id="8" name="Imagen 7">
            <a:extLst>
              <a:ext uri="{FF2B5EF4-FFF2-40B4-BE49-F238E27FC236}">
                <a16:creationId xmlns:a16="http://schemas.microsoft.com/office/drawing/2014/main" id="{79A7CFE8-4B9F-2F85-F98D-B724E2B023D9}"/>
              </a:ext>
            </a:extLst>
          </p:cNvPr>
          <p:cNvPicPr>
            <a:picLocks noChangeAspect="1"/>
          </p:cNvPicPr>
          <p:nvPr/>
        </p:nvPicPr>
        <p:blipFill>
          <a:blip r:embed="rId2"/>
          <a:stretch>
            <a:fillRect/>
          </a:stretch>
        </p:blipFill>
        <p:spPr>
          <a:xfrm>
            <a:off x="1205230" y="2624021"/>
            <a:ext cx="3182620" cy="596883"/>
          </a:xfrm>
          <a:prstGeom prst="rect">
            <a:avLst/>
          </a:prstGeom>
        </p:spPr>
      </p:pic>
      <p:pic>
        <p:nvPicPr>
          <p:cNvPr id="10" name="Imagen 9">
            <a:extLst>
              <a:ext uri="{FF2B5EF4-FFF2-40B4-BE49-F238E27FC236}">
                <a16:creationId xmlns:a16="http://schemas.microsoft.com/office/drawing/2014/main" id="{CE3A8676-C7BA-0637-3E2C-628BF64D5DD4}"/>
              </a:ext>
            </a:extLst>
          </p:cNvPr>
          <p:cNvPicPr>
            <a:picLocks noChangeAspect="1"/>
          </p:cNvPicPr>
          <p:nvPr/>
        </p:nvPicPr>
        <p:blipFill>
          <a:blip r:embed="rId3"/>
          <a:stretch>
            <a:fillRect/>
          </a:stretch>
        </p:blipFill>
        <p:spPr>
          <a:xfrm>
            <a:off x="5880100" y="2102693"/>
            <a:ext cx="6019800" cy="3465206"/>
          </a:xfrm>
          <a:prstGeom prst="rect">
            <a:avLst/>
          </a:prstGeom>
        </p:spPr>
      </p:pic>
      <p:pic>
        <p:nvPicPr>
          <p:cNvPr id="12" name="Imagen 11">
            <a:extLst>
              <a:ext uri="{FF2B5EF4-FFF2-40B4-BE49-F238E27FC236}">
                <a16:creationId xmlns:a16="http://schemas.microsoft.com/office/drawing/2014/main" id="{F0467495-0EC5-1726-6ECE-BAF5CE1F489F}"/>
              </a:ext>
            </a:extLst>
          </p:cNvPr>
          <p:cNvPicPr>
            <a:picLocks noChangeAspect="1"/>
          </p:cNvPicPr>
          <p:nvPr/>
        </p:nvPicPr>
        <p:blipFill>
          <a:blip r:embed="rId4"/>
          <a:stretch>
            <a:fillRect/>
          </a:stretch>
        </p:blipFill>
        <p:spPr>
          <a:xfrm>
            <a:off x="1205230" y="5024874"/>
            <a:ext cx="3722370" cy="625575"/>
          </a:xfrm>
          <a:prstGeom prst="rect">
            <a:avLst/>
          </a:prstGeom>
        </p:spPr>
      </p:pic>
      <p:cxnSp>
        <p:nvCxnSpPr>
          <p:cNvPr id="13" name="Conector recto de flecha 12">
            <a:extLst>
              <a:ext uri="{FF2B5EF4-FFF2-40B4-BE49-F238E27FC236}">
                <a16:creationId xmlns:a16="http://schemas.microsoft.com/office/drawing/2014/main" id="{A6623BC7-D5AC-8AEA-18C5-1E519AEB7BED}"/>
              </a:ext>
            </a:extLst>
          </p:cNvPr>
          <p:cNvCxnSpPr>
            <a:cxnSpLocks/>
          </p:cNvCxnSpPr>
          <p:nvPr/>
        </p:nvCxnSpPr>
        <p:spPr>
          <a:xfrm flipV="1">
            <a:off x="5148580" y="4616450"/>
            <a:ext cx="1455420" cy="7899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38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2F7AE-E1B3-6699-C9AB-D49AAC7BEBF3}"/>
              </a:ext>
            </a:extLst>
          </p:cNvPr>
          <p:cNvSpPr>
            <a:spLocks noGrp="1"/>
          </p:cNvSpPr>
          <p:nvPr>
            <p:ph type="title"/>
          </p:nvPr>
        </p:nvSpPr>
        <p:spPr/>
        <p:txBody>
          <a:bodyPr/>
          <a:lstStyle/>
          <a:p>
            <a:r>
              <a:rPr lang="es-ES" dirty="0"/>
              <a:t>Data </a:t>
            </a:r>
            <a:r>
              <a:rPr lang="es-ES" dirty="0" err="1"/>
              <a:t>Wrangling</a:t>
            </a:r>
            <a:r>
              <a:rPr lang="es-ES" dirty="0"/>
              <a:t> and </a:t>
            </a:r>
            <a:r>
              <a:rPr lang="es-ES" dirty="0" err="1"/>
              <a:t>Feature</a:t>
            </a:r>
            <a:r>
              <a:rPr lang="es-ES" dirty="0"/>
              <a:t> </a:t>
            </a:r>
            <a:r>
              <a:rPr lang="es-ES" dirty="0" err="1"/>
              <a:t>Engineering</a:t>
            </a:r>
            <a:br>
              <a:rPr lang="es-ES" dirty="0"/>
            </a:br>
            <a:endParaRPr lang="en-US" dirty="0"/>
          </a:p>
        </p:txBody>
      </p:sp>
      <p:sp>
        <p:nvSpPr>
          <p:cNvPr id="3" name="Marcador de contenido 2">
            <a:extLst>
              <a:ext uri="{FF2B5EF4-FFF2-40B4-BE49-F238E27FC236}">
                <a16:creationId xmlns:a16="http://schemas.microsoft.com/office/drawing/2014/main" id="{4AFA5164-8AE1-CB76-4867-301137D143AA}"/>
              </a:ext>
            </a:extLst>
          </p:cNvPr>
          <p:cNvSpPr>
            <a:spLocks noGrp="1"/>
          </p:cNvSpPr>
          <p:nvPr>
            <p:ph idx="1"/>
          </p:nvPr>
        </p:nvSpPr>
        <p:spPr>
          <a:xfrm>
            <a:off x="1097280" y="1845734"/>
            <a:ext cx="4213860" cy="4023360"/>
          </a:xfrm>
        </p:spPr>
        <p:txBody>
          <a:bodyPr/>
          <a:lstStyle/>
          <a:p>
            <a:r>
              <a:rPr lang="de-CH" b="1" i="0" dirty="0">
                <a:solidFill>
                  <a:srgbClr val="373737"/>
                </a:solidFill>
                <a:effectLst/>
                <a:latin typeface="Myriad Pro"/>
              </a:rPr>
              <a:t>Exponential Moving Average (EMA)</a:t>
            </a:r>
            <a:r>
              <a:rPr lang="de-CH" b="0" i="0" dirty="0">
                <a:solidFill>
                  <a:srgbClr val="373737"/>
                </a:solidFill>
                <a:effectLst/>
                <a:latin typeface="Myriad Pro"/>
              </a:rPr>
              <a:t> </a:t>
            </a:r>
          </a:p>
          <a:p>
            <a:r>
              <a:rPr lang="en-US" sz="1400" b="0" i="0" dirty="0">
                <a:solidFill>
                  <a:srgbClr val="373737"/>
                </a:solidFill>
                <a:effectLst/>
                <a:latin typeface="Myriad Pro"/>
              </a:rPr>
              <a:t>An exponential moving average (EMA) is a type of moving average (MA) that places a greater weight and significance on the most recent data points. Compared to SMA, EMA show more sensitivity to recent price changes.</a:t>
            </a:r>
            <a:endParaRPr lang="en-US" sz="1400" dirty="0"/>
          </a:p>
        </p:txBody>
      </p:sp>
      <p:pic>
        <p:nvPicPr>
          <p:cNvPr id="5" name="Imagen 4">
            <a:extLst>
              <a:ext uri="{FF2B5EF4-FFF2-40B4-BE49-F238E27FC236}">
                <a16:creationId xmlns:a16="http://schemas.microsoft.com/office/drawing/2014/main" id="{B690537B-A3D4-36A3-BA63-D2C18EAA1982}"/>
              </a:ext>
            </a:extLst>
          </p:cNvPr>
          <p:cNvPicPr>
            <a:picLocks noChangeAspect="1"/>
          </p:cNvPicPr>
          <p:nvPr/>
        </p:nvPicPr>
        <p:blipFill>
          <a:blip r:embed="rId2"/>
          <a:stretch>
            <a:fillRect/>
          </a:stretch>
        </p:blipFill>
        <p:spPr>
          <a:xfrm>
            <a:off x="1203960" y="4009814"/>
            <a:ext cx="3893820" cy="447886"/>
          </a:xfrm>
          <a:prstGeom prst="rect">
            <a:avLst/>
          </a:prstGeom>
        </p:spPr>
      </p:pic>
      <p:pic>
        <p:nvPicPr>
          <p:cNvPr id="7" name="Imagen 6">
            <a:extLst>
              <a:ext uri="{FF2B5EF4-FFF2-40B4-BE49-F238E27FC236}">
                <a16:creationId xmlns:a16="http://schemas.microsoft.com/office/drawing/2014/main" id="{BA0B1DC3-1DB6-B3DB-8A6F-E67753BA0873}"/>
              </a:ext>
            </a:extLst>
          </p:cNvPr>
          <p:cNvPicPr>
            <a:picLocks noChangeAspect="1"/>
          </p:cNvPicPr>
          <p:nvPr/>
        </p:nvPicPr>
        <p:blipFill>
          <a:blip r:embed="rId3"/>
          <a:stretch>
            <a:fillRect/>
          </a:stretch>
        </p:blipFill>
        <p:spPr>
          <a:xfrm>
            <a:off x="5532120" y="1901190"/>
            <a:ext cx="6088380" cy="3162300"/>
          </a:xfrm>
          <a:prstGeom prst="rect">
            <a:avLst/>
          </a:prstGeom>
        </p:spPr>
      </p:pic>
    </p:spTree>
    <p:extLst>
      <p:ext uri="{BB962C8B-B14F-4D97-AF65-F5344CB8AC3E}">
        <p14:creationId xmlns:p14="http://schemas.microsoft.com/office/powerpoint/2010/main" val="269176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2F7AE-E1B3-6699-C9AB-D49AAC7BEBF3}"/>
              </a:ext>
            </a:extLst>
          </p:cNvPr>
          <p:cNvSpPr>
            <a:spLocks noGrp="1"/>
          </p:cNvSpPr>
          <p:nvPr>
            <p:ph type="title"/>
          </p:nvPr>
        </p:nvSpPr>
        <p:spPr/>
        <p:txBody>
          <a:bodyPr/>
          <a:lstStyle/>
          <a:p>
            <a:r>
              <a:rPr lang="es-ES" dirty="0"/>
              <a:t>Data </a:t>
            </a:r>
            <a:r>
              <a:rPr lang="es-ES" dirty="0" err="1"/>
              <a:t>Wrangling</a:t>
            </a:r>
            <a:r>
              <a:rPr lang="es-ES" dirty="0"/>
              <a:t> and </a:t>
            </a:r>
            <a:r>
              <a:rPr lang="es-ES" dirty="0" err="1"/>
              <a:t>Feature</a:t>
            </a:r>
            <a:r>
              <a:rPr lang="es-ES" dirty="0"/>
              <a:t> </a:t>
            </a:r>
            <a:r>
              <a:rPr lang="es-ES" dirty="0" err="1"/>
              <a:t>Engineering</a:t>
            </a:r>
            <a:br>
              <a:rPr lang="es-ES" dirty="0"/>
            </a:br>
            <a:endParaRPr lang="en-US" dirty="0"/>
          </a:p>
        </p:txBody>
      </p:sp>
      <p:sp>
        <p:nvSpPr>
          <p:cNvPr id="3" name="Marcador de contenido 2">
            <a:extLst>
              <a:ext uri="{FF2B5EF4-FFF2-40B4-BE49-F238E27FC236}">
                <a16:creationId xmlns:a16="http://schemas.microsoft.com/office/drawing/2014/main" id="{4AFA5164-8AE1-CB76-4867-301137D143AA}"/>
              </a:ext>
            </a:extLst>
          </p:cNvPr>
          <p:cNvSpPr>
            <a:spLocks noGrp="1"/>
          </p:cNvSpPr>
          <p:nvPr>
            <p:ph idx="1"/>
          </p:nvPr>
        </p:nvSpPr>
        <p:spPr>
          <a:xfrm>
            <a:off x="1097280" y="1845734"/>
            <a:ext cx="9334500" cy="4023360"/>
          </a:xfrm>
        </p:spPr>
        <p:txBody>
          <a:bodyPr/>
          <a:lstStyle/>
          <a:p>
            <a:pPr marL="0" indent="0">
              <a:buNone/>
            </a:pPr>
            <a:r>
              <a:rPr lang="en-US" b="1" i="0" dirty="0">
                <a:solidFill>
                  <a:srgbClr val="373737"/>
                </a:solidFill>
                <a:effectLst/>
                <a:latin typeface="Myriad Pro"/>
              </a:rPr>
              <a:t>One Hot encoding Stock </a:t>
            </a:r>
            <a:r>
              <a:rPr lang="en-US" b="1" i="0" dirty="0" err="1">
                <a:solidFill>
                  <a:srgbClr val="373737"/>
                </a:solidFill>
                <a:effectLst/>
                <a:latin typeface="Myriad Pro"/>
              </a:rPr>
              <a:t>Catagorical</a:t>
            </a:r>
            <a:r>
              <a:rPr lang="en-US" b="1" i="0" dirty="0">
                <a:solidFill>
                  <a:srgbClr val="373737"/>
                </a:solidFill>
                <a:effectLst/>
                <a:latin typeface="Myriad Pro"/>
              </a:rPr>
              <a:t> data</a:t>
            </a:r>
          </a:p>
          <a:p>
            <a:pPr marL="0" indent="0" algn="l" fontAlgn="base">
              <a:buNone/>
            </a:pPr>
            <a:r>
              <a:rPr lang="en-US" sz="1200" b="0" i="0" dirty="0">
                <a:solidFill>
                  <a:srgbClr val="373737"/>
                </a:solidFill>
                <a:effectLst/>
                <a:latin typeface="Myriad Pro"/>
              </a:rPr>
              <a:t>Convert categorial data into numerical data to use in the ML model.</a:t>
            </a:r>
          </a:p>
          <a:p>
            <a:pPr algn="l" fontAlgn="base">
              <a:buFont typeface="Arial" panose="020B0604020202020204" pitchFamily="34" charset="0"/>
              <a:buChar char="•"/>
            </a:pPr>
            <a:r>
              <a:rPr lang="en-US" sz="1200" b="0" i="0" dirty="0">
                <a:solidFill>
                  <a:srgbClr val="373737"/>
                </a:solidFill>
                <a:effectLst/>
                <a:latin typeface="Myriad Pro"/>
              </a:rPr>
              <a:t>SectorCode33</a:t>
            </a:r>
          </a:p>
          <a:p>
            <a:pPr algn="l" fontAlgn="base">
              <a:buFont typeface="Arial" panose="020B0604020202020204" pitchFamily="34" charset="0"/>
              <a:buChar char="•"/>
            </a:pPr>
            <a:r>
              <a:rPr lang="en-US" sz="1200" b="0" i="0" dirty="0">
                <a:solidFill>
                  <a:srgbClr val="373737"/>
                </a:solidFill>
                <a:effectLst/>
                <a:latin typeface="Myriad Pro"/>
              </a:rPr>
              <a:t>Section</a:t>
            </a:r>
          </a:p>
        </p:txBody>
      </p:sp>
      <p:sp>
        <p:nvSpPr>
          <p:cNvPr id="9" name="CuadroTexto 8">
            <a:extLst>
              <a:ext uri="{FF2B5EF4-FFF2-40B4-BE49-F238E27FC236}">
                <a16:creationId xmlns:a16="http://schemas.microsoft.com/office/drawing/2014/main" id="{BDB537DF-E828-ED36-FFB3-36C9E96FFE77}"/>
              </a:ext>
            </a:extLst>
          </p:cNvPr>
          <p:cNvSpPr txBox="1"/>
          <p:nvPr/>
        </p:nvSpPr>
        <p:spPr>
          <a:xfrm>
            <a:off x="998220" y="3307080"/>
            <a:ext cx="6096000" cy="900246"/>
          </a:xfrm>
          <a:prstGeom prst="rect">
            <a:avLst/>
          </a:prstGeom>
          <a:noFill/>
        </p:spPr>
        <p:txBody>
          <a:bodyPr wrap="square">
            <a:spAutoFit/>
          </a:bodyPr>
          <a:lstStyle/>
          <a:p>
            <a:r>
              <a:rPr lang="de-CH" sz="1050" b="0" i="0" dirty="0">
                <a:solidFill>
                  <a:srgbClr val="222222"/>
                </a:solidFill>
                <a:effectLst/>
                <a:latin typeface="Monaco"/>
              </a:rPr>
              <a:t>cat_encoder </a:t>
            </a:r>
            <a:r>
              <a:rPr lang="de-CH" sz="1050" b="1" i="0" dirty="0">
                <a:solidFill>
                  <a:srgbClr val="000000"/>
                </a:solidFill>
                <a:effectLst/>
                <a:latin typeface="Monaco"/>
              </a:rPr>
              <a:t>=</a:t>
            </a:r>
            <a:r>
              <a:rPr lang="de-CH" sz="1050" b="0" i="0" dirty="0">
                <a:solidFill>
                  <a:srgbClr val="222222"/>
                </a:solidFill>
                <a:effectLst/>
                <a:latin typeface="Monaco"/>
              </a:rPr>
              <a:t> OneHotEncoder(handle_unknown</a:t>
            </a:r>
            <a:r>
              <a:rPr lang="de-CH" sz="1050" b="1" i="0" dirty="0">
                <a:solidFill>
                  <a:srgbClr val="000000"/>
                </a:solidFill>
                <a:effectLst/>
                <a:latin typeface="Monaco"/>
              </a:rPr>
              <a:t>=</a:t>
            </a:r>
            <a:r>
              <a:rPr lang="de-CH" sz="1050" b="0" i="0" dirty="0">
                <a:solidFill>
                  <a:srgbClr val="DD1144"/>
                </a:solidFill>
                <a:effectLst/>
                <a:latin typeface="Monaco"/>
              </a:rPr>
              <a:t>'ignore’</a:t>
            </a:r>
            <a:r>
              <a:rPr lang="de-CH" sz="1050" b="0" i="0" dirty="0">
                <a:solidFill>
                  <a:srgbClr val="222222"/>
                </a:solidFill>
                <a:effectLst/>
                <a:latin typeface="Monaco"/>
              </a:rPr>
              <a:t>) </a:t>
            </a:r>
          </a:p>
          <a:p>
            <a:r>
              <a:rPr lang="de-CH" sz="1050" b="0" i="0" dirty="0">
                <a:solidFill>
                  <a:srgbClr val="222222"/>
                </a:solidFill>
                <a:effectLst/>
                <a:latin typeface="Monaco"/>
              </a:rPr>
              <a:t>train_set_cat_coded </a:t>
            </a:r>
            <a:r>
              <a:rPr lang="de-CH" sz="1050" b="1" i="0" dirty="0">
                <a:solidFill>
                  <a:srgbClr val="000000"/>
                </a:solidFill>
                <a:effectLst/>
                <a:latin typeface="Monaco"/>
              </a:rPr>
              <a:t>=</a:t>
            </a:r>
            <a:r>
              <a:rPr lang="de-CH" sz="1050" b="0" i="0" dirty="0">
                <a:solidFill>
                  <a:srgbClr val="222222"/>
                </a:solidFill>
                <a:effectLst/>
                <a:latin typeface="Monaco"/>
              </a:rPr>
              <a:t> cat_encoder.fit_transform(df_prices_feat[[</a:t>
            </a:r>
            <a:r>
              <a:rPr lang="de-CH" sz="1050" b="0" i="0" dirty="0">
                <a:solidFill>
                  <a:srgbClr val="DD1144"/>
                </a:solidFill>
                <a:effectLst/>
                <a:latin typeface="Monaco"/>
              </a:rPr>
              <a:t>"33SectorName"</a:t>
            </a:r>
            <a:r>
              <a:rPr lang="de-CH" sz="1050" b="0" i="0" dirty="0">
                <a:solidFill>
                  <a:srgbClr val="222222"/>
                </a:solidFill>
                <a:effectLst/>
                <a:latin typeface="Monaco"/>
              </a:rPr>
              <a:t>,</a:t>
            </a:r>
            <a:r>
              <a:rPr lang="de-CH" sz="1050" b="0" i="0" dirty="0">
                <a:solidFill>
                  <a:srgbClr val="DD1144"/>
                </a:solidFill>
                <a:effectLst/>
                <a:latin typeface="Monaco"/>
              </a:rPr>
              <a:t>"17SectorName"</a:t>
            </a:r>
            <a:r>
              <a:rPr lang="de-CH" sz="1050" b="0" i="0" dirty="0">
                <a:solidFill>
                  <a:srgbClr val="222222"/>
                </a:solidFill>
                <a:effectLst/>
                <a:latin typeface="Monaco"/>
              </a:rPr>
              <a:t>]]) train_set_cat_coded.shape</a:t>
            </a:r>
          </a:p>
          <a:p>
            <a:endParaRPr lang="de-CH" sz="1050" b="0" i="0" dirty="0">
              <a:solidFill>
                <a:srgbClr val="222222"/>
              </a:solidFill>
              <a:effectLst/>
              <a:latin typeface="Monaco"/>
            </a:endParaRPr>
          </a:p>
          <a:p>
            <a:r>
              <a:rPr lang="de-CH" sz="1050" b="0" i="0" dirty="0">
                <a:solidFill>
                  <a:srgbClr val="222222"/>
                </a:solidFill>
                <a:effectLst/>
                <a:latin typeface="Monaco"/>
              </a:rPr>
              <a:t>(2332531, 50)</a:t>
            </a:r>
            <a:endParaRPr lang="en-US" sz="1050" dirty="0"/>
          </a:p>
        </p:txBody>
      </p:sp>
      <p:sp>
        <p:nvSpPr>
          <p:cNvPr id="12" name="CuadroTexto 11">
            <a:extLst>
              <a:ext uri="{FF2B5EF4-FFF2-40B4-BE49-F238E27FC236}">
                <a16:creationId xmlns:a16="http://schemas.microsoft.com/office/drawing/2014/main" id="{8970FD9D-781F-BCC5-673F-1FA5308BF9D6}"/>
              </a:ext>
            </a:extLst>
          </p:cNvPr>
          <p:cNvSpPr txBox="1"/>
          <p:nvPr/>
        </p:nvSpPr>
        <p:spPr>
          <a:xfrm>
            <a:off x="998220" y="4315700"/>
            <a:ext cx="6096000" cy="1384995"/>
          </a:xfrm>
          <a:prstGeom prst="rect">
            <a:avLst/>
          </a:prstGeom>
          <a:noFill/>
        </p:spPr>
        <p:txBody>
          <a:bodyPr wrap="square">
            <a:spAutoFit/>
          </a:bodyPr>
          <a:lstStyle/>
          <a:p>
            <a:pPr marL="0" indent="0">
              <a:buNone/>
            </a:pPr>
            <a:r>
              <a:rPr lang="en-US" b="1" i="0" dirty="0">
                <a:solidFill>
                  <a:srgbClr val="373737"/>
                </a:solidFill>
                <a:effectLst/>
                <a:latin typeface="Myriad Pro"/>
              </a:rPr>
              <a:t>Select features for the model</a:t>
            </a:r>
          </a:p>
          <a:p>
            <a:pPr marL="0" indent="0">
              <a:buNone/>
            </a:pPr>
            <a:endParaRPr lang="en-US" b="1" dirty="0">
              <a:solidFill>
                <a:srgbClr val="373737"/>
              </a:solidFill>
              <a:latin typeface="Myriad Pro"/>
            </a:endParaRPr>
          </a:p>
          <a:p>
            <a:pPr marL="0" indent="0">
              <a:buNone/>
            </a:pPr>
            <a:r>
              <a:rPr lang="en-US" sz="1200" b="0" i="0" dirty="0">
                <a:solidFill>
                  <a:srgbClr val="373737"/>
                </a:solidFill>
                <a:effectLst/>
                <a:latin typeface="Myriad Pro"/>
              </a:rPr>
              <a:t>Once all the features are calculated and the categorical variables are encoded, create all the data for the ML model is ready.</a:t>
            </a:r>
          </a:p>
          <a:p>
            <a:pPr marL="0" indent="0">
              <a:buNone/>
            </a:pPr>
            <a:endParaRPr lang="en-US" sz="1200" dirty="0">
              <a:solidFill>
                <a:srgbClr val="373737"/>
              </a:solidFill>
              <a:latin typeface="Myriad Pro"/>
            </a:endParaRPr>
          </a:p>
          <a:p>
            <a:pPr marL="0" indent="0">
              <a:buNone/>
            </a:pPr>
            <a:endParaRPr lang="en-US" sz="1200" b="1" i="0" dirty="0">
              <a:solidFill>
                <a:srgbClr val="373737"/>
              </a:solidFill>
              <a:effectLst/>
              <a:latin typeface="Myriad Pro"/>
            </a:endParaRPr>
          </a:p>
        </p:txBody>
      </p:sp>
      <p:graphicFrame>
        <p:nvGraphicFramePr>
          <p:cNvPr id="17" name="Tabla 16">
            <a:extLst>
              <a:ext uri="{FF2B5EF4-FFF2-40B4-BE49-F238E27FC236}">
                <a16:creationId xmlns:a16="http://schemas.microsoft.com/office/drawing/2014/main" id="{171315A0-080C-3674-8F1F-347632FAF515}"/>
              </a:ext>
            </a:extLst>
          </p:cNvPr>
          <p:cNvGraphicFramePr>
            <a:graphicFrameLocks noGrp="1"/>
          </p:cNvGraphicFramePr>
          <p:nvPr>
            <p:extLst>
              <p:ext uri="{D42A27DB-BD31-4B8C-83A1-F6EECF244321}">
                <p14:modId xmlns:p14="http://schemas.microsoft.com/office/powerpoint/2010/main" val="611044466"/>
              </p:ext>
            </p:extLst>
          </p:nvPr>
        </p:nvGraphicFramePr>
        <p:xfrm>
          <a:off x="7259481" y="2294453"/>
          <a:ext cx="4532464" cy="2925499"/>
        </p:xfrm>
        <a:graphic>
          <a:graphicData uri="http://schemas.openxmlformats.org/drawingml/2006/table">
            <a:tbl>
              <a:tblPr/>
              <a:tblGrid>
                <a:gridCol w="283279">
                  <a:extLst>
                    <a:ext uri="{9D8B030D-6E8A-4147-A177-3AD203B41FA5}">
                      <a16:colId xmlns:a16="http://schemas.microsoft.com/office/drawing/2014/main" val="3098435217"/>
                    </a:ext>
                  </a:extLst>
                </a:gridCol>
                <a:gridCol w="283279">
                  <a:extLst>
                    <a:ext uri="{9D8B030D-6E8A-4147-A177-3AD203B41FA5}">
                      <a16:colId xmlns:a16="http://schemas.microsoft.com/office/drawing/2014/main" val="1412884543"/>
                    </a:ext>
                  </a:extLst>
                </a:gridCol>
                <a:gridCol w="283279">
                  <a:extLst>
                    <a:ext uri="{9D8B030D-6E8A-4147-A177-3AD203B41FA5}">
                      <a16:colId xmlns:a16="http://schemas.microsoft.com/office/drawing/2014/main" val="3642035691"/>
                    </a:ext>
                  </a:extLst>
                </a:gridCol>
                <a:gridCol w="283279">
                  <a:extLst>
                    <a:ext uri="{9D8B030D-6E8A-4147-A177-3AD203B41FA5}">
                      <a16:colId xmlns:a16="http://schemas.microsoft.com/office/drawing/2014/main" val="1771374993"/>
                    </a:ext>
                  </a:extLst>
                </a:gridCol>
                <a:gridCol w="283279">
                  <a:extLst>
                    <a:ext uri="{9D8B030D-6E8A-4147-A177-3AD203B41FA5}">
                      <a16:colId xmlns:a16="http://schemas.microsoft.com/office/drawing/2014/main" val="1923819537"/>
                    </a:ext>
                  </a:extLst>
                </a:gridCol>
                <a:gridCol w="283279">
                  <a:extLst>
                    <a:ext uri="{9D8B030D-6E8A-4147-A177-3AD203B41FA5}">
                      <a16:colId xmlns:a16="http://schemas.microsoft.com/office/drawing/2014/main" val="1623593828"/>
                    </a:ext>
                  </a:extLst>
                </a:gridCol>
                <a:gridCol w="283279">
                  <a:extLst>
                    <a:ext uri="{9D8B030D-6E8A-4147-A177-3AD203B41FA5}">
                      <a16:colId xmlns:a16="http://schemas.microsoft.com/office/drawing/2014/main" val="276751372"/>
                    </a:ext>
                  </a:extLst>
                </a:gridCol>
                <a:gridCol w="283279">
                  <a:extLst>
                    <a:ext uri="{9D8B030D-6E8A-4147-A177-3AD203B41FA5}">
                      <a16:colId xmlns:a16="http://schemas.microsoft.com/office/drawing/2014/main" val="3095775700"/>
                    </a:ext>
                  </a:extLst>
                </a:gridCol>
                <a:gridCol w="283279">
                  <a:extLst>
                    <a:ext uri="{9D8B030D-6E8A-4147-A177-3AD203B41FA5}">
                      <a16:colId xmlns:a16="http://schemas.microsoft.com/office/drawing/2014/main" val="4073091827"/>
                    </a:ext>
                  </a:extLst>
                </a:gridCol>
                <a:gridCol w="283279">
                  <a:extLst>
                    <a:ext uri="{9D8B030D-6E8A-4147-A177-3AD203B41FA5}">
                      <a16:colId xmlns:a16="http://schemas.microsoft.com/office/drawing/2014/main" val="3027600287"/>
                    </a:ext>
                  </a:extLst>
                </a:gridCol>
                <a:gridCol w="283279">
                  <a:extLst>
                    <a:ext uri="{9D8B030D-6E8A-4147-A177-3AD203B41FA5}">
                      <a16:colId xmlns:a16="http://schemas.microsoft.com/office/drawing/2014/main" val="3725178825"/>
                    </a:ext>
                  </a:extLst>
                </a:gridCol>
                <a:gridCol w="283279">
                  <a:extLst>
                    <a:ext uri="{9D8B030D-6E8A-4147-A177-3AD203B41FA5}">
                      <a16:colId xmlns:a16="http://schemas.microsoft.com/office/drawing/2014/main" val="1948868861"/>
                    </a:ext>
                  </a:extLst>
                </a:gridCol>
                <a:gridCol w="283279">
                  <a:extLst>
                    <a:ext uri="{9D8B030D-6E8A-4147-A177-3AD203B41FA5}">
                      <a16:colId xmlns:a16="http://schemas.microsoft.com/office/drawing/2014/main" val="78726008"/>
                    </a:ext>
                  </a:extLst>
                </a:gridCol>
                <a:gridCol w="283279">
                  <a:extLst>
                    <a:ext uri="{9D8B030D-6E8A-4147-A177-3AD203B41FA5}">
                      <a16:colId xmlns:a16="http://schemas.microsoft.com/office/drawing/2014/main" val="82409539"/>
                    </a:ext>
                  </a:extLst>
                </a:gridCol>
                <a:gridCol w="283279">
                  <a:extLst>
                    <a:ext uri="{9D8B030D-6E8A-4147-A177-3AD203B41FA5}">
                      <a16:colId xmlns:a16="http://schemas.microsoft.com/office/drawing/2014/main" val="1748712874"/>
                    </a:ext>
                  </a:extLst>
                </a:gridCol>
                <a:gridCol w="283279">
                  <a:extLst>
                    <a:ext uri="{9D8B030D-6E8A-4147-A177-3AD203B41FA5}">
                      <a16:colId xmlns:a16="http://schemas.microsoft.com/office/drawing/2014/main" val="2613588523"/>
                    </a:ext>
                  </a:extLst>
                </a:gridCol>
              </a:tblGrid>
              <a:tr h="870933">
                <a:tc>
                  <a:txBody>
                    <a:bodyPr/>
                    <a:lstStyle/>
                    <a:p>
                      <a:pPr fontAlgn="base"/>
                      <a:br>
                        <a:rPr lang="de-CH" sz="500">
                          <a:solidFill>
                            <a:schemeClr val="bg1"/>
                          </a:solidFill>
                          <a:effectLst/>
                          <a:latin typeface="Lucida Grande"/>
                        </a:rPr>
                      </a:br>
                      <a:r>
                        <a:rPr lang="de-CH" sz="500">
                          <a:solidFill>
                            <a:schemeClr val="bg1"/>
                          </a:solidFill>
                          <a:effectLst/>
                          <a:latin typeface="Lucida Grande"/>
                        </a:rPr>
                        <a:t>Air Transportation</a:t>
                      </a:r>
                    </a:p>
                  </a:txBody>
                  <a:tcPr marL="13649" marR="13649" marT="13649" marB="13649" anchor="ctr">
                    <a:lnL>
                      <a:noFill/>
                    </a:lnL>
                    <a:lnR>
                      <a:noFill/>
                    </a:lnR>
                    <a:lnT>
                      <a:noFill/>
                    </a:lnT>
                    <a:lnB>
                      <a:noFill/>
                    </a:lnB>
                    <a:solidFill>
                      <a:srgbClr val="373737"/>
                    </a:solidFill>
                  </a:tcPr>
                </a:tc>
                <a:tc>
                  <a:txBody>
                    <a:bodyPr/>
                    <a:lstStyle/>
                    <a:p>
                      <a:pPr fontAlgn="base"/>
                      <a:r>
                        <a:rPr lang="de-CH" sz="500">
                          <a:solidFill>
                            <a:schemeClr val="bg1"/>
                          </a:solidFill>
                          <a:effectLst/>
                          <a:latin typeface="Lucida Grande"/>
                        </a:rPr>
                        <a:t>Banks</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Chemicals</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Construction</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Electric Appliances</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Electric Power and Gas</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dirty="0">
                          <a:solidFill>
                            <a:schemeClr val="bg1"/>
                          </a:solidFill>
                          <a:effectLst/>
                          <a:latin typeface="Lucida Grande"/>
                        </a:rPr>
                        <a:t>Fishery, Agriculture and Forestry</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Foods</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Glass and Ceramics Products</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Information &amp; Communication</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Insurance</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a:solidFill>
                            <a:schemeClr val="bg1"/>
                          </a:solidFill>
                          <a:effectLst/>
                          <a:latin typeface="Lucida Grande"/>
                        </a:rPr>
                        <a:t>Iron and Steel</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dirty="0">
                          <a:solidFill>
                            <a:schemeClr val="bg1"/>
                          </a:solidFill>
                          <a:effectLst/>
                          <a:latin typeface="Lucida Grande"/>
                        </a:rPr>
                        <a:t>Land Transportation</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CH" sz="500" dirty="0">
                          <a:solidFill>
                            <a:schemeClr val="bg1"/>
                          </a:solidFill>
                          <a:effectLst/>
                        </a:rPr>
                        <a:t>...</a:t>
                      </a:r>
                    </a:p>
                    <a:p>
                      <a:pPr fontAlgn="base"/>
                      <a:endParaRPr lang="de-CH" sz="500" dirty="0">
                        <a:solidFill>
                          <a:schemeClr val="bg1"/>
                        </a:solidFill>
                        <a:effectLst/>
                        <a:latin typeface="Lucida Grande"/>
                      </a:endParaRP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dirty="0">
                          <a:solidFill>
                            <a:schemeClr val="bg1"/>
                          </a:solidFill>
                          <a:effectLst/>
                          <a:latin typeface="Lucida Grande"/>
                        </a:rPr>
                        <a:t>Marine Transportation</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500" dirty="0">
                          <a:solidFill>
                            <a:schemeClr val="bg1"/>
                          </a:solidFill>
                          <a:effectLst/>
                          <a:latin typeface="Lucida Grande"/>
                        </a:rPr>
                        <a:t>Metal Products</a:t>
                      </a:r>
                    </a:p>
                  </a:txBody>
                  <a:tcPr marL="13649" marR="13649" marT="13649" marB="13649"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extLst>
                  <a:ext uri="{0D108BD9-81ED-4DB2-BD59-A6C34878D82A}">
                    <a16:rowId xmlns:a16="http://schemas.microsoft.com/office/drawing/2014/main" val="1805116163"/>
                  </a:ext>
                </a:extLst>
              </a:tr>
              <a:tr h="128116">
                <a:tc>
                  <a:txBody>
                    <a:bodyPr/>
                    <a:lstStyle/>
                    <a:p>
                      <a:pPr fontAlgn="base"/>
                      <a:r>
                        <a:rPr lang="de-CH" sz="500">
                          <a:solidFill>
                            <a:srgbClr val="FFFFFF"/>
                          </a:solidFill>
                          <a:effectLst/>
                          <a:latin typeface="Lucida Grande"/>
                        </a:rPr>
                        <a:t>0</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1.0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299586303"/>
                  </a:ext>
                </a:extLst>
              </a:tr>
              <a:tr h="128116">
                <a:tc>
                  <a:txBody>
                    <a:bodyPr/>
                    <a:lstStyle/>
                    <a:p>
                      <a:pPr fontAlgn="base"/>
                      <a:r>
                        <a:rPr lang="de-CH" sz="500">
                          <a:solidFill>
                            <a:srgbClr val="FFFFFF"/>
                          </a:solidFill>
                          <a:effectLst/>
                          <a:latin typeface="Lucida Grande"/>
                        </a:rPr>
                        <a:t>1</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1.0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408170182"/>
                  </a:ext>
                </a:extLst>
              </a:tr>
              <a:tr h="128116">
                <a:tc>
                  <a:txBody>
                    <a:bodyPr/>
                    <a:lstStyle/>
                    <a:p>
                      <a:pPr fontAlgn="base"/>
                      <a:r>
                        <a:rPr lang="de-CH" sz="500">
                          <a:solidFill>
                            <a:srgbClr val="FFFFFF"/>
                          </a:solidFill>
                          <a:effectLst/>
                          <a:latin typeface="Lucida Grande"/>
                        </a:rPr>
                        <a:t>2</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1.0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492947174"/>
                  </a:ext>
                </a:extLst>
              </a:tr>
              <a:tr h="128116">
                <a:tc>
                  <a:txBody>
                    <a:bodyPr/>
                    <a:lstStyle/>
                    <a:p>
                      <a:pPr fontAlgn="base"/>
                      <a:r>
                        <a:rPr lang="de-CH" sz="500">
                          <a:solidFill>
                            <a:srgbClr val="FFFFFF"/>
                          </a:solidFill>
                          <a:effectLst/>
                          <a:latin typeface="Lucida Grande"/>
                        </a:rPr>
                        <a:t>3</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1.0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802838509"/>
                  </a:ext>
                </a:extLst>
              </a:tr>
              <a:tr h="128116">
                <a:tc>
                  <a:txBody>
                    <a:bodyPr/>
                    <a:lstStyle/>
                    <a:p>
                      <a:pPr fontAlgn="base"/>
                      <a:r>
                        <a:rPr lang="de-CH" sz="500">
                          <a:solidFill>
                            <a:srgbClr val="FFFFFF"/>
                          </a:solidFill>
                          <a:effectLst/>
                          <a:latin typeface="Lucida Grande"/>
                        </a:rPr>
                        <a:t>4</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1.0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319350090"/>
                  </a:ext>
                </a:extLst>
              </a:tr>
              <a:tr h="128116">
                <a:tc>
                  <a:txBody>
                    <a:bodyPr/>
                    <a:lstStyle/>
                    <a:p>
                      <a:pPr fontAlgn="base"/>
                      <a:r>
                        <a:rPr lang="de-CH" sz="500">
                          <a:solidFill>
                            <a:srgbClr val="FFFFFF"/>
                          </a:solidFill>
                          <a:effectLst/>
                          <a:latin typeface="Lucida Grande"/>
                        </a:rPr>
                        <a:t>...</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604509759"/>
                  </a:ext>
                </a:extLst>
              </a:tr>
              <a:tr h="257174">
                <a:tc>
                  <a:txBody>
                    <a:bodyPr/>
                    <a:lstStyle/>
                    <a:p>
                      <a:pPr fontAlgn="base"/>
                      <a:r>
                        <a:rPr lang="de-CH" sz="500">
                          <a:solidFill>
                            <a:srgbClr val="FFFFFF"/>
                          </a:solidFill>
                          <a:effectLst/>
                          <a:latin typeface="Lucida Grande"/>
                        </a:rPr>
                        <a:t>2332526</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32773497"/>
                  </a:ext>
                </a:extLst>
              </a:tr>
              <a:tr h="257174">
                <a:tc>
                  <a:txBody>
                    <a:bodyPr/>
                    <a:lstStyle/>
                    <a:p>
                      <a:pPr fontAlgn="base"/>
                      <a:r>
                        <a:rPr lang="de-CH" sz="500">
                          <a:solidFill>
                            <a:srgbClr val="FFFFFF"/>
                          </a:solidFill>
                          <a:effectLst/>
                          <a:latin typeface="Lucida Grande"/>
                        </a:rPr>
                        <a:t>2332527</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473029487"/>
                  </a:ext>
                </a:extLst>
              </a:tr>
              <a:tr h="257174">
                <a:tc>
                  <a:txBody>
                    <a:bodyPr/>
                    <a:lstStyle/>
                    <a:p>
                      <a:pPr fontAlgn="base"/>
                      <a:r>
                        <a:rPr lang="de-CH" sz="500">
                          <a:solidFill>
                            <a:srgbClr val="FFFFFF"/>
                          </a:solidFill>
                          <a:effectLst/>
                          <a:latin typeface="Lucida Grande"/>
                        </a:rPr>
                        <a:t>2332528</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672735841"/>
                  </a:ext>
                </a:extLst>
              </a:tr>
              <a:tr h="257174">
                <a:tc>
                  <a:txBody>
                    <a:bodyPr/>
                    <a:lstStyle/>
                    <a:p>
                      <a:pPr fontAlgn="base"/>
                      <a:r>
                        <a:rPr lang="de-CH" sz="500">
                          <a:solidFill>
                            <a:srgbClr val="FFFFFF"/>
                          </a:solidFill>
                          <a:effectLst/>
                          <a:latin typeface="Lucida Grande"/>
                        </a:rPr>
                        <a:t>2332529</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804725258"/>
                  </a:ext>
                </a:extLst>
              </a:tr>
              <a:tr h="257174">
                <a:tc>
                  <a:txBody>
                    <a:bodyPr/>
                    <a:lstStyle/>
                    <a:p>
                      <a:pPr fontAlgn="base"/>
                      <a:r>
                        <a:rPr lang="de-CH" sz="500">
                          <a:solidFill>
                            <a:srgbClr val="FFFFFF"/>
                          </a:solidFill>
                          <a:effectLst/>
                          <a:latin typeface="Lucida Grande"/>
                        </a:rPr>
                        <a:t>2332530</a:t>
                      </a:r>
                    </a:p>
                  </a:txBody>
                  <a:tcPr marL="13649" marR="13649" marT="13649" marB="13649" anchor="ctr">
                    <a:lnL>
                      <a:noFill/>
                    </a:lnL>
                    <a:lnR w="9525" cap="flat" cmpd="sng" algn="ctr">
                      <a:solidFill>
                        <a:srgbClr val="373737"/>
                      </a:solidFill>
                      <a:prstDash val="solid"/>
                      <a:round/>
                      <a:headEnd type="none" w="med" len="med"/>
                      <a:tailEnd type="none" w="med" len="med"/>
                    </a:lnR>
                    <a:lnT>
                      <a:noFill/>
                    </a:lnT>
                    <a:lnB>
                      <a:noFill/>
                    </a:lnB>
                    <a:solidFill>
                      <a:srgbClr val="373737"/>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500" dirty="0">
                          <a:effectLst/>
                        </a:rPr>
                        <a:t>0.0</a:t>
                      </a:r>
                    </a:p>
                  </a:txBody>
                  <a:tcPr marL="13649" marR="13649" marT="13649" marB="13649" anchor="ctr">
                    <a:lnL w="9525" cap="flat" cmpd="sng" algn="ctr">
                      <a:solidFill>
                        <a:srgbClr val="373737"/>
                      </a:solidFill>
                      <a:prstDash val="solid"/>
                      <a:round/>
                      <a:headEnd type="none" w="med" len="med"/>
                      <a:tailEnd type="none" w="med" len="med"/>
                    </a:lnL>
                    <a:lnT w="9525" cap="flat" cmpd="sng" algn="ctr">
                      <a:solidFill>
                        <a:srgbClr val="373737"/>
                      </a:solidFill>
                      <a:prstDash val="solid"/>
                      <a:round/>
                      <a:headEnd type="none" w="med" len="med"/>
                      <a:tailEnd type="none" w="med" len="med"/>
                    </a:lnT>
                  </a:tcPr>
                </a:tc>
                <a:tc>
                  <a:txBody>
                    <a:bodyPr/>
                    <a:lstStyle/>
                    <a:p>
                      <a:pPr fontAlgn="base"/>
                      <a:r>
                        <a:rPr lang="de-CH" sz="500" dirty="0">
                          <a:effectLst/>
                        </a:rPr>
                        <a:t>0.0</a:t>
                      </a:r>
                    </a:p>
                  </a:txBody>
                  <a:tcPr marL="13649" marR="13649" marT="13649" marB="13649" anchor="ctr">
                    <a:lnT w="9525" cap="flat" cmpd="sng" algn="ctr">
                      <a:solidFill>
                        <a:srgbClr val="373737"/>
                      </a:solidFill>
                      <a:prstDash val="solid"/>
                      <a:round/>
                      <a:headEnd type="none" w="med" len="med"/>
                      <a:tailEnd type="none" w="med" len="med"/>
                    </a:lnT>
                  </a:tcPr>
                </a:tc>
                <a:tc>
                  <a:txBody>
                    <a:bodyPr/>
                    <a:lstStyle/>
                    <a:p>
                      <a:pPr fontAlgn="base"/>
                      <a:r>
                        <a:rPr lang="de-CH" sz="500" dirty="0">
                          <a:effectLst/>
                        </a:rPr>
                        <a:t>0.0</a:t>
                      </a:r>
                    </a:p>
                  </a:txBody>
                  <a:tcPr marL="13649" marR="13649" marT="13649" marB="13649" anchor="ctr">
                    <a:lnT w="9525" cap="flat" cmpd="sng" algn="ctr">
                      <a:solidFill>
                        <a:srgbClr val="373737"/>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de-CH" sz="500" b="0" i="0" u="none" strike="noStrike" kern="1200" cap="none" spc="0" normalizeH="0" baseline="0" noProof="0" dirty="0">
                          <a:ln>
                            <a:noFill/>
                          </a:ln>
                          <a:solidFill>
                            <a:srgbClr val="000000"/>
                          </a:solidFill>
                          <a:effectLst/>
                          <a:uLnTx/>
                          <a:uFillTx/>
                          <a:latin typeface="Calibri" panose="020F0502020204030204"/>
                          <a:ea typeface="+mn-ea"/>
                          <a:cs typeface="+mn-cs"/>
                        </a:rPr>
                        <a:t>...</a:t>
                      </a:r>
                    </a:p>
                  </a:txBody>
                  <a:tcPr marL="13649" marR="13649" marT="13649" marB="13649" anchor="ctr">
                    <a:lnT w="9525" cap="flat" cmpd="sng" algn="ctr">
                      <a:solidFill>
                        <a:srgbClr val="373737"/>
                      </a:solidFill>
                      <a:prstDash val="solid"/>
                      <a:round/>
                      <a:headEnd type="none" w="med" len="med"/>
                      <a:tailEnd type="none" w="med" len="med"/>
                    </a:lnT>
                  </a:tcPr>
                </a:tc>
                <a:tc>
                  <a:txBody>
                    <a:bodyPr/>
                    <a:lstStyle/>
                    <a:p>
                      <a:pPr fontAlgn="base"/>
                      <a:r>
                        <a:rPr lang="de-CH" sz="500" dirty="0">
                          <a:effectLst/>
                        </a:rPr>
                        <a:t>0.0</a:t>
                      </a:r>
                    </a:p>
                  </a:txBody>
                  <a:tcPr marL="13649" marR="13649" marT="13649" marB="13649" anchor="ctr">
                    <a:lnT w="9525" cap="flat" cmpd="sng" algn="ctr">
                      <a:solidFill>
                        <a:srgbClr val="373737"/>
                      </a:solidFill>
                      <a:prstDash val="solid"/>
                      <a:round/>
                      <a:headEnd type="none" w="med" len="med"/>
                      <a:tailEnd type="none" w="med" len="med"/>
                    </a:lnT>
                  </a:tcPr>
                </a:tc>
                <a:tc>
                  <a:txBody>
                    <a:bodyPr/>
                    <a:lstStyle/>
                    <a:p>
                      <a:pPr fontAlgn="base"/>
                      <a:r>
                        <a:rPr lang="de-CH" sz="500" dirty="0">
                          <a:effectLst/>
                        </a:rPr>
                        <a:t>0.0</a:t>
                      </a:r>
                    </a:p>
                  </a:txBody>
                  <a:tcPr marL="13649" marR="13649" marT="13649" marB="13649" anchor="ctr">
                    <a:lnT w="9525" cap="flat" cmpd="sng" algn="ctr">
                      <a:solidFill>
                        <a:srgbClr val="373737"/>
                      </a:solidFill>
                      <a:prstDash val="solid"/>
                      <a:round/>
                      <a:headEnd type="none" w="med" len="med"/>
                      <a:tailEnd type="none" w="med" len="med"/>
                    </a:lnT>
                  </a:tcPr>
                </a:tc>
                <a:extLst>
                  <a:ext uri="{0D108BD9-81ED-4DB2-BD59-A6C34878D82A}">
                    <a16:rowId xmlns:a16="http://schemas.microsoft.com/office/drawing/2014/main" val="1321090010"/>
                  </a:ext>
                </a:extLst>
              </a:tr>
            </a:tbl>
          </a:graphicData>
        </a:graphic>
      </p:graphicFrame>
    </p:spTree>
    <p:extLst>
      <p:ext uri="{BB962C8B-B14F-4D97-AF65-F5344CB8AC3E}">
        <p14:creationId xmlns:p14="http://schemas.microsoft.com/office/powerpoint/2010/main" val="140795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2F7AE-E1B3-6699-C9AB-D49AAC7BEBF3}"/>
              </a:ext>
            </a:extLst>
          </p:cNvPr>
          <p:cNvSpPr>
            <a:spLocks noGrp="1"/>
          </p:cNvSpPr>
          <p:nvPr>
            <p:ph type="title"/>
          </p:nvPr>
        </p:nvSpPr>
        <p:spPr/>
        <p:txBody>
          <a:bodyPr/>
          <a:lstStyle/>
          <a:p>
            <a:r>
              <a:rPr lang="es-ES" dirty="0"/>
              <a:t>Data </a:t>
            </a:r>
            <a:r>
              <a:rPr lang="es-ES" dirty="0" err="1"/>
              <a:t>Wrangling</a:t>
            </a:r>
            <a:r>
              <a:rPr lang="es-ES" dirty="0"/>
              <a:t> and </a:t>
            </a:r>
            <a:r>
              <a:rPr lang="es-ES" dirty="0" err="1"/>
              <a:t>Feature</a:t>
            </a:r>
            <a:r>
              <a:rPr lang="es-ES" dirty="0"/>
              <a:t> </a:t>
            </a:r>
            <a:r>
              <a:rPr lang="es-ES" dirty="0" err="1"/>
              <a:t>Engineering</a:t>
            </a:r>
            <a:br>
              <a:rPr lang="es-ES" dirty="0"/>
            </a:br>
            <a:endParaRPr lang="en-US" dirty="0"/>
          </a:p>
        </p:txBody>
      </p:sp>
      <p:sp>
        <p:nvSpPr>
          <p:cNvPr id="3" name="Marcador de contenido 2">
            <a:extLst>
              <a:ext uri="{FF2B5EF4-FFF2-40B4-BE49-F238E27FC236}">
                <a16:creationId xmlns:a16="http://schemas.microsoft.com/office/drawing/2014/main" id="{4AFA5164-8AE1-CB76-4867-301137D143AA}"/>
              </a:ext>
            </a:extLst>
          </p:cNvPr>
          <p:cNvSpPr>
            <a:spLocks noGrp="1"/>
          </p:cNvSpPr>
          <p:nvPr>
            <p:ph idx="1"/>
          </p:nvPr>
        </p:nvSpPr>
        <p:spPr>
          <a:xfrm>
            <a:off x="953813" y="1866025"/>
            <a:ext cx="4497114" cy="3326794"/>
          </a:xfrm>
        </p:spPr>
        <p:txBody>
          <a:bodyPr/>
          <a:lstStyle/>
          <a:p>
            <a:pPr marL="0" indent="0">
              <a:buNone/>
            </a:pPr>
            <a:r>
              <a:rPr lang="en-US" b="1" i="0" dirty="0">
                <a:solidFill>
                  <a:srgbClr val="373737"/>
                </a:solidFill>
                <a:effectLst/>
                <a:latin typeface="Myriad Pro"/>
              </a:rPr>
              <a:t>Correlation Matrix</a:t>
            </a:r>
          </a:p>
          <a:p>
            <a:pPr marL="0" indent="0">
              <a:buNone/>
            </a:pPr>
            <a:r>
              <a:rPr lang="de-CH" sz="1200" b="0" i="0" dirty="0">
                <a:solidFill>
                  <a:srgbClr val="222222"/>
                </a:solidFill>
                <a:effectLst/>
                <a:latin typeface="Monaco"/>
              </a:rPr>
              <a:t>corr_mat </a:t>
            </a:r>
            <a:r>
              <a:rPr lang="de-CH" sz="1200" b="1" i="0" dirty="0">
                <a:solidFill>
                  <a:srgbClr val="000000"/>
                </a:solidFill>
                <a:effectLst/>
                <a:latin typeface="Monaco"/>
              </a:rPr>
              <a:t>=</a:t>
            </a:r>
            <a:r>
              <a:rPr lang="de-CH" sz="1200" b="0" i="0" dirty="0">
                <a:solidFill>
                  <a:srgbClr val="222222"/>
                </a:solidFill>
                <a:effectLst/>
                <a:latin typeface="Monaco"/>
              </a:rPr>
              <a:t> np.</a:t>
            </a:r>
            <a:r>
              <a:rPr lang="de-CH" sz="1200" b="0" i="0" dirty="0">
                <a:solidFill>
                  <a:srgbClr val="0086B3"/>
                </a:solidFill>
                <a:effectLst/>
                <a:latin typeface="Monaco"/>
              </a:rPr>
              <a:t>abs</a:t>
            </a:r>
            <a:r>
              <a:rPr lang="de-CH" sz="1200" b="0" i="0" dirty="0">
                <a:solidFill>
                  <a:srgbClr val="222222"/>
                </a:solidFill>
                <a:effectLst/>
                <a:latin typeface="Monaco"/>
              </a:rPr>
              <a:t>(X.corr())</a:t>
            </a:r>
          </a:p>
          <a:p>
            <a:pPr marL="0" indent="0">
              <a:buNone/>
            </a:pPr>
            <a:r>
              <a:rPr lang="de-CH" sz="1200" b="0" i="0" dirty="0">
                <a:solidFill>
                  <a:srgbClr val="222222"/>
                </a:solidFill>
                <a:effectLst/>
                <a:latin typeface="Monaco"/>
              </a:rPr>
              <a:t>fig, ax </a:t>
            </a:r>
            <a:r>
              <a:rPr lang="de-CH" sz="1200" b="1" i="0" dirty="0">
                <a:solidFill>
                  <a:srgbClr val="000000"/>
                </a:solidFill>
                <a:effectLst/>
                <a:latin typeface="Monaco"/>
              </a:rPr>
              <a:t>=</a:t>
            </a:r>
            <a:r>
              <a:rPr lang="de-CH" sz="1200" b="0" i="0" dirty="0">
                <a:solidFill>
                  <a:srgbClr val="222222"/>
                </a:solidFill>
                <a:effectLst/>
                <a:latin typeface="Monaco"/>
              </a:rPr>
              <a:t> plt.subplots(figsize</a:t>
            </a:r>
            <a:r>
              <a:rPr lang="de-CH" sz="1200" b="1" i="0" dirty="0">
                <a:solidFill>
                  <a:srgbClr val="000000"/>
                </a:solidFill>
                <a:effectLst/>
                <a:latin typeface="Monaco"/>
              </a:rPr>
              <a:t>=</a:t>
            </a:r>
            <a:r>
              <a:rPr lang="de-CH" sz="1200" b="0" i="0" dirty="0">
                <a:solidFill>
                  <a:srgbClr val="222222"/>
                </a:solidFill>
                <a:effectLst/>
                <a:latin typeface="Monaco"/>
              </a:rPr>
              <a:t>(</a:t>
            </a:r>
            <a:r>
              <a:rPr lang="de-CH" sz="1200" b="0" i="0" dirty="0">
                <a:solidFill>
                  <a:srgbClr val="009999"/>
                </a:solidFill>
                <a:effectLst/>
                <a:latin typeface="Monaco"/>
              </a:rPr>
              <a:t>20</a:t>
            </a:r>
            <a:r>
              <a:rPr lang="de-CH" sz="1200" b="0" i="0" dirty="0">
                <a:solidFill>
                  <a:srgbClr val="222222"/>
                </a:solidFill>
                <a:effectLst/>
                <a:latin typeface="Monaco"/>
              </a:rPr>
              <a:t>,</a:t>
            </a:r>
            <a:r>
              <a:rPr lang="de-CH" sz="1200" b="0" i="0" dirty="0">
                <a:solidFill>
                  <a:srgbClr val="009999"/>
                </a:solidFill>
                <a:effectLst/>
                <a:latin typeface="Monaco"/>
              </a:rPr>
              <a:t>20</a:t>
            </a:r>
            <a:r>
              <a:rPr lang="de-CH" sz="1200" b="0" i="0" dirty="0">
                <a:solidFill>
                  <a:srgbClr val="222222"/>
                </a:solidFill>
                <a:effectLst/>
                <a:latin typeface="Monaco"/>
              </a:rPr>
              <a:t>))</a:t>
            </a:r>
          </a:p>
          <a:p>
            <a:pPr marL="0" indent="0">
              <a:buNone/>
            </a:pPr>
            <a:r>
              <a:rPr lang="de-CH" sz="1200" b="0" i="0" dirty="0">
                <a:solidFill>
                  <a:srgbClr val="222222"/>
                </a:solidFill>
                <a:effectLst/>
                <a:latin typeface="Monaco"/>
              </a:rPr>
              <a:t>sns.heatmap(corr_mat,square </a:t>
            </a:r>
            <a:r>
              <a:rPr lang="de-CH" sz="1200" b="1" i="0" dirty="0">
                <a:solidFill>
                  <a:srgbClr val="000000"/>
                </a:solidFill>
                <a:effectLst/>
                <a:latin typeface="Monaco"/>
              </a:rPr>
              <a:t>=</a:t>
            </a:r>
            <a:r>
              <a:rPr lang="de-CH" sz="1200" b="0" i="0" dirty="0">
                <a:solidFill>
                  <a:srgbClr val="222222"/>
                </a:solidFill>
                <a:effectLst/>
                <a:latin typeface="Monaco"/>
              </a:rPr>
              <a:t> </a:t>
            </a:r>
            <a:r>
              <a:rPr lang="de-CH" sz="1200" b="0" i="0" dirty="0">
                <a:solidFill>
                  <a:srgbClr val="797676"/>
                </a:solidFill>
                <a:effectLst/>
                <a:latin typeface="Monaco"/>
              </a:rPr>
              <a:t>True</a:t>
            </a:r>
            <a:r>
              <a:rPr lang="de-CH" sz="1200" b="0" i="0" dirty="0">
                <a:solidFill>
                  <a:srgbClr val="222222"/>
                </a:solidFill>
                <a:effectLst/>
                <a:latin typeface="Monaco"/>
              </a:rPr>
              <a:t>, ax </a:t>
            </a:r>
            <a:r>
              <a:rPr lang="de-CH" sz="1200" b="1" i="0" dirty="0">
                <a:solidFill>
                  <a:srgbClr val="000000"/>
                </a:solidFill>
                <a:effectLst/>
                <a:latin typeface="Monaco"/>
              </a:rPr>
              <a:t>=</a:t>
            </a:r>
            <a:r>
              <a:rPr lang="de-CH" sz="1200" b="0" i="0" dirty="0">
                <a:solidFill>
                  <a:srgbClr val="222222"/>
                </a:solidFill>
                <a:effectLst/>
                <a:latin typeface="Monaco"/>
              </a:rPr>
              <a:t> ax)</a:t>
            </a:r>
            <a:endParaRPr lang="en-US" sz="1200" b="1" i="0" dirty="0">
              <a:solidFill>
                <a:srgbClr val="373737"/>
              </a:solidFill>
              <a:effectLst/>
              <a:latin typeface="Myriad Pro"/>
            </a:endParaRPr>
          </a:p>
        </p:txBody>
      </p:sp>
      <p:sp>
        <p:nvSpPr>
          <p:cNvPr id="12" name="CuadroTexto 11">
            <a:extLst>
              <a:ext uri="{FF2B5EF4-FFF2-40B4-BE49-F238E27FC236}">
                <a16:creationId xmlns:a16="http://schemas.microsoft.com/office/drawing/2014/main" id="{8970FD9D-781F-BCC5-673F-1FA5308BF9D6}"/>
              </a:ext>
            </a:extLst>
          </p:cNvPr>
          <p:cNvSpPr txBox="1"/>
          <p:nvPr/>
        </p:nvSpPr>
        <p:spPr>
          <a:xfrm>
            <a:off x="960120" y="4731154"/>
            <a:ext cx="6096000" cy="461665"/>
          </a:xfrm>
          <a:prstGeom prst="rect">
            <a:avLst/>
          </a:prstGeom>
          <a:noFill/>
        </p:spPr>
        <p:txBody>
          <a:bodyPr wrap="square">
            <a:spAutoFit/>
          </a:bodyPr>
          <a:lstStyle/>
          <a:p>
            <a:pPr marL="0" indent="0">
              <a:buNone/>
            </a:pPr>
            <a:endParaRPr lang="en-US" sz="1200" dirty="0">
              <a:solidFill>
                <a:srgbClr val="373737"/>
              </a:solidFill>
              <a:latin typeface="Myriad Pro"/>
            </a:endParaRPr>
          </a:p>
          <a:p>
            <a:pPr marL="0" indent="0">
              <a:buNone/>
            </a:pPr>
            <a:endParaRPr lang="en-US" sz="1200" b="1" i="0" dirty="0">
              <a:solidFill>
                <a:srgbClr val="373737"/>
              </a:solidFill>
              <a:effectLst/>
              <a:latin typeface="Myriad Pro"/>
            </a:endParaRPr>
          </a:p>
        </p:txBody>
      </p:sp>
      <p:pic>
        <p:nvPicPr>
          <p:cNvPr id="5" name="Imagen 4">
            <a:extLst>
              <a:ext uri="{FF2B5EF4-FFF2-40B4-BE49-F238E27FC236}">
                <a16:creationId xmlns:a16="http://schemas.microsoft.com/office/drawing/2014/main" id="{B93D5B7B-D0D7-3563-72E2-3B62CBA0367F}"/>
              </a:ext>
            </a:extLst>
          </p:cNvPr>
          <p:cNvPicPr>
            <a:picLocks noChangeAspect="1"/>
          </p:cNvPicPr>
          <p:nvPr/>
        </p:nvPicPr>
        <p:blipFill>
          <a:blip r:embed="rId2"/>
          <a:stretch>
            <a:fillRect/>
          </a:stretch>
        </p:blipFill>
        <p:spPr>
          <a:xfrm>
            <a:off x="5594394" y="1662452"/>
            <a:ext cx="6102307" cy="4614524"/>
          </a:xfrm>
          <a:prstGeom prst="rect">
            <a:avLst/>
          </a:prstGeom>
        </p:spPr>
      </p:pic>
      <p:sp>
        <p:nvSpPr>
          <p:cNvPr id="8" name="Rectángulo 7">
            <a:extLst>
              <a:ext uri="{FF2B5EF4-FFF2-40B4-BE49-F238E27FC236}">
                <a16:creationId xmlns:a16="http://schemas.microsoft.com/office/drawing/2014/main" id="{80C99FA9-45F2-1141-14E9-94DEEC97B3B1}"/>
              </a:ext>
            </a:extLst>
          </p:cNvPr>
          <p:cNvSpPr/>
          <p:nvPr/>
        </p:nvSpPr>
        <p:spPr>
          <a:xfrm>
            <a:off x="6096000" y="2145506"/>
            <a:ext cx="5260340" cy="59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ector recto de flecha 9">
            <a:extLst>
              <a:ext uri="{FF2B5EF4-FFF2-40B4-BE49-F238E27FC236}">
                <a16:creationId xmlns:a16="http://schemas.microsoft.com/office/drawing/2014/main" id="{55FC15AE-8BC9-A909-28EA-3505F5DC7E8E}"/>
              </a:ext>
            </a:extLst>
          </p:cNvPr>
          <p:cNvCxnSpPr>
            <a:cxnSpLocks/>
          </p:cNvCxnSpPr>
          <p:nvPr/>
        </p:nvCxnSpPr>
        <p:spPr>
          <a:xfrm flipV="1">
            <a:off x="4320540" y="2220414"/>
            <a:ext cx="1805940" cy="1089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574A48E8-5D9C-03F9-5419-A6EF5EECE658}"/>
              </a:ext>
            </a:extLst>
          </p:cNvPr>
          <p:cNvSpPr txBox="1"/>
          <p:nvPr/>
        </p:nvSpPr>
        <p:spPr>
          <a:xfrm>
            <a:off x="868045" y="3386502"/>
            <a:ext cx="6280150" cy="523220"/>
          </a:xfrm>
          <a:prstGeom prst="rect">
            <a:avLst/>
          </a:prstGeom>
          <a:noFill/>
        </p:spPr>
        <p:txBody>
          <a:bodyPr wrap="square">
            <a:spAutoFit/>
          </a:bodyPr>
          <a:lstStyle/>
          <a:p>
            <a:pPr algn="l" fontAlgn="base"/>
            <a:r>
              <a:rPr lang="de-CH" sz="1400" b="0" i="0" dirty="0">
                <a:solidFill>
                  <a:srgbClr val="FF0000"/>
                </a:solidFill>
                <a:effectLst/>
                <a:latin typeface="Myriad Pro"/>
              </a:rPr>
              <a:t>Target variable mostly correlated with price changes, </a:t>
            </a:r>
          </a:p>
          <a:p>
            <a:pPr algn="l" fontAlgn="base"/>
            <a:r>
              <a:rPr lang="de-CH" sz="1400" b="0" i="0" dirty="0">
                <a:solidFill>
                  <a:srgbClr val="FF0000"/>
                </a:solidFill>
                <a:effectLst/>
                <a:latin typeface="Myriad Pro"/>
              </a:rPr>
              <a:t>rest of variables do not show a strong correlation</a:t>
            </a:r>
          </a:p>
        </p:txBody>
      </p:sp>
      <p:sp>
        <p:nvSpPr>
          <p:cNvPr id="19" name="CuadroTexto 18">
            <a:extLst>
              <a:ext uri="{FF2B5EF4-FFF2-40B4-BE49-F238E27FC236}">
                <a16:creationId xmlns:a16="http://schemas.microsoft.com/office/drawing/2014/main" id="{CA4476B2-C24C-03EE-8604-4C401177389A}"/>
              </a:ext>
            </a:extLst>
          </p:cNvPr>
          <p:cNvSpPr txBox="1"/>
          <p:nvPr/>
        </p:nvSpPr>
        <p:spPr>
          <a:xfrm>
            <a:off x="868045" y="4498450"/>
            <a:ext cx="6096000" cy="1077218"/>
          </a:xfrm>
          <a:prstGeom prst="rect">
            <a:avLst/>
          </a:prstGeom>
          <a:noFill/>
        </p:spPr>
        <p:txBody>
          <a:bodyPr wrap="square">
            <a:spAutoFit/>
          </a:bodyPr>
          <a:lstStyle/>
          <a:p>
            <a:r>
              <a:rPr lang="en-US" sz="2000" b="1" i="0" dirty="0">
                <a:solidFill>
                  <a:srgbClr val="373737"/>
                </a:solidFill>
                <a:effectLst/>
                <a:latin typeface="Myriad Pro"/>
              </a:rPr>
              <a:t>Data for the model </a:t>
            </a:r>
          </a:p>
          <a:p>
            <a:endParaRPr lang="en-US" sz="1100" b="0" i="0" dirty="0">
              <a:solidFill>
                <a:srgbClr val="222222"/>
              </a:solidFill>
              <a:effectLst/>
              <a:latin typeface="Monaco"/>
            </a:endParaRPr>
          </a:p>
          <a:p>
            <a:endParaRPr lang="en-US" sz="1100" dirty="0">
              <a:solidFill>
                <a:srgbClr val="222222"/>
              </a:solidFill>
              <a:latin typeface="Monaco"/>
            </a:endParaRPr>
          </a:p>
          <a:p>
            <a:r>
              <a:rPr lang="en-US" sz="1100" b="0" i="0" dirty="0">
                <a:solidFill>
                  <a:srgbClr val="222222"/>
                </a:solidFill>
                <a:effectLst/>
                <a:latin typeface="Monaco"/>
              </a:rPr>
              <a:t>y</a:t>
            </a:r>
            <a:r>
              <a:rPr lang="en-US" sz="1100" b="1" i="0" dirty="0">
                <a:solidFill>
                  <a:srgbClr val="000000"/>
                </a:solidFill>
                <a:effectLst/>
                <a:latin typeface="Monaco"/>
              </a:rPr>
              <a:t>=</a:t>
            </a:r>
            <a:r>
              <a:rPr lang="en-US" sz="1100" b="0" i="0" dirty="0">
                <a:solidFill>
                  <a:srgbClr val="222222"/>
                </a:solidFill>
                <a:effectLst/>
                <a:latin typeface="Monaco"/>
              </a:rPr>
              <a:t> X[</a:t>
            </a:r>
            <a:r>
              <a:rPr lang="en-US" sz="1100" b="0" i="0" dirty="0">
                <a:solidFill>
                  <a:srgbClr val="DD1144"/>
                </a:solidFill>
                <a:effectLst/>
                <a:latin typeface="Monaco"/>
              </a:rPr>
              <a:t>"Target"</a:t>
            </a:r>
            <a:r>
              <a:rPr lang="en-US" sz="1100" b="0" i="0" dirty="0">
                <a:solidFill>
                  <a:srgbClr val="222222"/>
                </a:solidFill>
                <a:effectLst/>
                <a:latin typeface="Monaco"/>
              </a:rPr>
              <a:t>].</a:t>
            </a:r>
            <a:r>
              <a:rPr lang="en-US" sz="1100" b="0" i="0" dirty="0" err="1">
                <a:solidFill>
                  <a:srgbClr val="222222"/>
                </a:solidFill>
                <a:effectLst/>
                <a:latin typeface="Monaco"/>
              </a:rPr>
              <a:t>to_numpy</a:t>
            </a:r>
            <a:r>
              <a:rPr lang="en-US" sz="1100" b="0" i="0" dirty="0">
                <a:solidFill>
                  <a:srgbClr val="222222"/>
                </a:solidFill>
                <a:effectLst/>
                <a:latin typeface="Monaco"/>
              </a:rPr>
              <a:t>() </a:t>
            </a:r>
          </a:p>
          <a:p>
            <a:r>
              <a:rPr lang="en-US" sz="1100" b="0" i="0" dirty="0">
                <a:solidFill>
                  <a:srgbClr val="222222"/>
                </a:solidFill>
                <a:effectLst/>
                <a:latin typeface="Monaco"/>
              </a:rPr>
              <a:t>X</a:t>
            </a:r>
            <a:r>
              <a:rPr lang="en-US" sz="1100" b="1" i="0" dirty="0">
                <a:solidFill>
                  <a:srgbClr val="000000"/>
                </a:solidFill>
                <a:effectLst/>
                <a:latin typeface="Monaco"/>
              </a:rPr>
              <a:t>=</a:t>
            </a:r>
            <a:r>
              <a:rPr lang="en-US" sz="1100" b="0" i="0" dirty="0" err="1">
                <a:solidFill>
                  <a:srgbClr val="222222"/>
                </a:solidFill>
                <a:effectLst/>
                <a:latin typeface="Monaco"/>
              </a:rPr>
              <a:t>X.drop</a:t>
            </a:r>
            <a:r>
              <a:rPr lang="en-US" sz="1100" b="0" i="0" dirty="0">
                <a:solidFill>
                  <a:srgbClr val="222222"/>
                </a:solidFill>
                <a:effectLst/>
                <a:latin typeface="Monaco"/>
              </a:rPr>
              <a:t>([</a:t>
            </a:r>
            <a:r>
              <a:rPr lang="en-US" sz="1100" b="0" i="0" dirty="0">
                <a:solidFill>
                  <a:srgbClr val="DD1144"/>
                </a:solidFill>
                <a:effectLst/>
                <a:latin typeface="Monaco"/>
              </a:rPr>
              <a:t>"Target"</a:t>
            </a:r>
            <a:r>
              <a:rPr lang="en-US" sz="1100" b="0" i="0" dirty="0">
                <a:solidFill>
                  <a:srgbClr val="222222"/>
                </a:solidFill>
                <a:effectLst/>
                <a:latin typeface="Monaco"/>
              </a:rPr>
              <a:t>],axis</a:t>
            </a:r>
            <a:r>
              <a:rPr lang="en-US" sz="1100" b="1" i="0" dirty="0">
                <a:solidFill>
                  <a:srgbClr val="000000"/>
                </a:solidFill>
                <a:effectLst/>
                <a:latin typeface="Monaco"/>
              </a:rPr>
              <a:t>=</a:t>
            </a:r>
            <a:r>
              <a:rPr lang="en-US" sz="1100" b="0" i="0" dirty="0">
                <a:solidFill>
                  <a:srgbClr val="009999"/>
                </a:solidFill>
                <a:effectLst/>
                <a:latin typeface="Monaco"/>
              </a:rPr>
              <a:t>1</a:t>
            </a:r>
            <a:r>
              <a:rPr lang="en-US" sz="1100" b="0" i="0" dirty="0">
                <a:solidFill>
                  <a:srgbClr val="222222"/>
                </a:solidFill>
                <a:effectLst/>
                <a:latin typeface="Monaco"/>
              </a:rPr>
              <a:t>)</a:t>
            </a:r>
            <a:endParaRPr lang="en-US" sz="1100" dirty="0"/>
          </a:p>
        </p:txBody>
      </p:sp>
    </p:spTree>
    <p:extLst>
      <p:ext uri="{BB962C8B-B14F-4D97-AF65-F5344CB8AC3E}">
        <p14:creationId xmlns:p14="http://schemas.microsoft.com/office/powerpoint/2010/main" val="417546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9ED78-CEA8-D34B-2E71-9CD452B990F3}"/>
              </a:ext>
            </a:extLst>
          </p:cNvPr>
          <p:cNvSpPr>
            <a:spLocks noGrp="1"/>
          </p:cNvSpPr>
          <p:nvPr>
            <p:ph type="title"/>
          </p:nvPr>
        </p:nvSpPr>
        <p:spPr/>
        <p:txBody>
          <a:bodyPr/>
          <a:lstStyle/>
          <a:p>
            <a:r>
              <a:rPr lang="es-ES" dirty="0" err="1"/>
              <a:t>Model</a:t>
            </a:r>
            <a:r>
              <a:rPr lang="es-ES" dirty="0"/>
              <a:t> </a:t>
            </a:r>
            <a:r>
              <a:rPr lang="es-ES" dirty="0" err="1"/>
              <a:t>Selection</a:t>
            </a:r>
            <a:br>
              <a:rPr lang="es-ES" dirty="0"/>
            </a:br>
            <a:endParaRPr lang="es-ES" dirty="0"/>
          </a:p>
        </p:txBody>
      </p:sp>
      <p:sp>
        <p:nvSpPr>
          <p:cNvPr id="3" name="Marcador de contenido 2">
            <a:extLst>
              <a:ext uri="{FF2B5EF4-FFF2-40B4-BE49-F238E27FC236}">
                <a16:creationId xmlns:a16="http://schemas.microsoft.com/office/drawing/2014/main" id="{009167A1-3766-8F10-E09A-B4E38993D98D}"/>
              </a:ext>
            </a:extLst>
          </p:cNvPr>
          <p:cNvSpPr>
            <a:spLocks noGrp="1"/>
          </p:cNvSpPr>
          <p:nvPr>
            <p:ph idx="1"/>
          </p:nvPr>
        </p:nvSpPr>
        <p:spPr>
          <a:xfrm>
            <a:off x="724395" y="1845733"/>
            <a:ext cx="6721433" cy="4899451"/>
          </a:xfrm>
        </p:spPr>
        <p:txBody>
          <a:bodyPr>
            <a:normAutofit fontScale="85000" lnSpcReduction="20000"/>
          </a:bodyPr>
          <a:lstStyle/>
          <a:p>
            <a:r>
              <a:rPr lang="es-ES" sz="2100" b="1" dirty="0">
                <a:solidFill>
                  <a:srgbClr val="FF0000"/>
                </a:solidFill>
              </a:rPr>
              <a:t>Price target </a:t>
            </a:r>
            <a:r>
              <a:rPr lang="es-ES" sz="2100" b="1" dirty="0" err="1">
                <a:solidFill>
                  <a:srgbClr val="FF0000"/>
                </a:solidFill>
              </a:rPr>
              <a:t>prediction</a:t>
            </a:r>
            <a:r>
              <a:rPr lang="es-ES" sz="2100" b="1" dirty="0">
                <a:solidFill>
                  <a:srgbClr val="FF0000"/>
                </a:solidFill>
              </a:rPr>
              <a:t> </a:t>
            </a:r>
            <a:r>
              <a:rPr lang="es-ES" sz="2100" b="1" dirty="0" err="1">
                <a:solidFill>
                  <a:srgbClr val="FF0000"/>
                </a:solidFill>
              </a:rPr>
              <a:t>for</a:t>
            </a:r>
            <a:r>
              <a:rPr lang="es-ES" sz="2100" b="1" dirty="0">
                <a:solidFill>
                  <a:srgbClr val="FF0000"/>
                </a:solidFill>
              </a:rPr>
              <a:t> t+1 and t+2 </a:t>
            </a:r>
            <a:r>
              <a:rPr lang="es-ES" sz="2100" b="1" dirty="0" err="1">
                <a:solidFill>
                  <a:srgbClr val="FF0000"/>
                </a:solidFill>
              </a:rPr>
              <a:t>is</a:t>
            </a:r>
            <a:r>
              <a:rPr lang="es-ES" sz="2100" b="1" dirty="0">
                <a:solidFill>
                  <a:srgbClr val="FF0000"/>
                </a:solidFill>
              </a:rPr>
              <a:t> a </a:t>
            </a:r>
            <a:r>
              <a:rPr lang="es-ES" sz="2100" b="1" dirty="0" err="1">
                <a:solidFill>
                  <a:srgbClr val="FF0000"/>
                </a:solidFill>
              </a:rPr>
              <a:t>regression</a:t>
            </a:r>
            <a:r>
              <a:rPr lang="es-ES" sz="2100" b="1" dirty="0">
                <a:solidFill>
                  <a:srgbClr val="FF0000"/>
                </a:solidFill>
              </a:rPr>
              <a:t> </a:t>
            </a:r>
            <a:r>
              <a:rPr lang="es-ES" sz="2100" b="1" dirty="0" err="1">
                <a:solidFill>
                  <a:srgbClr val="FF0000"/>
                </a:solidFill>
              </a:rPr>
              <a:t>problem</a:t>
            </a:r>
            <a:endParaRPr lang="es-ES" sz="2100" b="1" dirty="0">
              <a:solidFill>
                <a:srgbClr val="FF0000"/>
              </a:solidFill>
            </a:endParaRPr>
          </a:p>
          <a:p>
            <a:r>
              <a:rPr lang="es-ES" b="1" dirty="0" err="1"/>
              <a:t>Model</a:t>
            </a:r>
            <a:r>
              <a:rPr lang="es-ES" b="1" dirty="0"/>
              <a:t> </a:t>
            </a:r>
            <a:r>
              <a:rPr lang="es-ES" b="1" dirty="0" err="1"/>
              <a:t>selection</a:t>
            </a:r>
            <a:endParaRPr lang="es-ES" b="1" dirty="0"/>
          </a:p>
          <a:p>
            <a:endParaRPr lang="es-ES" dirty="0"/>
          </a:p>
          <a:p>
            <a:pPr lvl="1" fontAlgn="base">
              <a:buFont typeface="Arial" panose="020B0604020202020204" pitchFamily="34" charset="0"/>
              <a:buChar char="•"/>
            </a:pPr>
            <a:r>
              <a:rPr lang="en-US" b="1" i="0" dirty="0" err="1">
                <a:solidFill>
                  <a:srgbClr val="373737"/>
                </a:solidFill>
                <a:effectLst/>
                <a:latin typeface="inherit"/>
              </a:rPr>
              <a:t>LGBMRegressor</a:t>
            </a:r>
            <a:endParaRPr lang="en-US" b="1" i="0" dirty="0">
              <a:solidFill>
                <a:srgbClr val="373737"/>
              </a:solidFill>
              <a:effectLst/>
              <a:latin typeface="inherit"/>
            </a:endParaRPr>
          </a:p>
          <a:p>
            <a:pPr marL="201168" lvl="1" indent="0" fontAlgn="base">
              <a:buNone/>
            </a:pPr>
            <a:r>
              <a:rPr lang="en-US" b="0" i="0" dirty="0">
                <a:solidFill>
                  <a:srgbClr val="373737"/>
                </a:solidFill>
                <a:effectLst/>
                <a:latin typeface="Myriad Pro"/>
              </a:rPr>
              <a:t> It is a high-performance gradient boosting framework based on decision tree algorithm, used for ranking, classification and many other machine learning tasks</a:t>
            </a:r>
          </a:p>
          <a:p>
            <a:pPr marL="201168" lvl="1" indent="0" fontAlgn="base">
              <a:buNone/>
            </a:pPr>
            <a:endParaRPr lang="en-US" b="1" i="0" dirty="0">
              <a:solidFill>
                <a:srgbClr val="373737"/>
              </a:solidFill>
              <a:effectLst/>
              <a:latin typeface="inherit"/>
            </a:endParaRPr>
          </a:p>
          <a:p>
            <a:pPr lvl="1" fontAlgn="base">
              <a:buFont typeface="Arial" panose="020B0604020202020204" pitchFamily="34" charset="0"/>
              <a:buChar char="•"/>
            </a:pPr>
            <a:r>
              <a:rPr lang="de-CH" b="1" i="0" dirty="0">
                <a:solidFill>
                  <a:srgbClr val="373737"/>
                </a:solidFill>
                <a:effectLst/>
                <a:latin typeface="inherit"/>
              </a:rPr>
              <a:t>XGBoost Regressor</a:t>
            </a:r>
          </a:p>
          <a:p>
            <a:pPr marL="201168" lvl="1" indent="0" fontAlgn="base">
              <a:buNone/>
            </a:pPr>
            <a:r>
              <a:rPr lang="en-US" b="0" i="0" dirty="0">
                <a:solidFill>
                  <a:srgbClr val="373737"/>
                </a:solidFill>
                <a:effectLst/>
                <a:latin typeface="Myriad Pro"/>
              </a:rPr>
              <a:t>It is a high-performance gradient boosting framework based on decision tree algorithm, used for ranking, classification and many other machine learning tasks</a:t>
            </a:r>
            <a:endParaRPr lang="de-CH" b="0" i="0" dirty="0">
              <a:solidFill>
                <a:srgbClr val="373737"/>
              </a:solidFill>
              <a:effectLst/>
              <a:latin typeface="Myriad Pro"/>
            </a:endParaRPr>
          </a:p>
          <a:p>
            <a:pPr marL="201168" lvl="1" indent="0" fontAlgn="base">
              <a:buNone/>
            </a:pPr>
            <a:endParaRPr lang="de-CH" b="0" i="0" dirty="0">
              <a:solidFill>
                <a:srgbClr val="373737"/>
              </a:solidFill>
              <a:effectLst/>
              <a:latin typeface="Myriad Pro"/>
            </a:endParaRPr>
          </a:p>
          <a:p>
            <a:pPr lvl="1" fontAlgn="base">
              <a:buFont typeface="Arial" panose="020B0604020202020204" pitchFamily="34" charset="0"/>
              <a:buChar char="•"/>
            </a:pPr>
            <a:r>
              <a:rPr lang="de-CH" b="1" i="0" dirty="0">
                <a:solidFill>
                  <a:srgbClr val="373737"/>
                </a:solidFill>
                <a:effectLst/>
                <a:latin typeface="inherit"/>
              </a:rPr>
              <a:t>Random Forest Regressor</a:t>
            </a:r>
          </a:p>
          <a:p>
            <a:pPr marL="201168" lvl="1" indent="0" fontAlgn="base">
              <a:buNone/>
            </a:pPr>
            <a:r>
              <a:rPr lang="en-US" b="0" i="0" dirty="0">
                <a:solidFill>
                  <a:srgbClr val="373737"/>
                </a:solidFill>
                <a:effectLst/>
                <a:latin typeface="Myriad Pro"/>
              </a:rPr>
              <a:t>Well-known ensemble learning method for classification, regression and other tasks that operates by constructing a multitude of decision trees at training time. It is included in the scikit-learn package.</a:t>
            </a:r>
            <a:endParaRPr lang="de-CH" b="0" i="0" dirty="0">
              <a:solidFill>
                <a:srgbClr val="373737"/>
              </a:solidFill>
              <a:effectLst/>
              <a:latin typeface="Myriad Pro"/>
            </a:endParaRPr>
          </a:p>
          <a:p>
            <a:br>
              <a:rPr lang="de-CH" dirty="0"/>
            </a:br>
            <a:br>
              <a:rPr lang="de-CH" dirty="0"/>
            </a:br>
            <a:endParaRPr lang="en-US" b="1" dirty="0">
              <a:solidFill>
                <a:srgbClr val="373737"/>
              </a:solidFill>
              <a:latin typeface="inherit"/>
            </a:endParaRPr>
          </a:p>
          <a:p>
            <a:endParaRPr lang="es-ES" dirty="0"/>
          </a:p>
        </p:txBody>
      </p:sp>
      <p:pic>
        <p:nvPicPr>
          <p:cNvPr id="7" name="Imagen 6">
            <a:extLst>
              <a:ext uri="{FF2B5EF4-FFF2-40B4-BE49-F238E27FC236}">
                <a16:creationId xmlns:a16="http://schemas.microsoft.com/office/drawing/2014/main" id="{6B72819B-B944-D4FF-BE20-5A167D1333F9}"/>
              </a:ext>
            </a:extLst>
          </p:cNvPr>
          <p:cNvPicPr>
            <a:picLocks noChangeAspect="1"/>
          </p:cNvPicPr>
          <p:nvPr/>
        </p:nvPicPr>
        <p:blipFill>
          <a:blip r:embed="rId2"/>
          <a:stretch>
            <a:fillRect/>
          </a:stretch>
        </p:blipFill>
        <p:spPr>
          <a:xfrm>
            <a:off x="7703757" y="2455843"/>
            <a:ext cx="2738424" cy="1011771"/>
          </a:xfrm>
          <a:prstGeom prst="rect">
            <a:avLst/>
          </a:prstGeom>
        </p:spPr>
      </p:pic>
      <p:pic>
        <p:nvPicPr>
          <p:cNvPr id="9" name="Imagen 8">
            <a:extLst>
              <a:ext uri="{FF2B5EF4-FFF2-40B4-BE49-F238E27FC236}">
                <a16:creationId xmlns:a16="http://schemas.microsoft.com/office/drawing/2014/main" id="{3CB73D9D-7DD5-CF82-A5C7-85C7ACBBF105}"/>
              </a:ext>
            </a:extLst>
          </p:cNvPr>
          <p:cNvPicPr>
            <a:picLocks noChangeAspect="1"/>
          </p:cNvPicPr>
          <p:nvPr/>
        </p:nvPicPr>
        <p:blipFill>
          <a:blip r:embed="rId3"/>
          <a:stretch>
            <a:fillRect/>
          </a:stretch>
        </p:blipFill>
        <p:spPr>
          <a:xfrm>
            <a:off x="7809370" y="3547553"/>
            <a:ext cx="2527199" cy="1011771"/>
          </a:xfrm>
          <a:prstGeom prst="rect">
            <a:avLst/>
          </a:prstGeom>
        </p:spPr>
      </p:pic>
      <p:pic>
        <p:nvPicPr>
          <p:cNvPr id="11" name="Imagen 10">
            <a:extLst>
              <a:ext uri="{FF2B5EF4-FFF2-40B4-BE49-F238E27FC236}">
                <a16:creationId xmlns:a16="http://schemas.microsoft.com/office/drawing/2014/main" id="{0A2C1C94-92B3-ADAC-84BA-D394A081378E}"/>
              </a:ext>
            </a:extLst>
          </p:cNvPr>
          <p:cNvPicPr>
            <a:picLocks noChangeAspect="1"/>
          </p:cNvPicPr>
          <p:nvPr/>
        </p:nvPicPr>
        <p:blipFill>
          <a:blip r:embed="rId4"/>
          <a:stretch>
            <a:fillRect/>
          </a:stretch>
        </p:blipFill>
        <p:spPr>
          <a:xfrm>
            <a:off x="8102908" y="4872194"/>
            <a:ext cx="1940123" cy="1220134"/>
          </a:xfrm>
          <a:prstGeom prst="rect">
            <a:avLst/>
          </a:prstGeom>
        </p:spPr>
      </p:pic>
    </p:spTree>
    <p:extLst>
      <p:ext uri="{BB962C8B-B14F-4D97-AF65-F5344CB8AC3E}">
        <p14:creationId xmlns:p14="http://schemas.microsoft.com/office/powerpoint/2010/main" val="90060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1B11C-0964-7E17-1380-8AA0F819DC5B}"/>
              </a:ext>
            </a:extLst>
          </p:cNvPr>
          <p:cNvSpPr>
            <a:spLocks noGrp="1"/>
          </p:cNvSpPr>
          <p:nvPr>
            <p:ph type="title"/>
          </p:nvPr>
        </p:nvSpPr>
        <p:spPr/>
        <p:txBody>
          <a:bodyPr/>
          <a:lstStyle/>
          <a:p>
            <a:r>
              <a:rPr lang="es-ES" dirty="0" err="1"/>
              <a:t>End-to-end</a:t>
            </a:r>
            <a:r>
              <a:rPr lang="es-ES" dirty="0"/>
              <a:t> ML Project </a:t>
            </a:r>
            <a:r>
              <a:rPr lang="es-ES" dirty="0" err="1"/>
              <a:t>Methodology</a:t>
            </a:r>
            <a:br>
              <a:rPr lang="es-ES" dirty="0"/>
            </a:br>
            <a:endParaRPr lang="es-ES" dirty="0"/>
          </a:p>
        </p:txBody>
      </p:sp>
      <p:sp>
        <p:nvSpPr>
          <p:cNvPr id="3" name="Marcador de contenido 2">
            <a:extLst>
              <a:ext uri="{FF2B5EF4-FFF2-40B4-BE49-F238E27FC236}">
                <a16:creationId xmlns:a16="http://schemas.microsoft.com/office/drawing/2014/main" id="{60257D55-EF5C-01DA-0EA6-566F5FD61F78}"/>
              </a:ext>
            </a:extLst>
          </p:cNvPr>
          <p:cNvSpPr>
            <a:spLocks noGrp="1"/>
          </p:cNvSpPr>
          <p:nvPr>
            <p:ph idx="1"/>
          </p:nvPr>
        </p:nvSpPr>
        <p:spPr>
          <a:xfrm>
            <a:off x="1097280" y="2217420"/>
            <a:ext cx="10058400" cy="3651674"/>
          </a:xfrm>
        </p:spPr>
        <p:txBody>
          <a:bodyPr>
            <a:normAutofit/>
          </a:bodyPr>
          <a:lstStyle/>
          <a:p>
            <a:r>
              <a:rPr lang="es-ES" dirty="0"/>
              <a:t>Data </a:t>
            </a:r>
            <a:r>
              <a:rPr lang="es-ES" dirty="0" err="1"/>
              <a:t>collection</a:t>
            </a:r>
            <a:r>
              <a:rPr lang="es-ES" dirty="0"/>
              <a:t> and problema </a:t>
            </a:r>
            <a:r>
              <a:rPr lang="es-ES" dirty="0" err="1"/>
              <a:t>statement</a:t>
            </a:r>
            <a:endParaRPr lang="es-ES" dirty="0"/>
          </a:p>
          <a:p>
            <a:r>
              <a:rPr lang="es-ES" dirty="0" err="1"/>
              <a:t>Exploratory</a:t>
            </a:r>
            <a:r>
              <a:rPr lang="es-ES" dirty="0"/>
              <a:t> Data </a:t>
            </a:r>
            <a:r>
              <a:rPr lang="en-US" dirty="0"/>
              <a:t>analysis (EDA)</a:t>
            </a:r>
          </a:p>
          <a:p>
            <a:r>
              <a:rPr lang="es-ES" dirty="0"/>
              <a:t>Data </a:t>
            </a:r>
            <a:r>
              <a:rPr lang="es-ES" dirty="0" err="1"/>
              <a:t>Wrangling</a:t>
            </a:r>
            <a:r>
              <a:rPr lang="es-ES" dirty="0"/>
              <a:t> and </a:t>
            </a:r>
            <a:r>
              <a:rPr lang="es-ES" dirty="0" err="1"/>
              <a:t>Feature</a:t>
            </a:r>
            <a:r>
              <a:rPr lang="es-ES" dirty="0"/>
              <a:t> </a:t>
            </a:r>
            <a:r>
              <a:rPr lang="es-ES" dirty="0" err="1"/>
              <a:t>Engineering</a:t>
            </a:r>
            <a:endParaRPr lang="es-ES" dirty="0"/>
          </a:p>
          <a:p>
            <a:r>
              <a:rPr lang="es-ES" dirty="0" err="1"/>
              <a:t>Model</a:t>
            </a:r>
            <a:r>
              <a:rPr lang="es-ES" dirty="0"/>
              <a:t> </a:t>
            </a:r>
            <a:r>
              <a:rPr lang="es-ES" dirty="0" err="1"/>
              <a:t>Selection</a:t>
            </a:r>
            <a:endParaRPr lang="es-ES" dirty="0"/>
          </a:p>
          <a:p>
            <a:r>
              <a:rPr lang="es-ES" dirty="0" err="1"/>
              <a:t>Hyperparameter</a:t>
            </a:r>
            <a:r>
              <a:rPr lang="es-ES" dirty="0"/>
              <a:t> </a:t>
            </a:r>
            <a:r>
              <a:rPr lang="es-ES" dirty="0" err="1"/>
              <a:t>optimization</a:t>
            </a:r>
            <a:r>
              <a:rPr lang="es-ES" dirty="0"/>
              <a:t> </a:t>
            </a:r>
          </a:p>
          <a:p>
            <a:r>
              <a:rPr lang="es-ES" dirty="0" err="1"/>
              <a:t>Results</a:t>
            </a:r>
            <a:r>
              <a:rPr lang="es-ES" dirty="0"/>
              <a:t> and </a:t>
            </a:r>
            <a:r>
              <a:rPr lang="es-ES" dirty="0" err="1"/>
              <a:t>conclusions</a:t>
            </a:r>
            <a:endParaRPr lang="es-ES" dirty="0"/>
          </a:p>
        </p:txBody>
      </p:sp>
    </p:spTree>
    <p:extLst>
      <p:ext uri="{BB962C8B-B14F-4D97-AF65-F5344CB8AC3E}">
        <p14:creationId xmlns:p14="http://schemas.microsoft.com/office/powerpoint/2010/main" val="3810329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9ED78-CEA8-D34B-2E71-9CD452B990F3}"/>
              </a:ext>
            </a:extLst>
          </p:cNvPr>
          <p:cNvSpPr>
            <a:spLocks noGrp="1"/>
          </p:cNvSpPr>
          <p:nvPr>
            <p:ph type="title"/>
          </p:nvPr>
        </p:nvSpPr>
        <p:spPr/>
        <p:txBody>
          <a:bodyPr/>
          <a:lstStyle/>
          <a:p>
            <a:r>
              <a:rPr lang="es-ES" dirty="0" err="1"/>
              <a:t>Model</a:t>
            </a:r>
            <a:r>
              <a:rPr lang="es-ES" dirty="0"/>
              <a:t> </a:t>
            </a:r>
            <a:r>
              <a:rPr lang="es-ES" dirty="0" err="1"/>
              <a:t>Selection</a:t>
            </a:r>
            <a:br>
              <a:rPr lang="es-ES" dirty="0"/>
            </a:br>
            <a:endParaRPr lang="es-ES" dirty="0"/>
          </a:p>
        </p:txBody>
      </p:sp>
      <p:sp>
        <p:nvSpPr>
          <p:cNvPr id="3" name="Marcador de contenido 2">
            <a:extLst>
              <a:ext uri="{FF2B5EF4-FFF2-40B4-BE49-F238E27FC236}">
                <a16:creationId xmlns:a16="http://schemas.microsoft.com/office/drawing/2014/main" id="{009167A1-3766-8F10-E09A-B4E38993D98D}"/>
              </a:ext>
            </a:extLst>
          </p:cNvPr>
          <p:cNvSpPr>
            <a:spLocks noGrp="1"/>
          </p:cNvSpPr>
          <p:nvPr>
            <p:ph idx="1"/>
          </p:nvPr>
        </p:nvSpPr>
        <p:spPr>
          <a:xfrm>
            <a:off x="1097280" y="1845733"/>
            <a:ext cx="4242364" cy="3629377"/>
          </a:xfrm>
        </p:spPr>
        <p:txBody>
          <a:bodyPr>
            <a:normAutofit/>
          </a:bodyPr>
          <a:lstStyle/>
          <a:p>
            <a:pPr algn="l" fontAlgn="base"/>
            <a:r>
              <a:rPr lang="de-CH" b="1" i="0" dirty="0">
                <a:solidFill>
                  <a:srgbClr val="222222"/>
                </a:solidFill>
                <a:effectLst/>
                <a:latin typeface="Lucida Grande"/>
              </a:rPr>
              <a:t>Time based Crossvalidation</a:t>
            </a:r>
          </a:p>
          <a:p>
            <a:br>
              <a:rPr lang="de-CH" dirty="0"/>
            </a:br>
            <a:r>
              <a:rPr lang="en-US" sz="1800" b="0" i="0" dirty="0">
                <a:solidFill>
                  <a:srgbClr val="373737"/>
                </a:solidFill>
                <a:effectLst/>
                <a:latin typeface="Myriad Pro"/>
              </a:rPr>
              <a:t>For model validation </a:t>
            </a:r>
            <a:r>
              <a:rPr lang="en-US" sz="1800" b="0" i="0" dirty="0" err="1">
                <a:solidFill>
                  <a:srgbClr val="373737"/>
                </a:solidFill>
                <a:effectLst/>
                <a:latin typeface="Myriad Pro"/>
              </a:rPr>
              <a:t>TimeSeriesSplit</a:t>
            </a:r>
            <a:r>
              <a:rPr lang="en-US" sz="1800" b="0" i="0" dirty="0">
                <a:solidFill>
                  <a:srgbClr val="373737"/>
                </a:solidFill>
                <a:effectLst/>
                <a:latin typeface="Myriad Pro"/>
              </a:rPr>
              <a:t> method will be used. </a:t>
            </a:r>
          </a:p>
          <a:p>
            <a:r>
              <a:rPr lang="en-US" sz="1800" b="0" i="0" dirty="0">
                <a:solidFill>
                  <a:srgbClr val="373737"/>
                </a:solidFill>
                <a:effectLst/>
                <a:latin typeface="Myriad Pro"/>
              </a:rPr>
              <a:t>This guarantees </a:t>
            </a:r>
            <a:r>
              <a:rPr lang="en-US" sz="1800" b="0" i="0" dirty="0" err="1">
                <a:solidFill>
                  <a:srgbClr val="373737"/>
                </a:solidFill>
                <a:effectLst/>
                <a:latin typeface="Myriad Pro"/>
              </a:rPr>
              <a:t>crossvalidation</a:t>
            </a:r>
            <a:r>
              <a:rPr lang="en-US" sz="1800" b="0" i="0" dirty="0">
                <a:solidFill>
                  <a:srgbClr val="373737"/>
                </a:solidFill>
                <a:effectLst/>
                <a:latin typeface="Myriad Pro"/>
              </a:rPr>
              <a:t> without any data leakage (when test data is included for model </a:t>
            </a:r>
            <a:r>
              <a:rPr lang="en-US" sz="1800" b="0" i="0" dirty="0" err="1">
                <a:solidFill>
                  <a:srgbClr val="373737"/>
                </a:solidFill>
                <a:effectLst/>
                <a:latin typeface="Myriad Pro"/>
              </a:rPr>
              <a:t>trainning</a:t>
            </a:r>
            <a:r>
              <a:rPr lang="en-US" sz="1800" b="0" i="0" dirty="0">
                <a:solidFill>
                  <a:srgbClr val="373737"/>
                </a:solidFill>
                <a:effectLst/>
                <a:latin typeface="Myriad Pro"/>
              </a:rPr>
              <a:t>). </a:t>
            </a:r>
          </a:p>
          <a:p>
            <a:r>
              <a:rPr lang="en-US" sz="1800" b="0" i="0" dirty="0">
                <a:solidFill>
                  <a:srgbClr val="373737"/>
                </a:solidFill>
                <a:effectLst/>
                <a:latin typeface="Myriad Pro"/>
              </a:rPr>
              <a:t>This is also specially guaranteed by adding a time gap between train and test datasets. This method is included in scikit-learn.</a:t>
            </a:r>
            <a:endParaRPr lang="es-ES" dirty="0"/>
          </a:p>
        </p:txBody>
      </p:sp>
      <p:pic>
        <p:nvPicPr>
          <p:cNvPr id="7" name="Imagen 6">
            <a:extLst>
              <a:ext uri="{FF2B5EF4-FFF2-40B4-BE49-F238E27FC236}">
                <a16:creationId xmlns:a16="http://schemas.microsoft.com/office/drawing/2014/main" id="{D879D98E-EF8A-4699-8CDA-ABAC0E2A4FE8}"/>
              </a:ext>
            </a:extLst>
          </p:cNvPr>
          <p:cNvPicPr>
            <a:picLocks noChangeAspect="1"/>
          </p:cNvPicPr>
          <p:nvPr/>
        </p:nvPicPr>
        <p:blipFill>
          <a:blip r:embed="rId2"/>
          <a:stretch>
            <a:fillRect/>
          </a:stretch>
        </p:blipFill>
        <p:spPr>
          <a:xfrm>
            <a:off x="5594703" y="1970262"/>
            <a:ext cx="6087562" cy="3380317"/>
          </a:xfrm>
          <a:prstGeom prst="rect">
            <a:avLst/>
          </a:prstGeom>
        </p:spPr>
      </p:pic>
      <p:sp>
        <p:nvSpPr>
          <p:cNvPr id="11" name="CuadroTexto 10">
            <a:extLst>
              <a:ext uri="{FF2B5EF4-FFF2-40B4-BE49-F238E27FC236}">
                <a16:creationId xmlns:a16="http://schemas.microsoft.com/office/drawing/2014/main" id="{AAA3513F-CA9F-493F-F205-F9E64DDCEED3}"/>
              </a:ext>
            </a:extLst>
          </p:cNvPr>
          <p:cNvSpPr txBox="1"/>
          <p:nvPr/>
        </p:nvSpPr>
        <p:spPr>
          <a:xfrm>
            <a:off x="2917371" y="5708012"/>
            <a:ext cx="6096000" cy="369332"/>
          </a:xfrm>
          <a:prstGeom prst="rect">
            <a:avLst/>
          </a:prstGeom>
          <a:noFill/>
        </p:spPr>
        <p:txBody>
          <a:bodyPr wrap="square">
            <a:spAutoFit/>
          </a:bodyPr>
          <a:lstStyle/>
          <a:p>
            <a:r>
              <a:rPr lang="en-US" dirty="0" err="1"/>
              <a:t>ts_fold</a:t>
            </a:r>
            <a:r>
              <a:rPr lang="en-US" dirty="0"/>
              <a:t> = </a:t>
            </a:r>
            <a:r>
              <a:rPr lang="en-US" dirty="0" err="1"/>
              <a:t>TimeSeriesSplit</a:t>
            </a:r>
            <a:r>
              <a:rPr lang="en-US" dirty="0"/>
              <a:t>(</a:t>
            </a:r>
            <a:r>
              <a:rPr lang="en-US" dirty="0" err="1"/>
              <a:t>n_splits</a:t>
            </a:r>
            <a:r>
              <a:rPr lang="en-US" dirty="0"/>
              <a:t>=</a:t>
            </a:r>
            <a:r>
              <a:rPr lang="en-US" i="1" dirty="0">
                <a:solidFill>
                  <a:srgbClr val="FF0000"/>
                </a:solidFill>
              </a:rPr>
              <a:t>10</a:t>
            </a:r>
            <a:r>
              <a:rPr lang="en-US" dirty="0"/>
              <a:t>,gap=</a:t>
            </a:r>
            <a:r>
              <a:rPr lang="en-US" i="1" dirty="0">
                <a:solidFill>
                  <a:srgbClr val="FF0000"/>
                </a:solidFill>
              </a:rPr>
              <a:t>10000</a:t>
            </a:r>
            <a:r>
              <a:rPr lang="en-US" dirty="0"/>
              <a:t>)</a:t>
            </a:r>
          </a:p>
        </p:txBody>
      </p:sp>
    </p:spTree>
    <p:extLst>
      <p:ext uri="{BB962C8B-B14F-4D97-AF65-F5344CB8AC3E}">
        <p14:creationId xmlns:p14="http://schemas.microsoft.com/office/powerpoint/2010/main" val="101783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9ED78-CEA8-D34B-2E71-9CD452B990F3}"/>
              </a:ext>
            </a:extLst>
          </p:cNvPr>
          <p:cNvSpPr>
            <a:spLocks noGrp="1"/>
          </p:cNvSpPr>
          <p:nvPr>
            <p:ph type="title"/>
          </p:nvPr>
        </p:nvSpPr>
        <p:spPr/>
        <p:txBody>
          <a:bodyPr/>
          <a:lstStyle/>
          <a:p>
            <a:r>
              <a:rPr lang="es-ES" dirty="0" err="1"/>
              <a:t>Model</a:t>
            </a:r>
            <a:r>
              <a:rPr lang="es-ES" dirty="0"/>
              <a:t> </a:t>
            </a:r>
            <a:r>
              <a:rPr lang="es-ES" dirty="0" err="1"/>
              <a:t>Selection</a:t>
            </a:r>
            <a:br>
              <a:rPr lang="es-ES" dirty="0"/>
            </a:br>
            <a:endParaRPr lang="es-ES" dirty="0"/>
          </a:p>
        </p:txBody>
      </p:sp>
      <p:sp>
        <p:nvSpPr>
          <p:cNvPr id="3" name="Marcador de contenido 2">
            <a:extLst>
              <a:ext uri="{FF2B5EF4-FFF2-40B4-BE49-F238E27FC236}">
                <a16:creationId xmlns:a16="http://schemas.microsoft.com/office/drawing/2014/main" id="{009167A1-3766-8F10-E09A-B4E38993D98D}"/>
              </a:ext>
            </a:extLst>
          </p:cNvPr>
          <p:cNvSpPr>
            <a:spLocks noGrp="1"/>
          </p:cNvSpPr>
          <p:nvPr>
            <p:ph idx="1"/>
          </p:nvPr>
        </p:nvSpPr>
        <p:spPr>
          <a:xfrm>
            <a:off x="1681480" y="1737360"/>
            <a:ext cx="10058400" cy="4131734"/>
          </a:xfrm>
        </p:spPr>
        <p:txBody>
          <a:bodyPr/>
          <a:lstStyle/>
          <a:p>
            <a:r>
              <a:rPr lang="es-ES" b="1" dirty="0" err="1"/>
              <a:t>LGBMRegressor</a:t>
            </a:r>
            <a:endParaRPr lang="es-ES" b="1" dirty="0"/>
          </a:p>
        </p:txBody>
      </p:sp>
      <p:pic>
        <p:nvPicPr>
          <p:cNvPr id="29" name="Imagen 28">
            <a:extLst>
              <a:ext uri="{FF2B5EF4-FFF2-40B4-BE49-F238E27FC236}">
                <a16:creationId xmlns:a16="http://schemas.microsoft.com/office/drawing/2014/main" id="{DC57489C-5C8F-2203-C506-40333478C0B4}"/>
              </a:ext>
            </a:extLst>
          </p:cNvPr>
          <p:cNvPicPr>
            <a:picLocks noChangeAspect="1"/>
          </p:cNvPicPr>
          <p:nvPr/>
        </p:nvPicPr>
        <p:blipFill>
          <a:blip r:embed="rId3"/>
          <a:stretch>
            <a:fillRect/>
          </a:stretch>
        </p:blipFill>
        <p:spPr>
          <a:xfrm>
            <a:off x="6241097" y="1912903"/>
            <a:ext cx="3962400" cy="3889022"/>
          </a:xfrm>
          <a:prstGeom prst="rect">
            <a:avLst/>
          </a:prstGeom>
        </p:spPr>
      </p:pic>
      <p:sp>
        <p:nvSpPr>
          <p:cNvPr id="55" name="CuadroTexto 54">
            <a:extLst>
              <a:ext uri="{FF2B5EF4-FFF2-40B4-BE49-F238E27FC236}">
                <a16:creationId xmlns:a16="http://schemas.microsoft.com/office/drawing/2014/main" id="{BDDE0099-1732-E234-1B9C-125FADF0C8AD}"/>
              </a:ext>
            </a:extLst>
          </p:cNvPr>
          <p:cNvSpPr txBox="1"/>
          <p:nvPr/>
        </p:nvSpPr>
        <p:spPr>
          <a:xfrm>
            <a:off x="1621472" y="5890748"/>
            <a:ext cx="9239250" cy="307777"/>
          </a:xfrm>
          <a:prstGeom prst="rect">
            <a:avLst/>
          </a:prstGeom>
          <a:noFill/>
        </p:spPr>
        <p:txBody>
          <a:bodyPr wrap="square">
            <a:spAutoFit/>
          </a:bodyPr>
          <a:lstStyle/>
          <a:p>
            <a:r>
              <a:rPr lang="de-CH" sz="1400" b="1" i="0" dirty="0">
                <a:solidFill>
                  <a:srgbClr val="FF0000"/>
                </a:solidFill>
                <a:effectLst/>
                <a:latin typeface="Monaco"/>
              </a:rPr>
              <a:t>{'model': 'LGBMRegressor', 'Mean Sharpe Ratio': 0.026, 'SD Sharpe Ratio': 0.077}</a:t>
            </a:r>
            <a:endParaRPr lang="en-US" sz="1400" b="1" dirty="0">
              <a:solidFill>
                <a:srgbClr val="FF0000"/>
              </a:solidFill>
            </a:endParaRPr>
          </a:p>
        </p:txBody>
      </p:sp>
      <p:pic>
        <p:nvPicPr>
          <p:cNvPr id="9216" name="Imagen 9215">
            <a:extLst>
              <a:ext uri="{FF2B5EF4-FFF2-40B4-BE49-F238E27FC236}">
                <a16:creationId xmlns:a16="http://schemas.microsoft.com/office/drawing/2014/main" id="{14A24B2C-CEF3-3AC1-39A4-9F139C513F2C}"/>
              </a:ext>
            </a:extLst>
          </p:cNvPr>
          <p:cNvPicPr>
            <a:picLocks noChangeAspect="1"/>
          </p:cNvPicPr>
          <p:nvPr/>
        </p:nvPicPr>
        <p:blipFill>
          <a:blip r:embed="rId4"/>
          <a:stretch>
            <a:fillRect/>
          </a:stretch>
        </p:blipFill>
        <p:spPr>
          <a:xfrm>
            <a:off x="1678623" y="2136461"/>
            <a:ext cx="3087051" cy="3665464"/>
          </a:xfrm>
          <a:prstGeom prst="rect">
            <a:avLst/>
          </a:prstGeom>
        </p:spPr>
      </p:pic>
      <p:sp>
        <p:nvSpPr>
          <p:cNvPr id="9217" name="Rectangle 25">
            <a:extLst>
              <a:ext uri="{FF2B5EF4-FFF2-40B4-BE49-F238E27FC236}">
                <a16:creationId xmlns:a16="http://schemas.microsoft.com/office/drawing/2014/main" id="{191EECE1-D439-2DE1-F899-7641EC63D038}"/>
              </a:ext>
            </a:extLst>
          </p:cNvPr>
          <p:cNvSpPr>
            <a:spLocks noChangeArrowheads="1"/>
          </p:cNvSpPr>
          <p:nvPr/>
        </p:nvSpPr>
        <p:spPr bwMode="auto">
          <a:xfrm>
            <a:off x="7962900" y="5951838"/>
            <a:ext cx="3390352" cy="46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1" i="0" u="none" strike="noStrike" cap="none" normalizeH="0" baseline="0" dirty="0">
                <a:ln>
                  <a:noFill/>
                </a:ln>
                <a:solidFill>
                  <a:srgbClr val="3C4043"/>
                </a:solidFill>
                <a:effectLst/>
                <a:latin typeface="Roboto Mono"/>
              </a:rPr>
              <a:t>CPU times: user 6min 4s, sys: 11.4 s, total: 6min 16s </a:t>
            </a:r>
            <a:br>
              <a:rPr kumimoji="0" lang="de-DE" altLang="de-DE" sz="700" b="1" i="0" u="none" strike="noStrike" cap="none" normalizeH="0" baseline="0" dirty="0">
                <a:ln>
                  <a:noFill/>
                </a:ln>
                <a:solidFill>
                  <a:schemeClr val="tx1"/>
                </a:solidFill>
                <a:effectLst/>
              </a:rPr>
            </a:br>
            <a:endParaRPr kumimoji="0" lang="de-DE" altLang="de-DE"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084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9ED78-CEA8-D34B-2E71-9CD452B990F3}"/>
              </a:ext>
            </a:extLst>
          </p:cNvPr>
          <p:cNvSpPr>
            <a:spLocks noGrp="1"/>
          </p:cNvSpPr>
          <p:nvPr>
            <p:ph type="title"/>
          </p:nvPr>
        </p:nvSpPr>
        <p:spPr/>
        <p:txBody>
          <a:bodyPr/>
          <a:lstStyle/>
          <a:p>
            <a:r>
              <a:rPr lang="es-ES" dirty="0" err="1"/>
              <a:t>Model</a:t>
            </a:r>
            <a:r>
              <a:rPr lang="es-ES" dirty="0"/>
              <a:t> </a:t>
            </a:r>
            <a:r>
              <a:rPr lang="es-ES" dirty="0" err="1"/>
              <a:t>Selection</a:t>
            </a:r>
            <a:br>
              <a:rPr lang="es-ES" dirty="0"/>
            </a:br>
            <a:endParaRPr lang="es-ES" dirty="0"/>
          </a:p>
        </p:txBody>
      </p:sp>
      <p:sp>
        <p:nvSpPr>
          <p:cNvPr id="3" name="Marcador de contenido 2">
            <a:extLst>
              <a:ext uri="{FF2B5EF4-FFF2-40B4-BE49-F238E27FC236}">
                <a16:creationId xmlns:a16="http://schemas.microsoft.com/office/drawing/2014/main" id="{009167A1-3766-8F10-E09A-B4E38993D98D}"/>
              </a:ext>
            </a:extLst>
          </p:cNvPr>
          <p:cNvSpPr>
            <a:spLocks noGrp="1"/>
          </p:cNvSpPr>
          <p:nvPr>
            <p:ph idx="1"/>
          </p:nvPr>
        </p:nvSpPr>
        <p:spPr>
          <a:xfrm>
            <a:off x="1706880" y="1737360"/>
            <a:ext cx="10058400" cy="4131734"/>
          </a:xfrm>
        </p:spPr>
        <p:txBody>
          <a:bodyPr/>
          <a:lstStyle/>
          <a:p>
            <a:pPr marL="0" indent="0">
              <a:buNone/>
            </a:pPr>
            <a:r>
              <a:rPr lang="es-ES" b="1" dirty="0" err="1"/>
              <a:t>XGBoost</a:t>
            </a:r>
            <a:r>
              <a:rPr lang="es-ES" b="1" dirty="0"/>
              <a:t> </a:t>
            </a:r>
            <a:r>
              <a:rPr lang="es-ES" b="1" dirty="0" err="1"/>
              <a:t>Regressor</a:t>
            </a:r>
            <a:endParaRPr lang="es-ES" b="1" dirty="0"/>
          </a:p>
        </p:txBody>
      </p:sp>
      <p:sp>
        <p:nvSpPr>
          <p:cNvPr id="55" name="CuadroTexto 54">
            <a:extLst>
              <a:ext uri="{FF2B5EF4-FFF2-40B4-BE49-F238E27FC236}">
                <a16:creationId xmlns:a16="http://schemas.microsoft.com/office/drawing/2014/main" id="{BDDE0099-1732-E234-1B9C-125FADF0C8AD}"/>
              </a:ext>
            </a:extLst>
          </p:cNvPr>
          <p:cNvSpPr txBox="1"/>
          <p:nvPr/>
        </p:nvSpPr>
        <p:spPr>
          <a:xfrm>
            <a:off x="1704186" y="5936977"/>
            <a:ext cx="9239250" cy="307777"/>
          </a:xfrm>
          <a:prstGeom prst="rect">
            <a:avLst/>
          </a:prstGeom>
          <a:noFill/>
        </p:spPr>
        <p:txBody>
          <a:bodyPr wrap="square">
            <a:spAutoFit/>
          </a:bodyPr>
          <a:lstStyle/>
          <a:p>
            <a:r>
              <a:rPr lang="de-CH" sz="1400" b="1" i="0" dirty="0">
                <a:solidFill>
                  <a:srgbClr val="FF0000"/>
                </a:solidFill>
                <a:effectLst/>
                <a:latin typeface="Monaco"/>
              </a:rPr>
              <a:t>{'model': 'XGBRegressor', 'Mean Sharpe Ratio': 0.033, 'SD Sharpe Ratio': 0.070}</a:t>
            </a:r>
            <a:endParaRPr lang="en-US" sz="1400" b="1" dirty="0">
              <a:solidFill>
                <a:srgbClr val="FF0000"/>
              </a:solidFill>
            </a:endParaRPr>
          </a:p>
        </p:txBody>
      </p:sp>
      <p:pic>
        <p:nvPicPr>
          <p:cNvPr id="5" name="Imagen 4">
            <a:extLst>
              <a:ext uri="{FF2B5EF4-FFF2-40B4-BE49-F238E27FC236}">
                <a16:creationId xmlns:a16="http://schemas.microsoft.com/office/drawing/2014/main" id="{081927C9-11AA-3924-EB07-778710404C5E}"/>
              </a:ext>
            </a:extLst>
          </p:cNvPr>
          <p:cNvPicPr>
            <a:picLocks noChangeAspect="1"/>
          </p:cNvPicPr>
          <p:nvPr/>
        </p:nvPicPr>
        <p:blipFill>
          <a:blip r:embed="rId2"/>
          <a:stretch>
            <a:fillRect/>
          </a:stretch>
        </p:blipFill>
        <p:spPr>
          <a:xfrm>
            <a:off x="6323811" y="1997276"/>
            <a:ext cx="3908733" cy="3720276"/>
          </a:xfrm>
          <a:prstGeom prst="rect">
            <a:avLst/>
          </a:prstGeom>
        </p:spPr>
      </p:pic>
      <p:pic>
        <p:nvPicPr>
          <p:cNvPr id="7" name="Imagen 6">
            <a:extLst>
              <a:ext uri="{FF2B5EF4-FFF2-40B4-BE49-F238E27FC236}">
                <a16:creationId xmlns:a16="http://schemas.microsoft.com/office/drawing/2014/main" id="{8F93B2FF-E89F-AEDB-385C-29E070C935BE}"/>
              </a:ext>
            </a:extLst>
          </p:cNvPr>
          <p:cNvPicPr>
            <a:picLocks noChangeAspect="1"/>
          </p:cNvPicPr>
          <p:nvPr/>
        </p:nvPicPr>
        <p:blipFill>
          <a:blip r:embed="rId3"/>
          <a:stretch>
            <a:fillRect/>
          </a:stretch>
        </p:blipFill>
        <p:spPr>
          <a:xfrm>
            <a:off x="1821180" y="2113020"/>
            <a:ext cx="2636520" cy="3679874"/>
          </a:xfrm>
          <a:prstGeom prst="rect">
            <a:avLst/>
          </a:prstGeom>
        </p:spPr>
      </p:pic>
      <p:sp>
        <p:nvSpPr>
          <p:cNvPr id="8" name="Rectangle 1">
            <a:extLst>
              <a:ext uri="{FF2B5EF4-FFF2-40B4-BE49-F238E27FC236}">
                <a16:creationId xmlns:a16="http://schemas.microsoft.com/office/drawing/2014/main" id="{218AA79A-EDF3-43BF-CB38-FFE0A6EBABC8}"/>
              </a:ext>
            </a:extLst>
          </p:cNvPr>
          <p:cNvSpPr>
            <a:spLocks noChangeArrowheads="1"/>
          </p:cNvSpPr>
          <p:nvPr/>
        </p:nvSpPr>
        <p:spPr bwMode="auto">
          <a:xfrm>
            <a:off x="8006080" y="5989472"/>
            <a:ext cx="400430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1" i="0" u="none" strike="noStrike" cap="none" normalizeH="0" baseline="0" dirty="0">
                <a:ln>
                  <a:noFill/>
                </a:ln>
                <a:solidFill>
                  <a:srgbClr val="3C4043"/>
                </a:solidFill>
                <a:effectLst/>
                <a:latin typeface="Roboto Mono"/>
              </a:rPr>
              <a:t>CPU times: user 3h 45min 28s, sys: 27.1 s, total: 3h 45min 55s </a:t>
            </a:r>
            <a:br>
              <a:rPr kumimoji="0" lang="de-DE" altLang="de-DE" sz="1050" b="1" i="0" u="none" strike="noStrike" cap="none" normalizeH="0" baseline="0" dirty="0">
                <a:ln>
                  <a:noFill/>
                </a:ln>
                <a:solidFill>
                  <a:schemeClr val="tx1"/>
                </a:solidFill>
                <a:effectLst/>
              </a:rPr>
            </a:br>
            <a:endParaRPr kumimoji="0" lang="de-DE" altLang="de-DE" sz="10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1445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9ED78-CEA8-D34B-2E71-9CD452B990F3}"/>
              </a:ext>
            </a:extLst>
          </p:cNvPr>
          <p:cNvSpPr>
            <a:spLocks noGrp="1"/>
          </p:cNvSpPr>
          <p:nvPr>
            <p:ph type="title"/>
          </p:nvPr>
        </p:nvSpPr>
        <p:spPr/>
        <p:txBody>
          <a:bodyPr/>
          <a:lstStyle/>
          <a:p>
            <a:r>
              <a:rPr lang="es-ES" dirty="0" err="1"/>
              <a:t>Model</a:t>
            </a:r>
            <a:r>
              <a:rPr lang="es-ES" dirty="0"/>
              <a:t> </a:t>
            </a:r>
            <a:r>
              <a:rPr lang="es-ES" dirty="0" err="1"/>
              <a:t>Selection</a:t>
            </a:r>
            <a:br>
              <a:rPr lang="es-ES" dirty="0"/>
            </a:br>
            <a:endParaRPr lang="es-ES" dirty="0"/>
          </a:p>
        </p:txBody>
      </p:sp>
      <p:sp>
        <p:nvSpPr>
          <p:cNvPr id="3" name="Marcador de contenido 2">
            <a:extLst>
              <a:ext uri="{FF2B5EF4-FFF2-40B4-BE49-F238E27FC236}">
                <a16:creationId xmlns:a16="http://schemas.microsoft.com/office/drawing/2014/main" id="{009167A1-3766-8F10-E09A-B4E38993D98D}"/>
              </a:ext>
            </a:extLst>
          </p:cNvPr>
          <p:cNvSpPr>
            <a:spLocks noGrp="1"/>
          </p:cNvSpPr>
          <p:nvPr>
            <p:ph idx="1"/>
          </p:nvPr>
        </p:nvSpPr>
        <p:spPr>
          <a:xfrm>
            <a:off x="1402080" y="1737360"/>
            <a:ext cx="10058400" cy="4131734"/>
          </a:xfrm>
        </p:spPr>
        <p:txBody>
          <a:bodyPr/>
          <a:lstStyle/>
          <a:p>
            <a:pPr algn="l" fontAlgn="base"/>
            <a:r>
              <a:rPr lang="de-CH" b="1" i="0" dirty="0">
                <a:solidFill>
                  <a:srgbClr val="373737"/>
                </a:solidFill>
                <a:effectLst/>
                <a:latin typeface="inherit"/>
              </a:rPr>
              <a:t>Random Forest Regressor</a:t>
            </a:r>
            <a:endParaRPr lang="de-CH" b="0" i="0" dirty="0">
              <a:solidFill>
                <a:srgbClr val="373737"/>
              </a:solidFill>
              <a:effectLst/>
              <a:latin typeface="Myriad Pro"/>
            </a:endParaRPr>
          </a:p>
          <a:p>
            <a:br>
              <a:rPr lang="de-CH" dirty="0"/>
            </a:br>
            <a:endParaRPr lang="es-ES" b="1" dirty="0"/>
          </a:p>
        </p:txBody>
      </p:sp>
      <p:sp>
        <p:nvSpPr>
          <p:cNvPr id="8" name="CuadroTexto 7">
            <a:extLst>
              <a:ext uri="{FF2B5EF4-FFF2-40B4-BE49-F238E27FC236}">
                <a16:creationId xmlns:a16="http://schemas.microsoft.com/office/drawing/2014/main" id="{82DDF2B6-5606-E18A-A7D3-9559BA0F64C7}"/>
              </a:ext>
            </a:extLst>
          </p:cNvPr>
          <p:cNvSpPr txBox="1"/>
          <p:nvPr/>
        </p:nvSpPr>
        <p:spPr>
          <a:xfrm>
            <a:off x="1402080" y="2197854"/>
            <a:ext cx="9387840" cy="3693319"/>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373737"/>
                </a:solidFill>
                <a:effectLst/>
                <a:latin typeface="Myriad Pro"/>
              </a:rPr>
              <a:t>Random Forest Regressor was tried several time. </a:t>
            </a:r>
          </a:p>
          <a:p>
            <a:pPr marL="285750" indent="-285750" algn="l" fontAlgn="base">
              <a:buFont typeface="Arial" panose="020B0604020202020204" pitchFamily="34" charset="0"/>
              <a:buChar char="•"/>
            </a:pPr>
            <a:r>
              <a:rPr lang="en-US" b="0" i="0" dirty="0">
                <a:solidFill>
                  <a:srgbClr val="373737"/>
                </a:solidFill>
                <a:effectLst/>
                <a:latin typeface="Myriad Pro"/>
              </a:rPr>
              <a:t>The training was extremely slow plus the model would crash several times at the 3-Fold.</a:t>
            </a:r>
          </a:p>
          <a:p>
            <a:pPr marL="285750" indent="-285750" algn="l" fontAlgn="base">
              <a:buFont typeface="Arial" panose="020B0604020202020204" pitchFamily="34" charset="0"/>
              <a:buChar char="•"/>
            </a:pPr>
            <a:r>
              <a:rPr lang="en-US" b="0" i="0" dirty="0">
                <a:solidFill>
                  <a:srgbClr val="373737"/>
                </a:solidFill>
                <a:effectLst/>
                <a:latin typeface="Myriad Pro"/>
              </a:rPr>
              <a:t>Finally, the model was discarded</a:t>
            </a:r>
          </a:p>
          <a:p>
            <a:pPr algn="l" fontAlgn="base"/>
            <a:endParaRPr lang="en-US" dirty="0">
              <a:solidFill>
                <a:srgbClr val="373737"/>
              </a:solidFill>
              <a:latin typeface="Myriad Pro"/>
            </a:endParaRPr>
          </a:p>
          <a:p>
            <a:pPr algn="l" fontAlgn="base"/>
            <a:r>
              <a:rPr lang="de-CH" b="1" i="0" dirty="0">
                <a:solidFill>
                  <a:srgbClr val="373737"/>
                </a:solidFill>
                <a:effectLst/>
                <a:latin typeface="inherit"/>
              </a:rPr>
              <a:t>Model selection argumentation</a:t>
            </a:r>
          </a:p>
          <a:p>
            <a:pPr algn="l" fontAlgn="base"/>
            <a:endParaRPr lang="de-CH" b="0" i="0" dirty="0">
              <a:solidFill>
                <a:srgbClr val="373737"/>
              </a:solidFill>
              <a:effectLst/>
              <a:latin typeface="Myriad Pro"/>
            </a:endParaRPr>
          </a:p>
          <a:p>
            <a:pPr marL="285750" indent="-285750">
              <a:buFont typeface="Arial" panose="020B0604020202020204" pitchFamily="34" charset="0"/>
              <a:buChar char="•"/>
            </a:pPr>
            <a:r>
              <a:rPr lang="en-US" b="0" i="0" dirty="0" err="1">
                <a:solidFill>
                  <a:srgbClr val="373737"/>
                </a:solidFill>
                <a:effectLst/>
                <a:latin typeface="Myriad Pro"/>
              </a:rPr>
              <a:t>XGBoost</a:t>
            </a:r>
            <a:r>
              <a:rPr lang="en-US" b="0" i="0" dirty="0">
                <a:solidFill>
                  <a:srgbClr val="373737"/>
                </a:solidFill>
                <a:effectLst/>
                <a:latin typeface="Myriad Pro"/>
              </a:rPr>
              <a:t> presented a better performance. However, the algorithm need considerably more time to be trained. </a:t>
            </a:r>
          </a:p>
          <a:p>
            <a:pPr marL="285750" indent="-285750">
              <a:buFont typeface="Arial" panose="020B0604020202020204" pitchFamily="34" charset="0"/>
              <a:buChar char="•"/>
            </a:pPr>
            <a:r>
              <a:rPr lang="en-US" b="0" i="0" dirty="0">
                <a:solidFill>
                  <a:srgbClr val="373737"/>
                </a:solidFill>
                <a:effectLst/>
                <a:latin typeface="Myriad Pro"/>
              </a:rPr>
              <a:t>Since this project was carried out using solely Kaggle due to the lack of a proper workstation, it was decided to go for the </a:t>
            </a:r>
            <a:r>
              <a:rPr lang="en-US" b="0" i="0" dirty="0" err="1">
                <a:solidFill>
                  <a:srgbClr val="373737"/>
                </a:solidFill>
                <a:effectLst/>
                <a:latin typeface="Myriad Pro"/>
              </a:rPr>
              <a:t>LGBMlight</a:t>
            </a:r>
            <a:r>
              <a:rPr lang="en-US" b="0" i="0" dirty="0">
                <a:solidFill>
                  <a:srgbClr val="373737"/>
                </a:solidFill>
                <a:effectLst/>
                <a:latin typeface="Myriad Pro"/>
              </a:rPr>
              <a:t> model. </a:t>
            </a:r>
          </a:p>
          <a:p>
            <a:pPr marL="285750" indent="-285750">
              <a:buFont typeface="Arial" panose="020B0604020202020204" pitchFamily="34" charset="0"/>
              <a:buChar char="•"/>
            </a:pPr>
            <a:r>
              <a:rPr lang="en-US" b="0" i="0" dirty="0">
                <a:solidFill>
                  <a:srgbClr val="373737"/>
                </a:solidFill>
                <a:effectLst/>
                <a:latin typeface="Myriad Pro"/>
              </a:rPr>
              <a:t>This way, the hyperparameter tuning time was reduced significantly.</a:t>
            </a:r>
          </a:p>
          <a:p>
            <a:br>
              <a:rPr lang="en-US" dirty="0"/>
            </a:br>
            <a:endParaRPr lang="en-US" dirty="0"/>
          </a:p>
        </p:txBody>
      </p:sp>
    </p:spTree>
    <p:extLst>
      <p:ext uri="{BB962C8B-B14F-4D97-AF65-F5344CB8AC3E}">
        <p14:creationId xmlns:p14="http://schemas.microsoft.com/office/powerpoint/2010/main" val="384515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661AC-C88F-012A-1424-02E5B5DA97B6}"/>
              </a:ext>
            </a:extLst>
          </p:cNvPr>
          <p:cNvSpPr>
            <a:spLocks noGrp="1"/>
          </p:cNvSpPr>
          <p:nvPr>
            <p:ph type="title"/>
          </p:nvPr>
        </p:nvSpPr>
        <p:spPr/>
        <p:txBody>
          <a:bodyPr/>
          <a:lstStyle/>
          <a:p>
            <a:r>
              <a:rPr lang="es-ES" dirty="0" err="1"/>
              <a:t>Hyperparameter</a:t>
            </a:r>
            <a:r>
              <a:rPr lang="es-ES" dirty="0"/>
              <a:t> </a:t>
            </a:r>
            <a:r>
              <a:rPr lang="es-ES" dirty="0" err="1"/>
              <a:t>optimization</a:t>
            </a:r>
            <a:r>
              <a:rPr lang="es-ES" dirty="0"/>
              <a:t> </a:t>
            </a:r>
            <a:br>
              <a:rPr lang="es-ES" dirty="0"/>
            </a:br>
            <a:endParaRPr lang="en-US" dirty="0"/>
          </a:p>
        </p:txBody>
      </p:sp>
      <p:sp>
        <p:nvSpPr>
          <p:cNvPr id="3" name="Marcador de contenido 2">
            <a:extLst>
              <a:ext uri="{FF2B5EF4-FFF2-40B4-BE49-F238E27FC236}">
                <a16:creationId xmlns:a16="http://schemas.microsoft.com/office/drawing/2014/main" id="{49173EBE-0218-55E7-8E19-4CD6105B7290}"/>
              </a:ext>
            </a:extLst>
          </p:cNvPr>
          <p:cNvSpPr>
            <a:spLocks noGrp="1"/>
          </p:cNvSpPr>
          <p:nvPr>
            <p:ph idx="1"/>
          </p:nvPr>
        </p:nvSpPr>
        <p:spPr>
          <a:xfrm>
            <a:off x="6577695" y="6024440"/>
            <a:ext cx="6120674" cy="402675"/>
          </a:xfrm>
        </p:spPr>
        <p:txBody>
          <a:bodyPr>
            <a:normAutofit fontScale="70000" lnSpcReduction="20000"/>
          </a:bodyPr>
          <a:lstStyle/>
          <a:p>
            <a:r>
              <a:rPr lang="de-CH" b="1" i="0" dirty="0">
                <a:solidFill>
                  <a:srgbClr val="FF0000"/>
                </a:solidFill>
                <a:effectLst/>
                <a:latin typeface="Monaco"/>
              </a:rPr>
              <a:t>Optuna maximizes average sharpe ratio for the whole Timecossvalidation</a:t>
            </a:r>
            <a:endParaRPr lang="en-US" b="1" dirty="0">
              <a:solidFill>
                <a:srgbClr val="FF0000"/>
              </a:solidFill>
            </a:endParaRPr>
          </a:p>
        </p:txBody>
      </p:sp>
      <p:pic>
        <p:nvPicPr>
          <p:cNvPr id="9" name="Imagen 8">
            <a:extLst>
              <a:ext uri="{FF2B5EF4-FFF2-40B4-BE49-F238E27FC236}">
                <a16:creationId xmlns:a16="http://schemas.microsoft.com/office/drawing/2014/main" id="{1B562CF8-3C26-8F9E-1E44-C5AF55F85A27}"/>
              </a:ext>
            </a:extLst>
          </p:cNvPr>
          <p:cNvPicPr>
            <a:picLocks noChangeAspect="1"/>
          </p:cNvPicPr>
          <p:nvPr/>
        </p:nvPicPr>
        <p:blipFill rotWithShape="1">
          <a:blip r:embed="rId2"/>
          <a:srcRect t="8558"/>
          <a:stretch/>
        </p:blipFill>
        <p:spPr>
          <a:xfrm>
            <a:off x="1295399" y="2225199"/>
            <a:ext cx="4155137" cy="2654942"/>
          </a:xfrm>
          <a:prstGeom prst="rect">
            <a:avLst/>
          </a:prstGeom>
        </p:spPr>
      </p:pic>
      <p:pic>
        <p:nvPicPr>
          <p:cNvPr id="11" name="Imagen 10">
            <a:extLst>
              <a:ext uri="{FF2B5EF4-FFF2-40B4-BE49-F238E27FC236}">
                <a16:creationId xmlns:a16="http://schemas.microsoft.com/office/drawing/2014/main" id="{9A2865F3-38C3-3203-4F57-D48F8643040C}"/>
              </a:ext>
            </a:extLst>
          </p:cNvPr>
          <p:cNvPicPr>
            <a:picLocks noChangeAspect="1"/>
          </p:cNvPicPr>
          <p:nvPr/>
        </p:nvPicPr>
        <p:blipFill>
          <a:blip r:embed="rId3"/>
          <a:stretch>
            <a:fillRect/>
          </a:stretch>
        </p:blipFill>
        <p:spPr>
          <a:xfrm>
            <a:off x="8040798" y="1955663"/>
            <a:ext cx="2855803" cy="3960602"/>
          </a:xfrm>
          <a:prstGeom prst="rect">
            <a:avLst/>
          </a:prstGeom>
        </p:spPr>
      </p:pic>
      <p:cxnSp>
        <p:nvCxnSpPr>
          <p:cNvPr id="12" name="Conector recto de flecha 11">
            <a:extLst>
              <a:ext uri="{FF2B5EF4-FFF2-40B4-BE49-F238E27FC236}">
                <a16:creationId xmlns:a16="http://schemas.microsoft.com/office/drawing/2014/main" id="{6885096B-B106-6079-20F9-C3366D42FE74}"/>
              </a:ext>
            </a:extLst>
          </p:cNvPr>
          <p:cNvCxnSpPr>
            <a:cxnSpLocks/>
          </p:cNvCxnSpPr>
          <p:nvPr/>
        </p:nvCxnSpPr>
        <p:spPr>
          <a:xfrm flipV="1">
            <a:off x="5842697" y="2654176"/>
            <a:ext cx="1805940" cy="1089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313D6491-5A3D-6493-3B52-A9490A008DB1}"/>
              </a:ext>
            </a:extLst>
          </p:cNvPr>
          <p:cNvSpPr/>
          <p:nvPr/>
        </p:nvSpPr>
        <p:spPr>
          <a:xfrm>
            <a:off x="8040798" y="5749093"/>
            <a:ext cx="2773958" cy="228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adroTexto 14">
            <a:extLst>
              <a:ext uri="{FF2B5EF4-FFF2-40B4-BE49-F238E27FC236}">
                <a16:creationId xmlns:a16="http://schemas.microsoft.com/office/drawing/2014/main" id="{62B48DA4-C79B-8B57-38AF-69588D83D01B}"/>
              </a:ext>
            </a:extLst>
          </p:cNvPr>
          <p:cNvSpPr txBox="1"/>
          <p:nvPr/>
        </p:nvSpPr>
        <p:spPr>
          <a:xfrm>
            <a:off x="9468699" y="1641770"/>
            <a:ext cx="6265332" cy="369332"/>
          </a:xfrm>
          <a:prstGeom prst="rect">
            <a:avLst/>
          </a:prstGeom>
          <a:noFill/>
        </p:spPr>
        <p:txBody>
          <a:bodyPr wrap="square">
            <a:spAutoFit/>
          </a:bodyPr>
          <a:lstStyle/>
          <a:p>
            <a:r>
              <a:rPr lang="de-CH" b="1" i="0" dirty="0">
                <a:solidFill>
                  <a:srgbClr val="FF0000"/>
                </a:solidFill>
                <a:effectLst/>
                <a:latin typeface="Monaco"/>
              </a:rPr>
              <a:t>Timecossvalidation</a:t>
            </a:r>
            <a:endParaRPr lang="en-US" dirty="0"/>
          </a:p>
        </p:txBody>
      </p:sp>
      <p:sp>
        <p:nvSpPr>
          <p:cNvPr id="16" name="CuadroTexto 15">
            <a:extLst>
              <a:ext uri="{FF2B5EF4-FFF2-40B4-BE49-F238E27FC236}">
                <a16:creationId xmlns:a16="http://schemas.microsoft.com/office/drawing/2014/main" id="{A4DC22A0-4DEB-76DF-4FEF-60810CF7966B}"/>
              </a:ext>
            </a:extLst>
          </p:cNvPr>
          <p:cNvSpPr txBox="1"/>
          <p:nvPr/>
        </p:nvSpPr>
        <p:spPr>
          <a:xfrm>
            <a:off x="1295399" y="1803739"/>
            <a:ext cx="6265332" cy="369332"/>
          </a:xfrm>
          <a:prstGeom prst="rect">
            <a:avLst/>
          </a:prstGeom>
          <a:noFill/>
        </p:spPr>
        <p:txBody>
          <a:bodyPr wrap="square">
            <a:spAutoFit/>
          </a:bodyPr>
          <a:lstStyle/>
          <a:p>
            <a:r>
              <a:rPr lang="de-CH" b="1" i="0" dirty="0">
                <a:solidFill>
                  <a:srgbClr val="FF0000"/>
                </a:solidFill>
                <a:effectLst/>
                <a:latin typeface="Monaco"/>
              </a:rPr>
              <a:t>Create Optuna experiments with hyperparameters to tune</a:t>
            </a:r>
            <a:endParaRPr lang="en-US" dirty="0"/>
          </a:p>
        </p:txBody>
      </p:sp>
      <p:sp>
        <p:nvSpPr>
          <p:cNvPr id="17" name="Rectángulo 16">
            <a:extLst>
              <a:ext uri="{FF2B5EF4-FFF2-40B4-BE49-F238E27FC236}">
                <a16:creationId xmlns:a16="http://schemas.microsoft.com/office/drawing/2014/main" id="{1B0675B2-89B7-0C55-63E9-41811AA760B6}"/>
              </a:ext>
            </a:extLst>
          </p:cNvPr>
          <p:cNvSpPr/>
          <p:nvPr/>
        </p:nvSpPr>
        <p:spPr>
          <a:xfrm>
            <a:off x="1374709" y="4050116"/>
            <a:ext cx="1594269" cy="3525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Conector recto de flecha 17">
            <a:extLst>
              <a:ext uri="{FF2B5EF4-FFF2-40B4-BE49-F238E27FC236}">
                <a16:creationId xmlns:a16="http://schemas.microsoft.com/office/drawing/2014/main" id="{2FF29CC9-930F-CA17-2265-B9D0ABCEB5D8}"/>
              </a:ext>
            </a:extLst>
          </p:cNvPr>
          <p:cNvCxnSpPr>
            <a:cxnSpLocks/>
          </p:cNvCxnSpPr>
          <p:nvPr/>
        </p:nvCxnSpPr>
        <p:spPr>
          <a:xfrm flipV="1">
            <a:off x="1174788" y="4226392"/>
            <a:ext cx="360187" cy="894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BB351DBF-E9F0-B9DF-0AC5-C27174B8AC82}"/>
              </a:ext>
            </a:extLst>
          </p:cNvPr>
          <p:cNvSpPr txBox="1"/>
          <p:nvPr/>
        </p:nvSpPr>
        <p:spPr>
          <a:xfrm>
            <a:off x="1174788" y="5198811"/>
            <a:ext cx="7868354" cy="369332"/>
          </a:xfrm>
          <a:prstGeom prst="rect">
            <a:avLst/>
          </a:prstGeom>
          <a:noFill/>
        </p:spPr>
        <p:txBody>
          <a:bodyPr wrap="square">
            <a:spAutoFit/>
          </a:bodyPr>
          <a:lstStyle/>
          <a:p>
            <a:r>
              <a:rPr lang="de-CH" b="1" i="0" dirty="0">
                <a:solidFill>
                  <a:srgbClr val="FF0000"/>
                </a:solidFill>
                <a:effectLst/>
                <a:latin typeface="Monaco"/>
              </a:rPr>
              <a:t>Use of GPU to speed up the learning process</a:t>
            </a:r>
          </a:p>
        </p:txBody>
      </p:sp>
    </p:spTree>
    <p:extLst>
      <p:ext uri="{BB962C8B-B14F-4D97-AF65-F5344CB8AC3E}">
        <p14:creationId xmlns:p14="http://schemas.microsoft.com/office/powerpoint/2010/main" val="4064116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661AC-C88F-012A-1424-02E5B5DA97B6}"/>
              </a:ext>
            </a:extLst>
          </p:cNvPr>
          <p:cNvSpPr>
            <a:spLocks noGrp="1"/>
          </p:cNvSpPr>
          <p:nvPr>
            <p:ph type="title"/>
          </p:nvPr>
        </p:nvSpPr>
        <p:spPr/>
        <p:txBody>
          <a:bodyPr/>
          <a:lstStyle/>
          <a:p>
            <a:r>
              <a:rPr lang="es-ES" dirty="0" err="1"/>
              <a:t>Hyperparameter</a:t>
            </a:r>
            <a:r>
              <a:rPr lang="es-ES" dirty="0"/>
              <a:t> </a:t>
            </a:r>
            <a:r>
              <a:rPr lang="es-ES" dirty="0" err="1"/>
              <a:t>optimization</a:t>
            </a:r>
            <a:r>
              <a:rPr lang="es-ES" dirty="0"/>
              <a:t> </a:t>
            </a:r>
            <a:br>
              <a:rPr lang="es-ES" dirty="0"/>
            </a:br>
            <a:endParaRPr lang="en-US" dirty="0"/>
          </a:p>
        </p:txBody>
      </p:sp>
      <p:pic>
        <p:nvPicPr>
          <p:cNvPr id="8" name="Imagen 7">
            <a:extLst>
              <a:ext uri="{FF2B5EF4-FFF2-40B4-BE49-F238E27FC236}">
                <a16:creationId xmlns:a16="http://schemas.microsoft.com/office/drawing/2014/main" id="{A555C6CE-D36D-232E-DAD0-A678FF3D7D81}"/>
              </a:ext>
            </a:extLst>
          </p:cNvPr>
          <p:cNvPicPr>
            <a:picLocks noChangeAspect="1"/>
          </p:cNvPicPr>
          <p:nvPr/>
        </p:nvPicPr>
        <p:blipFill>
          <a:blip r:embed="rId2"/>
          <a:stretch>
            <a:fillRect/>
          </a:stretch>
        </p:blipFill>
        <p:spPr>
          <a:xfrm>
            <a:off x="905369" y="1837513"/>
            <a:ext cx="5534025" cy="3057525"/>
          </a:xfrm>
          <a:prstGeom prst="rect">
            <a:avLst/>
          </a:prstGeom>
        </p:spPr>
      </p:pic>
      <p:pic>
        <p:nvPicPr>
          <p:cNvPr id="10" name="Imagen 9">
            <a:extLst>
              <a:ext uri="{FF2B5EF4-FFF2-40B4-BE49-F238E27FC236}">
                <a16:creationId xmlns:a16="http://schemas.microsoft.com/office/drawing/2014/main" id="{9A85F039-2616-2F26-C425-C626BC665980}"/>
              </a:ext>
            </a:extLst>
          </p:cNvPr>
          <p:cNvPicPr>
            <a:picLocks noChangeAspect="1"/>
          </p:cNvPicPr>
          <p:nvPr/>
        </p:nvPicPr>
        <p:blipFill rotWithShape="1">
          <a:blip r:embed="rId3"/>
          <a:srcRect t="3065"/>
          <a:stretch/>
        </p:blipFill>
        <p:spPr>
          <a:xfrm>
            <a:off x="6705602" y="1937666"/>
            <a:ext cx="4894326" cy="2857218"/>
          </a:xfrm>
          <a:prstGeom prst="rect">
            <a:avLst/>
          </a:prstGeom>
        </p:spPr>
      </p:pic>
      <p:sp>
        <p:nvSpPr>
          <p:cNvPr id="12" name="CuadroTexto 11">
            <a:extLst>
              <a:ext uri="{FF2B5EF4-FFF2-40B4-BE49-F238E27FC236}">
                <a16:creationId xmlns:a16="http://schemas.microsoft.com/office/drawing/2014/main" id="{22E71AE0-AAA8-D22C-C5E3-548A47346926}"/>
              </a:ext>
            </a:extLst>
          </p:cNvPr>
          <p:cNvSpPr txBox="1"/>
          <p:nvPr/>
        </p:nvSpPr>
        <p:spPr>
          <a:xfrm>
            <a:off x="1255327" y="4979561"/>
            <a:ext cx="6096000" cy="769441"/>
          </a:xfrm>
          <a:prstGeom prst="rect">
            <a:avLst/>
          </a:prstGeom>
          <a:noFill/>
        </p:spPr>
        <p:txBody>
          <a:bodyPr wrap="square">
            <a:spAutoFit/>
          </a:bodyPr>
          <a:lstStyle/>
          <a:p>
            <a:r>
              <a:rPr lang="en-US" sz="1100" b="0" i="0" dirty="0">
                <a:solidFill>
                  <a:srgbClr val="373737"/>
                </a:solidFill>
                <a:effectLst/>
                <a:latin typeface="Myriad Pro"/>
              </a:rPr>
              <a:t>The best parameters were calculated at trial 7.</a:t>
            </a:r>
          </a:p>
          <a:p>
            <a:r>
              <a:rPr lang="en-US" sz="1100" b="0" i="0" dirty="0">
                <a:solidFill>
                  <a:srgbClr val="373737"/>
                </a:solidFill>
                <a:effectLst/>
                <a:latin typeface="Myriad Pro"/>
              </a:rPr>
              <a:t>The hyperparameter tuning time took extremely long</a:t>
            </a:r>
            <a:endParaRPr lang="en-US" sz="1100" dirty="0">
              <a:solidFill>
                <a:srgbClr val="373737"/>
              </a:solidFill>
              <a:latin typeface="Myriad Pro"/>
            </a:endParaRPr>
          </a:p>
          <a:p>
            <a:r>
              <a:rPr lang="en-US" sz="1100" b="0" i="0" dirty="0">
                <a:solidFill>
                  <a:srgbClr val="373737"/>
                </a:solidFill>
                <a:effectLst/>
                <a:latin typeface="Myriad Pro"/>
              </a:rPr>
              <a:t>The average Sharpe ratio did not improve a lot during the hyperparameter tuning.</a:t>
            </a:r>
          </a:p>
          <a:p>
            <a:r>
              <a:rPr lang="en-US" sz="1100" b="0" i="0" dirty="0">
                <a:solidFill>
                  <a:srgbClr val="373737"/>
                </a:solidFill>
                <a:effectLst/>
                <a:latin typeface="Myriad Pro"/>
              </a:rPr>
              <a:t>It doesn’t seem to be the most effective way of training the model.</a:t>
            </a:r>
            <a:endParaRPr lang="en-US" sz="1100" dirty="0"/>
          </a:p>
        </p:txBody>
      </p:sp>
      <p:sp>
        <p:nvSpPr>
          <p:cNvPr id="14" name="CuadroTexto 13">
            <a:extLst>
              <a:ext uri="{FF2B5EF4-FFF2-40B4-BE49-F238E27FC236}">
                <a16:creationId xmlns:a16="http://schemas.microsoft.com/office/drawing/2014/main" id="{C73896BC-5D79-1E64-403E-3B0BEC3B816B}"/>
              </a:ext>
            </a:extLst>
          </p:cNvPr>
          <p:cNvSpPr txBox="1"/>
          <p:nvPr/>
        </p:nvSpPr>
        <p:spPr>
          <a:xfrm>
            <a:off x="6705602" y="4995190"/>
            <a:ext cx="4894326" cy="261610"/>
          </a:xfrm>
          <a:prstGeom prst="rect">
            <a:avLst/>
          </a:prstGeom>
          <a:noFill/>
        </p:spPr>
        <p:txBody>
          <a:bodyPr wrap="square">
            <a:spAutoFit/>
          </a:bodyPr>
          <a:lstStyle/>
          <a:p>
            <a:r>
              <a:rPr lang="en-US" sz="1100" b="0" i="0" dirty="0">
                <a:solidFill>
                  <a:srgbClr val="373737"/>
                </a:solidFill>
                <a:effectLst/>
                <a:latin typeface="Myriad Pro"/>
              </a:rPr>
              <a:t>Max depth and learning date are the most important Hyperparameters</a:t>
            </a:r>
            <a:endParaRPr lang="en-US" sz="1100" dirty="0"/>
          </a:p>
        </p:txBody>
      </p:sp>
    </p:spTree>
    <p:extLst>
      <p:ext uri="{BB962C8B-B14F-4D97-AF65-F5344CB8AC3E}">
        <p14:creationId xmlns:p14="http://schemas.microsoft.com/office/powerpoint/2010/main" val="3877490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661AC-C88F-012A-1424-02E5B5DA97B6}"/>
              </a:ext>
            </a:extLst>
          </p:cNvPr>
          <p:cNvSpPr>
            <a:spLocks noGrp="1"/>
          </p:cNvSpPr>
          <p:nvPr>
            <p:ph type="title"/>
          </p:nvPr>
        </p:nvSpPr>
        <p:spPr/>
        <p:txBody>
          <a:bodyPr/>
          <a:lstStyle/>
          <a:p>
            <a:r>
              <a:rPr lang="es-ES" dirty="0" err="1"/>
              <a:t>Hyperparameter</a:t>
            </a:r>
            <a:r>
              <a:rPr lang="es-ES" dirty="0"/>
              <a:t> </a:t>
            </a:r>
            <a:r>
              <a:rPr lang="es-ES" dirty="0" err="1"/>
              <a:t>optimization</a:t>
            </a:r>
            <a:r>
              <a:rPr lang="es-ES" dirty="0"/>
              <a:t> </a:t>
            </a:r>
            <a:br>
              <a:rPr lang="es-ES" dirty="0"/>
            </a:br>
            <a:endParaRPr lang="en-US" dirty="0"/>
          </a:p>
        </p:txBody>
      </p:sp>
      <p:sp>
        <p:nvSpPr>
          <p:cNvPr id="6" name="Marcador de contenido 5">
            <a:extLst>
              <a:ext uri="{FF2B5EF4-FFF2-40B4-BE49-F238E27FC236}">
                <a16:creationId xmlns:a16="http://schemas.microsoft.com/office/drawing/2014/main" id="{92D1B835-F5A0-3283-0298-33B3419AFFD6}"/>
              </a:ext>
            </a:extLst>
          </p:cNvPr>
          <p:cNvSpPr>
            <a:spLocks noGrp="1"/>
          </p:cNvSpPr>
          <p:nvPr>
            <p:ph idx="1"/>
          </p:nvPr>
        </p:nvSpPr>
        <p:spPr/>
        <p:txBody>
          <a:bodyPr/>
          <a:lstStyle/>
          <a:p>
            <a:r>
              <a:rPr lang="en-US" b="1" dirty="0"/>
              <a:t>Retrain the model using the best hyperparameters</a:t>
            </a:r>
          </a:p>
          <a:p>
            <a:r>
              <a:rPr lang="de-CH" b="0" i="0" dirty="0">
                <a:solidFill>
                  <a:srgbClr val="222222"/>
                </a:solidFill>
                <a:effectLst/>
                <a:latin typeface="Monaco"/>
              </a:rPr>
              <a:t>X1 </a:t>
            </a:r>
            <a:r>
              <a:rPr lang="de-CH" b="1" i="0" dirty="0">
                <a:solidFill>
                  <a:srgbClr val="000000"/>
                </a:solidFill>
                <a:effectLst/>
                <a:latin typeface="Monaco"/>
              </a:rPr>
              <a:t>=</a:t>
            </a:r>
            <a:r>
              <a:rPr lang="de-CH" b="0" i="0" dirty="0">
                <a:solidFill>
                  <a:srgbClr val="222222"/>
                </a:solidFill>
                <a:effectLst/>
                <a:latin typeface="Monaco"/>
              </a:rPr>
              <a:t> X.drop([</a:t>
            </a:r>
            <a:r>
              <a:rPr lang="de-CH" b="0" i="0" dirty="0">
                <a:solidFill>
                  <a:srgbClr val="DD1144"/>
                </a:solidFill>
                <a:effectLst/>
                <a:latin typeface="Monaco"/>
              </a:rPr>
              <a:t>'Date'</a:t>
            </a:r>
            <a:r>
              <a:rPr lang="de-CH" b="0" i="0" dirty="0">
                <a:solidFill>
                  <a:srgbClr val="222222"/>
                </a:solidFill>
                <a:effectLst/>
                <a:latin typeface="Monaco"/>
              </a:rPr>
              <a:t>,</a:t>
            </a:r>
            <a:r>
              <a:rPr lang="de-CH" b="0" i="0" dirty="0">
                <a:solidFill>
                  <a:srgbClr val="DD1144"/>
                </a:solidFill>
                <a:effectLst/>
                <a:latin typeface="Monaco"/>
              </a:rPr>
              <a:t>'SecuritiesCode'</a:t>
            </a:r>
            <a:r>
              <a:rPr lang="de-CH" b="0" i="0" dirty="0">
                <a:solidFill>
                  <a:srgbClr val="222222"/>
                </a:solidFill>
                <a:effectLst/>
                <a:latin typeface="Monaco"/>
              </a:rPr>
              <a:t>], axis</a:t>
            </a:r>
            <a:r>
              <a:rPr lang="de-CH" b="1" i="0" dirty="0">
                <a:solidFill>
                  <a:srgbClr val="000000"/>
                </a:solidFill>
                <a:effectLst/>
                <a:latin typeface="Monaco"/>
              </a:rPr>
              <a:t>=</a:t>
            </a:r>
            <a:r>
              <a:rPr lang="de-CH" b="0" i="0" dirty="0">
                <a:solidFill>
                  <a:srgbClr val="009999"/>
                </a:solidFill>
                <a:effectLst/>
                <a:latin typeface="Monaco"/>
              </a:rPr>
              <a:t>1</a:t>
            </a:r>
            <a:r>
              <a:rPr lang="de-CH" b="0" i="0" dirty="0">
                <a:solidFill>
                  <a:srgbClr val="222222"/>
                </a:solidFill>
                <a:effectLst/>
                <a:latin typeface="Monaco"/>
              </a:rPr>
              <a:t>, inplace</a:t>
            </a:r>
            <a:r>
              <a:rPr lang="de-CH" b="1" i="0" dirty="0">
                <a:solidFill>
                  <a:srgbClr val="000000"/>
                </a:solidFill>
                <a:effectLst/>
                <a:latin typeface="Monaco"/>
              </a:rPr>
              <a:t>=</a:t>
            </a:r>
            <a:r>
              <a:rPr lang="de-CH" b="0" i="0" dirty="0">
                <a:solidFill>
                  <a:srgbClr val="797676"/>
                </a:solidFill>
                <a:effectLst/>
                <a:latin typeface="Monaco"/>
              </a:rPr>
              <a:t>False</a:t>
            </a:r>
            <a:r>
              <a:rPr lang="de-CH" b="0" i="0" dirty="0">
                <a:solidFill>
                  <a:srgbClr val="222222"/>
                </a:solidFill>
                <a:effectLst/>
                <a:latin typeface="Monaco"/>
              </a:rPr>
              <a:t>) </a:t>
            </a:r>
          </a:p>
          <a:p>
            <a:r>
              <a:rPr lang="de-CH" b="0" i="0" dirty="0">
                <a:solidFill>
                  <a:srgbClr val="222222"/>
                </a:solidFill>
                <a:effectLst/>
                <a:latin typeface="Monaco"/>
              </a:rPr>
              <a:t>model_o.fit(X1,y)</a:t>
            </a:r>
            <a:endParaRPr lang="en-US" b="1" i="0" dirty="0">
              <a:solidFill>
                <a:srgbClr val="222222"/>
              </a:solidFill>
              <a:effectLst/>
              <a:latin typeface="Monaco"/>
            </a:endParaRPr>
          </a:p>
          <a:p>
            <a:endParaRPr lang="en-US" b="1" dirty="0">
              <a:solidFill>
                <a:srgbClr val="222222"/>
              </a:solidFill>
              <a:latin typeface="Monaco"/>
            </a:endParaRPr>
          </a:p>
          <a:p>
            <a:endParaRPr lang="en-US" b="1" dirty="0"/>
          </a:p>
        </p:txBody>
      </p:sp>
      <p:pic>
        <p:nvPicPr>
          <p:cNvPr id="10" name="Imagen 9">
            <a:extLst>
              <a:ext uri="{FF2B5EF4-FFF2-40B4-BE49-F238E27FC236}">
                <a16:creationId xmlns:a16="http://schemas.microsoft.com/office/drawing/2014/main" id="{DBB14CF8-7077-3594-370C-ED68C8A8E462}"/>
              </a:ext>
            </a:extLst>
          </p:cNvPr>
          <p:cNvPicPr>
            <a:picLocks noChangeAspect="1"/>
          </p:cNvPicPr>
          <p:nvPr/>
        </p:nvPicPr>
        <p:blipFill>
          <a:blip r:embed="rId2"/>
          <a:stretch>
            <a:fillRect/>
          </a:stretch>
        </p:blipFill>
        <p:spPr>
          <a:xfrm>
            <a:off x="1237192" y="3606271"/>
            <a:ext cx="7143750" cy="1000125"/>
          </a:xfrm>
          <a:prstGeom prst="rect">
            <a:avLst/>
          </a:prstGeom>
        </p:spPr>
      </p:pic>
    </p:spTree>
    <p:extLst>
      <p:ext uri="{BB962C8B-B14F-4D97-AF65-F5344CB8AC3E}">
        <p14:creationId xmlns:p14="http://schemas.microsoft.com/office/powerpoint/2010/main" val="3982524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661AC-C88F-012A-1424-02E5B5DA97B6}"/>
              </a:ext>
            </a:extLst>
          </p:cNvPr>
          <p:cNvSpPr>
            <a:spLocks noGrp="1"/>
          </p:cNvSpPr>
          <p:nvPr>
            <p:ph type="title"/>
          </p:nvPr>
        </p:nvSpPr>
        <p:spPr/>
        <p:txBody>
          <a:bodyPr/>
          <a:lstStyle/>
          <a:p>
            <a:r>
              <a:rPr lang="es-ES" dirty="0" err="1"/>
              <a:t>Results</a:t>
            </a:r>
            <a:r>
              <a:rPr lang="es-ES" dirty="0"/>
              <a:t> and </a:t>
            </a:r>
            <a:r>
              <a:rPr lang="es-ES" dirty="0" err="1"/>
              <a:t>conclusions</a:t>
            </a:r>
            <a:br>
              <a:rPr lang="es-ES" dirty="0"/>
            </a:br>
            <a:endParaRPr lang="en-US" dirty="0"/>
          </a:p>
        </p:txBody>
      </p:sp>
      <p:sp>
        <p:nvSpPr>
          <p:cNvPr id="6" name="Marcador de contenido 5">
            <a:extLst>
              <a:ext uri="{FF2B5EF4-FFF2-40B4-BE49-F238E27FC236}">
                <a16:creationId xmlns:a16="http://schemas.microsoft.com/office/drawing/2014/main" id="{92D1B835-F5A0-3283-0298-33B3419AFFD6}"/>
              </a:ext>
            </a:extLst>
          </p:cNvPr>
          <p:cNvSpPr>
            <a:spLocks noGrp="1"/>
          </p:cNvSpPr>
          <p:nvPr>
            <p:ph idx="1"/>
          </p:nvPr>
        </p:nvSpPr>
        <p:spPr>
          <a:xfrm>
            <a:off x="1097280" y="1845734"/>
            <a:ext cx="3824676" cy="1868310"/>
          </a:xfrm>
        </p:spPr>
        <p:txBody>
          <a:bodyPr>
            <a:normAutofit fontScale="92500"/>
          </a:bodyPr>
          <a:lstStyle/>
          <a:p>
            <a:r>
              <a:rPr lang="es-ES" b="1" dirty="0"/>
              <a:t>API </a:t>
            </a:r>
            <a:r>
              <a:rPr lang="es-ES" b="1" dirty="0" err="1"/>
              <a:t>Submission</a:t>
            </a:r>
            <a:br>
              <a:rPr lang="es-ES" b="1" dirty="0"/>
            </a:br>
            <a:endParaRPr lang="es-ES" b="1" dirty="0"/>
          </a:p>
          <a:p>
            <a:r>
              <a:rPr kumimoji="0" lang="de-DE" altLang="de-DE" sz="1600" b="0" i="0" u="none" strike="noStrike" cap="none" normalizeH="0" baseline="0" dirty="0">
                <a:ln>
                  <a:noFill/>
                </a:ln>
                <a:solidFill>
                  <a:srgbClr val="373737"/>
                </a:solidFill>
                <a:effectLst/>
                <a:latin typeface="Myriad Pro"/>
              </a:rPr>
              <a:t>Use the competition API to calculate the public leaderboard score. Once the competition is finished, this hidden test data will be replaced by test data that will be used to calculate the final private score.</a:t>
            </a:r>
            <a:endParaRPr kumimoji="0" lang="de-DE" altLang="de-DE" sz="600" b="0" i="0" u="none" strike="noStrike" cap="none" normalizeH="0" baseline="0" dirty="0">
              <a:ln>
                <a:noFill/>
              </a:ln>
              <a:solidFill>
                <a:schemeClr val="tx1"/>
              </a:solidFill>
              <a:effectLst/>
            </a:endParaRPr>
          </a:p>
          <a:p>
            <a:endParaRPr lang="en-US" b="1" dirty="0"/>
          </a:p>
        </p:txBody>
      </p:sp>
      <p:sp>
        <p:nvSpPr>
          <p:cNvPr id="5" name="Rectangle 3">
            <a:extLst>
              <a:ext uri="{FF2B5EF4-FFF2-40B4-BE49-F238E27FC236}">
                <a16:creationId xmlns:a16="http://schemas.microsoft.com/office/drawing/2014/main" id="{B5F92155-C506-1242-22DB-9824BB2B252E}"/>
              </a:ext>
            </a:extLst>
          </p:cNvPr>
          <p:cNvSpPr>
            <a:spLocks noChangeArrowheads="1"/>
          </p:cNvSpPr>
          <p:nvPr/>
        </p:nvSpPr>
        <p:spPr bwMode="auto">
          <a:xfrm>
            <a:off x="0" y="-48399"/>
            <a:ext cx="65" cy="5539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b="0" i="0" u="none" strike="noStrike" cap="none" normalizeH="0" baseline="0" dirty="0">
                <a:ln>
                  <a:noFill/>
                </a:ln>
                <a:solidFill>
                  <a:srgbClr val="222222"/>
                </a:solidFill>
                <a:effectLst/>
                <a:latin typeface="Monaco"/>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68A226E1-AF09-28BB-6593-27576BF89635}"/>
              </a:ext>
            </a:extLst>
          </p:cNvPr>
          <p:cNvSpPr txBox="1"/>
          <p:nvPr/>
        </p:nvSpPr>
        <p:spPr>
          <a:xfrm>
            <a:off x="6022622" y="1833367"/>
            <a:ext cx="6096000" cy="923330"/>
          </a:xfrm>
          <a:prstGeom prst="rect">
            <a:avLst/>
          </a:prstGeom>
          <a:noFill/>
        </p:spPr>
        <p:txBody>
          <a:bodyPr wrap="square">
            <a:spAutoFit/>
          </a:bodyPr>
          <a:lstStyle/>
          <a:p>
            <a:pPr algn="l" fontAlgn="base"/>
            <a:r>
              <a:rPr lang="de-CH" b="1" i="0" dirty="0">
                <a:solidFill>
                  <a:srgbClr val="373737"/>
                </a:solidFill>
                <a:effectLst/>
                <a:latin typeface="inherit"/>
              </a:rPr>
              <a:t>Prediction 2021-12-06</a:t>
            </a:r>
            <a:endParaRPr lang="de-CH" b="0" i="0" dirty="0">
              <a:solidFill>
                <a:srgbClr val="373737"/>
              </a:solidFill>
              <a:effectLst/>
              <a:latin typeface="Myriad Pro"/>
            </a:endParaRPr>
          </a:p>
          <a:p>
            <a:br>
              <a:rPr lang="de-CH" dirty="0"/>
            </a:br>
            <a:endParaRPr lang="en-US" dirty="0"/>
          </a:p>
        </p:txBody>
      </p:sp>
      <p:graphicFrame>
        <p:nvGraphicFramePr>
          <p:cNvPr id="9" name="Tabla 8">
            <a:extLst>
              <a:ext uri="{FF2B5EF4-FFF2-40B4-BE49-F238E27FC236}">
                <a16:creationId xmlns:a16="http://schemas.microsoft.com/office/drawing/2014/main" id="{921495AB-74DE-4AF9-A6C4-722576C180F9}"/>
              </a:ext>
            </a:extLst>
          </p:cNvPr>
          <p:cNvGraphicFramePr>
            <a:graphicFrameLocks noGrp="1"/>
          </p:cNvGraphicFramePr>
          <p:nvPr>
            <p:extLst>
              <p:ext uri="{D42A27DB-BD31-4B8C-83A1-F6EECF244321}">
                <p14:modId xmlns:p14="http://schemas.microsoft.com/office/powerpoint/2010/main" val="1850750876"/>
              </p:ext>
            </p:extLst>
          </p:nvPr>
        </p:nvGraphicFramePr>
        <p:xfrm>
          <a:off x="6056207" y="2237389"/>
          <a:ext cx="2274570" cy="1783080"/>
        </p:xfrm>
        <a:graphic>
          <a:graphicData uri="http://schemas.openxmlformats.org/drawingml/2006/table">
            <a:tbl>
              <a:tblPr/>
              <a:tblGrid>
                <a:gridCol w="598345">
                  <a:extLst>
                    <a:ext uri="{9D8B030D-6E8A-4147-A177-3AD203B41FA5}">
                      <a16:colId xmlns:a16="http://schemas.microsoft.com/office/drawing/2014/main" val="3387274849"/>
                    </a:ext>
                  </a:extLst>
                </a:gridCol>
                <a:gridCol w="731653">
                  <a:extLst>
                    <a:ext uri="{9D8B030D-6E8A-4147-A177-3AD203B41FA5}">
                      <a16:colId xmlns:a16="http://schemas.microsoft.com/office/drawing/2014/main" val="4271163185"/>
                    </a:ext>
                  </a:extLst>
                </a:gridCol>
                <a:gridCol w="944572">
                  <a:extLst>
                    <a:ext uri="{9D8B030D-6E8A-4147-A177-3AD203B41FA5}">
                      <a16:colId xmlns:a16="http://schemas.microsoft.com/office/drawing/2014/main" val="3302880758"/>
                    </a:ext>
                  </a:extLst>
                </a:gridCol>
              </a:tblGrid>
              <a:tr h="256533">
                <a:tc>
                  <a:txBody>
                    <a:bodyPr/>
                    <a:lstStyle/>
                    <a:p>
                      <a:pPr fontAlgn="base"/>
                      <a:br>
                        <a:rPr lang="de-CH" sz="600" dirty="0">
                          <a:solidFill>
                            <a:srgbClr val="FFFFFF"/>
                          </a:solidFill>
                          <a:effectLst/>
                          <a:latin typeface="Lucida Grande"/>
                        </a:rPr>
                      </a:br>
                      <a:r>
                        <a:rPr lang="de-CH" sz="600" dirty="0">
                          <a:solidFill>
                            <a:srgbClr val="FFFFFF"/>
                          </a:solidFill>
                          <a:effectLst/>
                          <a:latin typeface="Lucida Grande"/>
                        </a:rPr>
                        <a:t>Date</a:t>
                      </a:r>
                    </a:p>
                  </a:txBody>
                  <a:tcPr marL="95250" marR="95250" marT="95250" marB="95250"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marL="0" algn="l" defTabSz="914400" rtl="0" eaLnBrk="1" fontAlgn="base" latinLnBrk="0" hangingPunct="1"/>
                      <a:r>
                        <a:rPr lang="de-CH" sz="600" kern="1200" dirty="0">
                          <a:solidFill>
                            <a:srgbClr val="FFFFFF"/>
                          </a:solidFill>
                          <a:effectLst/>
                          <a:latin typeface="Lucida Grande"/>
                          <a:ea typeface="+mn-ea"/>
                          <a:cs typeface="+mn-cs"/>
                        </a:rPr>
                        <a:t>SecuritiesCode</a:t>
                      </a:r>
                    </a:p>
                  </a:txBody>
                  <a:tcPr marL="95250" marR="95250" marT="95250" marB="95250"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marL="0" algn="l" defTabSz="914400" rtl="0" eaLnBrk="1" fontAlgn="base" latinLnBrk="0" hangingPunct="1"/>
                      <a:r>
                        <a:rPr lang="de-CH" sz="600" kern="1200" dirty="0">
                          <a:solidFill>
                            <a:schemeClr val="tx1"/>
                          </a:solidFill>
                          <a:effectLst/>
                          <a:latin typeface="Lucida Grande"/>
                          <a:ea typeface="+mn-ea"/>
                          <a:cs typeface="+mn-cs"/>
                        </a:rPr>
                        <a:t>Rank</a:t>
                      </a:r>
                    </a:p>
                  </a:txBody>
                  <a:tcPr marL="95250" marR="95250" marT="95250" marB="95250" anchor="ctr">
                    <a:lnL>
                      <a:noFill/>
                    </a:lnL>
                    <a:lnB w="9525" cap="flat" cmpd="sng" algn="ctr">
                      <a:solidFill>
                        <a:srgbClr val="373737"/>
                      </a:solidFill>
                      <a:prstDash val="solid"/>
                      <a:round/>
                      <a:headEnd type="none" w="med" len="med"/>
                      <a:tailEnd type="none" w="med" len="med"/>
                    </a:lnB>
                  </a:tcPr>
                </a:tc>
                <a:extLst>
                  <a:ext uri="{0D108BD9-81ED-4DB2-BD59-A6C34878D82A}">
                    <a16:rowId xmlns:a16="http://schemas.microsoft.com/office/drawing/2014/main" val="1318358903"/>
                  </a:ext>
                </a:extLst>
              </a:tr>
              <a:tr h="0">
                <a:tc>
                  <a:txBody>
                    <a:bodyPr/>
                    <a:lstStyle/>
                    <a:p>
                      <a:pPr fontAlgn="base"/>
                      <a:r>
                        <a:rPr lang="de-CH" sz="600">
                          <a:effectLst/>
                        </a:rPr>
                        <a:t>2021-12-06</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a:effectLst/>
                        </a:rPr>
                        <a:t>1301</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a:effectLst/>
                        </a:rPr>
                        <a:t>1138</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510555322"/>
                  </a:ext>
                </a:extLst>
              </a:tr>
              <a:tr h="0">
                <a:tc>
                  <a:txBody>
                    <a:bodyPr/>
                    <a:lstStyle/>
                    <a:p>
                      <a:pPr fontAlgn="base"/>
                      <a:r>
                        <a:rPr lang="de-CH" sz="600">
                          <a:effectLst/>
                        </a:rPr>
                        <a:t>2021-12-06</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1332</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358</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758709768"/>
                  </a:ext>
                </a:extLst>
              </a:tr>
              <a:tr h="0">
                <a:tc>
                  <a:txBody>
                    <a:bodyPr/>
                    <a:lstStyle/>
                    <a:p>
                      <a:pPr fontAlgn="base"/>
                      <a:r>
                        <a:rPr lang="de-CH" sz="600">
                          <a:effectLst/>
                        </a:rPr>
                        <a:t>2021-12-06</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a:effectLst/>
                        </a:rPr>
                        <a:t>1333</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255</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167240101"/>
                  </a:ext>
                </a:extLst>
              </a:tr>
              <a:tr h="0">
                <a:tc>
                  <a:txBody>
                    <a:bodyPr/>
                    <a:lstStyle/>
                    <a:p>
                      <a:pPr fontAlgn="base"/>
                      <a:r>
                        <a:rPr lang="de-CH" sz="600">
                          <a:effectLst/>
                        </a:rPr>
                        <a:t>2021-12-06</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a:effectLst/>
                        </a:rPr>
                        <a:t>1375</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1565</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787719249"/>
                  </a:ext>
                </a:extLst>
              </a:tr>
              <a:tr h="0">
                <a:tc>
                  <a:txBody>
                    <a:bodyPr/>
                    <a:lstStyle/>
                    <a:p>
                      <a:pPr fontAlgn="base"/>
                      <a:r>
                        <a:rPr lang="de-CH" sz="600" dirty="0">
                          <a:effectLst/>
                        </a:rPr>
                        <a:t>2021-12-06</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1376</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1607</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042074387"/>
                  </a:ext>
                </a:extLst>
              </a:tr>
            </a:tbl>
          </a:graphicData>
        </a:graphic>
      </p:graphicFrame>
      <p:sp>
        <p:nvSpPr>
          <p:cNvPr id="11" name="CuadroTexto 10">
            <a:extLst>
              <a:ext uri="{FF2B5EF4-FFF2-40B4-BE49-F238E27FC236}">
                <a16:creationId xmlns:a16="http://schemas.microsoft.com/office/drawing/2014/main" id="{26D15937-00AD-C1B0-2B16-05FE9E755639}"/>
              </a:ext>
            </a:extLst>
          </p:cNvPr>
          <p:cNvSpPr txBox="1"/>
          <p:nvPr/>
        </p:nvSpPr>
        <p:spPr>
          <a:xfrm>
            <a:off x="9070622" y="1797903"/>
            <a:ext cx="6096000" cy="369332"/>
          </a:xfrm>
          <a:prstGeom prst="rect">
            <a:avLst/>
          </a:prstGeom>
          <a:noFill/>
        </p:spPr>
        <p:txBody>
          <a:bodyPr wrap="square">
            <a:spAutoFit/>
          </a:bodyPr>
          <a:lstStyle/>
          <a:p>
            <a:pPr algn="l" fontAlgn="base"/>
            <a:r>
              <a:rPr lang="de-CH" b="1" i="0" dirty="0">
                <a:solidFill>
                  <a:srgbClr val="373737"/>
                </a:solidFill>
                <a:effectLst/>
                <a:latin typeface="inherit"/>
              </a:rPr>
              <a:t>Prediction 2021-12-07</a:t>
            </a:r>
            <a:endParaRPr lang="de-CH" b="0" i="0" dirty="0">
              <a:solidFill>
                <a:srgbClr val="373737"/>
              </a:solidFill>
              <a:effectLst/>
              <a:latin typeface="Myriad Pro"/>
            </a:endParaRPr>
          </a:p>
        </p:txBody>
      </p:sp>
      <p:graphicFrame>
        <p:nvGraphicFramePr>
          <p:cNvPr id="12" name="Tabla 11">
            <a:extLst>
              <a:ext uri="{FF2B5EF4-FFF2-40B4-BE49-F238E27FC236}">
                <a16:creationId xmlns:a16="http://schemas.microsoft.com/office/drawing/2014/main" id="{F0CE753D-43C0-BA6E-7E2A-8ADC96F0673D}"/>
              </a:ext>
            </a:extLst>
          </p:cNvPr>
          <p:cNvGraphicFramePr>
            <a:graphicFrameLocks noGrp="1"/>
          </p:cNvGraphicFramePr>
          <p:nvPr>
            <p:extLst>
              <p:ext uri="{D42A27DB-BD31-4B8C-83A1-F6EECF244321}">
                <p14:modId xmlns:p14="http://schemas.microsoft.com/office/powerpoint/2010/main" val="1697793496"/>
              </p:ext>
            </p:extLst>
          </p:nvPr>
        </p:nvGraphicFramePr>
        <p:xfrm>
          <a:off x="9070622" y="2202699"/>
          <a:ext cx="2236613" cy="1783080"/>
        </p:xfrm>
        <a:graphic>
          <a:graphicData uri="http://schemas.openxmlformats.org/drawingml/2006/table">
            <a:tbl>
              <a:tblPr/>
              <a:tblGrid>
                <a:gridCol w="567690">
                  <a:extLst>
                    <a:ext uri="{9D8B030D-6E8A-4147-A177-3AD203B41FA5}">
                      <a16:colId xmlns:a16="http://schemas.microsoft.com/office/drawing/2014/main" val="3387274849"/>
                    </a:ext>
                  </a:extLst>
                </a:gridCol>
                <a:gridCol w="724351">
                  <a:extLst>
                    <a:ext uri="{9D8B030D-6E8A-4147-A177-3AD203B41FA5}">
                      <a16:colId xmlns:a16="http://schemas.microsoft.com/office/drawing/2014/main" val="4271163185"/>
                    </a:ext>
                  </a:extLst>
                </a:gridCol>
                <a:gridCol w="944572">
                  <a:extLst>
                    <a:ext uri="{9D8B030D-6E8A-4147-A177-3AD203B41FA5}">
                      <a16:colId xmlns:a16="http://schemas.microsoft.com/office/drawing/2014/main" val="3302880758"/>
                    </a:ext>
                  </a:extLst>
                </a:gridCol>
              </a:tblGrid>
              <a:tr h="256533">
                <a:tc>
                  <a:txBody>
                    <a:bodyPr/>
                    <a:lstStyle/>
                    <a:p>
                      <a:pPr fontAlgn="base"/>
                      <a:br>
                        <a:rPr lang="de-CH" sz="600" dirty="0">
                          <a:solidFill>
                            <a:srgbClr val="FFFFFF"/>
                          </a:solidFill>
                          <a:effectLst/>
                          <a:latin typeface="Lucida Grande"/>
                        </a:rPr>
                      </a:br>
                      <a:r>
                        <a:rPr lang="de-CH" sz="600" dirty="0">
                          <a:solidFill>
                            <a:srgbClr val="FFFFFF"/>
                          </a:solidFill>
                          <a:effectLst/>
                          <a:latin typeface="Lucida Grande"/>
                        </a:rPr>
                        <a:t>Date</a:t>
                      </a:r>
                    </a:p>
                  </a:txBody>
                  <a:tcPr marL="95250" marR="95250" marT="95250" marB="95250"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marL="0" algn="l" defTabSz="914400" rtl="0" eaLnBrk="1" fontAlgn="base" latinLnBrk="0" hangingPunct="1"/>
                      <a:r>
                        <a:rPr lang="de-CH" sz="600" kern="1200" dirty="0">
                          <a:solidFill>
                            <a:srgbClr val="FFFFFF"/>
                          </a:solidFill>
                          <a:effectLst/>
                          <a:latin typeface="Lucida Grande"/>
                          <a:ea typeface="+mn-ea"/>
                          <a:cs typeface="+mn-cs"/>
                        </a:rPr>
                        <a:t>SecuritiesCode</a:t>
                      </a:r>
                    </a:p>
                  </a:txBody>
                  <a:tcPr marL="95250" marR="95250" marT="95250" marB="95250"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marL="0" algn="l" defTabSz="914400" rtl="0" eaLnBrk="1" fontAlgn="base" latinLnBrk="0" hangingPunct="1"/>
                      <a:r>
                        <a:rPr lang="de-CH" sz="600" kern="1200" dirty="0">
                          <a:solidFill>
                            <a:schemeClr val="tx1"/>
                          </a:solidFill>
                          <a:effectLst/>
                          <a:latin typeface="Lucida Grande"/>
                          <a:ea typeface="+mn-ea"/>
                          <a:cs typeface="+mn-cs"/>
                        </a:rPr>
                        <a:t>Rank</a:t>
                      </a:r>
                    </a:p>
                  </a:txBody>
                  <a:tcPr marL="95250" marR="95250" marT="95250" marB="95250" anchor="ctr">
                    <a:lnL>
                      <a:noFill/>
                    </a:lnL>
                    <a:lnB w="9525" cap="flat" cmpd="sng" algn="ctr">
                      <a:solidFill>
                        <a:srgbClr val="373737"/>
                      </a:solidFill>
                      <a:prstDash val="solid"/>
                      <a:round/>
                      <a:headEnd type="none" w="med" len="med"/>
                      <a:tailEnd type="none" w="med" len="med"/>
                    </a:lnB>
                  </a:tcPr>
                </a:tc>
                <a:extLst>
                  <a:ext uri="{0D108BD9-81ED-4DB2-BD59-A6C34878D82A}">
                    <a16:rowId xmlns:a16="http://schemas.microsoft.com/office/drawing/2014/main" val="1318358903"/>
                  </a:ext>
                </a:extLst>
              </a:tr>
              <a:tr h="0">
                <a:tc>
                  <a:txBody>
                    <a:bodyPr/>
                    <a:lstStyle/>
                    <a:p>
                      <a:pPr fontAlgn="base"/>
                      <a:r>
                        <a:rPr lang="de-CH" sz="600" kern="1200" dirty="0">
                          <a:solidFill>
                            <a:schemeClr val="tx1"/>
                          </a:solidFill>
                          <a:effectLst/>
                          <a:latin typeface="+mn-lt"/>
                          <a:ea typeface="+mn-ea"/>
                          <a:cs typeface="+mn-cs"/>
                        </a:rPr>
                        <a:t>2021-12-07</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1301</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algn="l" defTabSz="914400" rtl="0" eaLnBrk="1" fontAlgn="base" latinLnBrk="0" hangingPunct="1"/>
                      <a:r>
                        <a:rPr lang="de-CH" sz="600" kern="1200" dirty="0">
                          <a:solidFill>
                            <a:schemeClr val="tx1"/>
                          </a:solidFill>
                          <a:effectLst/>
                          <a:latin typeface="+mn-lt"/>
                          <a:ea typeface="+mn-ea"/>
                          <a:cs typeface="+mn-cs"/>
                        </a:rPr>
                        <a:t>696</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510555322"/>
                  </a:ext>
                </a:extLst>
              </a:tr>
              <a:tr h="0">
                <a:tc>
                  <a:txBody>
                    <a:bodyPr/>
                    <a:lstStyle/>
                    <a:p>
                      <a:pPr fontAlgn="base"/>
                      <a:r>
                        <a:rPr lang="de-CH" sz="600" kern="1200" dirty="0">
                          <a:solidFill>
                            <a:schemeClr val="tx1"/>
                          </a:solidFill>
                          <a:effectLst/>
                          <a:latin typeface="+mn-lt"/>
                          <a:ea typeface="+mn-ea"/>
                          <a:cs typeface="+mn-cs"/>
                        </a:rPr>
                        <a:t>2021-12-07</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1332</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algn="l" defTabSz="914400" rtl="0" eaLnBrk="1" fontAlgn="base" latinLnBrk="0" hangingPunct="1"/>
                      <a:r>
                        <a:rPr lang="de-CH" sz="600" kern="1200" dirty="0">
                          <a:solidFill>
                            <a:schemeClr val="tx1"/>
                          </a:solidFill>
                          <a:effectLst/>
                          <a:latin typeface="+mn-lt"/>
                          <a:ea typeface="+mn-ea"/>
                          <a:cs typeface="+mn-cs"/>
                        </a:rPr>
                        <a:t>1913</a:t>
                      </a:r>
                      <a:endParaRPr lang="en-US" sz="600" kern="1200" dirty="0">
                        <a:solidFill>
                          <a:schemeClr val="tx1"/>
                        </a:solidFill>
                        <a:effectLst/>
                        <a:latin typeface="+mn-lt"/>
                        <a:ea typeface="+mn-ea"/>
                        <a:cs typeface="+mn-cs"/>
                      </a:endParaRPr>
                    </a:p>
                  </a:txBody>
                  <a:tcP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758709768"/>
                  </a:ext>
                </a:extLst>
              </a:tr>
              <a:tr h="0">
                <a:tc>
                  <a:txBody>
                    <a:bodyPr/>
                    <a:lstStyle/>
                    <a:p>
                      <a:pPr fontAlgn="base"/>
                      <a:r>
                        <a:rPr lang="de-CH" sz="600" kern="1200" dirty="0">
                          <a:solidFill>
                            <a:schemeClr val="tx1"/>
                          </a:solidFill>
                          <a:effectLst/>
                          <a:latin typeface="+mn-lt"/>
                          <a:ea typeface="+mn-ea"/>
                          <a:cs typeface="+mn-cs"/>
                        </a:rPr>
                        <a:t>2021-12-07</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a:effectLst/>
                        </a:rPr>
                        <a:t>1333</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algn="l" defTabSz="914400" rtl="0" eaLnBrk="1" fontAlgn="base" latinLnBrk="0" hangingPunct="1"/>
                      <a:r>
                        <a:rPr lang="de-CH" sz="600" kern="1200" dirty="0">
                          <a:solidFill>
                            <a:schemeClr val="tx1"/>
                          </a:solidFill>
                          <a:effectLst/>
                          <a:latin typeface="+mn-lt"/>
                          <a:ea typeface="+mn-ea"/>
                          <a:cs typeface="+mn-cs"/>
                        </a:rPr>
                        <a:t>748</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167240101"/>
                  </a:ext>
                </a:extLst>
              </a:tr>
              <a:tr h="0">
                <a:tc>
                  <a:txBody>
                    <a:bodyPr/>
                    <a:lstStyle/>
                    <a:p>
                      <a:pPr fontAlgn="base"/>
                      <a:r>
                        <a:rPr lang="de-CH" sz="600" kern="1200" dirty="0">
                          <a:solidFill>
                            <a:schemeClr val="tx1"/>
                          </a:solidFill>
                          <a:effectLst/>
                          <a:latin typeface="+mn-lt"/>
                          <a:ea typeface="+mn-ea"/>
                          <a:cs typeface="+mn-cs"/>
                        </a:rPr>
                        <a:t>2021-12-07</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1375</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algn="l" defTabSz="914400" rtl="0" eaLnBrk="1" fontAlgn="base" latinLnBrk="0" hangingPunct="1"/>
                      <a:r>
                        <a:rPr lang="de-CH" sz="600" kern="1200" dirty="0">
                          <a:solidFill>
                            <a:schemeClr val="tx1"/>
                          </a:solidFill>
                          <a:effectLst/>
                          <a:latin typeface="+mn-lt"/>
                          <a:ea typeface="+mn-ea"/>
                          <a:cs typeface="+mn-cs"/>
                        </a:rPr>
                        <a:t>1272</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787719249"/>
                  </a:ext>
                </a:extLst>
              </a:tr>
              <a:tr h="0">
                <a:tc>
                  <a:txBody>
                    <a:bodyPr/>
                    <a:lstStyle/>
                    <a:p>
                      <a:pPr fontAlgn="base"/>
                      <a:r>
                        <a:rPr lang="de-CH" sz="600" kern="1200" dirty="0">
                          <a:solidFill>
                            <a:schemeClr val="tx1"/>
                          </a:solidFill>
                          <a:effectLst/>
                          <a:latin typeface="+mn-lt"/>
                          <a:ea typeface="+mn-ea"/>
                          <a:cs typeface="+mn-cs"/>
                        </a:rPr>
                        <a:t>2021-12-07</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600" dirty="0">
                          <a:effectLst/>
                        </a:rPr>
                        <a:t>1376</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marL="0" algn="l" defTabSz="914400" rtl="0" eaLnBrk="1" fontAlgn="base" latinLnBrk="0" hangingPunct="1"/>
                      <a:r>
                        <a:rPr lang="de-CH" sz="600" kern="1200" dirty="0">
                          <a:solidFill>
                            <a:schemeClr val="tx1"/>
                          </a:solidFill>
                          <a:effectLst/>
                          <a:latin typeface="+mn-lt"/>
                          <a:ea typeface="+mn-ea"/>
                          <a:cs typeface="+mn-cs"/>
                        </a:rPr>
                        <a:t>1278</a:t>
                      </a:r>
                    </a:p>
                  </a:txBody>
                  <a:tcPr marL="95250" marR="95250" marT="95250" marB="9525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042074387"/>
                  </a:ext>
                </a:extLst>
              </a:tr>
            </a:tbl>
          </a:graphicData>
        </a:graphic>
      </p:graphicFrame>
      <p:sp>
        <p:nvSpPr>
          <p:cNvPr id="14" name="CuadroTexto 13">
            <a:extLst>
              <a:ext uri="{FF2B5EF4-FFF2-40B4-BE49-F238E27FC236}">
                <a16:creationId xmlns:a16="http://schemas.microsoft.com/office/drawing/2014/main" id="{5D0354B1-69FE-76CE-D2FB-714E4CF8631E}"/>
              </a:ext>
            </a:extLst>
          </p:cNvPr>
          <p:cNvSpPr txBox="1"/>
          <p:nvPr/>
        </p:nvSpPr>
        <p:spPr>
          <a:xfrm>
            <a:off x="1130099" y="4306892"/>
            <a:ext cx="7583714" cy="369332"/>
          </a:xfrm>
          <a:prstGeom prst="rect">
            <a:avLst/>
          </a:prstGeom>
          <a:noFill/>
        </p:spPr>
        <p:txBody>
          <a:bodyPr wrap="square">
            <a:spAutoFit/>
          </a:bodyPr>
          <a:lstStyle/>
          <a:p>
            <a:r>
              <a:rPr lang="es-ES" b="1" dirty="0"/>
              <a:t>Sharpe </a:t>
            </a:r>
            <a:r>
              <a:rPr lang="es-ES" b="1" dirty="0" err="1"/>
              <a:t>day</a:t>
            </a:r>
            <a:r>
              <a:rPr lang="es-ES" b="1" dirty="0"/>
              <a:t> score</a:t>
            </a:r>
          </a:p>
        </p:txBody>
      </p:sp>
      <p:pic>
        <p:nvPicPr>
          <p:cNvPr id="16" name="Imagen 15">
            <a:extLst>
              <a:ext uri="{FF2B5EF4-FFF2-40B4-BE49-F238E27FC236}">
                <a16:creationId xmlns:a16="http://schemas.microsoft.com/office/drawing/2014/main" id="{EEE7E16D-9D4B-0DC2-9C25-BC9DBAE3403E}"/>
              </a:ext>
            </a:extLst>
          </p:cNvPr>
          <p:cNvPicPr>
            <a:picLocks noChangeAspect="1"/>
          </p:cNvPicPr>
          <p:nvPr/>
        </p:nvPicPr>
        <p:blipFill>
          <a:blip r:embed="rId2"/>
          <a:stretch>
            <a:fillRect/>
          </a:stretch>
        </p:blipFill>
        <p:spPr>
          <a:xfrm>
            <a:off x="1097280" y="4962647"/>
            <a:ext cx="6372225" cy="1228725"/>
          </a:xfrm>
          <a:prstGeom prst="rect">
            <a:avLst/>
          </a:prstGeom>
        </p:spPr>
      </p:pic>
      <p:sp>
        <p:nvSpPr>
          <p:cNvPr id="18" name="CuadroTexto 17">
            <a:extLst>
              <a:ext uri="{FF2B5EF4-FFF2-40B4-BE49-F238E27FC236}">
                <a16:creationId xmlns:a16="http://schemas.microsoft.com/office/drawing/2014/main" id="{7237A6CC-8C6D-313E-F765-C8E3A3F93AE0}"/>
              </a:ext>
            </a:extLst>
          </p:cNvPr>
          <p:cNvSpPr txBox="1"/>
          <p:nvPr/>
        </p:nvSpPr>
        <p:spPr>
          <a:xfrm>
            <a:off x="7918249" y="5147838"/>
            <a:ext cx="4541358" cy="1123384"/>
          </a:xfrm>
          <a:prstGeom prst="rect">
            <a:avLst/>
          </a:prstGeom>
          <a:noFill/>
        </p:spPr>
        <p:txBody>
          <a:bodyPr wrap="square">
            <a:spAutoFit/>
          </a:bodyPr>
          <a:lstStyle/>
          <a:p>
            <a:pPr algn="l" fontAlgn="base"/>
            <a:r>
              <a:rPr lang="en-US" sz="1100" b="0" i="0" dirty="0">
                <a:solidFill>
                  <a:srgbClr val="373737"/>
                </a:solidFill>
                <a:effectLst/>
                <a:latin typeface="Myriad Pro"/>
              </a:rPr>
              <a:t>0.148 Sharpe score in Kaggle competition. Public Leaderboard position as per 2022.06.23 was 1321/1811.</a:t>
            </a:r>
          </a:p>
          <a:p>
            <a:pPr algn="l" fontAlgn="base"/>
            <a:endParaRPr lang="en-US" sz="1100" dirty="0">
              <a:solidFill>
                <a:srgbClr val="373737"/>
              </a:solidFill>
              <a:latin typeface="Myriad Pro"/>
            </a:endParaRPr>
          </a:p>
          <a:p>
            <a:pPr algn="l" fontAlgn="base"/>
            <a:r>
              <a:rPr lang="en-US" sz="1200" b="1" i="0" dirty="0">
                <a:solidFill>
                  <a:srgbClr val="373737"/>
                </a:solidFill>
                <a:effectLst/>
                <a:latin typeface="Myriad Pro"/>
              </a:rPr>
              <a:t>A Sharpe ratio less than 1 is considered bad.</a:t>
            </a:r>
          </a:p>
          <a:p>
            <a:br>
              <a:rPr lang="en-US" sz="1100" dirty="0"/>
            </a:br>
            <a:endParaRPr lang="en-US" sz="1100" dirty="0"/>
          </a:p>
        </p:txBody>
      </p:sp>
    </p:spTree>
    <p:extLst>
      <p:ext uri="{BB962C8B-B14F-4D97-AF65-F5344CB8AC3E}">
        <p14:creationId xmlns:p14="http://schemas.microsoft.com/office/powerpoint/2010/main" val="65032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ED4E23-8778-5318-4A75-9D34C8B7A8EE}"/>
              </a:ext>
            </a:extLst>
          </p:cNvPr>
          <p:cNvSpPr>
            <a:spLocks noGrp="1"/>
          </p:cNvSpPr>
          <p:nvPr>
            <p:ph type="title"/>
          </p:nvPr>
        </p:nvSpPr>
        <p:spPr/>
        <p:txBody>
          <a:bodyPr/>
          <a:lstStyle/>
          <a:p>
            <a:r>
              <a:rPr lang="es-ES" dirty="0" err="1"/>
              <a:t>Results</a:t>
            </a:r>
            <a:r>
              <a:rPr lang="es-ES" dirty="0"/>
              <a:t> and </a:t>
            </a:r>
            <a:r>
              <a:rPr lang="es-ES" dirty="0" err="1"/>
              <a:t>conclusions</a:t>
            </a:r>
            <a:br>
              <a:rPr lang="es-ES" dirty="0"/>
            </a:br>
            <a:endParaRPr lang="en-US" dirty="0"/>
          </a:p>
        </p:txBody>
      </p:sp>
      <p:sp>
        <p:nvSpPr>
          <p:cNvPr id="3" name="Marcador de contenido 2">
            <a:extLst>
              <a:ext uri="{FF2B5EF4-FFF2-40B4-BE49-F238E27FC236}">
                <a16:creationId xmlns:a16="http://schemas.microsoft.com/office/drawing/2014/main" id="{E3F56E6B-3603-EEF1-913A-8BA667FE6228}"/>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0" i="0" dirty="0">
                <a:solidFill>
                  <a:srgbClr val="373737"/>
                </a:solidFill>
                <a:effectLst/>
                <a:latin typeface="Myriad Pro"/>
              </a:rPr>
              <a:t>Predicting the stock prices using just the technical analysis (predict future stock prices using past stock prices) is an extremely complicated tasks. For a more accurate prediction, fundamental analysis must be included (use financial info)</a:t>
            </a:r>
          </a:p>
          <a:p>
            <a:pPr algn="l" fontAlgn="base">
              <a:buFont typeface="Arial" panose="020B0604020202020204" pitchFamily="34" charset="0"/>
              <a:buChar char="•"/>
            </a:pPr>
            <a:r>
              <a:rPr lang="en-US" b="0" i="0" dirty="0">
                <a:solidFill>
                  <a:srgbClr val="373737"/>
                </a:solidFill>
                <a:effectLst/>
                <a:latin typeface="Myriad Pro"/>
              </a:rPr>
              <a:t>For a proper Feature engineering domain knowledge is fundamental</a:t>
            </a:r>
          </a:p>
          <a:p>
            <a:pPr algn="l" fontAlgn="base">
              <a:buFont typeface="Arial" panose="020B0604020202020204" pitchFamily="34" charset="0"/>
              <a:buChar char="•"/>
            </a:pPr>
            <a:r>
              <a:rPr lang="en-US" b="0" i="0" dirty="0">
                <a:solidFill>
                  <a:srgbClr val="373737"/>
                </a:solidFill>
                <a:effectLst/>
                <a:latin typeface="Myriad Pro"/>
              </a:rPr>
              <a:t>Because of the large size of the </a:t>
            </a:r>
            <a:r>
              <a:rPr lang="en-US" b="0" i="0" dirty="0" err="1">
                <a:solidFill>
                  <a:srgbClr val="373737"/>
                </a:solidFill>
                <a:effectLst/>
                <a:latin typeface="Myriad Pro"/>
              </a:rPr>
              <a:t>datasize</a:t>
            </a:r>
            <a:r>
              <a:rPr lang="en-US" b="0" i="0" dirty="0">
                <a:solidFill>
                  <a:srgbClr val="373737"/>
                </a:solidFill>
                <a:effectLst/>
                <a:latin typeface="Myriad Pro"/>
              </a:rPr>
              <a:t> memory management was needed (Kaggle notebook crashed several times)</a:t>
            </a:r>
          </a:p>
          <a:p>
            <a:pPr algn="l" fontAlgn="base">
              <a:buFont typeface="Arial" panose="020B0604020202020204" pitchFamily="34" charset="0"/>
              <a:buChar char="•"/>
            </a:pPr>
            <a:r>
              <a:rPr lang="en-US" b="0" i="0" dirty="0">
                <a:solidFill>
                  <a:srgbClr val="373737"/>
                </a:solidFill>
                <a:effectLst/>
                <a:latin typeface="Myriad Pro"/>
              </a:rPr>
              <a:t>More time efficient Models are preferred when having a tight deadline. Trade-off between accuracy and time (election of </a:t>
            </a:r>
            <a:r>
              <a:rPr lang="en-US" b="0" i="0" dirty="0" err="1">
                <a:solidFill>
                  <a:srgbClr val="373737"/>
                </a:solidFill>
                <a:effectLst/>
                <a:latin typeface="Myriad Pro"/>
              </a:rPr>
              <a:t>LGBMLight</a:t>
            </a:r>
            <a:r>
              <a:rPr lang="en-US" b="0" i="0" dirty="0">
                <a:solidFill>
                  <a:srgbClr val="373737"/>
                </a:solidFill>
                <a:effectLst/>
                <a:latin typeface="Myriad Pro"/>
              </a:rPr>
              <a:t> over </a:t>
            </a:r>
            <a:r>
              <a:rPr lang="en-US" b="0" i="0" dirty="0" err="1">
                <a:solidFill>
                  <a:srgbClr val="373737"/>
                </a:solidFill>
                <a:effectLst/>
                <a:latin typeface="Myriad Pro"/>
              </a:rPr>
              <a:t>XGBoost</a:t>
            </a:r>
            <a:r>
              <a:rPr lang="en-US" b="0" i="0" dirty="0">
                <a:solidFill>
                  <a:srgbClr val="373737"/>
                </a:solidFill>
                <a:effectLst/>
                <a:latin typeface="Myriad Pro"/>
              </a:rPr>
              <a:t>)</a:t>
            </a:r>
          </a:p>
          <a:p>
            <a:pPr algn="l" fontAlgn="base">
              <a:buFont typeface="Arial" panose="020B0604020202020204" pitchFamily="34" charset="0"/>
              <a:buChar char="•"/>
            </a:pPr>
            <a:r>
              <a:rPr lang="en-US" b="0" i="0" dirty="0">
                <a:solidFill>
                  <a:srgbClr val="373737"/>
                </a:solidFill>
                <a:effectLst/>
                <a:latin typeface="Myriad Pro"/>
              </a:rPr>
              <a:t>Kaggle competitions are a great place to practice ML knowledge!</a:t>
            </a:r>
          </a:p>
          <a:p>
            <a:pPr algn="l" fontAlgn="base">
              <a:buFont typeface="Arial" panose="020B0604020202020204" pitchFamily="34" charset="0"/>
              <a:buChar char="•"/>
            </a:pPr>
            <a:r>
              <a:rPr lang="en-US" b="0" i="0" dirty="0">
                <a:solidFill>
                  <a:srgbClr val="373737"/>
                </a:solidFill>
                <a:effectLst/>
                <a:latin typeface="Myriad Pro"/>
              </a:rPr>
              <a:t>Competition public boards show insane Sharpe ratios, top 50 got a Sharpe ratio &gt;3. From 1 to 1.99 is considered adequate/good, from 2 to 2.99 is considered very good, and greater than 3 is considered excellent. I suspect competitors tend to overfit their models.</a:t>
            </a:r>
          </a:p>
          <a:p>
            <a:pPr algn="l" fontAlgn="base">
              <a:buFont typeface="Arial" panose="020B0604020202020204" pitchFamily="34" charset="0"/>
              <a:buChar char="•"/>
            </a:pPr>
            <a:r>
              <a:rPr lang="en-US" b="0" i="0" dirty="0">
                <a:solidFill>
                  <a:srgbClr val="373737"/>
                </a:solidFill>
                <a:effectLst/>
                <a:latin typeface="Myriad Pro"/>
              </a:rPr>
              <a:t>In order to get a better Sharpe score, maybe it would have been more efficient to try to minimize the standard deviation of all Sharpe ratios calculated for the time </a:t>
            </a:r>
            <a:r>
              <a:rPr lang="en-US" b="0" i="0" dirty="0" err="1">
                <a:solidFill>
                  <a:srgbClr val="373737"/>
                </a:solidFill>
                <a:effectLst/>
                <a:latin typeface="Myriad Pro"/>
              </a:rPr>
              <a:t>Crossvalidation</a:t>
            </a:r>
            <a:r>
              <a:rPr lang="en-US" b="0" i="0" dirty="0">
                <a:solidFill>
                  <a:srgbClr val="373737"/>
                </a:solidFill>
                <a:effectLst/>
                <a:latin typeface="Myriad Pro"/>
              </a:rPr>
              <a:t> instead of maximizing the mean Sharpe ratio</a:t>
            </a:r>
          </a:p>
          <a:p>
            <a:endParaRPr lang="en-US" dirty="0"/>
          </a:p>
        </p:txBody>
      </p:sp>
    </p:spTree>
    <p:extLst>
      <p:ext uri="{BB962C8B-B14F-4D97-AF65-F5344CB8AC3E}">
        <p14:creationId xmlns:p14="http://schemas.microsoft.com/office/powerpoint/2010/main" val="921774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3CE2B-D4BC-D77C-BB90-B1A617449FD1}"/>
              </a:ext>
            </a:extLst>
          </p:cNvPr>
          <p:cNvSpPr>
            <a:spLocks noGrp="1"/>
          </p:cNvSpPr>
          <p:nvPr>
            <p:ph type="title"/>
          </p:nvPr>
        </p:nvSpPr>
        <p:spPr/>
        <p:txBody>
          <a:bodyPr/>
          <a:lstStyle/>
          <a:p>
            <a:r>
              <a:rPr lang="es-ES" dirty="0"/>
              <a:t>Links</a:t>
            </a:r>
          </a:p>
        </p:txBody>
      </p:sp>
      <p:sp>
        <p:nvSpPr>
          <p:cNvPr id="3" name="Marcador de contenido 2">
            <a:extLst>
              <a:ext uri="{FF2B5EF4-FFF2-40B4-BE49-F238E27FC236}">
                <a16:creationId xmlns:a16="http://schemas.microsoft.com/office/drawing/2014/main" id="{82CF3FFB-23BF-3554-0FDF-0A76E651B5E2}"/>
              </a:ext>
            </a:extLst>
          </p:cNvPr>
          <p:cNvSpPr>
            <a:spLocks noGrp="1"/>
          </p:cNvSpPr>
          <p:nvPr>
            <p:ph idx="1"/>
          </p:nvPr>
        </p:nvSpPr>
        <p:spPr/>
        <p:txBody>
          <a:bodyPr/>
          <a:lstStyle/>
          <a:p>
            <a:r>
              <a:rPr lang="es-ES" dirty="0"/>
              <a:t>Git </a:t>
            </a:r>
            <a:r>
              <a:rPr lang="es-ES" dirty="0" err="1"/>
              <a:t>hub</a:t>
            </a:r>
            <a:r>
              <a:rPr lang="es-ES" dirty="0"/>
              <a:t> </a:t>
            </a:r>
            <a:r>
              <a:rPr lang="es-ES" dirty="0" err="1"/>
              <a:t>pages</a:t>
            </a:r>
            <a:endParaRPr lang="es-ES" dirty="0"/>
          </a:p>
          <a:p>
            <a:r>
              <a:rPr lang="de-CH" dirty="0">
                <a:hlinkClick r:id="rId2"/>
              </a:rPr>
              <a:t>JPX-Tokyo-Stock-Exchange Prediction | jpx-tokyo-stock-exchange-prediction (garizabaleta.github.io)</a:t>
            </a:r>
            <a:endParaRPr lang="es-ES" dirty="0"/>
          </a:p>
          <a:p>
            <a:endParaRPr lang="es-ES" dirty="0"/>
          </a:p>
          <a:p>
            <a:r>
              <a:rPr lang="es-ES" dirty="0" err="1"/>
              <a:t>Linkedin</a:t>
            </a:r>
            <a:endParaRPr lang="es-ES" dirty="0"/>
          </a:p>
          <a:p>
            <a:r>
              <a:rPr lang="de-CH" dirty="0">
                <a:hlinkClick r:id="rId3"/>
              </a:rPr>
              <a:t> Garikoitz Zabaleta | LinkedIn</a:t>
            </a:r>
            <a:endParaRPr lang="es-ES" dirty="0"/>
          </a:p>
          <a:p>
            <a:endParaRPr lang="es-ES" dirty="0"/>
          </a:p>
          <a:p>
            <a:endParaRPr lang="es-ES" dirty="0"/>
          </a:p>
        </p:txBody>
      </p:sp>
    </p:spTree>
    <p:extLst>
      <p:ext uri="{BB962C8B-B14F-4D97-AF65-F5344CB8AC3E}">
        <p14:creationId xmlns:p14="http://schemas.microsoft.com/office/powerpoint/2010/main" val="153268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0638B-4B80-412C-7FDD-A6EBAB91A601}"/>
              </a:ext>
            </a:extLst>
          </p:cNvPr>
          <p:cNvSpPr>
            <a:spLocks noGrp="1"/>
          </p:cNvSpPr>
          <p:nvPr>
            <p:ph type="title"/>
          </p:nvPr>
        </p:nvSpPr>
        <p:spPr/>
        <p:txBody>
          <a:bodyPr>
            <a:normAutofit/>
          </a:bodyPr>
          <a:lstStyle/>
          <a:p>
            <a:r>
              <a:rPr lang="es-ES" dirty="0"/>
              <a:t>Data </a:t>
            </a:r>
            <a:r>
              <a:rPr lang="es-ES" dirty="0" err="1"/>
              <a:t>collection</a:t>
            </a:r>
            <a:r>
              <a:rPr lang="es-ES" dirty="0"/>
              <a:t> and problema </a:t>
            </a:r>
            <a:r>
              <a:rPr lang="es-ES" dirty="0" err="1"/>
              <a:t>statement</a:t>
            </a:r>
            <a:br>
              <a:rPr lang="es-ES" dirty="0"/>
            </a:br>
            <a:endParaRPr lang="es-ES" dirty="0"/>
          </a:p>
        </p:txBody>
      </p:sp>
      <p:pic>
        <p:nvPicPr>
          <p:cNvPr id="5" name="Marcador de contenido 4">
            <a:extLst>
              <a:ext uri="{FF2B5EF4-FFF2-40B4-BE49-F238E27FC236}">
                <a16:creationId xmlns:a16="http://schemas.microsoft.com/office/drawing/2014/main" id="{FE30F743-993B-8716-EB85-589DAF281130}"/>
              </a:ext>
            </a:extLst>
          </p:cNvPr>
          <p:cNvPicPr>
            <a:picLocks noGrp="1" noChangeAspect="1"/>
          </p:cNvPicPr>
          <p:nvPr>
            <p:ph idx="1"/>
          </p:nvPr>
        </p:nvPicPr>
        <p:blipFill>
          <a:blip r:embed="rId2"/>
          <a:stretch>
            <a:fillRect/>
          </a:stretch>
        </p:blipFill>
        <p:spPr>
          <a:xfrm>
            <a:off x="9132167" y="5288973"/>
            <a:ext cx="2220870" cy="962204"/>
          </a:xfrm>
        </p:spPr>
      </p:pic>
      <p:sp>
        <p:nvSpPr>
          <p:cNvPr id="6" name="CuadroTexto 5">
            <a:extLst>
              <a:ext uri="{FF2B5EF4-FFF2-40B4-BE49-F238E27FC236}">
                <a16:creationId xmlns:a16="http://schemas.microsoft.com/office/drawing/2014/main" id="{F0A2A98F-55C9-39D3-DB64-88628880D6B4}"/>
              </a:ext>
            </a:extLst>
          </p:cNvPr>
          <p:cNvSpPr txBox="1"/>
          <p:nvPr/>
        </p:nvSpPr>
        <p:spPr>
          <a:xfrm>
            <a:off x="1097280" y="2130136"/>
            <a:ext cx="9896302" cy="2862322"/>
          </a:xfrm>
          <a:prstGeom prst="rect">
            <a:avLst/>
          </a:prstGeom>
          <a:noFill/>
        </p:spPr>
        <p:txBody>
          <a:bodyPr wrap="square" rtlCol="0">
            <a:spAutoFit/>
          </a:bodyPr>
          <a:lstStyle/>
          <a:p>
            <a:r>
              <a:rPr lang="en-US" b="0" i="0" dirty="0">
                <a:solidFill>
                  <a:srgbClr val="373737"/>
                </a:solidFill>
                <a:effectLst/>
                <a:latin typeface="Myriad Pro"/>
              </a:rPr>
              <a:t>The competition will involve building portfolios from the stocks eligible for predictions (around 2,000 stocks). Specifically, each participant ranks the stocks from highest to lowest expected returns and is evaluated on the difference in returns between the top and bottom 200 stocks.</a:t>
            </a:r>
          </a:p>
          <a:p>
            <a:endParaRPr lang="en-US" b="0" i="0" dirty="0">
              <a:solidFill>
                <a:srgbClr val="373737"/>
              </a:solidFill>
              <a:effectLst/>
              <a:latin typeface="Myriad Pro"/>
            </a:endParaRPr>
          </a:p>
          <a:p>
            <a:r>
              <a:rPr lang="en-US" b="0" i="0" dirty="0">
                <a:solidFill>
                  <a:srgbClr val="373737"/>
                </a:solidFill>
                <a:effectLst/>
                <a:latin typeface="Myriad Pro"/>
              </a:rPr>
              <a:t>The participants have access to </a:t>
            </a:r>
            <a:r>
              <a:rPr lang="en-US" b="1" i="0" dirty="0">
                <a:solidFill>
                  <a:srgbClr val="373737"/>
                </a:solidFill>
                <a:effectLst/>
                <a:latin typeface="Myriad Pro"/>
              </a:rPr>
              <a:t>financial data </a:t>
            </a:r>
            <a:r>
              <a:rPr lang="en-US" b="0" i="0" dirty="0">
                <a:solidFill>
                  <a:srgbClr val="373737"/>
                </a:solidFill>
                <a:effectLst/>
                <a:latin typeface="Myriad Pro"/>
              </a:rPr>
              <a:t>from the Japanese market, such as stock information and </a:t>
            </a:r>
            <a:r>
              <a:rPr lang="en-US" b="1" i="0" dirty="0">
                <a:solidFill>
                  <a:srgbClr val="373737"/>
                </a:solidFill>
                <a:effectLst/>
                <a:latin typeface="Myriad Pro"/>
              </a:rPr>
              <a:t>historical stock prices </a:t>
            </a:r>
            <a:r>
              <a:rPr lang="en-US" b="0" i="0" dirty="0">
                <a:solidFill>
                  <a:srgbClr val="373737"/>
                </a:solidFill>
                <a:effectLst/>
                <a:latin typeface="Myriad Pro"/>
              </a:rPr>
              <a:t>to train and test your model.</a:t>
            </a:r>
          </a:p>
          <a:p>
            <a:endParaRPr lang="en-US" dirty="0">
              <a:solidFill>
                <a:srgbClr val="373737"/>
              </a:solidFill>
              <a:latin typeface="Myriad Pro"/>
            </a:endParaRPr>
          </a:p>
          <a:p>
            <a:r>
              <a:rPr lang="en-US" b="0" i="0" dirty="0">
                <a:solidFill>
                  <a:srgbClr val="373737"/>
                </a:solidFill>
                <a:effectLst/>
                <a:latin typeface="Myriad Pro"/>
              </a:rPr>
              <a:t>The competitor with the </a:t>
            </a:r>
            <a:r>
              <a:rPr lang="en-US" b="1" i="0" dirty="0">
                <a:solidFill>
                  <a:srgbClr val="373737"/>
                </a:solidFill>
                <a:effectLst/>
                <a:latin typeface="Myriad Pro"/>
              </a:rPr>
              <a:t>highest Sharpe Ratio </a:t>
            </a:r>
            <a:r>
              <a:rPr lang="en-US" b="0" i="0" dirty="0">
                <a:solidFill>
                  <a:srgbClr val="373737"/>
                </a:solidFill>
                <a:effectLst/>
                <a:latin typeface="Myriad Pro"/>
              </a:rPr>
              <a:t>will result the winner of the challenge. To do that</a:t>
            </a:r>
          </a:p>
          <a:p>
            <a:r>
              <a:rPr lang="en-US" b="0" i="0" dirty="0">
                <a:solidFill>
                  <a:srgbClr val="373737"/>
                </a:solidFill>
                <a:effectLst/>
                <a:latin typeface="Myriad Pro"/>
              </a:rPr>
              <a:t>the Target of the closing price (Close) </a:t>
            </a:r>
            <a:r>
              <a:rPr lang="en-US" b="1" i="0" dirty="0">
                <a:solidFill>
                  <a:srgbClr val="373737"/>
                </a:solidFill>
                <a:effectLst/>
                <a:latin typeface="Myriad Pro"/>
              </a:rPr>
              <a:t>between the next day and the 2 days later for each stock on each date must be predicted</a:t>
            </a:r>
            <a:endParaRPr lang="en-US" b="1" dirty="0"/>
          </a:p>
        </p:txBody>
      </p:sp>
    </p:spTree>
    <p:extLst>
      <p:ext uri="{BB962C8B-B14F-4D97-AF65-F5344CB8AC3E}">
        <p14:creationId xmlns:p14="http://schemas.microsoft.com/office/powerpoint/2010/main" val="275009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0638B-4B80-412C-7FDD-A6EBAB91A601}"/>
              </a:ext>
            </a:extLst>
          </p:cNvPr>
          <p:cNvSpPr>
            <a:spLocks noGrp="1"/>
          </p:cNvSpPr>
          <p:nvPr>
            <p:ph type="title"/>
          </p:nvPr>
        </p:nvSpPr>
        <p:spPr/>
        <p:txBody>
          <a:bodyPr>
            <a:normAutofit/>
          </a:bodyPr>
          <a:lstStyle/>
          <a:p>
            <a:r>
              <a:rPr lang="es-ES" dirty="0"/>
              <a:t>Data </a:t>
            </a:r>
            <a:r>
              <a:rPr lang="es-ES" dirty="0" err="1"/>
              <a:t>collection</a:t>
            </a:r>
            <a:r>
              <a:rPr lang="es-ES" dirty="0"/>
              <a:t> and problema </a:t>
            </a:r>
            <a:r>
              <a:rPr lang="es-ES" dirty="0" err="1"/>
              <a:t>statement</a:t>
            </a:r>
            <a:br>
              <a:rPr lang="es-ES" dirty="0"/>
            </a:br>
            <a:endParaRPr lang="es-ES" dirty="0"/>
          </a:p>
        </p:txBody>
      </p:sp>
      <p:pic>
        <p:nvPicPr>
          <p:cNvPr id="8" name="Imagen 7">
            <a:extLst>
              <a:ext uri="{FF2B5EF4-FFF2-40B4-BE49-F238E27FC236}">
                <a16:creationId xmlns:a16="http://schemas.microsoft.com/office/drawing/2014/main" id="{73E014CA-6684-840A-F69F-C2D88C17F91A}"/>
              </a:ext>
            </a:extLst>
          </p:cNvPr>
          <p:cNvPicPr>
            <a:picLocks noChangeAspect="1"/>
          </p:cNvPicPr>
          <p:nvPr/>
        </p:nvPicPr>
        <p:blipFill rotWithShape="1">
          <a:blip r:embed="rId2"/>
          <a:srcRect b="5552"/>
          <a:stretch/>
        </p:blipFill>
        <p:spPr>
          <a:xfrm>
            <a:off x="2794589" y="1831675"/>
            <a:ext cx="5932261" cy="3769025"/>
          </a:xfrm>
          <a:prstGeom prst="rect">
            <a:avLst/>
          </a:prstGeom>
        </p:spPr>
      </p:pic>
      <p:sp>
        <p:nvSpPr>
          <p:cNvPr id="9" name="Rectángulo 8">
            <a:extLst>
              <a:ext uri="{FF2B5EF4-FFF2-40B4-BE49-F238E27FC236}">
                <a16:creationId xmlns:a16="http://schemas.microsoft.com/office/drawing/2014/main" id="{E94F38DA-A668-39DF-F0E4-5B29F2B63FBD}"/>
              </a:ext>
            </a:extLst>
          </p:cNvPr>
          <p:cNvSpPr/>
          <p:nvPr/>
        </p:nvSpPr>
        <p:spPr>
          <a:xfrm>
            <a:off x="5059680" y="5151120"/>
            <a:ext cx="1767840" cy="44958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CuadroTexto 9">
            <a:extLst>
              <a:ext uri="{FF2B5EF4-FFF2-40B4-BE49-F238E27FC236}">
                <a16:creationId xmlns:a16="http://schemas.microsoft.com/office/drawing/2014/main" id="{08E38152-D0FC-0660-64ED-4A4DE435E01B}"/>
              </a:ext>
            </a:extLst>
          </p:cNvPr>
          <p:cNvSpPr txBox="1"/>
          <p:nvPr/>
        </p:nvSpPr>
        <p:spPr>
          <a:xfrm>
            <a:off x="2328279" y="5753101"/>
            <a:ext cx="7863840" cy="369332"/>
          </a:xfrm>
          <a:prstGeom prst="rect">
            <a:avLst/>
          </a:prstGeom>
          <a:noFill/>
        </p:spPr>
        <p:txBody>
          <a:bodyPr wrap="square" rtlCol="0">
            <a:spAutoFit/>
          </a:bodyPr>
          <a:lstStyle/>
          <a:p>
            <a:r>
              <a:rPr lang="en-US" dirty="0"/>
              <a:t>Competitor with the </a:t>
            </a:r>
            <a:r>
              <a:rPr lang="en-US" b="1" dirty="0">
                <a:solidFill>
                  <a:srgbClr val="FF0000"/>
                </a:solidFill>
              </a:rPr>
              <a:t>largest Sharpe ratio score </a:t>
            </a:r>
            <a:r>
              <a:rPr lang="en-US" dirty="0"/>
              <a:t>for the private period wins</a:t>
            </a:r>
          </a:p>
        </p:txBody>
      </p:sp>
      <p:cxnSp>
        <p:nvCxnSpPr>
          <p:cNvPr id="16" name="Conector recto de flecha 15">
            <a:extLst>
              <a:ext uri="{FF2B5EF4-FFF2-40B4-BE49-F238E27FC236}">
                <a16:creationId xmlns:a16="http://schemas.microsoft.com/office/drawing/2014/main" id="{A8C1A084-A614-0442-714E-CA579D35111E}"/>
              </a:ext>
            </a:extLst>
          </p:cNvPr>
          <p:cNvCxnSpPr>
            <a:cxnSpLocks/>
          </p:cNvCxnSpPr>
          <p:nvPr/>
        </p:nvCxnSpPr>
        <p:spPr>
          <a:xfrm flipV="1">
            <a:off x="5974080" y="5557856"/>
            <a:ext cx="0" cy="1952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61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713E8-BA5D-4075-7943-A7200FAB47BE}"/>
              </a:ext>
            </a:extLst>
          </p:cNvPr>
          <p:cNvSpPr>
            <a:spLocks noGrp="1"/>
          </p:cNvSpPr>
          <p:nvPr>
            <p:ph type="title"/>
          </p:nvPr>
        </p:nvSpPr>
        <p:spPr/>
        <p:txBody>
          <a:bodyPr/>
          <a:lstStyle/>
          <a:p>
            <a:r>
              <a:rPr lang="es-ES" dirty="0"/>
              <a:t>Data </a:t>
            </a:r>
            <a:r>
              <a:rPr lang="es-ES" dirty="0" err="1"/>
              <a:t>collection</a:t>
            </a:r>
            <a:r>
              <a:rPr lang="es-ES" dirty="0"/>
              <a:t> and problema </a:t>
            </a:r>
            <a:r>
              <a:rPr lang="es-ES" dirty="0" err="1"/>
              <a:t>statement</a:t>
            </a:r>
            <a:br>
              <a:rPr lang="es-ES" dirty="0"/>
            </a:br>
            <a:endParaRPr lang="en-US" dirty="0"/>
          </a:p>
        </p:txBody>
      </p:sp>
      <p:pic>
        <p:nvPicPr>
          <p:cNvPr id="5" name="Marcador de contenido 4">
            <a:extLst>
              <a:ext uri="{FF2B5EF4-FFF2-40B4-BE49-F238E27FC236}">
                <a16:creationId xmlns:a16="http://schemas.microsoft.com/office/drawing/2014/main" id="{E3745E93-66FE-AB66-6091-0684915054AB}"/>
              </a:ext>
            </a:extLst>
          </p:cNvPr>
          <p:cNvPicPr>
            <a:picLocks noGrp="1" noChangeAspect="1"/>
          </p:cNvPicPr>
          <p:nvPr>
            <p:ph idx="1"/>
          </p:nvPr>
        </p:nvPicPr>
        <p:blipFill>
          <a:blip r:embed="rId3"/>
          <a:stretch>
            <a:fillRect/>
          </a:stretch>
        </p:blipFill>
        <p:spPr>
          <a:xfrm>
            <a:off x="1097280" y="1974851"/>
            <a:ext cx="6504450" cy="4022725"/>
          </a:xfrm>
        </p:spPr>
      </p:pic>
      <p:sp>
        <p:nvSpPr>
          <p:cNvPr id="6" name="CuadroTexto 5">
            <a:extLst>
              <a:ext uri="{FF2B5EF4-FFF2-40B4-BE49-F238E27FC236}">
                <a16:creationId xmlns:a16="http://schemas.microsoft.com/office/drawing/2014/main" id="{AC5EB80F-B9B7-684D-4159-E25FF2116C79}"/>
              </a:ext>
            </a:extLst>
          </p:cNvPr>
          <p:cNvSpPr txBox="1"/>
          <p:nvPr/>
        </p:nvSpPr>
        <p:spPr>
          <a:xfrm>
            <a:off x="7736020" y="4983600"/>
            <a:ext cx="7863840" cy="369332"/>
          </a:xfrm>
          <a:prstGeom prst="rect">
            <a:avLst/>
          </a:prstGeom>
          <a:noFill/>
        </p:spPr>
        <p:txBody>
          <a:bodyPr wrap="square" rtlCol="0">
            <a:spAutoFit/>
          </a:bodyPr>
          <a:lstStyle/>
          <a:p>
            <a:r>
              <a:rPr lang="en-US" b="1" dirty="0">
                <a:solidFill>
                  <a:srgbClr val="FF0000"/>
                </a:solidFill>
              </a:rPr>
              <a:t>Dataset description files</a:t>
            </a:r>
          </a:p>
        </p:txBody>
      </p:sp>
      <p:sp>
        <p:nvSpPr>
          <p:cNvPr id="7" name="CuadroTexto 6">
            <a:extLst>
              <a:ext uri="{FF2B5EF4-FFF2-40B4-BE49-F238E27FC236}">
                <a16:creationId xmlns:a16="http://schemas.microsoft.com/office/drawing/2014/main" id="{37EA6F63-D9AB-D564-501B-F7D9D876F05F}"/>
              </a:ext>
            </a:extLst>
          </p:cNvPr>
          <p:cNvSpPr txBox="1"/>
          <p:nvPr/>
        </p:nvSpPr>
        <p:spPr>
          <a:xfrm>
            <a:off x="7672520" y="2514601"/>
            <a:ext cx="7863840" cy="276999"/>
          </a:xfrm>
          <a:prstGeom prst="rect">
            <a:avLst/>
          </a:prstGeom>
          <a:noFill/>
        </p:spPr>
        <p:txBody>
          <a:bodyPr wrap="square" rtlCol="0">
            <a:spAutoFit/>
          </a:bodyPr>
          <a:lstStyle/>
          <a:p>
            <a:r>
              <a:rPr lang="en-US" sz="1200" b="1" dirty="0">
                <a:solidFill>
                  <a:srgbClr val="FF0000"/>
                </a:solidFill>
              </a:rPr>
              <a:t>Stock financials</a:t>
            </a:r>
          </a:p>
        </p:txBody>
      </p:sp>
      <p:sp>
        <p:nvSpPr>
          <p:cNvPr id="8" name="CuadroTexto 7">
            <a:extLst>
              <a:ext uri="{FF2B5EF4-FFF2-40B4-BE49-F238E27FC236}">
                <a16:creationId xmlns:a16="http://schemas.microsoft.com/office/drawing/2014/main" id="{2B177505-5807-9A6B-6CED-66B0673BA414}"/>
              </a:ext>
            </a:extLst>
          </p:cNvPr>
          <p:cNvSpPr txBox="1"/>
          <p:nvPr/>
        </p:nvSpPr>
        <p:spPr>
          <a:xfrm>
            <a:off x="7672520" y="2785602"/>
            <a:ext cx="7863840" cy="276999"/>
          </a:xfrm>
          <a:prstGeom prst="rect">
            <a:avLst/>
          </a:prstGeom>
          <a:noFill/>
        </p:spPr>
        <p:txBody>
          <a:bodyPr wrap="square" rtlCol="0">
            <a:spAutoFit/>
          </a:bodyPr>
          <a:lstStyle/>
          <a:p>
            <a:r>
              <a:rPr lang="en-US" sz="1200" b="1" dirty="0">
                <a:solidFill>
                  <a:srgbClr val="FF0000"/>
                </a:solidFill>
              </a:rPr>
              <a:t>Options data</a:t>
            </a:r>
          </a:p>
        </p:txBody>
      </p:sp>
      <p:sp>
        <p:nvSpPr>
          <p:cNvPr id="9" name="CuadroTexto 8">
            <a:extLst>
              <a:ext uri="{FF2B5EF4-FFF2-40B4-BE49-F238E27FC236}">
                <a16:creationId xmlns:a16="http://schemas.microsoft.com/office/drawing/2014/main" id="{5D024185-D990-94EC-9265-8979AC8D6F14}"/>
              </a:ext>
            </a:extLst>
          </p:cNvPr>
          <p:cNvSpPr txBox="1"/>
          <p:nvPr/>
        </p:nvSpPr>
        <p:spPr>
          <a:xfrm>
            <a:off x="7672520" y="3739601"/>
            <a:ext cx="7863840" cy="276999"/>
          </a:xfrm>
          <a:prstGeom prst="rect">
            <a:avLst/>
          </a:prstGeom>
          <a:noFill/>
        </p:spPr>
        <p:txBody>
          <a:bodyPr wrap="square" rtlCol="0">
            <a:spAutoFit/>
          </a:bodyPr>
          <a:lstStyle/>
          <a:p>
            <a:r>
              <a:rPr lang="en-US" sz="1200" b="1" dirty="0">
                <a:solidFill>
                  <a:srgbClr val="FF0000"/>
                </a:solidFill>
              </a:rPr>
              <a:t>Stocks metadata</a:t>
            </a:r>
          </a:p>
        </p:txBody>
      </p:sp>
      <p:sp>
        <p:nvSpPr>
          <p:cNvPr id="10" name="CuadroTexto 9">
            <a:extLst>
              <a:ext uri="{FF2B5EF4-FFF2-40B4-BE49-F238E27FC236}">
                <a16:creationId xmlns:a16="http://schemas.microsoft.com/office/drawing/2014/main" id="{169E9431-A63C-A07E-D559-A6A618C12E31}"/>
              </a:ext>
            </a:extLst>
          </p:cNvPr>
          <p:cNvSpPr txBox="1"/>
          <p:nvPr/>
        </p:nvSpPr>
        <p:spPr>
          <a:xfrm>
            <a:off x="7672520" y="3264352"/>
            <a:ext cx="7863840" cy="276999"/>
          </a:xfrm>
          <a:prstGeom prst="rect">
            <a:avLst/>
          </a:prstGeom>
          <a:noFill/>
        </p:spPr>
        <p:txBody>
          <a:bodyPr wrap="square" rtlCol="0">
            <a:spAutoFit/>
          </a:bodyPr>
          <a:lstStyle/>
          <a:p>
            <a:r>
              <a:rPr lang="en-US" sz="1200" b="1" dirty="0">
                <a:solidFill>
                  <a:srgbClr val="FF0000"/>
                </a:solidFill>
              </a:rPr>
              <a:t>Stock prices</a:t>
            </a:r>
          </a:p>
        </p:txBody>
      </p:sp>
      <p:sp>
        <p:nvSpPr>
          <p:cNvPr id="11" name="CuadroTexto 10">
            <a:extLst>
              <a:ext uri="{FF2B5EF4-FFF2-40B4-BE49-F238E27FC236}">
                <a16:creationId xmlns:a16="http://schemas.microsoft.com/office/drawing/2014/main" id="{894363DD-E8E6-DB41-7E14-7C5C163BE8C3}"/>
              </a:ext>
            </a:extLst>
          </p:cNvPr>
          <p:cNvSpPr txBox="1"/>
          <p:nvPr/>
        </p:nvSpPr>
        <p:spPr>
          <a:xfrm>
            <a:off x="7672520" y="3056603"/>
            <a:ext cx="7863840" cy="276999"/>
          </a:xfrm>
          <a:prstGeom prst="rect">
            <a:avLst/>
          </a:prstGeom>
          <a:noFill/>
        </p:spPr>
        <p:txBody>
          <a:bodyPr wrap="square" rtlCol="0">
            <a:spAutoFit/>
          </a:bodyPr>
          <a:lstStyle/>
          <a:p>
            <a:r>
              <a:rPr lang="en-US" sz="1200" b="1" dirty="0">
                <a:solidFill>
                  <a:srgbClr val="FF0000"/>
                </a:solidFill>
              </a:rPr>
              <a:t>Secondary stock prices</a:t>
            </a:r>
          </a:p>
        </p:txBody>
      </p:sp>
      <p:sp>
        <p:nvSpPr>
          <p:cNvPr id="12" name="CuadroTexto 11">
            <a:extLst>
              <a:ext uri="{FF2B5EF4-FFF2-40B4-BE49-F238E27FC236}">
                <a16:creationId xmlns:a16="http://schemas.microsoft.com/office/drawing/2014/main" id="{FC7C30CA-0ED5-38A2-A0C2-99422E96E585}"/>
              </a:ext>
            </a:extLst>
          </p:cNvPr>
          <p:cNvSpPr txBox="1"/>
          <p:nvPr/>
        </p:nvSpPr>
        <p:spPr>
          <a:xfrm>
            <a:off x="7672520" y="3489187"/>
            <a:ext cx="7863840" cy="276999"/>
          </a:xfrm>
          <a:prstGeom prst="rect">
            <a:avLst/>
          </a:prstGeom>
          <a:noFill/>
        </p:spPr>
        <p:txBody>
          <a:bodyPr wrap="square" rtlCol="0">
            <a:spAutoFit/>
          </a:bodyPr>
          <a:lstStyle/>
          <a:p>
            <a:r>
              <a:rPr lang="en-US" sz="1200" b="1" dirty="0">
                <a:solidFill>
                  <a:srgbClr val="FF0000"/>
                </a:solidFill>
              </a:rPr>
              <a:t>Trade volume data</a:t>
            </a:r>
          </a:p>
        </p:txBody>
      </p:sp>
      <p:cxnSp>
        <p:nvCxnSpPr>
          <p:cNvPr id="14" name="Conector recto 13">
            <a:extLst>
              <a:ext uri="{FF2B5EF4-FFF2-40B4-BE49-F238E27FC236}">
                <a16:creationId xmlns:a16="http://schemas.microsoft.com/office/drawing/2014/main" id="{F6382282-FEB7-BCE3-6888-8396B4AE39D0}"/>
              </a:ext>
            </a:extLst>
          </p:cNvPr>
          <p:cNvCxnSpPr>
            <a:cxnSpLocks/>
          </p:cNvCxnSpPr>
          <p:nvPr/>
        </p:nvCxnSpPr>
        <p:spPr>
          <a:xfrm flipV="1">
            <a:off x="7585340" y="2713953"/>
            <a:ext cx="150680" cy="716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2020F227-EAD5-C516-C6C4-5D88DF276822}"/>
              </a:ext>
            </a:extLst>
          </p:cNvPr>
          <p:cNvCxnSpPr>
            <a:cxnSpLocks/>
          </p:cNvCxnSpPr>
          <p:nvPr/>
        </p:nvCxnSpPr>
        <p:spPr>
          <a:xfrm flipV="1">
            <a:off x="7561785" y="2955127"/>
            <a:ext cx="150680" cy="716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B3B208ED-3135-8524-B951-176F85ABF346}"/>
              </a:ext>
            </a:extLst>
          </p:cNvPr>
          <p:cNvCxnSpPr>
            <a:cxnSpLocks/>
          </p:cNvCxnSpPr>
          <p:nvPr/>
        </p:nvCxnSpPr>
        <p:spPr>
          <a:xfrm>
            <a:off x="7576205" y="3224587"/>
            <a:ext cx="136260" cy="8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103D0134-67BD-87F4-21E4-C0F9D25DF4A9}"/>
              </a:ext>
            </a:extLst>
          </p:cNvPr>
          <p:cNvCxnSpPr>
            <a:cxnSpLocks/>
          </p:cNvCxnSpPr>
          <p:nvPr/>
        </p:nvCxnSpPr>
        <p:spPr>
          <a:xfrm>
            <a:off x="7576205" y="3415234"/>
            <a:ext cx="136260" cy="8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B6AFE19B-8580-1B50-DA1E-5CEED35FE27A}"/>
              </a:ext>
            </a:extLst>
          </p:cNvPr>
          <p:cNvCxnSpPr>
            <a:cxnSpLocks/>
            <a:endCxn id="12" idx="1"/>
          </p:cNvCxnSpPr>
          <p:nvPr/>
        </p:nvCxnSpPr>
        <p:spPr>
          <a:xfrm>
            <a:off x="7561785" y="3605642"/>
            <a:ext cx="110735" cy="220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C5E87ABE-D09C-5726-3777-49A48C65C650}"/>
              </a:ext>
            </a:extLst>
          </p:cNvPr>
          <p:cNvCxnSpPr>
            <a:cxnSpLocks/>
          </p:cNvCxnSpPr>
          <p:nvPr/>
        </p:nvCxnSpPr>
        <p:spPr>
          <a:xfrm>
            <a:off x="7581757" y="3830515"/>
            <a:ext cx="110735" cy="220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46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5BA03-505E-F7D6-70D7-0916F7FBAC0F}"/>
              </a:ext>
            </a:extLst>
          </p:cNvPr>
          <p:cNvSpPr>
            <a:spLocks noGrp="1"/>
          </p:cNvSpPr>
          <p:nvPr>
            <p:ph type="title"/>
          </p:nvPr>
        </p:nvSpPr>
        <p:spPr/>
        <p:txBody>
          <a:bodyPr/>
          <a:lstStyle/>
          <a:p>
            <a:r>
              <a:rPr lang="es-ES" dirty="0" err="1"/>
              <a:t>Exploratory</a:t>
            </a:r>
            <a:r>
              <a:rPr lang="es-ES" dirty="0"/>
              <a:t> Data </a:t>
            </a:r>
            <a:r>
              <a:rPr lang="es-ES" dirty="0" err="1"/>
              <a:t>Analysis</a:t>
            </a:r>
            <a:r>
              <a:rPr lang="es-ES" dirty="0"/>
              <a:t> (EDA)</a:t>
            </a:r>
            <a:br>
              <a:rPr lang="es-ES" dirty="0"/>
            </a:br>
            <a:endParaRPr lang="es-ES" dirty="0"/>
          </a:p>
        </p:txBody>
      </p:sp>
      <p:sp>
        <p:nvSpPr>
          <p:cNvPr id="3" name="Marcador de contenido 2">
            <a:extLst>
              <a:ext uri="{FF2B5EF4-FFF2-40B4-BE49-F238E27FC236}">
                <a16:creationId xmlns:a16="http://schemas.microsoft.com/office/drawing/2014/main" id="{B11E1DED-7490-C96C-25D1-7FEB1D5560E7}"/>
              </a:ext>
            </a:extLst>
          </p:cNvPr>
          <p:cNvSpPr>
            <a:spLocks noGrp="1"/>
          </p:cNvSpPr>
          <p:nvPr>
            <p:ph idx="1"/>
          </p:nvPr>
        </p:nvSpPr>
        <p:spPr>
          <a:xfrm>
            <a:off x="1036320" y="1490134"/>
            <a:ext cx="10058400" cy="4023360"/>
          </a:xfrm>
        </p:spPr>
        <p:txBody>
          <a:bodyPr>
            <a:normAutofit lnSpcReduction="10000"/>
          </a:bodyPr>
          <a:lstStyle/>
          <a:p>
            <a:endParaRPr lang="es-ES" dirty="0"/>
          </a:p>
          <a:p>
            <a:r>
              <a:rPr lang="es-ES" b="1" dirty="0"/>
              <a:t>Fundamental </a:t>
            </a:r>
            <a:r>
              <a:rPr lang="en-US" b="1" dirty="0"/>
              <a:t>analysis</a:t>
            </a:r>
            <a:r>
              <a:rPr lang="es-ES" b="1" dirty="0"/>
              <a:t>:</a:t>
            </a:r>
          </a:p>
          <a:p>
            <a:r>
              <a:rPr lang="en-US" sz="1600" i="0" dirty="0">
                <a:solidFill>
                  <a:srgbClr val="202124"/>
                </a:solidFill>
                <a:effectLst/>
                <a:latin typeface="arial" panose="020B0604020202020204" pitchFamily="34" charset="0"/>
              </a:rPr>
              <a:t>A method of assessing the intrinsic value of a security by analyzing various macroeconomic and microeconomic factors. </a:t>
            </a:r>
            <a:endParaRPr lang="es-ES" sz="1600" dirty="0"/>
          </a:p>
          <a:p>
            <a:r>
              <a:rPr lang="es-ES" sz="1600" b="1" dirty="0" err="1">
                <a:solidFill>
                  <a:srgbClr val="FF0000"/>
                </a:solidFill>
                <a:latin typeface="arial" panose="020B0604020202020204" pitchFamily="34" charset="0"/>
              </a:rPr>
              <a:t>Out</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of</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scope</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of</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this</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project</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since</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it</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requires</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too</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much</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domain</a:t>
            </a:r>
            <a:r>
              <a:rPr lang="es-ES" sz="1600" b="1" dirty="0">
                <a:solidFill>
                  <a:srgbClr val="FF0000"/>
                </a:solidFill>
                <a:latin typeface="arial" panose="020B0604020202020204" pitchFamily="34" charset="0"/>
              </a:rPr>
              <a:t> </a:t>
            </a:r>
            <a:r>
              <a:rPr lang="es-ES" sz="1600" b="1" dirty="0" err="1">
                <a:solidFill>
                  <a:srgbClr val="FF0000"/>
                </a:solidFill>
                <a:latin typeface="arial" panose="020B0604020202020204" pitchFamily="34" charset="0"/>
              </a:rPr>
              <a:t>expertise</a:t>
            </a:r>
            <a:endParaRPr lang="es-ES" sz="1600" b="1" dirty="0">
              <a:solidFill>
                <a:srgbClr val="FF0000"/>
              </a:solidFill>
              <a:latin typeface="arial" panose="020B0604020202020204" pitchFamily="34" charset="0"/>
            </a:endParaRPr>
          </a:p>
          <a:p>
            <a:endParaRPr lang="es-ES" dirty="0"/>
          </a:p>
          <a:p>
            <a:r>
              <a:rPr lang="es-ES" b="1" dirty="0" err="1"/>
              <a:t>Technical</a:t>
            </a:r>
            <a:r>
              <a:rPr lang="es-ES" b="1" dirty="0"/>
              <a:t> </a:t>
            </a:r>
            <a:r>
              <a:rPr lang="en-US" b="1" dirty="0"/>
              <a:t>analysis</a:t>
            </a:r>
            <a:r>
              <a:rPr lang="es-ES" b="1" dirty="0"/>
              <a:t>:</a:t>
            </a:r>
          </a:p>
          <a:p>
            <a:r>
              <a:rPr lang="en-US" sz="1600" dirty="0">
                <a:solidFill>
                  <a:srgbClr val="202124"/>
                </a:solidFill>
                <a:latin typeface="arial" panose="020B0604020202020204" pitchFamily="34" charset="0"/>
              </a:rPr>
              <a:t>It is a trading discipline employed to evaluate investments and identify trading opportunities in price trends and patterns seen on charts.</a:t>
            </a:r>
          </a:p>
          <a:p>
            <a:endParaRPr lang="en-US" sz="1600" dirty="0">
              <a:solidFill>
                <a:srgbClr val="202124"/>
              </a:solidFill>
              <a:latin typeface="arial" panose="020B0604020202020204" pitchFamily="34" charset="0"/>
            </a:endParaRPr>
          </a:p>
          <a:p>
            <a:pPr algn="ctr"/>
            <a:r>
              <a:rPr lang="es-ES" sz="2400" b="1" dirty="0" err="1">
                <a:solidFill>
                  <a:srgbClr val="FF0000"/>
                </a:solidFill>
                <a:latin typeface="arial" panose="020B0604020202020204" pitchFamily="34" charset="0"/>
              </a:rPr>
              <a:t>Model</a:t>
            </a:r>
            <a:r>
              <a:rPr lang="es-ES" sz="2400" b="1" dirty="0">
                <a:solidFill>
                  <a:srgbClr val="FF0000"/>
                </a:solidFill>
                <a:latin typeface="arial" panose="020B0604020202020204" pitchFamily="34" charset="0"/>
              </a:rPr>
              <a:t> </a:t>
            </a:r>
            <a:r>
              <a:rPr lang="es-ES" sz="2400" b="1" dirty="0" err="1">
                <a:solidFill>
                  <a:srgbClr val="FF0000"/>
                </a:solidFill>
                <a:latin typeface="arial" panose="020B0604020202020204" pitchFamily="34" charset="0"/>
              </a:rPr>
              <a:t>based</a:t>
            </a:r>
            <a:r>
              <a:rPr lang="es-ES" sz="2400" b="1" dirty="0">
                <a:solidFill>
                  <a:srgbClr val="FF0000"/>
                </a:solidFill>
                <a:latin typeface="arial" panose="020B0604020202020204" pitchFamily="34" charset="0"/>
              </a:rPr>
              <a:t> </a:t>
            </a:r>
            <a:r>
              <a:rPr lang="es-ES" sz="2400" b="1" dirty="0" err="1">
                <a:solidFill>
                  <a:srgbClr val="FF0000"/>
                </a:solidFill>
                <a:latin typeface="arial" panose="020B0604020202020204" pitchFamily="34" charset="0"/>
              </a:rPr>
              <a:t>on</a:t>
            </a:r>
            <a:r>
              <a:rPr lang="es-ES" sz="2400" b="1" dirty="0">
                <a:solidFill>
                  <a:srgbClr val="FF0000"/>
                </a:solidFill>
                <a:latin typeface="arial" panose="020B0604020202020204" pitchFamily="34" charset="0"/>
              </a:rPr>
              <a:t> Stock </a:t>
            </a:r>
            <a:r>
              <a:rPr lang="es-ES" sz="2400" b="1" dirty="0" err="1">
                <a:solidFill>
                  <a:srgbClr val="FF0000"/>
                </a:solidFill>
                <a:latin typeface="arial" panose="020B0604020202020204" pitchFamily="34" charset="0"/>
              </a:rPr>
              <a:t>Prices</a:t>
            </a:r>
            <a:r>
              <a:rPr lang="es-ES" sz="2400" b="1" dirty="0">
                <a:solidFill>
                  <a:srgbClr val="FF0000"/>
                </a:solidFill>
                <a:latin typeface="arial" panose="020B0604020202020204" pitchFamily="34" charset="0"/>
              </a:rPr>
              <a:t> and Stock </a:t>
            </a:r>
            <a:r>
              <a:rPr lang="es-ES" sz="2400" b="1" dirty="0" err="1">
                <a:solidFill>
                  <a:srgbClr val="FF0000"/>
                </a:solidFill>
                <a:latin typeface="arial" panose="020B0604020202020204" pitchFamily="34" charset="0"/>
              </a:rPr>
              <a:t>metadata</a:t>
            </a:r>
            <a:r>
              <a:rPr lang="es-ES" sz="2400" b="1" dirty="0">
                <a:solidFill>
                  <a:srgbClr val="FF0000"/>
                </a:solidFill>
                <a:latin typeface="arial" panose="020B0604020202020204" pitchFamily="34" charset="0"/>
              </a:rPr>
              <a:t> </a:t>
            </a:r>
          </a:p>
          <a:p>
            <a:endParaRPr lang="es-ES" sz="1600" dirty="0">
              <a:solidFill>
                <a:srgbClr val="202124"/>
              </a:solidFill>
              <a:latin typeface="arial" panose="020B0604020202020204" pitchFamily="34" charset="0"/>
            </a:endParaRPr>
          </a:p>
        </p:txBody>
      </p:sp>
    </p:spTree>
    <p:extLst>
      <p:ext uri="{BB962C8B-B14F-4D97-AF65-F5344CB8AC3E}">
        <p14:creationId xmlns:p14="http://schemas.microsoft.com/office/powerpoint/2010/main" val="197675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5BA03-505E-F7D6-70D7-0916F7FBAC0F}"/>
              </a:ext>
            </a:extLst>
          </p:cNvPr>
          <p:cNvSpPr>
            <a:spLocks noGrp="1"/>
          </p:cNvSpPr>
          <p:nvPr>
            <p:ph type="title"/>
          </p:nvPr>
        </p:nvSpPr>
        <p:spPr/>
        <p:txBody>
          <a:bodyPr/>
          <a:lstStyle/>
          <a:p>
            <a:r>
              <a:rPr lang="es-ES" dirty="0" err="1"/>
              <a:t>Exploratory</a:t>
            </a:r>
            <a:r>
              <a:rPr lang="es-ES" dirty="0"/>
              <a:t> Data </a:t>
            </a:r>
            <a:r>
              <a:rPr lang="es-ES" dirty="0" err="1"/>
              <a:t>Analysis</a:t>
            </a:r>
            <a:r>
              <a:rPr lang="es-ES" dirty="0"/>
              <a:t> (EDA)</a:t>
            </a:r>
            <a:br>
              <a:rPr lang="es-ES" dirty="0"/>
            </a:br>
            <a:endParaRPr lang="es-ES" dirty="0"/>
          </a:p>
        </p:txBody>
      </p:sp>
      <p:graphicFrame>
        <p:nvGraphicFramePr>
          <p:cNvPr id="6" name="Marcador de contenido 5">
            <a:extLst>
              <a:ext uri="{FF2B5EF4-FFF2-40B4-BE49-F238E27FC236}">
                <a16:creationId xmlns:a16="http://schemas.microsoft.com/office/drawing/2014/main" id="{D20E04DE-04D2-9179-F69C-A54EE6CA38FD}"/>
              </a:ext>
            </a:extLst>
          </p:cNvPr>
          <p:cNvGraphicFramePr>
            <a:graphicFrameLocks noGrp="1"/>
          </p:cNvGraphicFramePr>
          <p:nvPr>
            <p:ph idx="1"/>
            <p:extLst>
              <p:ext uri="{D42A27DB-BD31-4B8C-83A1-F6EECF244321}">
                <p14:modId xmlns:p14="http://schemas.microsoft.com/office/powerpoint/2010/main" val="4167888282"/>
              </p:ext>
            </p:extLst>
          </p:nvPr>
        </p:nvGraphicFramePr>
        <p:xfrm>
          <a:off x="1744980" y="1834338"/>
          <a:ext cx="7019626" cy="4195652"/>
        </p:xfrm>
        <a:graphic>
          <a:graphicData uri="http://schemas.openxmlformats.org/drawingml/2006/table">
            <a:tbl>
              <a:tblPr/>
              <a:tblGrid>
                <a:gridCol w="1735687">
                  <a:extLst>
                    <a:ext uri="{9D8B030D-6E8A-4147-A177-3AD203B41FA5}">
                      <a16:colId xmlns:a16="http://schemas.microsoft.com/office/drawing/2014/main" val="3449509745"/>
                    </a:ext>
                  </a:extLst>
                </a:gridCol>
                <a:gridCol w="1761313">
                  <a:extLst>
                    <a:ext uri="{9D8B030D-6E8A-4147-A177-3AD203B41FA5}">
                      <a16:colId xmlns:a16="http://schemas.microsoft.com/office/drawing/2014/main" val="3207709053"/>
                    </a:ext>
                  </a:extLst>
                </a:gridCol>
                <a:gridCol w="1761313">
                  <a:extLst>
                    <a:ext uri="{9D8B030D-6E8A-4147-A177-3AD203B41FA5}">
                      <a16:colId xmlns:a16="http://schemas.microsoft.com/office/drawing/2014/main" val="464515567"/>
                    </a:ext>
                  </a:extLst>
                </a:gridCol>
                <a:gridCol w="1761313">
                  <a:extLst>
                    <a:ext uri="{9D8B030D-6E8A-4147-A177-3AD203B41FA5}">
                      <a16:colId xmlns:a16="http://schemas.microsoft.com/office/drawing/2014/main" val="1213108612"/>
                    </a:ext>
                  </a:extLst>
                </a:gridCol>
              </a:tblGrid>
              <a:tr h="122411">
                <a:tc>
                  <a:txBody>
                    <a:bodyPr/>
                    <a:lstStyle/>
                    <a:p>
                      <a:pPr fontAlgn="base"/>
                      <a:r>
                        <a:rPr lang="de-CH" sz="900" dirty="0">
                          <a:solidFill>
                            <a:srgbClr val="FFFFFF"/>
                          </a:solidFill>
                          <a:effectLst/>
                          <a:latin typeface="Lucida Grande"/>
                        </a:rPr>
                        <a:t>Sample value</a:t>
                      </a:r>
                    </a:p>
                  </a:txBody>
                  <a:tcPr marL="21480" marR="21480" marT="21480" marB="21480"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900">
                          <a:solidFill>
                            <a:srgbClr val="FFFFFF"/>
                          </a:solidFill>
                          <a:effectLst/>
                          <a:latin typeface="Lucida Grande"/>
                        </a:rPr>
                        <a:t>Type</a:t>
                      </a:r>
                    </a:p>
                  </a:txBody>
                  <a:tcPr marL="21480" marR="21480" marT="21480" marB="21480"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pPr fontAlgn="base"/>
                      <a:r>
                        <a:rPr lang="de-CH" sz="900">
                          <a:solidFill>
                            <a:srgbClr val="FFFFFF"/>
                          </a:solidFill>
                          <a:effectLst/>
                          <a:latin typeface="Lucida Grande"/>
                        </a:rPr>
                        <a:t>Addendum</a:t>
                      </a:r>
                    </a:p>
                  </a:txBody>
                  <a:tcPr marL="21480" marR="21480" marT="21480" marB="21480" anchor="ctr">
                    <a:lnL>
                      <a:noFill/>
                    </a:lnL>
                    <a:lnR>
                      <a:noFill/>
                    </a:lnR>
                    <a:lnT>
                      <a:noFill/>
                    </a:lnT>
                    <a:lnB w="9525" cap="flat" cmpd="sng" algn="ctr">
                      <a:solidFill>
                        <a:srgbClr val="373737"/>
                      </a:solidFill>
                      <a:prstDash val="solid"/>
                      <a:round/>
                      <a:headEnd type="none" w="med" len="med"/>
                      <a:tailEnd type="none" w="med" len="med"/>
                    </a:lnB>
                    <a:solidFill>
                      <a:srgbClr val="373737"/>
                    </a:solidFill>
                  </a:tcPr>
                </a:tc>
                <a:tc>
                  <a:txBody>
                    <a:bodyPr/>
                    <a:lstStyle/>
                    <a:p>
                      <a:r>
                        <a:rPr lang="en-US" sz="900" dirty="0"/>
                        <a:t>Description</a:t>
                      </a:r>
                    </a:p>
                  </a:txBody>
                  <a:tcPr marL="20621" marR="20621" marT="10310" marB="10310">
                    <a:lnL>
                      <a:noFill/>
                    </a:lnL>
                    <a:lnB w="9525" cap="flat" cmpd="sng" algn="ctr">
                      <a:solidFill>
                        <a:srgbClr val="373737"/>
                      </a:solidFill>
                      <a:prstDash val="solid"/>
                      <a:round/>
                      <a:headEnd type="none" w="med" len="med"/>
                      <a:tailEnd type="none" w="med" len="med"/>
                    </a:lnB>
                  </a:tcPr>
                </a:tc>
                <a:extLst>
                  <a:ext uri="{0D108BD9-81ED-4DB2-BD59-A6C34878D82A}">
                    <a16:rowId xmlns:a16="http://schemas.microsoft.com/office/drawing/2014/main" val="3180202757"/>
                  </a:ext>
                </a:extLst>
              </a:tr>
              <a:tr h="171008">
                <a:tc>
                  <a:txBody>
                    <a:bodyPr/>
                    <a:lstStyle/>
                    <a:p>
                      <a:pPr fontAlgn="base"/>
                      <a:r>
                        <a:rPr lang="de-CH" sz="900">
                          <a:effectLst/>
                        </a:rPr>
                        <a:t>RowId</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20170104_1301</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string</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dirty="0">
                          <a:effectLst/>
                        </a:rPr>
                        <a:t>Unique ID of price records</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815226454"/>
                  </a:ext>
                </a:extLst>
              </a:tr>
              <a:tr h="122411">
                <a:tc>
                  <a:txBody>
                    <a:bodyPr/>
                    <a:lstStyle/>
                    <a:p>
                      <a:pPr fontAlgn="base"/>
                      <a:r>
                        <a:rPr lang="de-CH" sz="900">
                          <a:effectLst/>
                        </a:rPr>
                        <a:t>Date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2017-01-04 0:00:00</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date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Trade date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650486334"/>
                  </a:ext>
                </a:extLst>
              </a:tr>
              <a:tr h="122411">
                <a:tc>
                  <a:txBody>
                    <a:bodyPr/>
                    <a:lstStyle/>
                    <a:p>
                      <a:pPr fontAlgn="base"/>
                      <a:r>
                        <a:rPr lang="de-CH" sz="900">
                          <a:effectLst/>
                        </a:rPr>
                        <a:t>SecuritiesCode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1301</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Int64</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Local securities code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215766457"/>
                  </a:ext>
                </a:extLst>
              </a:tr>
              <a:tr h="122411">
                <a:tc>
                  <a:txBody>
                    <a:bodyPr/>
                    <a:lstStyle/>
                    <a:p>
                      <a:pPr fontAlgn="base"/>
                      <a:r>
                        <a:rPr lang="de-CH" sz="900">
                          <a:effectLst/>
                        </a:rPr>
                        <a:t>Open</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2734</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float</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a:effectLst/>
                        </a:rPr>
                        <a:t>first traded price on a day</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349869640"/>
                  </a:ext>
                </a:extLst>
              </a:tr>
              <a:tr h="215626">
                <a:tc>
                  <a:txBody>
                    <a:bodyPr/>
                    <a:lstStyle/>
                    <a:p>
                      <a:pPr fontAlgn="base"/>
                      <a:r>
                        <a:rPr lang="de-CH" sz="900" dirty="0">
                          <a:effectLst/>
                        </a:rPr>
                        <a:t>High</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2755</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float</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a:effectLst/>
                        </a:rPr>
                        <a:t>highest traded price on a day</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874487334"/>
                  </a:ext>
                </a:extLst>
              </a:tr>
              <a:tr h="171008">
                <a:tc>
                  <a:txBody>
                    <a:bodyPr/>
                    <a:lstStyle/>
                    <a:p>
                      <a:pPr fontAlgn="base"/>
                      <a:r>
                        <a:rPr lang="de-CH" sz="900">
                          <a:effectLst/>
                        </a:rPr>
                        <a:t>Low</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dirty="0">
                          <a:effectLst/>
                        </a:rPr>
                        <a:t>2730</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float</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a:effectLst/>
                        </a:rPr>
                        <a:t>lowest traded price on a day</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925144755"/>
                  </a:ext>
                </a:extLst>
              </a:tr>
              <a:tr h="122411">
                <a:tc>
                  <a:txBody>
                    <a:bodyPr/>
                    <a:lstStyle/>
                    <a:p>
                      <a:pPr fontAlgn="base"/>
                      <a:r>
                        <a:rPr lang="de-CH" sz="900">
                          <a:effectLst/>
                        </a:rPr>
                        <a:t>Close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2742</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float</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a:effectLst/>
                        </a:rPr>
                        <a:t>last traded price on a day</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818065739"/>
                  </a:ext>
                </a:extLst>
              </a:tr>
              <a:tr h="215626">
                <a:tc>
                  <a:txBody>
                    <a:bodyPr/>
                    <a:lstStyle/>
                    <a:p>
                      <a:pPr fontAlgn="base"/>
                      <a:r>
                        <a:rPr lang="de-CH" sz="900">
                          <a:effectLst/>
                        </a:rPr>
                        <a:t>Volume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31400</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Int64</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a:effectLst/>
                        </a:rPr>
                        <a:t>number of traded stocks on a day</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86834055"/>
                  </a:ext>
                </a:extLst>
              </a:tr>
              <a:tr h="588485">
                <a:tc>
                  <a:txBody>
                    <a:bodyPr/>
                    <a:lstStyle/>
                    <a:p>
                      <a:pPr fontAlgn="base"/>
                      <a:r>
                        <a:rPr lang="de-CH" sz="900">
                          <a:effectLst/>
                        </a:rPr>
                        <a:t>AdjustmentFactor</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1</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dirty="0">
                          <a:effectLst/>
                        </a:rPr>
                        <a:t>float</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a:effectLst/>
                        </a:rPr>
                        <a:t>to calculate theoretical price/volume when split/reverse-split happens (NOT including dividend/allotment of shares/)</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489753545"/>
                  </a:ext>
                </a:extLst>
              </a:tr>
              <a:tr h="681700">
                <a:tc>
                  <a:txBody>
                    <a:bodyPr/>
                    <a:lstStyle/>
                    <a:p>
                      <a:pPr fontAlgn="base"/>
                      <a:r>
                        <a:rPr lang="de-CH" sz="900">
                          <a:effectLst/>
                        </a:rPr>
                        <a:t>SupervisionFlag</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FALSE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dirty="0">
                          <a:effectLst/>
                        </a:rPr>
                        <a:t>boolean</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a:effectLst/>
                        </a:rPr>
                        <a:t>Flag of Securities Under Supervision &amp; Securities to Be Delisted\nhttps://www.jpx.co.jp/english/listing/market-alerts/supervision/00-archives/index.html )</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469638271"/>
                  </a:ext>
                </a:extLst>
              </a:tr>
              <a:tr h="402055">
                <a:tc>
                  <a:txBody>
                    <a:bodyPr/>
                    <a:lstStyle/>
                    <a:p>
                      <a:pPr fontAlgn="base"/>
                      <a:r>
                        <a:rPr lang="de-CH" sz="900">
                          <a:effectLst/>
                        </a:rPr>
                        <a:t>ExpectedDividend</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NaN</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a:effectLst/>
                        </a:rPr>
                        <a:t>float</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a:effectLst/>
                        </a:rPr>
                        <a:t>Expected dividend value for ex-right date. This value is recorded 2 business days before ex-dividend date.</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002212263"/>
                  </a:ext>
                </a:extLst>
              </a:tr>
              <a:tr h="402055">
                <a:tc>
                  <a:txBody>
                    <a:bodyPr/>
                    <a:lstStyle/>
                    <a:p>
                      <a:pPr fontAlgn="base"/>
                      <a:r>
                        <a:rPr lang="de-CH" sz="900" b="1" dirty="0">
                          <a:solidFill>
                            <a:srgbClr val="FF0000"/>
                          </a:solidFill>
                          <a:effectLst/>
                        </a:rPr>
                        <a:t>Target</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b="1" dirty="0">
                          <a:solidFill>
                            <a:srgbClr val="FF0000"/>
                          </a:solidFill>
                          <a:effectLst/>
                        </a:rPr>
                        <a:t>0.00073</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de-CH" sz="900" b="1">
                          <a:solidFill>
                            <a:srgbClr val="FF0000"/>
                          </a:solidFill>
                          <a:effectLst/>
                        </a:rPr>
                        <a:t>float</a:t>
                      </a: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900" b="1" dirty="0">
                          <a:solidFill>
                            <a:srgbClr val="FF0000"/>
                          </a:solidFill>
                          <a:effectLst/>
                        </a:rPr>
                        <a:t>Change ratio of adjusted closing price between t+2 and t+1 where t+0 is </a:t>
                      </a:r>
                      <a:r>
                        <a:rPr lang="en-US" sz="900" b="1" dirty="0" err="1">
                          <a:solidFill>
                            <a:srgbClr val="FF0000"/>
                          </a:solidFill>
                          <a:effectLst/>
                        </a:rPr>
                        <a:t>TradeDate</a:t>
                      </a:r>
                      <a:endParaRPr lang="en-US" sz="900" b="1" dirty="0">
                        <a:solidFill>
                          <a:srgbClr val="FF0000"/>
                        </a:solidFill>
                        <a:effectLst/>
                      </a:endParaRPr>
                    </a:p>
                  </a:txBody>
                  <a:tcPr marL="21480" marR="21480" marT="21480" marB="21480"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282080551"/>
                  </a:ext>
                </a:extLst>
              </a:tr>
            </a:tbl>
          </a:graphicData>
        </a:graphic>
      </p:graphicFrame>
      <p:sp>
        <p:nvSpPr>
          <p:cNvPr id="8" name="CuadroTexto 7">
            <a:extLst>
              <a:ext uri="{FF2B5EF4-FFF2-40B4-BE49-F238E27FC236}">
                <a16:creationId xmlns:a16="http://schemas.microsoft.com/office/drawing/2014/main" id="{B84CF7E4-1887-1436-29A3-42088BA75116}"/>
              </a:ext>
            </a:extLst>
          </p:cNvPr>
          <p:cNvSpPr txBox="1"/>
          <p:nvPr/>
        </p:nvSpPr>
        <p:spPr>
          <a:xfrm>
            <a:off x="8953500" y="3429000"/>
            <a:ext cx="6096000" cy="1200329"/>
          </a:xfrm>
          <a:prstGeom prst="rect">
            <a:avLst/>
          </a:prstGeom>
          <a:noFill/>
        </p:spPr>
        <p:txBody>
          <a:bodyPr wrap="square">
            <a:spAutoFit/>
          </a:bodyPr>
          <a:lstStyle/>
          <a:p>
            <a:pPr algn="l" fontAlgn="base"/>
            <a:endParaRPr lang="de-CH" b="0" i="0" dirty="0">
              <a:solidFill>
                <a:srgbClr val="373737"/>
              </a:solidFill>
              <a:effectLst/>
              <a:latin typeface="Myriad Pro"/>
            </a:endParaRPr>
          </a:p>
          <a:p>
            <a:pPr algn="l" fontAlgn="base"/>
            <a:r>
              <a:rPr lang="de-CH" b="1" i="0" dirty="0">
                <a:solidFill>
                  <a:srgbClr val="FF0000"/>
                </a:solidFill>
                <a:effectLst/>
                <a:latin typeface="Myriad Pro"/>
              </a:rPr>
              <a:t>stock_prices.csv</a:t>
            </a:r>
          </a:p>
          <a:p>
            <a:br>
              <a:rPr lang="de-CH" dirty="0"/>
            </a:br>
            <a:endParaRPr lang="en-US" dirty="0"/>
          </a:p>
        </p:txBody>
      </p:sp>
      <p:sp>
        <p:nvSpPr>
          <p:cNvPr id="10" name="CuadroTexto 9">
            <a:extLst>
              <a:ext uri="{FF2B5EF4-FFF2-40B4-BE49-F238E27FC236}">
                <a16:creationId xmlns:a16="http://schemas.microsoft.com/office/drawing/2014/main" id="{A1F99ECC-0EE5-95AF-ECF4-F167DB226D30}"/>
              </a:ext>
            </a:extLst>
          </p:cNvPr>
          <p:cNvSpPr txBox="1"/>
          <p:nvPr/>
        </p:nvSpPr>
        <p:spPr>
          <a:xfrm>
            <a:off x="8953500" y="5350500"/>
            <a:ext cx="7524750" cy="600164"/>
          </a:xfrm>
          <a:prstGeom prst="rect">
            <a:avLst/>
          </a:prstGeom>
          <a:noFill/>
        </p:spPr>
        <p:txBody>
          <a:bodyPr wrap="square">
            <a:spAutoFit/>
          </a:bodyPr>
          <a:lstStyle/>
          <a:p>
            <a:r>
              <a:rPr lang="en-US" sz="1100" b="0" i="0" dirty="0" err="1">
                <a:solidFill>
                  <a:srgbClr val="222222"/>
                </a:solidFill>
                <a:effectLst/>
                <a:latin typeface="Monaco"/>
              </a:rPr>
              <a:t>RangeIndex</a:t>
            </a:r>
            <a:r>
              <a:rPr lang="en-US" sz="1100" b="0" i="0" dirty="0">
                <a:solidFill>
                  <a:srgbClr val="222222"/>
                </a:solidFill>
                <a:effectLst/>
                <a:latin typeface="Monaco"/>
              </a:rPr>
              <a:t>: 2332531 entries, 0 to 2332530 </a:t>
            </a:r>
          </a:p>
          <a:p>
            <a:r>
              <a:rPr lang="en-US" sz="1100" b="0" i="0" dirty="0">
                <a:solidFill>
                  <a:srgbClr val="222222"/>
                </a:solidFill>
                <a:effectLst/>
                <a:latin typeface="Monaco"/>
              </a:rPr>
              <a:t>Data columns (total 12 columns)</a:t>
            </a:r>
            <a:br>
              <a:rPr lang="en-US" sz="1100" dirty="0"/>
            </a:br>
            <a:endParaRPr lang="en-US" sz="1100" dirty="0"/>
          </a:p>
        </p:txBody>
      </p:sp>
    </p:spTree>
    <p:extLst>
      <p:ext uri="{BB962C8B-B14F-4D97-AF65-F5344CB8AC3E}">
        <p14:creationId xmlns:p14="http://schemas.microsoft.com/office/powerpoint/2010/main" val="122692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5BA03-505E-F7D6-70D7-0916F7FBAC0F}"/>
              </a:ext>
            </a:extLst>
          </p:cNvPr>
          <p:cNvSpPr>
            <a:spLocks noGrp="1"/>
          </p:cNvSpPr>
          <p:nvPr>
            <p:ph type="title"/>
          </p:nvPr>
        </p:nvSpPr>
        <p:spPr/>
        <p:txBody>
          <a:bodyPr/>
          <a:lstStyle/>
          <a:p>
            <a:r>
              <a:rPr lang="es-ES" dirty="0" err="1"/>
              <a:t>Exploratory</a:t>
            </a:r>
            <a:r>
              <a:rPr lang="es-ES" dirty="0"/>
              <a:t> Data </a:t>
            </a:r>
            <a:r>
              <a:rPr lang="es-ES" dirty="0" err="1"/>
              <a:t>Analysis</a:t>
            </a:r>
            <a:r>
              <a:rPr lang="es-ES" dirty="0"/>
              <a:t> (EDA)</a:t>
            </a:r>
            <a:br>
              <a:rPr lang="es-ES" dirty="0"/>
            </a:br>
            <a:endParaRPr lang="es-ES" dirty="0"/>
          </a:p>
        </p:txBody>
      </p:sp>
      <p:pic>
        <p:nvPicPr>
          <p:cNvPr id="7" name="Marcador de contenido 6">
            <a:extLst>
              <a:ext uri="{FF2B5EF4-FFF2-40B4-BE49-F238E27FC236}">
                <a16:creationId xmlns:a16="http://schemas.microsoft.com/office/drawing/2014/main" id="{F725471B-2A8F-9B81-F3DD-78FF63E90DF3}"/>
              </a:ext>
            </a:extLst>
          </p:cNvPr>
          <p:cNvPicPr>
            <a:picLocks noGrp="1" noChangeAspect="1"/>
          </p:cNvPicPr>
          <p:nvPr>
            <p:ph idx="1"/>
          </p:nvPr>
        </p:nvPicPr>
        <p:blipFill>
          <a:blip r:embed="rId2"/>
          <a:stretch>
            <a:fillRect/>
          </a:stretch>
        </p:blipFill>
        <p:spPr>
          <a:xfrm>
            <a:off x="1097280" y="2204045"/>
            <a:ext cx="3068320" cy="2707957"/>
          </a:xfrm>
        </p:spPr>
      </p:pic>
      <p:pic>
        <p:nvPicPr>
          <p:cNvPr id="9" name="Imagen 8">
            <a:extLst>
              <a:ext uri="{FF2B5EF4-FFF2-40B4-BE49-F238E27FC236}">
                <a16:creationId xmlns:a16="http://schemas.microsoft.com/office/drawing/2014/main" id="{BC3EF6D9-9131-382A-6A11-FE269BAF3926}"/>
              </a:ext>
            </a:extLst>
          </p:cNvPr>
          <p:cNvPicPr>
            <a:picLocks noChangeAspect="1"/>
          </p:cNvPicPr>
          <p:nvPr/>
        </p:nvPicPr>
        <p:blipFill>
          <a:blip r:embed="rId3"/>
          <a:stretch>
            <a:fillRect/>
          </a:stretch>
        </p:blipFill>
        <p:spPr>
          <a:xfrm>
            <a:off x="5073968" y="2114952"/>
            <a:ext cx="6051232" cy="3029098"/>
          </a:xfrm>
          <a:prstGeom prst="rect">
            <a:avLst/>
          </a:prstGeom>
        </p:spPr>
      </p:pic>
      <p:sp>
        <p:nvSpPr>
          <p:cNvPr id="11" name="CuadroTexto 10">
            <a:extLst>
              <a:ext uri="{FF2B5EF4-FFF2-40B4-BE49-F238E27FC236}">
                <a16:creationId xmlns:a16="http://schemas.microsoft.com/office/drawing/2014/main" id="{B4C253BF-7F2D-FA09-9654-FF8FEA7BF035}"/>
              </a:ext>
            </a:extLst>
          </p:cNvPr>
          <p:cNvSpPr txBox="1"/>
          <p:nvPr/>
        </p:nvSpPr>
        <p:spPr>
          <a:xfrm>
            <a:off x="5387340" y="5503544"/>
            <a:ext cx="7284720" cy="830997"/>
          </a:xfrm>
          <a:prstGeom prst="rect">
            <a:avLst/>
          </a:prstGeom>
          <a:noFill/>
        </p:spPr>
        <p:txBody>
          <a:bodyPr wrap="square">
            <a:spAutoFit/>
          </a:bodyPr>
          <a:lstStyle/>
          <a:p>
            <a:pPr algn="l" fontAlgn="base"/>
            <a:r>
              <a:rPr lang="en-US" sz="1600" b="0" i="0" dirty="0">
                <a:solidFill>
                  <a:srgbClr val="FF0000"/>
                </a:solidFill>
                <a:effectLst/>
                <a:latin typeface="Myriad Pro"/>
              </a:rPr>
              <a:t>2020-10-01 is the day with the most amount of missing data</a:t>
            </a:r>
          </a:p>
          <a:p>
            <a:br>
              <a:rPr lang="en-US" sz="1600" dirty="0">
                <a:solidFill>
                  <a:srgbClr val="FF0000"/>
                </a:solidFill>
              </a:rPr>
            </a:br>
            <a:endParaRPr lang="en-US" sz="1600" dirty="0">
              <a:solidFill>
                <a:srgbClr val="FF0000"/>
              </a:solidFill>
            </a:endParaRPr>
          </a:p>
        </p:txBody>
      </p:sp>
    </p:spTree>
    <p:extLst>
      <p:ext uri="{BB962C8B-B14F-4D97-AF65-F5344CB8AC3E}">
        <p14:creationId xmlns:p14="http://schemas.microsoft.com/office/powerpoint/2010/main" val="403349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5BA03-505E-F7D6-70D7-0916F7FBAC0F}"/>
              </a:ext>
            </a:extLst>
          </p:cNvPr>
          <p:cNvSpPr>
            <a:spLocks noGrp="1"/>
          </p:cNvSpPr>
          <p:nvPr>
            <p:ph type="title"/>
          </p:nvPr>
        </p:nvSpPr>
        <p:spPr/>
        <p:txBody>
          <a:bodyPr/>
          <a:lstStyle/>
          <a:p>
            <a:r>
              <a:rPr lang="es-ES" dirty="0" err="1"/>
              <a:t>Exploratory</a:t>
            </a:r>
            <a:r>
              <a:rPr lang="es-ES" dirty="0"/>
              <a:t> Data </a:t>
            </a:r>
            <a:r>
              <a:rPr lang="es-ES" dirty="0" err="1"/>
              <a:t>Analysis</a:t>
            </a:r>
            <a:r>
              <a:rPr lang="es-ES" dirty="0"/>
              <a:t> (EDA)</a:t>
            </a:r>
            <a:br>
              <a:rPr lang="es-ES" dirty="0"/>
            </a:br>
            <a:endParaRPr lang="es-ES" dirty="0"/>
          </a:p>
        </p:txBody>
      </p:sp>
      <p:pic>
        <p:nvPicPr>
          <p:cNvPr id="6" name="Imagen 5">
            <a:extLst>
              <a:ext uri="{FF2B5EF4-FFF2-40B4-BE49-F238E27FC236}">
                <a16:creationId xmlns:a16="http://schemas.microsoft.com/office/drawing/2014/main" id="{D7E53073-C743-89D8-62AA-F45B4F94A2E7}"/>
              </a:ext>
            </a:extLst>
          </p:cNvPr>
          <p:cNvPicPr>
            <a:picLocks noChangeAspect="1"/>
          </p:cNvPicPr>
          <p:nvPr/>
        </p:nvPicPr>
        <p:blipFill rotWithShape="1">
          <a:blip r:embed="rId2"/>
          <a:srcRect b="3508"/>
          <a:stretch/>
        </p:blipFill>
        <p:spPr>
          <a:xfrm>
            <a:off x="1097280" y="1866034"/>
            <a:ext cx="4239578" cy="2794848"/>
          </a:xfrm>
          <a:prstGeom prst="rect">
            <a:avLst/>
          </a:prstGeom>
        </p:spPr>
      </p:pic>
      <p:sp>
        <p:nvSpPr>
          <p:cNvPr id="12" name="CuadroTexto 11">
            <a:extLst>
              <a:ext uri="{FF2B5EF4-FFF2-40B4-BE49-F238E27FC236}">
                <a16:creationId xmlns:a16="http://schemas.microsoft.com/office/drawing/2014/main" id="{43021A69-05E9-7B6D-7F0B-68CB5F23050B}"/>
              </a:ext>
            </a:extLst>
          </p:cNvPr>
          <p:cNvSpPr txBox="1"/>
          <p:nvPr/>
        </p:nvSpPr>
        <p:spPr>
          <a:xfrm>
            <a:off x="1208723" y="4845457"/>
            <a:ext cx="4183380" cy="1200329"/>
          </a:xfrm>
          <a:prstGeom prst="rect">
            <a:avLst/>
          </a:prstGeom>
          <a:noFill/>
        </p:spPr>
        <p:txBody>
          <a:bodyPr wrap="square">
            <a:spAutoFit/>
          </a:bodyPr>
          <a:lstStyle/>
          <a:p>
            <a:r>
              <a:rPr lang="en-US" sz="1200" b="1" i="0" dirty="0">
                <a:solidFill>
                  <a:srgbClr val="373737"/>
                </a:solidFill>
                <a:effectLst/>
                <a:latin typeface="Myriad Pro"/>
              </a:rPr>
              <a:t>Note</a:t>
            </a:r>
            <a:r>
              <a:rPr lang="en-US" sz="1200" b="0" i="0" dirty="0">
                <a:solidFill>
                  <a:srgbClr val="373737"/>
                </a:solidFill>
                <a:effectLst/>
                <a:latin typeface="Myriad Pro"/>
              </a:rPr>
              <a:t> Kurtosis »&gt; 3, it means that the tails of the distribution are way bigger than the normal distribution. In this case a higher Kurtosis will mean higher volatility in the stock performances (some stocks will perform much better than others), which will impact negatively in the Sharpe value.</a:t>
            </a:r>
            <a:endParaRPr lang="en-US" sz="1200" dirty="0"/>
          </a:p>
        </p:txBody>
      </p:sp>
      <p:pic>
        <p:nvPicPr>
          <p:cNvPr id="13" name="Imagen 12">
            <a:extLst>
              <a:ext uri="{FF2B5EF4-FFF2-40B4-BE49-F238E27FC236}">
                <a16:creationId xmlns:a16="http://schemas.microsoft.com/office/drawing/2014/main" id="{DDDD0CCB-B23A-E363-001F-1E21D4FF3394}"/>
              </a:ext>
            </a:extLst>
          </p:cNvPr>
          <p:cNvPicPr>
            <a:picLocks noChangeAspect="1"/>
          </p:cNvPicPr>
          <p:nvPr/>
        </p:nvPicPr>
        <p:blipFill>
          <a:blip r:embed="rId3"/>
          <a:stretch>
            <a:fillRect/>
          </a:stretch>
        </p:blipFill>
        <p:spPr>
          <a:xfrm>
            <a:off x="6462712" y="1821180"/>
            <a:ext cx="4533215" cy="2839701"/>
          </a:xfrm>
          <a:prstGeom prst="rect">
            <a:avLst/>
          </a:prstGeom>
        </p:spPr>
      </p:pic>
      <p:sp>
        <p:nvSpPr>
          <p:cNvPr id="15" name="CuadroTexto 14">
            <a:extLst>
              <a:ext uri="{FF2B5EF4-FFF2-40B4-BE49-F238E27FC236}">
                <a16:creationId xmlns:a16="http://schemas.microsoft.com/office/drawing/2014/main" id="{C8575C56-2727-DF4B-100F-FA907733437B}"/>
              </a:ext>
            </a:extLst>
          </p:cNvPr>
          <p:cNvSpPr txBox="1"/>
          <p:nvPr/>
        </p:nvSpPr>
        <p:spPr>
          <a:xfrm>
            <a:off x="6756400" y="4845457"/>
            <a:ext cx="3710940" cy="646331"/>
          </a:xfrm>
          <a:prstGeom prst="rect">
            <a:avLst/>
          </a:prstGeom>
          <a:noFill/>
        </p:spPr>
        <p:txBody>
          <a:bodyPr wrap="square">
            <a:spAutoFit/>
          </a:bodyPr>
          <a:lstStyle/>
          <a:p>
            <a:r>
              <a:rPr lang="en-US" sz="1200" b="1" i="0" dirty="0">
                <a:solidFill>
                  <a:srgbClr val="373737"/>
                </a:solidFill>
                <a:effectLst/>
                <a:latin typeface="Myriad Pro"/>
              </a:rPr>
              <a:t>Note</a:t>
            </a:r>
            <a:r>
              <a:rPr lang="en-US" sz="1200" b="0" i="0" dirty="0">
                <a:solidFill>
                  <a:srgbClr val="373737"/>
                </a:solidFill>
                <a:effectLst/>
                <a:latin typeface="Myriad Pro"/>
              </a:rPr>
              <a:t> A Kurtosis bigger than 3 will mean that there will be </a:t>
            </a:r>
            <a:r>
              <a:rPr lang="en-US" sz="1200" b="0" i="0" dirty="0" err="1">
                <a:solidFill>
                  <a:srgbClr val="373737"/>
                </a:solidFill>
                <a:effectLst/>
                <a:latin typeface="Myriad Pro"/>
              </a:rPr>
              <a:t>volatity</a:t>
            </a:r>
            <a:r>
              <a:rPr lang="en-US" sz="1200" b="0" i="0" dirty="0">
                <a:solidFill>
                  <a:srgbClr val="373737"/>
                </a:solidFill>
                <a:effectLst/>
                <a:latin typeface="Myriad Pro"/>
              </a:rPr>
              <a:t> in the same stock performance for different dates.</a:t>
            </a:r>
            <a:endParaRPr lang="en-US" sz="1200" dirty="0"/>
          </a:p>
        </p:txBody>
      </p:sp>
    </p:spTree>
    <p:extLst>
      <p:ext uri="{BB962C8B-B14F-4D97-AF65-F5344CB8AC3E}">
        <p14:creationId xmlns:p14="http://schemas.microsoft.com/office/powerpoint/2010/main" val="3891640426"/>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2476</Words>
  <Application>Microsoft Office PowerPoint</Application>
  <PresentationFormat>Panorámica</PresentationFormat>
  <Paragraphs>543</Paragraphs>
  <Slides>29</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29</vt:i4>
      </vt:variant>
    </vt:vector>
  </HeadingPairs>
  <TitlesOfParts>
    <vt:vector size="39" baseType="lpstr">
      <vt:lpstr>Arial</vt:lpstr>
      <vt:lpstr>Arial</vt:lpstr>
      <vt:lpstr>Calibri</vt:lpstr>
      <vt:lpstr>Calibri Light</vt:lpstr>
      <vt:lpstr>inherit</vt:lpstr>
      <vt:lpstr>Lucida Grande</vt:lpstr>
      <vt:lpstr>Monaco</vt:lpstr>
      <vt:lpstr>Myriad Pro</vt:lpstr>
      <vt:lpstr>Roboto Mono</vt:lpstr>
      <vt:lpstr>Retrospección</vt:lpstr>
      <vt:lpstr>Capstone Project  JPX Tokyo Stock Exchange Prediction Challenge</vt:lpstr>
      <vt:lpstr>End-to-end ML Project Methodology </vt:lpstr>
      <vt:lpstr>Data collection and problema statement </vt:lpstr>
      <vt:lpstr>Data collection and problema statement </vt:lpstr>
      <vt:lpstr>Data collection and problema statement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Data Wrangling and Feature Engineering </vt:lpstr>
      <vt:lpstr>Data Wrangling and Feature Engineering </vt:lpstr>
      <vt:lpstr>Data Wrangling and Feature Engineering </vt:lpstr>
      <vt:lpstr>Data Wrangling and Feature Engineering </vt:lpstr>
      <vt:lpstr>Data Wrangling and Feature Engineering </vt:lpstr>
      <vt:lpstr>Data Wrangling and Feature Engineering </vt:lpstr>
      <vt:lpstr>Data Wrangling and Feature Engineering </vt:lpstr>
      <vt:lpstr>Model Selection </vt:lpstr>
      <vt:lpstr>Model Selection </vt:lpstr>
      <vt:lpstr>Model Selection </vt:lpstr>
      <vt:lpstr>Model Selection </vt:lpstr>
      <vt:lpstr>Model Selection </vt:lpstr>
      <vt:lpstr>Hyperparameter optimization  </vt:lpstr>
      <vt:lpstr>Hyperparameter optimization  </vt:lpstr>
      <vt:lpstr>Hyperparameter optimization  </vt:lpstr>
      <vt:lpstr>Results and conclusions </vt:lpstr>
      <vt:lpstr>Results and conclusions </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JPX Tokyo Stock Exchange Prediction Kaggle Challenge</dc:title>
  <dc:creator>Gari Zabaleta</dc:creator>
  <cp:lastModifiedBy>Gari Zabaleta</cp:lastModifiedBy>
  <cp:revision>50</cp:revision>
  <dcterms:created xsi:type="dcterms:W3CDTF">2022-06-30T12:43:40Z</dcterms:created>
  <dcterms:modified xsi:type="dcterms:W3CDTF">2022-07-01T13:58:39Z</dcterms:modified>
</cp:coreProperties>
</file>