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8" r:id="rId3"/>
    <p:sldId id="285" r:id="rId4"/>
    <p:sldId id="259" r:id="rId5"/>
    <p:sldId id="302" r:id="rId6"/>
    <p:sldId id="260" r:id="rId7"/>
    <p:sldId id="261" r:id="rId8"/>
    <p:sldId id="286" r:id="rId9"/>
    <p:sldId id="316" r:id="rId10"/>
    <p:sldId id="263" r:id="rId11"/>
    <p:sldId id="273" r:id="rId12"/>
    <p:sldId id="277" r:id="rId13"/>
    <p:sldId id="303" r:id="rId14"/>
    <p:sldId id="331" r:id="rId15"/>
    <p:sldId id="266" r:id="rId16"/>
    <p:sldId id="272" r:id="rId17"/>
    <p:sldId id="329" r:id="rId18"/>
    <p:sldId id="330" r:id="rId19"/>
    <p:sldId id="269" r:id="rId20"/>
    <p:sldId id="309" r:id="rId21"/>
    <p:sldId id="292" r:id="rId22"/>
    <p:sldId id="318" r:id="rId23"/>
    <p:sldId id="319" r:id="rId24"/>
    <p:sldId id="320" r:id="rId25"/>
    <p:sldId id="321" r:id="rId26"/>
    <p:sldId id="322" r:id="rId27"/>
    <p:sldId id="323" r:id="rId28"/>
    <p:sldId id="324" r:id="rId29"/>
    <p:sldId id="270" r:id="rId30"/>
    <p:sldId id="327" r:id="rId31"/>
    <p:sldId id="276" r:id="rId32"/>
    <p:sldId id="298" r:id="rId33"/>
    <p:sldId id="326" r:id="rId34"/>
    <p:sldId id="271" r:id="rId35"/>
    <p:sldId id="313" r:id="rId36"/>
    <p:sldId id="315" r:id="rId37"/>
    <p:sldId id="325" r:id="rId38"/>
    <p:sldId id="29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6247" autoAdjust="0"/>
  </p:normalViewPr>
  <p:slideViewPr>
    <p:cSldViewPr snapToGrid="0">
      <p:cViewPr varScale="1">
        <p:scale>
          <a:sx n="67" d="100"/>
          <a:sy n="67" d="100"/>
        </p:scale>
        <p:origin x="73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i.org/10.1016/j.matpr.2021.07.382" TargetMode="External"/><Relationship Id="rId2" Type="http://schemas.openxmlformats.org/officeDocument/2006/relationships/hyperlink" Target="https://doi.org/10.3390/educsci1109055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1007/s10639-023-11672-1"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3390/computers9040086" TargetMode="External"/><Relationship Id="rId2" Type="http://schemas.openxmlformats.org/officeDocument/2006/relationships/hyperlink" Target="https://doi.org/10.24297/ijmit.v16i.9058"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doi.org/10.1007/s10639-023-11672-1"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A4C3-1015-81B9-4163-A390CA522140}"/>
              </a:ext>
            </a:extLst>
          </p:cNvPr>
          <p:cNvSpPr>
            <a:spLocks noGrp="1"/>
          </p:cNvSpPr>
          <p:nvPr>
            <p:ph type="ctrTitle"/>
          </p:nvPr>
        </p:nvSpPr>
        <p:spPr>
          <a:xfrm>
            <a:off x="1777463" y="3547872"/>
            <a:ext cx="8637073" cy="1399032"/>
          </a:xfrm>
        </p:spPr>
        <p:txBody>
          <a:bodyPr>
            <a:normAutofit/>
          </a:bodyPr>
          <a:lstStyle/>
          <a:p>
            <a:r>
              <a:rPr lang="en-US" sz="1800" b="1" dirty="0">
                <a:effectLst/>
                <a:latin typeface="Times New Roman" panose="02020603050405020304" pitchFamily="18" charset="0"/>
                <a:ea typeface="Georgia" panose="02040502050405020303" pitchFamily="18" charset="0"/>
                <a:cs typeface="Arial" panose="020B0604020202020204" pitchFamily="34" charset="0"/>
              </a:rPr>
              <a:t>Master of Technology</a:t>
            </a:r>
            <a:br>
              <a:rPr lang="en-IN"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Times New Roman" panose="02020603050405020304" pitchFamily="18" charset="0"/>
                <a:ea typeface="Georgia" panose="02040502050405020303" pitchFamily="18" charset="0"/>
                <a:cs typeface="Arial" panose="020B0604020202020204" pitchFamily="34" charset="0"/>
              </a:rPr>
              <a:t>Department of Computer Science &amp; Engineering</a:t>
            </a:r>
            <a:br>
              <a:rPr lang="en-IN"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Times New Roman" panose="02020603050405020304" pitchFamily="18" charset="0"/>
                <a:ea typeface="Georgia" panose="02040502050405020303" pitchFamily="18" charset="0"/>
                <a:cs typeface="Arial" panose="020B0604020202020204" pitchFamily="34" charset="0"/>
              </a:rPr>
              <a:t>With Specialization in </a:t>
            </a:r>
            <a:r>
              <a:rPr lang="en-US" sz="1800" b="1" dirty="0">
                <a:latin typeface="Times New Roman" panose="02020603050405020304" pitchFamily="18" charset="0"/>
                <a:ea typeface="Georgia" panose="02040502050405020303" pitchFamily="18" charset="0"/>
                <a:cs typeface="Arial" panose="020B0604020202020204" pitchFamily="34" charset="0"/>
              </a:rPr>
              <a:t>computer </a:t>
            </a:r>
            <a:r>
              <a:rPr lang="en-US" sz="1800" b="1" dirty="0">
                <a:effectLst/>
                <a:latin typeface="Times New Roman" panose="02020603050405020304" pitchFamily="18" charset="0"/>
                <a:ea typeface="Georgia" panose="02040502050405020303" pitchFamily="18" charset="0"/>
                <a:cs typeface="Arial" panose="020B0604020202020204" pitchFamily="34" charset="0"/>
              </a:rPr>
              <a:t>Science</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sz="2000" b="1" dirty="0">
              <a:latin typeface="Times New Roman" panose="020206030504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910AFBD4-E3CE-0F8A-C7D7-8CA238E48F57}"/>
              </a:ext>
            </a:extLst>
          </p:cNvPr>
          <p:cNvSpPr>
            <a:spLocks noGrp="1"/>
          </p:cNvSpPr>
          <p:nvPr>
            <p:ph type="subTitle" idx="1"/>
          </p:nvPr>
        </p:nvSpPr>
        <p:spPr>
          <a:xfrm>
            <a:off x="268941" y="4652682"/>
            <a:ext cx="11636188" cy="1399032"/>
          </a:xfrm>
        </p:spPr>
        <p:txBody>
          <a:bodyPr>
            <a:noAutofit/>
          </a:bodyPr>
          <a:lstStyle/>
          <a:p>
            <a:pPr lvl="0">
              <a:spcBef>
                <a:spcPct val="0"/>
              </a:spcBef>
            </a:pPr>
            <a:r>
              <a:rPr lang="en-US" sz="1400" b="1" dirty="0">
                <a:latin typeface="Times New Roman" pitchFamily="18" charset="0"/>
                <a:cs typeface="Times New Roman" pitchFamily="18" charset="0"/>
              </a:rPr>
              <a:t>Under the supervision of:</a:t>
            </a:r>
            <a:r>
              <a:rPr lang="en-US" sz="1400" dirty="0">
                <a:latin typeface="Times New Roman" pitchFamily="18" charset="0"/>
                <a:cs typeface="Times New Roman" pitchFamily="18" charset="0"/>
              </a:rPr>
              <a:t>								</a:t>
            </a:r>
            <a:r>
              <a:rPr lang="en-US" sz="1400" b="1" dirty="0">
                <a:latin typeface="Times New Roman" pitchFamily="18" charset="0"/>
                <a:ea typeface="+mn-ea"/>
                <a:cs typeface="Times New Roman" pitchFamily="18" charset="0"/>
              </a:rPr>
              <a:t>Presented By :</a:t>
            </a:r>
            <a:r>
              <a:rPr lang="en-US" sz="1400" dirty="0">
                <a:latin typeface="Times New Roman" pitchFamily="18" charset="0"/>
                <a:ea typeface="+mn-ea"/>
                <a:cs typeface="Times New Roman" pitchFamily="18" charset="0"/>
              </a:rPr>
              <a:t>	</a:t>
            </a:r>
            <a:endParaRPr lang="en-US" sz="1400" dirty="0">
              <a:latin typeface="Times New Roman" pitchFamily="18" charset="0"/>
              <a:cs typeface="Times New Roman" pitchFamily="18" charset="0"/>
            </a:endParaRPr>
          </a:p>
          <a:p>
            <a:pPr lvl="0">
              <a:spcBef>
                <a:spcPct val="0"/>
              </a:spcBef>
              <a:tabLst>
                <a:tab pos="0" algn="l"/>
              </a:tabLst>
            </a:pPr>
            <a:r>
              <a:rPr lang="en-US" sz="1400" dirty="0">
                <a:latin typeface="Times New Roman" pitchFamily="18" charset="0"/>
                <a:cs typeface="Times New Roman" pitchFamily="18" charset="0"/>
              </a:rPr>
              <a:t>Dr. Vishnu Sharma 								Garima  Bhatia,	Professor &amp; Head				 			                       	</a:t>
            </a:r>
            <a:r>
              <a:rPr lang="en-US" sz="1400" dirty="0"/>
              <a:t>2021PUSCemcex10528</a:t>
            </a:r>
            <a:r>
              <a:rPr lang="en-US" sz="1400" dirty="0">
                <a:latin typeface="Times New Roman" pitchFamily="18" charset="0"/>
                <a:ea typeface="+mn-ea"/>
                <a:cs typeface="Times New Roman" pitchFamily="18" charset="0"/>
              </a:rPr>
              <a:t>                                                       </a:t>
            </a:r>
            <a:r>
              <a:rPr lang="en-US" sz="1400" dirty="0">
                <a:latin typeface="Times New Roman" pitchFamily="18" charset="0"/>
                <a:cs typeface="Times New Roman" pitchFamily="18" charset="0"/>
              </a:rPr>
              <a:t>Poornima University,								Poornima University,</a:t>
            </a:r>
            <a:r>
              <a:rPr lang="en-US" sz="1400" dirty="0">
                <a:latin typeface="Times New Roman" pitchFamily="18" charset="0"/>
                <a:ea typeface="+mn-ea"/>
                <a:cs typeface="Times New Roman" pitchFamily="18" charset="0"/>
              </a:rPr>
              <a:t>                                                                                                                                                                                                                                     </a:t>
            </a:r>
            <a:r>
              <a:rPr lang="en-US" sz="1400" dirty="0">
                <a:latin typeface="Times New Roman" pitchFamily="18" charset="0"/>
                <a:cs typeface="Times New Roman" pitchFamily="18" charset="0"/>
              </a:rPr>
              <a:t>Jaipur										Jaipur </a:t>
            </a:r>
          </a:p>
          <a:p>
            <a:pPr lvl="0">
              <a:spcBef>
                <a:spcPct val="0"/>
              </a:spcBef>
            </a:pPr>
            <a:endParaRPr lang="en-US" sz="1400" dirty="0">
              <a:latin typeface="Times New Roman" pitchFamily="18" charset="0"/>
              <a:cs typeface="Times New Roman" pitchFamily="18" charset="0"/>
            </a:endParaRPr>
          </a:p>
          <a:p>
            <a:endParaRPr lang="en-IN" sz="1400" dirty="0"/>
          </a:p>
          <a:p>
            <a:endParaRPr lang="en-IN" sz="1400" dirty="0"/>
          </a:p>
          <a:p>
            <a:endParaRPr lang="en-IN" sz="1400" dirty="0"/>
          </a:p>
        </p:txBody>
      </p:sp>
      <p:sp>
        <p:nvSpPr>
          <p:cNvPr id="4" name="Rectangle 3">
            <a:extLst>
              <a:ext uri="{FF2B5EF4-FFF2-40B4-BE49-F238E27FC236}">
                <a16:creationId xmlns:a16="http://schemas.microsoft.com/office/drawing/2014/main" id="{CAC8DC8B-6FF4-4E18-9098-7AB4A3F5B681}"/>
              </a:ext>
            </a:extLst>
          </p:cNvPr>
          <p:cNvSpPr/>
          <p:nvPr/>
        </p:nvSpPr>
        <p:spPr>
          <a:xfrm>
            <a:off x="2299317" y="1979720"/>
            <a:ext cx="8115219" cy="1938992"/>
          </a:xfrm>
          <a:prstGeom prst="rect">
            <a:avLst/>
          </a:prstGeom>
        </p:spPr>
        <p:txBody>
          <a:bodyPr wrap="square">
            <a:spAutoFit/>
          </a:bodyPr>
          <a:lstStyle/>
          <a:p>
            <a:r>
              <a:rPr lang="en-US" b="1" dirty="0">
                <a:latin typeface="Times New Roman" panose="02020603050405020304" pitchFamily="18" charset="0"/>
                <a:ea typeface="Georgia" panose="02040502050405020303" pitchFamily="18" charset="0"/>
                <a:cs typeface="Times New Roman" panose="02020603050405020304" pitchFamily="18" charset="0"/>
              </a:rPr>
              <a:t>                               </a:t>
            </a:r>
            <a:r>
              <a:rPr lang="en-US" sz="2000" b="1" dirty="0">
                <a:latin typeface="Times New Roman" panose="02020603050405020304" pitchFamily="18" charset="0"/>
                <a:ea typeface="Georgia" panose="02040502050405020303" pitchFamily="18" charset="0"/>
                <a:cs typeface="Times New Roman" panose="02020603050405020304" pitchFamily="18" charset="0"/>
              </a:rPr>
              <a:t>FINAL DRC VIVA VOCE Presentation</a:t>
            </a:r>
            <a:br>
              <a:rPr lang="en-US" sz="2000" b="1" dirty="0">
                <a:latin typeface="Times New Roman" panose="02020603050405020304" pitchFamily="18" charset="0"/>
                <a:ea typeface="Georgia" panose="02040502050405020303" pitchFamily="18" charset="0"/>
                <a:cs typeface="Times New Roman" panose="02020603050405020304" pitchFamily="18" charset="0"/>
              </a:rPr>
            </a:br>
            <a:r>
              <a:rPr lang="en-US" sz="2000" b="1" dirty="0">
                <a:latin typeface="Times New Roman" panose="02020603050405020304" pitchFamily="18" charset="0"/>
                <a:ea typeface="Georgia" panose="02040502050405020303" pitchFamily="18" charset="0"/>
                <a:cs typeface="Times New Roman" panose="02020603050405020304" pitchFamily="18" charset="0"/>
              </a:rPr>
              <a:t>                                                        ON </a:t>
            </a:r>
          </a:p>
          <a:p>
            <a:r>
              <a:rPr lang="en-US" sz="2000" b="1" dirty="0">
                <a:latin typeface="Times New Roman" panose="02020603050405020304" pitchFamily="18" charset="0"/>
                <a:cs typeface="Times New Roman" panose="02020603050405020304" pitchFamily="18" charset="0"/>
              </a:rPr>
              <a:t>An Improved Ensemble Model for Predicting Student Performance Based on Academic Achievement or Dropout Rates</a:t>
            </a:r>
            <a:endParaRPr lang="en-IN" sz="2000" dirty="0">
              <a:latin typeface="Times New Roman" panose="02020603050405020304" pitchFamily="18" charset="0"/>
              <a:cs typeface="Times New Roman" panose="02020603050405020304" pitchFamily="18" charset="0"/>
            </a:endParaRPr>
          </a:p>
          <a:p>
            <a:r>
              <a:rPr lang="en-US" sz="2000" b="1" dirty="0"/>
              <a:t> </a:t>
            </a:r>
            <a:br>
              <a:rPr lang="en-US" sz="2000" b="1" dirty="0">
                <a:latin typeface="Times New Roman" panose="02020603050405020304" pitchFamily="18" charset="0"/>
                <a:ea typeface="Georgia" panose="02040502050405020303" pitchFamily="18" charset="0"/>
                <a:cs typeface="Arial" panose="020B0604020202020204" pitchFamily="34" charset="0"/>
              </a:rPr>
            </a:br>
            <a:endParaRPr lang="en-IN" sz="2000" dirty="0"/>
          </a:p>
        </p:txBody>
      </p:sp>
      <p:pic>
        <p:nvPicPr>
          <p:cNvPr id="5" name="Picture 4">
            <a:extLst>
              <a:ext uri="{FF2B5EF4-FFF2-40B4-BE49-F238E27FC236}">
                <a16:creationId xmlns:a16="http://schemas.microsoft.com/office/drawing/2014/main" id="{6C6FEC53-7CFC-673B-C829-9A88CC6B8B52}"/>
              </a:ext>
            </a:extLst>
          </p:cNvPr>
          <p:cNvPicPr>
            <a:picLocks noChangeAspect="1"/>
          </p:cNvPicPr>
          <p:nvPr/>
        </p:nvPicPr>
        <p:blipFill>
          <a:blip r:embed="rId2"/>
          <a:stretch>
            <a:fillRect/>
          </a:stretch>
        </p:blipFill>
        <p:spPr>
          <a:xfrm>
            <a:off x="2143125" y="185598"/>
            <a:ext cx="8429625" cy="1794122"/>
          </a:xfrm>
          <a:prstGeom prst="rect">
            <a:avLst/>
          </a:prstGeom>
        </p:spPr>
      </p:pic>
    </p:spTree>
    <p:extLst>
      <p:ext uri="{BB962C8B-B14F-4D97-AF65-F5344CB8AC3E}">
        <p14:creationId xmlns:p14="http://schemas.microsoft.com/office/powerpoint/2010/main" val="315446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7910-AE87-8C5D-989B-54160A950919}"/>
              </a:ext>
            </a:extLst>
          </p:cNvPr>
          <p:cNvSpPr>
            <a:spLocks noGrp="1"/>
          </p:cNvSpPr>
          <p:nvPr>
            <p:ph type="title"/>
          </p:nvPr>
        </p:nvSpPr>
        <p:spPr/>
        <p:txBody>
          <a:bodyPr/>
          <a:lstStyle/>
          <a:p>
            <a:r>
              <a:rPr lang="en-US" dirty="0"/>
              <a:t>Literature reviews</a:t>
            </a:r>
          </a:p>
        </p:txBody>
      </p:sp>
      <p:sp>
        <p:nvSpPr>
          <p:cNvPr id="3" name="Content Placeholder 2">
            <a:extLst>
              <a:ext uri="{FF2B5EF4-FFF2-40B4-BE49-F238E27FC236}">
                <a16:creationId xmlns:a16="http://schemas.microsoft.com/office/drawing/2014/main" id="{AB0391A3-ED05-3AC9-E324-0C9B3A7156B2}"/>
              </a:ext>
            </a:extLst>
          </p:cNvPr>
          <p:cNvSpPr>
            <a:spLocks noGrp="1"/>
          </p:cNvSpPr>
          <p:nvPr>
            <p:ph idx="1"/>
          </p:nvPr>
        </p:nvSpPr>
        <p:spPr/>
        <p:txBody>
          <a:bodyPr>
            <a:noAutofit/>
          </a:bodyPr>
          <a:lstStyle/>
          <a:p>
            <a:pPr algn="just"/>
            <a:r>
              <a:rPr lang="en-US" sz="1600" b="1" dirty="0">
                <a:solidFill>
                  <a:srgbClr val="FF0000"/>
                </a:solidFill>
                <a:latin typeface="Times New Roman" panose="02020603050405020304" pitchFamily="18" charset="0"/>
                <a:cs typeface="Times New Roman" panose="02020603050405020304" pitchFamily="18" charset="0"/>
              </a:rPr>
              <a:t>Albreiki, B., Zaki, N., &amp; Alashwal, H. 2021</a:t>
            </a:r>
            <a:r>
              <a:rPr lang="en-US" dirty="0"/>
              <a:t> </a:t>
            </a:r>
            <a:r>
              <a:rPr lang="en-US" sz="1600" dirty="0">
                <a:latin typeface="Times New Roman" panose="02020603050405020304" pitchFamily="18" charset="0"/>
                <a:cs typeface="Times New Roman" panose="02020603050405020304" pitchFamily="18" charset="0"/>
              </a:rPr>
              <a:t>The improvement of the learning environment requires the use of contemporary techniques, tactics, and applications from educational data mining. The most recent study provides practical methods for assessing the learning environment of students by reviewing and exploiting educational data using machine learning and data mining methodologies. Modern academic institutions operate in a very competitive and complex environment. Universities usually struggle with performance assessment, excellent education, performance assessment techniques, and future endeavors. </a:t>
            </a:r>
          </a:p>
          <a:p>
            <a:pPr algn="just"/>
            <a:r>
              <a:rPr lang="en-US" sz="1600" b="1" dirty="0">
                <a:solidFill>
                  <a:srgbClr val="FF0000"/>
                </a:solidFill>
                <a:latin typeface="Times New Roman" panose="02020603050405020304" pitchFamily="18" charset="0"/>
                <a:cs typeface="Times New Roman" panose="02020603050405020304" pitchFamily="18" charset="0"/>
              </a:rPr>
              <a:t>M. Chitti, P. Chitti and M. Jayabalan 2020 </a:t>
            </a:r>
            <a:r>
              <a:rPr lang="en-US" sz="1600" dirty="0">
                <a:latin typeface="Times New Roman" panose="02020603050405020304" pitchFamily="18" charset="0"/>
                <a:cs typeface="Times New Roman" panose="02020603050405020304" pitchFamily="18" charset="0"/>
              </a:rPr>
              <a:t>with the assistance of different Education Data Mining methodologies (EDM), the education sector is developing and expanding at an exponential rate, bringing new and enhanced options to the learning community. This research examines EDM with an emphasis on the variables impacting students' predictions, different algorithms applied, and gaps found. The paper also sheds light on how the prediction model's "black-box" judgments are produced, how different </a:t>
            </a:r>
            <a:r>
              <a:rPr lang="en-US" sz="1600" dirty="0" err="1">
                <a:latin typeface="Times New Roman" panose="02020603050405020304" pitchFamily="18" charset="0"/>
                <a:cs typeface="Times New Roman" panose="02020603050405020304" pitchFamily="18" charset="0"/>
              </a:rPr>
              <a:t>eXplainable</a:t>
            </a:r>
            <a:r>
              <a:rPr lang="en-US" sz="1600" dirty="0">
                <a:latin typeface="Times New Roman" panose="02020603050405020304" pitchFamily="18" charset="0"/>
                <a:cs typeface="Times New Roman" panose="02020603050405020304" pitchFamily="18" charset="0"/>
              </a:rPr>
              <a:t> AI (XAI) methodologies help to make the model's outcomes understandable, and how they help to provide results that are easy to explain.</a:t>
            </a:r>
            <a:endParaRPr lang="en-IN"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2146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8218-1FF1-5E74-FA0F-D35CB9200E56}"/>
              </a:ext>
            </a:extLst>
          </p:cNvPr>
          <p:cNvSpPr>
            <a:spLocks noGrp="1"/>
          </p:cNvSpPr>
          <p:nvPr>
            <p:ph type="title"/>
          </p:nvPr>
        </p:nvSpPr>
        <p:spPr/>
        <p:txBody>
          <a:bodyPr/>
          <a:lstStyle/>
          <a:p>
            <a:r>
              <a:rPr lang="en-US" dirty="0"/>
              <a:t>Literature review (</a:t>
            </a:r>
            <a:r>
              <a:rPr lang="en-US" dirty="0" err="1"/>
              <a:t>cont</a:t>
            </a:r>
            <a:r>
              <a:rPr lang="en-US" dirty="0"/>
              <a:t>…)</a:t>
            </a:r>
          </a:p>
        </p:txBody>
      </p:sp>
      <p:sp>
        <p:nvSpPr>
          <p:cNvPr id="3" name="Content Placeholder 2">
            <a:extLst>
              <a:ext uri="{FF2B5EF4-FFF2-40B4-BE49-F238E27FC236}">
                <a16:creationId xmlns:a16="http://schemas.microsoft.com/office/drawing/2014/main" id="{1AF7F79F-C407-17B0-1E01-6D03B056165A}"/>
              </a:ext>
            </a:extLst>
          </p:cNvPr>
          <p:cNvSpPr>
            <a:spLocks noGrp="1"/>
          </p:cNvSpPr>
          <p:nvPr>
            <p:ph idx="1"/>
          </p:nvPr>
        </p:nvSpPr>
        <p:spPr/>
        <p:txBody>
          <a:bodyPr>
            <a:normAutofit/>
          </a:bodyPr>
          <a:lstStyle/>
          <a:p>
            <a:pPr marL="0" indent="0" algn="just">
              <a:buNone/>
            </a:pPr>
            <a:r>
              <a:rPr lang="en-US" sz="1600" b="1" dirty="0" err="1">
                <a:solidFill>
                  <a:srgbClr val="FF0000"/>
                </a:solidFill>
                <a:latin typeface="Times New Roman" panose="02020603050405020304" pitchFamily="18" charset="0"/>
                <a:cs typeface="Times New Roman" panose="02020603050405020304" pitchFamily="18" charset="0"/>
              </a:rPr>
              <a:t>Altabrawee</a:t>
            </a:r>
            <a:r>
              <a:rPr lang="en-US" sz="1600" b="1" dirty="0">
                <a:solidFill>
                  <a:srgbClr val="FF0000"/>
                </a:solidFill>
                <a:latin typeface="Times New Roman" panose="02020603050405020304" pitchFamily="18" charset="0"/>
                <a:cs typeface="Times New Roman" panose="02020603050405020304" pitchFamily="18" charset="0"/>
              </a:rPr>
              <a:t>, Hussein Osama &amp; </a:t>
            </a:r>
            <a:r>
              <a:rPr lang="en-US" sz="1600" b="1" dirty="0" err="1">
                <a:solidFill>
                  <a:srgbClr val="FF0000"/>
                </a:solidFill>
                <a:latin typeface="Times New Roman" panose="02020603050405020304" pitchFamily="18" charset="0"/>
                <a:cs typeface="Times New Roman" panose="02020603050405020304" pitchFamily="18" charset="0"/>
              </a:rPr>
              <a:t>Qaisa</a:t>
            </a:r>
            <a:r>
              <a:rPr lang="en-US" sz="1600" b="1" dirty="0">
                <a:solidFill>
                  <a:srgbClr val="FF0000"/>
                </a:solidFill>
                <a:latin typeface="Times New Roman" panose="02020603050405020304" pitchFamily="18" charset="0"/>
                <a:cs typeface="Times New Roman" panose="02020603050405020304" pitchFamily="18" charset="0"/>
              </a:rPr>
              <a:t>&amp; Ali, r, Samir. (2019</a:t>
            </a:r>
            <a:r>
              <a:rPr lang="en-US" dirty="0"/>
              <a:t> </a:t>
            </a:r>
            <a:r>
              <a:rPr lang="en-US" sz="1600" dirty="0">
                <a:latin typeface="Times New Roman" panose="02020603050405020304" pitchFamily="18" charset="0"/>
                <a:cs typeface="Times New Roman" panose="02020603050405020304" pitchFamily="18" charset="0"/>
              </a:rPr>
              <a:t>This study focuses particularly on the impact of utilizing the internet as a learning tool and the impact of students' use of social media on their academic achievement. The classification accuracy and the ROC index performance metric have been used to compare the models. Additionally, many metrics like the classification error, accuracy, recall, and the F measure have been calculated. The ANN (completely connected feed forward multilayer ANN) model produced the greatest results, measuring 0.807 in terms of performance, and 77.04% in terms of classification accuracy. In addition, the decision tree model revealed five elements as significant influences on students' performance</a:t>
            </a:r>
          </a:p>
        </p:txBody>
      </p:sp>
    </p:spTree>
    <p:extLst>
      <p:ext uri="{BB962C8B-B14F-4D97-AF65-F5344CB8AC3E}">
        <p14:creationId xmlns:p14="http://schemas.microsoft.com/office/powerpoint/2010/main" val="69604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5AA9-92E4-632F-1936-7B0E778737C8}"/>
              </a:ext>
            </a:extLst>
          </p:cNvPr>
          <p:cNvSpPr>
            <a:spLocks noGrp="1"/>
          </p:cNvSpPr>
          <p:nvPr>
            <p:ph type="title"/>
          </p:nvPr>
        </p:nvSpPr>
        <p:spPr/>
        <p:txBody>
          <a:bodyPr/>
          <a:lstStyle/>
          <a:p>
            <a:r>
              <a:rPr lang="en-US" dirty="0"/>
              <a:t>Literature review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A8EDE848-BA57-C673-8B0A-7FF420DB41A5}"/>
              </a:ext>
            </a:extLst>
          </p:cNvPr>
          <p:cNvSpPr>
            <a:spLocks noGrp="1"/>
          </p:cNvSpPr>
          <p:nvPr>
            <p:ph idx="1"/>
          </p:nvPr>
        </p:nvSpPr>
        <p:spPr>
          <a:xfrm>
            <a:off x="1451579" y="2015731"/>
            <a:ext cx="9603275" cy="4037749"/>
          </a:xfrm>
        </p:spPr>
        <p:txBody>
          <a:bodyPr>
            <a:normAutofit fontScale="70000" lnSpcReduction="20000"/>
          </a:bodyPr>
          <a:lstStyle/>
          <a:p>
            <a:pPr algn="just"/>
            <a:r>
              <a:rPr lang="en-US" sz="2300" b="1" dirty="0">
                <a:solidFill>
                  <a:srgbClr val="FF0000"/>
                </a:solidFill>
                <a:latin typeface="Times New Roman" panose="02020603050405020304" pitchFamily="18" charset="0"/>
                <a:cs typeface="Times New Roman" panose="02020603050405020304" pitchFamily="18" charset="0"/>
              </a:rPr>
              <a:t>Hassan, H., </a:t>
            </a:r>
            <a:r>
              <a:rPr lang="en-US" sz="2300" b="1" dirty="0" err="1">
                <a:solidFill>
                  <a:srgbClr val="FF0000"/>
                </a:solidFill>
                <a:latin typeface="Times New Roman" panose="02020603050405020304" pitchFamily="18" charset="0"/>
                <a:cs typeface="Times New Roman" panose="02020603050405020304" pitchFamily="18" charset="0"/>
              </a:rPr>
              <a:t>Anuar</a:t>
            </a:r>
            <a:r>
              <a:rPr lang="en-US" sz="2300" b="1" dirty="0">
                <a:solidFill>
                  <a:srgbClr val="FF0000"/>
                </a:solidFill>
                <a:latin typeface="Times New Roman" panose="02020603050405020304" pitchFamily="18" charset="0"/>
                <a:cs typeface="Times New Roman" panose="02020603050405020304" pitchFamily="18" charset="0"/>
              </a:rPr>
              <a:t>, S., Ahmad, N.B. (2019)</a:t>
            </a:r>
            <a:r>
              <a:rPr lang="en-US" sz="2300" dirty="0"/>
              <a:t> </a:t>
            </a:r>
            <a:r>
              <a:rPr lang="en-US" sz="2300" dirty="0">
                <a:latin typeface="Times New Roman" panose="02020603050405020304" pitchFamily="18" charset="0"/>
                <a:cs typeface="Times New Roman" panose="02020603050405020304" pitchFamily="18" charset="0"/>
              </a:rPr>
              <a:t>Eight distinct group models were developed by combining five multi-classifiers—Random Forest, Bagging, AdaBoost, Stacking, and Majority Vote classifier—with three base-classifiers—Decision Tree, Artificial Neural Network, and Support Vector Machine. Additionally, academic, demographical, economic, and behavioral e-learning aspects were utilized in this study. The best accuracy of the classifier model was then optimized. A new model for forecasting student performance was subsequently developed. The outcome demonstrates that employing a meta-classifier model with optimized hyper parameters and combining demographics and behavior gave greater accuracy to predict students' success.</a:t>
            </a:r>
            <a:endParaRPr lang="en-IN" sz="2300" dirty="0">
              <a:latin typeface="Times New Roman" panose="02020603050405020304" pitchFamily="18" charset="0"/>
              <a:cs typeface="Times New Roman" panose="02020603050405020304" pitchFamily="18" charset="0"/>
            </a:endParaRPr>
          </a:p>
          <a:p>
            <a:pPr algn="just"/>
            <a:r>
              <a:rPr lang="en-US" sz="2100" b="1" dirty="0">
                <a:solidFill>
                  <a:srgbClr val="FF0000"/>
                </a:solidFill>
                <a:latin typeface="Times New Roman" panose="02020603050405020304" pitchFamily="18" charset="0"/>
                <a:cs typeface="Times New Roman" panose="02020603050405020304" pitchFamily="18" charset="0"/>
              </a:rPr>
              <a:t>M. Nagy and R. </a:t>
            </a:r>
            <a:r>
              <a:rPr lang="en-US" sz="2100" b="1" dirty="0" err="1">
                <a:solidFill>
                  <a:srgbClr val="FF0000"/>
                </a:solidFill>
                <a:latin typeface="Times New Roman" panose="02020603050405020304" pitchFamily="18" charset="0"/>
                <a:cs typeface="Times New Roman" panose="02020603050405020304" pitchFamily="18" charset="0"/>
              </a:rPr>
              <a:t>Molontay</a:t>
            </a:r>
            <a:r>
              <a:rPr lang="en-US" sz="2100" b="1" dirty="0">
                <a:solidFill>
                  <a:srgbClr val="FF0000"/>
                </a:solidFill>
                <a:latin typeface="Times New Roman" panose="02020603050405020304" pitchFamily="18" charset="0"/>
                <a:cs typeface="Times New Roman" panose="02020603050405020304" pitchFamily="18" charset="0"/>
              </a:rPr>
              <a:t> (2018)</a:t>
            </a:r>
            <a:r>
              <a:rPr lang="en-US" sz="2100" dirty="0"/>
              <a:t> </a:t>
            </a:r>
            <a:r>
              <a:rPr lang="en-US" sz="2300" dirty="0">
                <a:latin typeface="Times New Roman" panose="02020603050405020304" pitchFamily="18" charset="0"/>
                <a:cs typeface="Times New Roman" panose="02020603050405020304" pitchFamily="18" charset="0"/>
              </a:rPr>
              <a:t>The models are based on data from 15,825 first-year students who registered at Budapest University of Technology and Economics between 2010 and 2017 and either graduated or left school. To deal with the issue of missing data, we employ imputation. After completing feature extraction and feature selection, a variety of classifiers, including Decision Tree-based methods, Naive Bayes, k-NN, Linear Models, and Deep Learning with varying input parameters, have been trained. The techniques were evaluated using tenfold cross-validation, and the top models were Gradient Boosted Trees and Deep Learning, with AUCs of 0.808 and 0.811, respectively</a:t>
            </a:r>
            <a:r>
              <a:rPr lang="en-US" sz="2100" dirty="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68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CF7A8A-1E01-943C-8845-AD0B22D9FAF4}"/>
              </a:ext>
            </a:extLst>
          </p:cNvPr>
          <p:cNvGraphicFramePr>
            <a:graphicFrameLocks noGrp="1"/>
          </p:cNvGraphicFramePr>
          <p:nvPr/>
        </p:nvGraphicFramePr>
        <p:xfrm>
          <a:off x="0" y="-256244"/>
          <a:ext cx="12192001" cy="6935313"/>
        </p:xfrm>
        <a:graphic>
          <a:graphicData uri="http://schemas.openxmlformats.org/drawingml/2006/table">
            <a:tbl>
              <a:tblPr firstRow="1" firstCol="1" bandRow="1">
                <a:tableStyleId>{5C22544A-7EE6-4342-B048-85BDC9FD1C3A}</a:tableStyleId>
              </a:tblPr>
              <a:tblGrid>
                <a:gridCol w="807750">
                  <a:extLst>
                    <a:ext uri="{9D8B030D-6E8A-4147-A177-3AD203B41FA5}">
                      <a16:colId xmlns:a16="http://schemas.microsoft.com/office/drawing/2014/main" val="3608762838"/>
                    </a:ext>
                  </a:extLst>
                </a:gridCol>
                <a:gridCol w="1989592">
                  <a:extLst>
                    <a:ext uri="{9D8B030D-6E8A-4147-A177-3AD203B41FA5}">
                      <a16:colId xmlns:a16="http://schemas.microsoft.com/office/drawing/2014/main" val="1947369766"/>
                    </a:ext>
                  </a:extLst>
                </a:gridCol>
                <a:gridCol w="2877553">
                  <a:extLst>
                    <a:ext uri="{9D8B030D-6E8A-4147-A177-3AD203B41FA5}">
                      <a16:colId xmlns:a16="http://schemas.microsoft.com/office/drawing/2014/main" val="1305959523"/>
                    </a:ext>
                  </a:extLst>
                </a:gridCol>
                <a:gridCol w="4479758">
                  <a:extLst>
                    <a:ext uri="{9D8B030D-6E8A-4147-A177-3AD203B41FA5}">
                      <a16:colId xmlns:a16="http://schemas.microsoft.com/office/drawing/2014/main" val="2767097397"/>
                    </a:ext>
                  </a:extLst>
                </a:gridCol>
                <a:gridCol w="2037348">
                  <a:extLst>
                    <a:ext uri="{9D8B030D-6E8A-4147-A177-3AD203B41FA5}">
                      <a16:colId xmlns:a16="http://schemas.microsoft.com/office/drawing/2014/main" val="20004"/>
                    </a:ext>
                  </a:extLst>
                </a:gridCol>
              </a:tblGrid>
              <a:tr h="272575">
                <a:tc>
                  <a:txBody>
                    <a:bodyPr/>
                    <a:lstStyle/>
                    <a:p>
                      <a:pPr algn="just">
                        <a:lnSpc>
                          <a:spcPct val="150000"/>
                        </a:lnSpc>
                        <a:spcAft>
                          <a:spcPts val="0"/>
                        </a:spcAft>
                      </a:pPr>
                      <a:r>
                        <a:rPr lang="en-US" sz="1400" kern="100" dirty="0" err="1">
                          <a:effectLst/>
                          <a:latin typeface="Times New Roman" panose="02020603050405020304" pitchFamily="18" charset="0"/>
                          <a:cs typeface="Times New Roman" panose="02020603050405020304" pitchFamily="18" charset="0"/>
                        </a:rPr>
                        <a:t>S.No</a:t>
                      </a:r>
                      <a:r>
                        <a:rPr lang="en-US" sz="1400" kern="100" dirty="0">
                          <a:effectLst/>
                          <a:latin typeface="Times New Roman" panose="02020603050405020304" pitchFamily="18" charset="0"/>
                          <a:cs typeface="Times New Roman" panose="02020603050405020304" pitchFamily="18" charset="0"/>
                        </a:rPr>
                        <a: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651" marR="26651" marT="0" marB="0"/>
                </a:tc>
                <a:tc>
                  <a:txBody>
                    <a:bodyPr/>
                    <a:lstStyle/>
                    <a:p>
                      <a:pPr algn="just">
                        <a:lnSpc>
                          <a:spcPct val="150000"/>
                        </a:lnSpc>
                      </a:pPr>
                      <a:r>
                        <a:rPr lang="en-US" sz="1400" kern="100" dirty="0">
                          <a:effectLst/>
                          <a:latin typeface="Times New Roman" panose="02020603050405020304" pitchFamily="18" charset="0"/>
                          <a:cs typeface="Times New Roman" panose="02020603050405020304" pitchFamily="18" charset="0"/>
                        </a:rPr>
                        <a:t>Author Name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651" marR="26651" marT="0" marB="0"/>
                </a:tc>
                <a:tc>
                  <a:txBody>
                    <a:bodyPr/>
                    <a:lstStyle/>
                    <a:p>
                      <a:pPr algn="just">
                        <a:lnSpc>
                          <a:spcPct val="150000"/>
                        </a:lnSpc>
                      </a:pPr>
                      <a:r>
                        <a:rPr lang="en-US" sz="1400" kern="100" dirty="0">
                          <a:effectLst/>
                          <a:latin typeface="Times New Roman" panose="02020603050405020304" pitchFamily="18" charset="0"/>
                          <a:cs typeface="Times New Roman" panose="02020603050405020304" pitchFamily="18" charset="0"/>
                        </a:rPr>
                        <a:t>Objective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651" marR="26651" marT="0" marB="0"/>
                </a:tc>
                <a:tc>
                  <a:txBody>
                    <a:bodyPr/>
                    <a:lstStyle/>
                    <a:p>
                      <a:pPr algn="just">
                        <a:lnSpc>
                          <a:spcPct val="150000"/>
                        </a:lnSpc>
                      </a:pPr>
                      <a:r>
                        <a:rPr lang="en-US" sz="1400" kern="100" dirty="0">
                          <a:effectLst/>
                          <a:latin typeface="Times New Roman" panose="02020603050405020304" pitchFamily="18" charset="0"/>
                          <a:cs typeface="Times New Roman" panose="02020603050405020304" pitchFamily="18" charset="0"/>
                        </a:rPr>
                        <a:t>Methodology</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651" marR="26651" marT="0" marB="0"/>
                </a:tc>
                <a:tc>
                  <a:txBody>
                    <a:bodyPr/>
                    <a:lstStyle/>
                    <a:p>
                      <a:pPr algn="just">
                        <a:lnSpc>
                          <a:spcPct val="150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Result</a:t>
                      </a:r>
                    </a:p>
                  </a:txBody>
                  <a:tcPr marL="26651" marR="26651" marT="0" marB="0"/>
                </a:tc>
                <a:extLst>
                  <a:ext uri="{0D108BD9-81ED-4DB2-BD59-A6C34878D82A}">
                    <a16:rowId xmlns:a16="http://schemas.microsoft.com/office/drawing/2014/main" val="2413942171"/>
                  </a:ext>
                </a:extLst>
              </a:tr>
              <a:tr h="669661">
                <a:tc>
                  <a:txBody>
                    <a:bodyPr/>
                    <a:lstStyle/>
                    <a:p>
                      <a:pPr algn="just">
                        <a:lnSpc>
                          <a:spcPct val="150000"/>
                        </a:lnSpc>
                      </a:pPr>
                      <a:r>
                        <a:rPr lang="en-US" sz="1400" kern="100" dirty="0">
                          <a:effectLst/>
                          <a:latin typeface="Times New Roman" panose="02020603050405020304" pitchFamily="18" charset="0"/>
                          <a:cs typeface="Times New Roman" panose="02020603050405020304" pitchFamily="18" charset="0"/>
                        </a:rPr>
                        <a:t>01.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651" marR="26651" marT="0" marB="0"/>
                </a:tc>
                <a:tc>
                  <a:txBody>
                    <a:bodyPr/>
                    <a:lstStyle/>
                    <a:p>
                      <a:pPr marL="0" marR="0" algn="just">
                        <a:lnSpc>
                          <a:spcPct val="150000"/>
                        </a:lnSpc>
                        <a:spcBef>
                          <a:spcPts val="600"/>
                        </a:spcBef>
                        <a:spcAft>
                          <a:spcPts val="1200"/>
                        </a:spcAft>
                      </a:pPr>
                      <a:r>
                        <a:rPr lang="en-US" sz="1400">
                          <a:effectLst/>
                          <a:latin typeface="Times New Roman"/>
                          <a:ea typeface="Calibri"/>
                          <a:cs typeface="Arial"/>
                        </a:rPr>
                        <a:t>[Varma et al., 2021]</a:t>
                      </a:r>
                      <a:endParaRPr lang="en-US" sz="140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r>
                        <a:rPr lang="en-US" sz="1400">
                          <a:effectLst/>
                          <a:latin typeface="Times New Roman"/>
                          <a:ea typeface="Calibri"/>
                          <a:cs typeface="Arial"/>
                        </a:rPr>
                        <a:t>Designed to help the country ready its’ workforce to keep pace with the tremendous growth in the economy</a:t>
                      </a:r>
                      <a:endParaRPr lang="en-US" sz="140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r>
                        <a:rPr lang="en-US" sz="1400">
                          <a:effectLst/>
                          <a:latin typeface="Times New Roman"/>
                          <a:ea typeface="Calibri"/>
                          <a:cs typeface="Arial"/>
                        </a:rPr>
                        <a:t>Along with a comprehensive re-vamping of the education set-up the policy also calls for a new look at human resource systems, such as performance management and training</a:t>
                      </a:r>
                      <a:endParaRPr lang="en-US" sz="140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endParaRPr lang="en-US" sz="1400" dirty="0">
                        <a:effectLst/>
                        <a:latin typeface="Calibri"/>
                        <a:ea typeface="Calibri"/>
                        <a:cs typeface="Arial"/>
                      </a:endParaRPr>
                    </a:p>
                  </a:txBody>
                  <a:tcPr marL="0" marR="0" marT="0" marB="0"/>
                </a:tc>
                <a:extLst>
                  <a:ext uri="{0D108BD9-81ED-4DB2-BD59-A6C34878D82A}">
                    <a16:rowId xmlns:a16="http://schemas.microsoft.com/office/drawing/2014/main" val="284435968"/>
                  </a:ext>
                </a:extLst>
              </a:tr>
              <a:tr h="1370693">
                <a:tc>
                  <a:txBody>
                    <a:bodyPr/>
                    <a:lstStyle/>
                    <a:p>
                      <a:pPr algn="just">
                        <a:lnSpc>
                          <a:spcPct val="150000"/>
                        </a:lnSpc>
                      </a:pPr>
                      <a:r>
                        <a:rPr lang="en-US" sz="1400" kern="100" dirty="0">
                          <a:effectLst/>
                          <a:latin typeface="Times New Roman" panose="02020603050405020304" pitchFamily="18" charset="0"/>
                          <a:cs typeface="Times New Roman" panose="02020603050405020304" pitchFamily="18" charset="0"/>
                        </a:rPr>
                        <a:t>02.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651" marR="26651" marT="0" marB="0"/>
                </a:tc>
                <a:tc>
                  <a:txBody>
                    <a:bodyPr/>
                    <a:lstStyle/>
                    <a:p>
                      <a:pPr marL="0" marR="0" algn="just">
                        <a:lnSpc>
                          <a:spcPct val="150000"/>
                        </a:lnSpc>
                        <a:spcBef>
                          <a:spcPts val="600"/>
                        </a:spcBef>
                        <a:spcAft>
                          <a:spcPts val="1200"/>
                        </a:spcAft>
                      </a:pPr>
                      <a:r>
                        <a:rPr lang="en-US" sz="1400">
                          <a:effectLst/>
                          <a:latin typeface="Times New Roman"/>
                          <a:ea typeface="Calibri"/>
                          <a:cs typeface="Arial"/>
                        </a:rPr>
                        <a:t>[Mazumdar et  al., 2022]</a:t>
                      </a:r>
                      <a:endParaRPr lang="en-US" sz="140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r>
                        <a:rPr lang="en-US" sz="1400">
                          <a:effectLst/>
                          <a:latin typeface="Times New Roman"/>
                          <a:ea typeface="Times New Roman"/>
                          <a:cs typeface="Arial"/>
                        </a:rPr>
                        <a:t>Voluntary (e.g., extra-role) employee actions toward companies are also the topic of this study since they are anticipated </a:t>
                      </a:r>
                      <a:endParaRPr lang="en-US" sz="140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r>
                        <a:rPr lang="en-US" sz="1400" dirty="0">
                          <a:effectLst/>
                          <a:latin typeface="Times New Roman"/>
                          <a:ea typeface="Times New Roman"/>
                          <a:cs typeface="Arial"/>
                        </a:rPr>
                        <a:t>when employees' expectations match the amount of fulfillment they experience in their psychological contract.</a:t>
                      </a:r>
                      <a:endParaRPr lang="en-US" sz="1400" dirty="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endParaRPr lang="en-US" sz="1400" dirty="0">
                        <a:effectLst/>
                        <a:latin typeface="Calibri"/>
                        <a:ea typeface="Calibri"/>
                        <a:cs typeface="Arial"/>
                      </a:endParaRPr>
                    </a:p>
                  </a:txBody>
                  <a:tcPr marL="0" marR="0" marT="0" marB="0"/>
                </a:tc>
                <a:extLst>
                  <a:ext uri="{0D108BD9-81ED-4DB2-BD59-A6C34878D82A}">
                    <a16:rowId xmlns:a16="http://schemas.microsoft.com/office/drawing/2014/main" val="3253861551"/>
                  </a:ext>
                </a:extLst>
              </a:tr>
              <a:tr h="1529668">
                <a:tc>
                  <a:txBody>
                    <a:bodyPr/>
                    <a:lstStyle/>
                    <a:p>
                      <a:pPr algn="just">
                        <a:lnSpc>
                          <a:spcPct val="150000"/>
                        </a:lnSpc>
                      </a:pPr>
                      <a:r>
                        <a:rPr lang="en-US" sz="1400" kern="100" dirty="0">
                          <a:effectLst/>
                          <a:latin typeface="Times New Roman" panose="02020603050405020304" pitchFamily="18" charset="0"/>
                          <a:cs typeface="Times New Roman" panose="02020603050405020304" pitchFamily="18" charset="0"/>
                        </a:rPr>
                        <a:t>03.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651" marR="26651" marT="0" marB="0"/>
                </a:tc>
                <a:tc>
                  <a:txBody>
                    <a:bodyPr/>
                    <a:lstStyle/>
                    <a:p>
                      <a:pPr marL="0" marR="0" algn="just">
                        <a:lnSpc>
                          <a:spcPct val="150000"/>
                        </a:lnSpc>
                        <a:spcBef>
                          <a:spcPts val="600"/>
                        </a:spcBef>
                        <a:spcAft>
                          <a:spcPts val="1200"/>
                        </a:spcAft>
                      </a:pPr>
                      <a:r>
                        <a:rPr lang="en-US" sz="1400">
                          <a:effectLst/>
                          <a:latin typeface="Times New Roman"/>
                          <a:ea typeface="Calibri"/>
                          <a:cs typeface="Arial"/>
                        </a:rPr>
                        <a:t>[Freire &amp; Pieta, 2022]</a:t>
                      </a:r>
                      <a:endParaRPr lang="en-US" sz="140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r>
                        <a:rPr lang="en-US" sz="1400">
                          <a:effectLst/>
                          <a:latin typeface="Times New Roman"/>
                          <a:ea typeface="Times New Roman"/>
                          <a:cs typeface="Arial"/>
                        </a:rPr>
                        <a:t>There are two parts to this paper: The first part of the research analyzes the correlations between workers' psychological contract fulfillment, organizational citizenship behaviors, and their job happiness.</a:t>
                      </a:r>
                      <a:endParaRPr lang="en-US" sz="140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r>
                        <a:rPr lang="en-US" sz="1400" dirty="0">
                          <a:effectLst/>
                          <a:latin typeface="Times New Roman"/>
                          <a:ea typeface="Times New Roman"/>
                          <a:cs typeface="Arial"/>
                        </a:rPr>
                        <a:t>The second part of the paper focuses on creating a prediction model for assessing STP in the future, with the goals being (a) to understand the impact of STP on employee expectations, satisfaction, and behaviors, (b) to highlight the importance of machine learning techniques in understanding these relationships in an Asian context</a:t>
                      </a:r>
                      <a:endParaRPr lang="en-US" sz="1400" dirty="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endParaRPr lang="en-US" sz="1400">
                        <a:effectLst/>
                        <a:latin typeface="Calibri"/>
                        <a:ea typeface="Calibri"/>
                        <a:cs typeface="Arial"/>
                      </a:endParaRPr>
                    </a:p>
                  </a:txBody>
                  <a:tcPr marL="0" marR="0" marT="0" marB="0"/>
                </a:tc>
                <a:extLst>
                  <a:ext uri="{0D108BD9-81ED-4DB2-BD59-A6C34878D82A}">
                    <a16:rowId xmlns:a16="http://schemas.microsoft.com/office/drawing/2014/main" val="3516727196"/>
                  </a:ext>
                </a:extLst>
              </a:tr>
              <a:tr h="2470962">
                <a:tc>
                  <a:txBody>
                    <a:bodyPr/>
                    <a:lstStyle/>
                    <a:p>
                      <a:pPr algn="just">
                        <a:lnSpc>
                          <a:spcPct val="150000"/>
                        </a:lnSpc>
                      </a:pPr>
                      <a:r>
                        <a:rPr lang="en-US" sz="1400" kern="100" dirty="0">
                          <a:effectLst/>
                          <a:latin typeface="Times New Roman" panose="02020603050405020304" pitchFamily="18" charset="0"/>
                          <a:cs typeface="Times New Roman" panose="02020603050405020304" pitchFamily="18" charset="0"/>
                        </a:rPr>
                        <a:t>04.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651" marR="26651" marT="0" marB="0"/>
                </a:tc>
                <a:tc>
                  <a:txBody>
                    <a:bodyPr/>
                    <a:lstStyle/>
                    <a:p>
                      <a:pPr marL="0" marR="0" algn="just">
                        <a:lnSpc>
                          <a:spcPct val="150000"/>
                        </a:lnSpc>
                        <a:spcBef>
                          <a:spcPts val="600"/>
                        </a:spcBef>
                        <a:spcAft>
                          <a:spcPts val="1200"/>
                        </a:spcAft>
                      </a:pPr>
                      <a:r>
                        <a:rPr lang="en-US" sz="1400" dirty="0" err="1">
                          <a:effectLst/>
                          <a:latin typeface="Times New Roman"/>
                          <a:ea typeface="Calibri"/>
                          <a:cs typeface="Arial"/>
                        </a:rPr>
                        <a:t>Susomrith</a:t>
                      </a:r>
                      <a:r>
                        <a:rPr lang="en-US" sz="1400" dirty="0">
                          <a:effectLst/>
                          <a:latin typeface="Times New Roman"/>
                          <a:ea typeface="Calibri"/>
                          <a:cs typeface="Arial"/>
                        </a:rPr>
                        <a:t>, 2020</a:t>
                      </a:r>
                      <a:endParaRPr lang="en-US" sz="1400" dirty="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r>
                        <a:rPr lang="en-US" sz="1400">
                          <a:effectLst/>
                          <a:latin typeface="Times New Roman"/>
                          <a:ea typeface="Times New Roman"/>
                          <a:cs typeface="Arial"/>
                        </a:rPr>
                        <a:t>That is to say, people often engage in social trade after carefully weighing the pros and cons of doing so. For an employment relationship to flourish, both the employee and the employer must believe that they are benefiting from the other's activities. </a:t>
                      </a:r>
                      <a:endParaRPr lang="en-US" sz="140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r>
                        <a:rPr lang="en-US" sz="1400" dirty="0">
                          <a:effectLst/>
                          <a:latin typeface="Times New Roman"/>
                          <a:ea typeface="Times New Roman"/>
                          <a:cs typeface="Arial"/>
                        </a:rPr>
                        <a:t>Employees are very perceptive to their employers' treatment of them, and they tend to respond positively when they perceive that their employers are making an effort to invest in them.</a:t>
                      </a:r>
                      <a:endParaRPr lang="en-US" sz="1400" dirty="0">
                        <a:effectLst/>
                        <a:latin typeface="Calibri"/>
                        <a:ea typeface="Calibri"/>
                        <a:cs typeface="Arial"/>
                      </a:endParaRPr>
                    </a:p>
                  </a:txBody>
                  <a:tcPr marL="0" marR="0" marT="0" marB="0"/>
                </a:tc>
                <a:tc>
                  <a:txBody>
                    <a:bodyPr/>
                    <a:lstStyle/>
                    <a:p>
                      <a:pPr marL="0" marR="0" algn="just">
                        <a:lnSpc>
                          <a:spcPct val="150000"/>
                        </a:lnSpc>
                        <a:spcBef>
                          <a:spcPts val="600"/>
                        </a:spcBef>
                        <a:spcAft>
                          <a:spcPts val="1200"/>
                        </a:spcAft>
                      </a:pPr>
                      <a:endParaRPr lang="en-US" sz="1400" dirty="0">
                        <a:effectLst/>
                        <a:latin typeface="Calibri"/>
                        <a:ea typeface="Calibri"/>
                        <a:cs typeface="Arial"/>
                      </a:endParaRPr>
                    </a:p>
                  </a:txBody>
                  <a:tcPr marL="0" marR="0" marT="0" marB="0"/>
                </a:tc>
                <a:extLst>
                  <a:ext uri="{0D108BD9-81ED-4DB2-BD59-A6C34878D82A}">
                    <a16:rowId xmlns:a16="http://schemas.microsoft.com/office/drawing/2014/main" val="3776470811"/>
                  </a:ext>
                </a:extLst>
              </a:tr>
            </a:tbl>
          </a:graphicData>
        </a:graphic>
      </p:graphicFrame>
    </p:spTree>
    <p:extLst>
      <p:ext uri="{BB962C8B-B14F-4D97-AF65-F5344CB8AC3E}">
        <p14:creationId xmlns:p14="http://schemas.microsoft.com/office/powerpoint/2010/main" val="18628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6993-C4D0-4DDD-9A9E-FB6AF27E199D}"/>
              </a:ext>
            </a:extLst>
          </p:cNvPr>
          <p:cNvSpPr>
            <a:spLocks noGrp="1"/>
          </p:cNvSpPr>
          <p:nvPr>
            <p:ph type="title"/>
          </p:nvPr>
        </p:nvSpPr>
        <p:spPr/>
        <p:txBody>
          <a:bodyPr>
            <a:normAutofit/>
          </a:bodyPr>
          <a:lstStyle/>
          <a:p>
            <a:pPr lvl="1"/>
            <a:r>
              <a:rPr lang="en-US" sz="3200" b="1" dirty="0">
                <a:latin typeface="Times New Roman" panose="02020603050405020304" pitchFamily="18" charset="0"/>
                <a:cs typeface="Times New Roman" panose="02020603050405020304" pitchFamily="18" charset="0"/>
              </a:rPr>
              <a:t>Research objectives</a:t>
            </a:r>
            <a:br>
              <a:rPr lang="en-IN" sz="1600" dirty="0"/>
            </a:br>
            <a:endParaRPr lang="en-IN" dirty="0"/>
          </a:p>
        </p:txBody>
      </p:sp>
      <p:sp>
        <p:nvSpPr>
          <p:cNvPr id="3" name="Content Placeholder 2">
            <a:extLst>
              <a:ext uri="{FF2B5EF4-FFF2-40B4-BE49-F238E27FC236}">
                <a16:creationId xmlns:a16="http://schemas.microsoft.com/office/drawing/2014/main" id="{6CBB1CEF-AD9E-48DE-8E48-76A59983CE30}"/>
              </a:ext>
            </a:extLst>
          </p:cNvPr>
          <p:cNvSpPr>
            <a:spLocks noGrp="1"/>
          </p:cNvSpPr>
          <p:nvPr>
            <p:ph idx="1"/>
          </p:nvPr>
        </p:nvSpPr>
        <p:spPr/>
        <p:txBody>
          <a:bodyPr>
            <a:normAutofit fontScale="92500" lnSpcReduction="20000"/>
          </a:bodyPr>
          <a:lstStyle/>
          <a:p>
            <a:pPr marL="0" indent="0">
              <a:buNone/>
            </a:pPr>
            <a:r>
              <a:rPr lang="en-US" dirty="0"/>
              <a:t>The following are the primary goals of this study:</a:t>
            </a:r>
            <a:endParaRPr lang="en-IN" sz="1400" dirty="0"/>
          </a:p>
          <a:p>
            <a:pPr lvl="0"/>
            <a:r>
              <a:rPr lang="en-US" dirty="0"/>
              <a:t>To research different prediction methods and methodologies, and to evaluate their effectiveness using certain criteria. </a:t>
            </a:r>
            <a:endParaRPr lang="en-IN" sz="1800" dirty="0"/>
          </a:p>
          <a:p>
            <a:pPr lvl="0"/>
            <a:r>
              <a:rPr lang="en-US" dirty="0"/>
              <a:t>To evaluate the methods currently used to predict student performance based on academic success or dropout rates. </a:t>
            </a:r>
            <a:endParaRPr lang="en-IN" sz="1800" dirty="0"/>
          </a:p>
          <a:p>
            <a:pPr lvl="0"/>
            <a:r>
              <a:rPr lang="en-US" dirty="0"/>
              <a:t>To propose an improved ensemble model for student performance prediction using machine learning techniques on the basis of academic success or dropout rates.</a:t>
            </a:r>
            <a:endParaRPr lang="en-IN" sz="1800" dirty="0"/>
          </a:p>
          <a:p>
            <a:pPr lvl="0"/>
            <a:r>
              <a:rPr lang="en-US" dirty="0"/>
              <a:t>To find the experimental results and compare and analyze the results with the existing approaches.</a:t>
            </a:r>
            <a:endParaRPr lang="en-IN" sz="1800" dirty="0"/>
          </a:p>
          <a:p>
            <a:endParaRPr lang="en-IN" dirty="0"/>
          </a:p>
        </p:txBody>
      </p:sp>
    </p:spTree>
    <p:extLst>
      <p:ext uri="{BB962C8B-B14F-4D97-AF65-F5344CB8AC3E}">
        <p14:creationId xmlns:p14="http://schemas.microsoft.com/office/powerpoint/2010/main" val="16305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E034-0F53-E99C-40E8-76264D3214E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6C7697D-3790-4707-03A5-0CBC2E293AD6}"/>
              </a:ext>
            </a:extLst>
          </p:cNvPr>
          <p:cNvSpPr>
            <a:spLocks noGrp="1"/>
          </p:cNvSpPr>
          <p:nvPr>
            <p:ph idx="1"/>
          </p:nvPr>
        </p:nvSpPr>
        <p:spPr>
          <a:xfrm>
            <a:off x="1451579" y="2082967"/>
            <a:ext cx="9603275" cy="3450613"/>
          </a:xfrm>
        </p:spPr>
        <p:txBody>
          <a:bodyPr>
            <a:noAutofit/>
          </a:bodyPr>
          <a:lstStyle/>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DATA COLLECTION :</a:t>
            </a:r>
            <a:r>
              <a:rPr lang="en-IN" sz="1600" dirty="0">
                <a:latin typeface="Times New Roman" panose="02020603050405020304" pitchFamily="18" charset="0"/>
                <a:cs typeface="Times New Roman" panose="02020603050405020304" pitchFamily="18" charset="0"/>
              </a:rPr>
              <a:t>The paper's data came from a collection of student records kept by the institution. This step focuses on choosing the subset of all accessible data that you will be using. It's ideal for ML problems to start with a lot of data (examples or observations) for which you already know the ideal outcome.</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DATA PREPROCESSING : </a:t>
            </a:r>
            <a:r>
              <a:rPr lang="en-IN" sz="1600" dirty="0">
                <a:latin typeface="Times New Roman" panose="02020603050405020304" pitchFamily="18" charset="0"/>
                <a:cs typeface="Times New Roman" panose="02020603050405020304" pitchFamily="18" charset="0"/>
              </a:rPr>
              <a:t>Data conversion and format transformation are the two processes that pre-processing often entails. The format translation operation is mostly carried out when any type of data is present, such as when.xls files are converted into.csv files. Second, data transformation is calculated with the assumption that the dataset contains data in many formats, which are afterwards changed into accurate forms. </a:t>
            </a: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FEATURE SELECTION :</a:t>
            </a:r>
            <a:r>
              <a:rPr lang="en-IN" sz="1600" dirty="0">
                <a:latin typeface="Times New Roman" panose="02020603050405020304" pitchFamily="18" charset="0"/>
                <a:cs typeface="Times New Roman" panose="02020603050405020304" pitchFamily="18" charset="0"/>
              </a:rPr>
              <a:t>The attributes that are considered for the feature selection are those which are required for effective prediction of student performance based on the academic success or dropout rates. </a:t>
            </a:r>
            <a:endParaRPr lang="en-IN" sz="1600" b="1"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5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60A7-3EF7-5CDE-73D4-6D437F6A2323}"/>
              </a:ext>
            </a:extLst>
          </p:cNvPr>
          <p:cNvSpPr>
            <a:spLocks noGrp="1"/>
          </p:cNvSpPr>
          <p:nvPr>
            <p:ph type="title"/>
          </p:nvPr>
        </p:nvSpPr>
        <p:spPr/>
        <p:txBody>
          <a:bodyPr/>
          <a:lstStyle/>
          <a:p>
            <a:r>
              <a:rPr lang="en-US" dirty="0"/>
              <a:t>Methodology (</a:t>
            </a:r>
            <a:r>
              <a:rPr lang="en-US" dirty="0" err="1"/>
              <a:t>Cont</a:t>
            </a:r>
            <a:r>
              <a:rPr lang="en-US" dirty="0"/>
              <a:t>…)</a:t>
            </a:r>
          </a:p>
        </p:txBody>
      </p:sp>
      <p:sp>
        <p:nvSpPr>
          <p:cNvPr id="3" name="Content Placeholder 2">
            <a:extLst>
              <a:ext uri="{FF2B5EF4-FFF2-40B4-BE49-F238E27FC236}">
                <a16:creationId xmlns:a16="http://schemas.microsoft.com/office/drawing/2014/main" id="{F3D13224-A447-69F4-ED18-A2275CA6FC38}"/>
              </a:ext>
            </a:extLst>
          </p:cNvPr>
          <p:cNvSpPr>
            <a:spLocks noGrp="1"/>
          </p:cNvSpPr>
          <p:nvPr>
            <p:ph idx="1"/>
          </p:nvPr>
        </p:nvSpPr>
        <p:spPr>
          <a:xfrm>
            <a:off x="1451579" y="2015732"/>
            <a:ext cx="9603275" cy="3847186"/>
          </a:xfrm>
        </p:spPr>
        <p:txBody>
          <a:bodyPr>
            <a:normAutofit/>
          </a:bodyPr>
          <a:lstStyle/>
          <a:p>
            <a:r>
              <a:rPr lang="en-IN" sz="1600" b="1" dirty="0">
                <a:latin typeface="Times New Roman" panose="02020603050405020304" pitchFamily="18" charset="0"/>
                <a:cs typeface="Times New Roman" panose="02020603050405020304" pitchFamily="18" charset="0"/>
              </a:rPr>
              <a:t>COMPARATIVE ANALYSIS OF MACHINE LEARNING ALGORITHMS: </a:t>
            </a:r>
            <a:r>
              <a:rPr lang="en-IN" sz="1600" dirty="0">
                <a:latin typeface="Times New Roman" panose="02020603050405020304" pitchFamily="18" charset="0"/>
                <a:cs typeface="Times New Roman" panose="02020603050405020304" pitchFamily="18" charset="0"/>
              </a:rPr>
              <a:t>Machine learning algorithms are used by programs to find hidden patterns in data, anticipate outcomes, and improve performance based on prior performance. For different tasks in machine learning, a variety of algorithms may be used, such as simple linear regression for prediction problems like stock market forecasting and the KNN algorithm for classification problems</a:t>
            </a:r>
            <a:r>
              <a:rPr lang="en-IN" sz="1600" dirty="0"/>
              <a:t>.</a:t>
            </a:r>
          </a:p>
          <a:p>
            <a:r>
              <a:rPr lang="en-IN" sz="1600" dirty="0">
                <a:latin typeface="Times New Roman" panose="02020603050405020304" pitchFamily="18" charset="0"/>
                <a:cs typeface="Times New Roman" panose="02020603050405020304" pitchFamily="18" charset="0"/>
              </a:rPr>
              <a:t>We choose that algorithm for further improvement of the performance metrics. The following is the detailed description of those algorithms which we have compared in this research.</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2010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FECB-DFA4-46AA-916D-F25B823B7E19}"/>
              </a:ext>
            </a:extLst>
          </p:cNvPr>
          <p:cNvSpPr>
            <a:spLocks noGrp="1"/>
          </p:cNvSpPr>
          <p:nvPr>
            <p:ph type="title"/>
          </p:nvPr>
        </p:nvSpPr>
        <p:spPr/>
        <p:txBody>
          <a:bodyPr/>
          <a:lstStyle/>
          <a:p>
            <a:r>
              <a:rPr lang="en-US" dirty="0"/>
              <a:t>Proposed model</a:t>
            </a:r>
            <a:endParaRPr lang="en-IN" dirty="0"/>
          </a:p>
        </p:txBody>
      </p:sp>
      <p:grpSp>
        <p:nvGrpSpPr>
          <p:cNvPr id="3" name="Group 2">
            <a:extLst>
              <a:ext uri="{FF2B5EF4-FFF2-40B4-BE49-F238E27FC236}">
                <a16:creationId xmlns:a16="http://schemas.microsoft.com/office/drawing/2014/main" id="{2A3C8782-31D4-4026-AD80-AB55A3630E34}"/>
              </a:ext>
            </a:extLst>
          </p:cNvPr>
          <p:cNvGrpSpPr>
            <a:grpSpLocks/>
          </p:cNvGrpSpPr>
          <p:nvPr/>
        </p:nvGrpSpPr>
        <p:grpSpPr bwMode="auto">
          <a:xfrm>
            <a:off x="593889" y="1989056"/>
            <a:ext cx="11378151" cy="4064425"/>
            <a:chOff x="2610" y="3150"/>
            <a:chExt cx="6585" cy="10020"/>
          </a:xfrm>
        </p:grpSpPr>
        <p:grpSp>
          <p:nvGrpSpPr>
            <p:cNvPr id="4" name="Group 3">
              <a:extLst>
                <a:ext uri="{FF2B5EF4-FFF2-40B4-BE49-F238E27FC236}">
                  <a16:creationId xmlns:a16="http://schemas.microsoft.com/office/drawing/2014/main" id="{43D84459-3C1A-4CD1-BBC1-C59FFAD07237}"/>
                </a:ext>
              </a:extLst>
            </p:cNvPr>
            <p:cNvGrpSpPr>
              <a:grpSpLocks/>
            </p:cNvGrpSpPr>
            <p:nvPr/>
          </p:nvGrpSpPr>
          <p:grpSpPr bwMode="auto">
            <a:xfrm>
              <a:off x="2610" y="3150"/>
              <a:ext cx="6585" cy="10020"/>
              <a:chOff x="2610" y="3150"/>
              <a:chExt cx="6585" cy="10020"/>
            </a:xfrm>
          </p:grpSpPr>
          <p:sp>
            <p:nvSpPr>
              <p:cNvPr id="6" name="Rectangle 5">
                <a:extLst>
                  <a:ext uri="{FF2B5EF4-FFF2-40B4-BE49-F238E27FC236}">
                    <a16:creationId xmlns:a16="http://schemas.microsoft.com/office/drawing/2014/main" id="{C2B62281-75FE-4245-B5E0-3BE38F62B34B}"/>
                  </a:ext>
                </a:extLst>
              </p:cNvPr>
              <p:cNvSpPr>
                <a:spLocks noChangeArrowheads="1"/>
              </p:cNvSpPr>
              <p:nvPr/>
            </p:nvSpPr>
            <p:spPr bwMode="auto">
              <a:xfrm>
                <a:off x="4605" y="3150"/>
                <a:ext cx="2655"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Student Data Collection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B4118DE5-BEEE-4335-BF02-B5CFB930BDF3}"/>
                  </a:ext>
                </a:extLst>
              </p:cNvPr>
              <p:cNvSpPr>
                <a:spLocks noChangeArrowheads="1"/>
              </p:cNvSpPr>
              <p:nvPr/>
            </p:nvSpPr>
            <p:spPr bwMode="auto">
              <a:xfrm>
                <a:off x="3360" y="4215"/>
                <a:ext cx="4890" cy="36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11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23E669C-32B8-49AB-AF90-1A6BD7AA6898}"/>
                  </a:ext>
                </a:extLst>
              </p:cNvPr>
              <p:cNvSpPr>
                <a:spLocks noChangeArrowheads="1"/>
              </p:cNvSpPr>
              <p:nvPr/>
            </p:nvSpPr>
            <p:spPr bwMode="auto">
              <a:xfrm>
                <a:off x="4695" y="4380"/>
                <a:ext cx="2385"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530FE4BD-9795-4DE6-93A8-8A7584E6C429}"/>
                  </a:ext>
                </a:extLst>
              </p:cNvPr>
              <p:cNvSpPr>
                <a:spLocks noChangeArrowheads="1"/>
              </p:cNvSpPr>
              <p:nvPr/>
            </p:nvSpPr>
            <p:spPr bwMode="auto">
              <a:xfrm>
                <a:off x="4245" y="5190"/>
                <a:ext cx="3135"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Data Analysis &amp; Visualizations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71549D0A-0FBF-40D9-81B8-212F0B992D43}"/>
                  </a:ext>
                </a:extLst>
              </p:cNvPr>
              <p:cNvSpPr>
                <a:spLocks noChangeArrowheads="1"/>
              </p:cNvSpPr>
              <p:nvPr/>
            </p:nvSpPr>
            <p:spPr bwMode="auto">
              <a:xfrm>
                <a:off x="4605" y="6030"/>
                <a:ext cx="2385"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Feature Selection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0FB2AEE2-CEC4-480F-9CB3-DFE5E7B85F3A}"/>
                  </a:ext>
                </a:extLst>
              </p:cNvPr>
              <p:cNvSpPr>
                <a:spLocks noChangeArrowheads="1"/>
              </p:cNvSpPr>
              <p:nvPr/>
            </p:nvSpPr>
            <p:spPr bwMode="auto">
              <a:xfrm>
                <a:off x="4335" y="6975"/>
                <a:ext cx="1065"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Training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33EFD917-1FA8-4F7C-A324-311012234DAD}"/>
                  </a:ext>
                </a:extLst>
              </p:cNvPr>
              <p:cNvSpPr>
                <a:spLocks noChangeArrowheads="1"/>
              </p:cNvSpPr>
              <p:nvPr/>
            </p:nvSpPr>
            <p:spPr bwMode="auto">
              <a:xfrm>
                <a:off x="2610" y="8490"/>
                <a:ext cx="6585" cy="23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110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08C2E7A-7842-4744-940C-8DA0F7CC36E4}"/>
                  </a:ext>
                </a:extLst>
              </p:cNvPr>
              <p:cNvSpPr>
                <a:spLocks noChangeArrowheads="1"/>
              </p:cNvSpPr>
              <p:nvPr/>
            </p:nvSpPr>
            <p:spPr bwMode="auto">
              <a:xfrm>
                <a:off x="2970" y="8820"/>
                <a:ext cx="1725" cy="7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C7B67423-7E1D-464D-A262-B6E388286C62}"/>
                  </a:ext>
                </a:extLst>
              </p:cNvPr>
              <p:cNvSpPr>
                <a:spLocks noChangeArrowheads="1"/>
              </p:cNvSpPr>
              <p:nvPr/>
            </p:nvSpPr>
            <p:spPr bwMode="auto">
              <a:xfrm>
                <a:off x="4935" y="8820"/>
                <a:ext cx="1725" cy="7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889C9506-EB8F-47B0-8B4D-61F20F3AA205}"/>
                  </a:ext>
                </a:extLst>
              </p:cNvPr>
              <p:cNvSpPr>
                <a:spLocks noChangeArrowheads="1"/>
              </p:cNvSpPr>
              <p:nvPr/>
            </p:nvSpPr>
            <p:spPr bwMode="auto">
              <a:xfrm>
                <a:off x="6990" y="8820"/>
                <a:ext cx="1725" cy="7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91975B0D-A28E-4037-8626-2B78A55619AA}"/>
                  </a:ext>
                </a:extLst>
              </p:cNvPr>
              <p:cNvSpPr>
                <a:spLocks noChangeArrowheads="1"/>
              </p:cNvSpPr>
              <p:nvPr/>
            </p:nvSpPr>
            <p:spPr bwMode="auto">
              <a:xfrm>
                <a:off x="2970" y="9885"/>
                <a:ext cx="1725" cy="7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Naïve Bayes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5F0ADC91-A38B-43CA-9444-2938FEB3A61E}"/>
                  </a:ext>
                </a:extLst>
              </p:cNvPr>
              <p:cNvSpPr>
                <a:spLocks noChangeArrowheads="1"/>
              </p:cNvSpPr>
              <p:nvPr/>
            </p:nvSpPr>
            <p:spPr bwMode="auto">
              <a:xfrm>
                <a:off x="5010" y="9885"/>
                <a:ext cx="1725" cy="7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K-Nearest Neighbor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9D7FCFE4-9665-4000-897A-0F9C476F4C30}"/>
                  </a:ext>
                </a:extLst>
              </p:cNvPr>
              <p:cNvSpPr>
                <a:spLocks noChangeArrowheads="1"/>
              </p:cNvSpPr>
              <p:nvPr/>
            </p:nvSpPr>
            <p:spPr bwMode="auto">
              <a:xfrm>
                <a:off x="6990" y="9885"/>
                <a:ext cx="1725" cy="7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ADABoost &amp; Gradient Boost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4013D3BF-CDA9-49FF-85EE-4E909C8046D9}"/>
                  </a:ext>
                </a:extLst>
              </p:cNvPr>
              <p:cNvSpPr>
                <a:spLocks noChangeArrowheads="1"/>
              </p:cNvSpPr>
              <p:nvPr/>
            </p:nvSpPr>
            <p:spPr bwMode="auto">
              <a:xfrm>
                <a:off x="3990" y="11400"/>
                <a:ext cx="3555" cy="6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Ensemble Model (StackedRF)</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EF906EFE-DB41-4C99-882B-1EA7CBA85EB4}"/>
                  </a:ext>
                </a:extLst>
              </p:cNvPr>
              <p:cNvSpPr>
                <a:spLocks noChangeArrowheads="1"/>
              </p:cNvSpPr>
              <p:nvPr/>
            </p:nvSpPr>
            <p:spPr bwMode="auto">
              <a:xfrm>
                <a:off x="3990" y="12585"/>
                <a:ext cx="3540" cy="5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Results and Performance Analysis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1" name="AutoShape 20">
                <a:extLst>
                  <a:ext uri="{FF2B5EF4-FFF2-40B4-BE49-F238E27FC236}">
                    <a16:creationId xmlns:a16="http://schemas.microsoft.com/office/drawing/2014/main" id="{98F295BD-E79C-4898-8A9B-C81B7ADF05CD}"/>
                  </a:ext>
                </a:extLst>
              </p:cNvPr>
              <p:cNvCxnSpPr>
                <a:cxnSpLocks noChangeShapeType="1"/>
              </p:cNvCxnSpPr>
              <p:nvPr/>
            </p:nvCxnSpPr>
            <p:spPr bwMode="auto">
              <a:xfrm>
                <a:off x="5850" y="3645"/>
                <a:ext cx="0" cy="5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21">
                <a:extLst>
                  <a:ext uri="{FF2B5EF4-FFF2-40B4-BE49-F238E27FC236}">
                    <a16:creationId xmlns:a16="http://schemas.microsoft.com/office/drawing/2014/main" id="{0E9A4644-584F-4E3A-B794-3F2D3CC850D2}"/>
                  </a:ext>
                </a:extLst>
              </p:cNvPr>
              <p:cNvCxnSpPr>
                <a:cxnSpLocks noChangeShapeType="1"/>
              </p:cNvCxnSpPr>
              <p:nvPr/>
            </p:nvCxnSpPr>
            <p:spPr bwMode="auto">
              <a:xfrm>
                <a:off x="5730" y="7920"/>
                <a:ext cx="0" cy="5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2">
                <a:extLst>
                  <a:ext uri="{FF2B5EF4-FFF2-40B4-BE49-F238E27FC236}">
                    <a16:creationId xmlns:a16="http://schemas.microsoft.com/office/drawing/2014/main" id="{4FC0103B-40C6-4576-932A-DA94BE6F0236}"/>
                  </a:ext>
                </a:extLst>
              </p:cNvPr>
              <p:cNvCxnSpPr>
                <a:cxnSpLocks noChangeShapeType="1"/>
              </p:cNvCxnSpPr>
              <p:nvPr/>
            </p:nvCxnSpPr>
            <p:spPr bwMode="auto">
              <a:xfrm>
                <a:off x="5849" y="4875"/>
                <a:ext cx="1" cy="3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23">
                <a:extLst>
                  <a:ext uri="{FF2B5EF4-FFF2-40B4-BE49-F238E27FC236}">
                    <a16:creationId xmlns:a16="http://schemas.microsoft.com/office/drawing/2014/main" id="{E7A5991E-5452-4792-8C64-940E1B79D8B6}"/>
                  </a:ext>
                </a:extLst>
              </p:cNvPr>
              <p:cNvCxnSpPr>
                <a:cxnSpLocks noChangeShapeType="1"/>
              </p:cNvCxnSpPr>
              <p:nvPr/>
            </p:nvCxnSpPr>
            <p:spPr bwMode="auto">
              <a:xfrm>
                <a:off x="5730" y="10860"/>
                <a:ext cx="0" cy="5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24">
                <a:extLst>
                  <a:ext uri="{FF2B5EF4-FFF2-40B4-BE49-F238E27FC236}">
                    <a16:creationId xmlns:a16="http://schemas.microsoft.com/office/drawing/2014/main" id="{668A30CD-A8F8-4CFE-9394-DCB0E12F2349}"/>
                  </a:ext>
                </a:extLst>
              </p:cNvPr>
              <p:cNvCxnSpPr>
                <a:cxnSpLocks noChangeShapeType="1"/>
              </p:cNvCxnSpPr>
              <p:nvPr/>
            </p:nvCxnSpPr>
            <p:spPr bwMode="auto">
              <a:xfrm>
                <a:off x="5730" y="12015"/>
                <a:ext cx="0" cy="5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25">
                <a:extLst>
                  <a:ext uri="{FF2B5EF4-FFF2-40B4-BE49-F238E27FC236}">
                    <a16:creationId xmlns:a16="http://schemas.microsoft.com/office/drawing/2014/main" id="{DF7E6CDF-D73A-4BE9-BD20-C2874101E8DB}"/>
                  </a:ext>
                </a:extLst>
              </p:cNvPr>
              <p:cNvCxnSpPr>
                <a:cxnSpLocks noChangeShapeType="1"/>
              </p:cNvCxnSpPr>
              <p:nvPr/>
            </p:nvCxnSpPr>
            <p:spPr bwMode="auto">
              <a:xfrm>
                <a:off x="4934" y="6600"/>
                <a:ext cx="1" cy="3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26">
                <a:extLst>
                  <a:ext uri="{FF2B5EF4-FFF2-40B4-BE49-F238E27FC236}">
                    <a16:creationId xmlns:a16="http://schemas.microsoft.com/office/drawing/2014/main" id="{D54BA683-E06A-474A-A3ED-7B3B2252D5F5}"/>
                  </a:ext>
                </a:extLst>
              </p:cNvPr>
              <p:cNvCxnSpPr>
                <a:cxnSpLocks noChangeShapeType="1"/>
              </p:cNvCxnSpPr>
              <p:nvPr/>
            </p:nvCxnSpPr>
            <p:spPr bwMode="auto">
              <a:xfrm>
                <a:off x="5848" y="5655"/>
                <a:ext cx="1" cy="3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27">
                <a:extLst>
                  <a:ext uri="{FF2B5EF4-FFF2-40B4-BE49-F238E27FC236}">
                    <a16:creationId xmlns:a16="http://schemas.microsoft.com/office/drawing/2014/main" id="{00BF5787-7408-4F58-8D2F-41BE03E35D0D}"/>
                  </a:ext>
                </a:extLst>
              </p:cNvPr>
              <p:cNvCxnSpPr>
                <a:cxnSpLocks noChangeShapeType="1"/>
              </p:cNvCxnSpPr>
              <p:nvPr/>
            </p:nvCxnSpPr>
            <p:spPr bwMode="auto">
              <a:xfrm>
                <a:off x="6524" y="6600"/>
                <a:ext cx="1" cy="3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5" name="Rectangle 4">
              <a:extLst>
                <a:ext uri="{FF2B5EF4-FFF2-40B4-BE49-F238E27FC236}">
                  <a16:creationId xmlns:a16="http://schemas.microsoft.com/office/drawing/2014/main" id="{161BB6D4-1EDC-436F-A9C8-D791C1D38AFC}"/>
                </a:ext>
              </a:extLst>
            </p:cNvPr>
            <p:cNvSpPr>
              <a:spLocks noChangeArrowheads="1"/>
            </p:cNvSpPr>
            <p:nvPr/>
          </p:nvSpPr>
          <p:spPr bwMode="auto">
            <a:xfrm>
              <a:off x="6015" y="6975"/>
              <a:ext cx="96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Testing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63640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3EE5-C96B-427B-A300-2C7C969F0B02}"/>
              </a:ext>
            </a:extLst>
          </p:cNvPr>
          <p:cNvSpPr>
            <a:spLocks noGrp="1"/>
          </p:cNvSpPr>
          <p:nvPr>
            <p:ph type="title"/>
          </p:nvPr>
        </p:nvSpPr>
        <p:spPr/>
        <p:txBody>
          <a:bodyPr/>
          <a:lstStyle/>
          <a:p>
            <a:r>
              <a:rPr lang="en-US" dirty="0"/>
              <a:t>Data collection</a:t>
            </a:r>
            <a:endParaRPr lang="en-IN" dirty="0"/>
          </a:p>
        </p:txBody>
      </p:sp>
      <p:pic>
        <p:nvPicPr>
          <p:cNvPr id="3" name="Picture 2" descr="dataset.jpg">
            <a:extLst>
              <a:ext uri="{FF2B5EF4-FFF2-40B4-BE49-F238E27FC236}">
                <a16:creationId xmlns:a16="http://schemas.microsoft.com/office/drawing/2014/main" id="{05DFD1D4-059E-4233-8817-5107261A17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6825" y="2045616"/>
            <a:ext cx="8861196" cy="3648174"/>
          </a:xfrm>
          <a:prstGeom prst="rect">
            <a:avLst/>
          </a:prstGeom>
          <a:noFill/>
          <a:ln>
            <a:noFill/>
          </a:ln>
        </p:spPr>
      </p:pic>
    </p:spTree>
    <p:extLst>
      <p:ext uri="{BB962C8B-B14F-4D97-AF65-F5344CB8AC3E}">
        <p14:creationId xmlns:p14="http://schemas.microsoft.com/office/powerpoint/2010/main" val="286142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1344-7A79-747B-AB1B-61AEBBAFE0C0}"/>
              </a:ext>
            </a:extLst>
          </p:cNvPr>
          <p:cNvSpPr>
            <a:spLocks noGrp="1"/>
          </p:cNvSpPr>
          <p:nvPr>
            <p:ph type="title"/>
          </p:nvPr>
        </p:nvSpPr>
        <p:spPr/>
        <p:txBody>
          <a:bodyPr/>
          <a:lstStyle/>
          <a:p>
            <a:r>
              <a:rPr lang="en-US" dirty="0"/>
              <a:t>requirements</a:t>
            </a:r>
          </a:p>
        </p:txBody>
      </p:sp>
      <p:sp>
        <p:nvSpPr>
          <p:cNvPr id="4" name="Content Placeholder 2">
            <a:extLst>
              <a:ext uri="{FF2B5EF4-FFF2-40B4-BE49-F238E27FC236}">
                <a16:creationId xmlns:a16="http://schemas.microsoft.com/office/drawing/2014/main" id="{DD68B434-5F65-AD5E-CAF2-B325D2CE71E3}"/>
              </a:ext>
            </a:extLst>
          </p:cNvPr>
          <p:cNvSpPr txBox="1">
            <a:spLocks/>
          </p:cNvSpPr>
          <p:nvPr/>
        </p:nvSpPr>
        <p:spPr>
          <a:xfrm>
            <a:off x="7395881" y="2061058"/>
            <a:ext cx="4491318"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a:p>
        </p:txBody>
      </p:sp>
      <p:sp>
        <p:nvSpPr>
          <p:cNvPr id="5" name="Content Placeholder 4"/>
          <p:cNvSpPr>
            <a:spLocks noGrp="1"/>
          </p:cNvSpPr>
          <p:nvPr>
            <p:ph idx="1"/>
          </p:nvPr>
        </p:nvSpPr>
        <p:spPr>
          <a:xfrm>
            <a:off x="1451579" y="2015732"/>
            <a:ext cx="5694809" cy="3450613"/>
          </a:xfrm>
        </p:spPr>
        <p:txBody>
          <a:bodyPr>
            <a:normAutofit/>
          </a:bodyPr>
          <a:lstStyle/>
          <a:p>
            <a:pPr>
              <a:buFont typeface="Wingdings" pitchFamily="2" charset="2"/>
              <a:buChar char="v"/>
            </a:pPr>
            <a:r>
              <a:rPr lang="en-US" b="1" u="sng" dirty="0">
                <a:latin typeface="Times New Roman" panose="02020603050405020304" pitchFamily="18" charset="0"/>
                <a:cs typeface="Times New Roman" panose="02020603050405020304" pitchFamily="18" charset="0"/>
              </a:rPr>
              <a:t> Software Requirements</a:t>
            </a:r>
            <a:r>
              <a:rPr lang="en-US" dirty="0"/>
              <a:t> </a:t>
            </a:r>
          </a:p>
          <a:p>
            <a:r>
              <a:rPr lang="en-US" dirty="0"/>
              <a:t>Google </a:t>
            </a:r>
            <a:r>
              <a:rPr lang="en-US" dirty="0" err="1"/>
              <a:t>Colab</a:t>
            </a:r>
            <a:r>
              <a:rPr lang="en-US" dirty="0"/>
              <a:t> using Python (Version 3.6.9). </a:t>
            </a:r>
          </a:p>
          <a:p>
            <a:r>
              <a:rPr lang="en-US" dirty="0">
                <a:latin typeface="Times New Roman" panose="02020603050405020304" pitchFamily="18" charset="0"/>
                <a:cs typeface="Times New Roman" panose="02020603050405020304" pitchFamily="18" charset="0"/>
              </a:rPr>
              <a:t>Coding  Language  –  MATLAB 2021 </a:t>
            </a:r>
          </a:p>
          <a:p>
            <a:r>
              <a:rPr lang="en-US" dirty="0">
                <a:latin typeface="Times New Roman" panose="02020603050405020304" pitchFamily="18" charset="0"/>
                <a:cs typeface="Times New Roman" panose="02020603050405020304" pitchFamily="18" charset="0"/>
              </a:rPr>
              <a:t>IDE  -  Visual  Studio  code</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37250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FC550-2A7B-30D9-568B-ACE77B00C9C7}"/>
              </a:ext>
            </a:extLst>
          </p:cNvPr>
          <p:cNvSpPr>
            <a:spLocks noGrp="1"/>
          </p:cNvSpPr>
          <p:nvPr>
            <p:ph idx="1"/>
          </p:nvPr>
        </p:nvSpPr>
        <p:spPr>
          <a:xfrm>
            <a:off x="1751312" y="1957512"/>
            <a:ext cx="3374484" cy="3450613"/>
          </a:xfrm>
        </p:spPr>
        <p:txBody>
          <a:bodyPr>
            <a:normAutofit fontScale="40000" lnSpcReduction="20000"/>
          </a:bodyPr>
          <a:lstStyle/>
          <a:p>
            <a:pPr algn="l">
              <a:buFont typeface="Wingdings" pitchFamily="2" charset="2"/>
              <a:buChar char="v"/>
            </a:pPr>
            <a:r>
              <a:rPr lang="en-IN" sz="5600" dirty="0">
                <a:solidFill>
                  <a:schemeClr val="tx1"/>
                </a:solidFill>
              </a:rPr>
              <a:t> </a:t>
            </a:r>
            <a:r>
              <a:rPr lang="en-IN" sz="5600" dirty="0">
                <a:solidFill>
                  <a:schemeClr val="tx1"/>
                </a:solidFill>
                <a:latin typeface="Times New Roman" panose="02020603050405020304" pitchFamily="18" charset="0"/>
                <a:cs typeface="Times New Roman" panose="02020603050405020304" pitchFamily="18" charset="0"/>
              </a:rPr>
              <a:t>Abstract</a:t>
            </a:r>
          </a:p>
          <a:p>
            <a:pPr algn="l">
              <a:buFont typeface="Wingdings" pitchFamily="2" charset="2"/>
              <a:buChar char="v"/>
            </a:pPr>
            <a:r>
              <a:rPr lang="en-IN" sz="5600" dirty="0">
                <a:latin typeface="Times New Roman" panose="02020603050405020304" pitchFamily="18" charset="0"/>
                <a:cs typeface="Times New Roman" panose="02020603050405020304" pitchFamily="18" charset="0"/>
              </a:rPr>
              <a:t> </a:t>
            </a:r>
            <a:r>
              <a:rPr lang="en-IN" sz="5600" dirty="0">
                <a:solidFill>
                  <a:schemeClr val="tx1"/>
                </a:solidFill>
                <a:latin typeface="Times New Roman" panose="02020603050405020304" pitchFamily="18" charset="0"/>
                <a:cs typeface="Times New Roman" panose="02020603050405020304" pitchFamily="18" charset="0"/>
              </a:rPr>
              <a:t>Definition</a:t>
            </a:r>
          </a:p>
          <a:p>
            <a:pPr>
              <a:buFont typeface="Wingdings" pitchFamily="2" charset="2"/>
              <a:buChar char="v"/>
            </a:pPr>
            <a:r>
              <a:rPr lang="en-IN" sz="5600" dirty="0">
                <a:solidFill>
                  <a:schemeClr val="tx1"/>
                </a:solidFill>
                <a:latin typeface="Times New Roman" panose="02020603050405020304" pitchFamily="18" charset="0"/>
                <a:cs typeface="Times New Roman" panose="02020603050405020304" pitchFamily="18" charset="0"/>
              </a:rPr>
              <a:t> Motivation of research</a:t>
            </a:r>
          </a:p>
          <a:p>
            <a:pPr>
              <a:buFont typeface="Wingdings" pitchFamily="2" charset="2"/>
              <a:buChar char="v"/>
            </a:pPr>
            <a:r>
              <a:rPr lang="en-IN" sz="5600" dirty="0">
                <a:latin typeface="Times New Roman" panose="02020603050405020304" pitchFamily="18" charset="0"/>
                <a:cs typeface="Times New Roman" panose="02020603050405020304" pitchFamily="18" charset="0"/>
              </a:rPr>
              <a:t> Introduction</a:t>
            </a:r>
          </a:p>
          <a:p>
            <a:pPr>
              <a:buFont typeface="Wingdings" pitchFamily="2" charset="2"/>
              <a:buChar char="v"/>
            </a:pPr>
            <a:r>
              <a:rPr lang="en-IN" sz="5600" dirty="0">
                <a:latin typeface="Times New Roman" panose="02020603050405020304" pitchFamily="18" charset="0"/>
                <a:cs typeface="Times New Roman" panose="02020603050405020304" pitchFamily="18" charset="0"/>
              </a:rPr>
              <a:t> Literature Review</a:t>
            </a:r>
          </a:p>
          <a:p>
            <a:pPr>
              <a:buFont typeface="Wingdings" pitchFamily="2" charset="2"/>
              <a:buChar char="v"/>
            </a:pPr>
            <a:r>
              <a:rPr lang="en-IN" sz="5600" dirty="0">
                <a:solidFill>
                  <a:schemeClr val="tx1"/>
                </a:solidFill>
                <a:latin typeface="Times New Roman" panose="02020603050405020304" pitchFamily="18" charset="0"/>
                <a:cs typeface="Times New Roman" panose="02020603050405020304" pitchFamily="18" charset="0"/>
              </a:rPr>
              <a:t> Objectives</a:t>
            </a:r>
          </a:p>
          <a:p>
            <a:pPr marL="0" indent="0" algn="l">
              <a:buNone/>
            </a:pPr>
            <a:endParaRPr lang="en-IN" sz="560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IN" sz="5600" dirty="0"/>
          </a:p>
          <a:p>
            <a:endParaRPr lang="en-IN" dirty="0"/>
          </a:p>
        </p:txBody>
      </p:sp>
      <p:sp>
        <p:nvSpPr>
          <p:cNvPr id="4" name="Title 1">
            <a:extLst>
              <a:ext uri="{FF2B5EF4-FFF2-40B4-BE49-F238E27FC236}">
                <a16:creationId xmlns:a16="http://schemas.microsoft.com/office/drawing/2014/main" id="{A02C63CB-DFF8-52BD-7D4F-B71939971B50}"/>
              </a:ext>
            </a:extLst>
          </p:cNvPr>
          <p:cNvSpPr>
            <a:spLocks noGrp="1"/>
          </p:cNvSpPr>
          <p:nvPr>
            <p:ph type="title"/>
          </p:nvPr>
        </p:nvSpPr>
        <p:spPr>
          <a:xfrm>
            <a:off x="1450975" y="542267"/>
            <a:ext cx="9604375" cy="1016000"/>
          </a:xfrm>
        </p:spPr>
        <p:txBody>
          <a:bodyPr>
            <a:normAutofit/>
          </a:bodyPr>
          <a:lstStyle/>
          <a:p>
            <a:pPr algn="ctr"/>
            <a:br>
              <a:rPr lang="en-IN" dirty="0"/>
            </a:br>
            <a:r>
              <a:rPr lang="en-IN" dirty="0"/>
              <a:t>Contents</a:t>
            </a:r>
          </a:p>
        </p:txBody>
      </p:sp>
      <p:sp>
        <p:nvSpPr>
          <p:cNvPr id="2" name="Content Placeholder 2">
            <a:extLst>
              <a:ext uri="{FF2B5EF4-FFF2-40B4-BE49-F238E27FC236}">
                <a16:creationId xmlns:a16="http://schemas.microsoft.com/office/drawing/2014/main" id="{E855CE2A-E72A-7202-E657-B2B8BC00286E}"/>
              </a:ext>
            </a:extLst>
          </p:cNvPr>
          <p:cNvSpPr txBox="1">
            <a:spLocks/>
          </p:cNvSpPr>
          <p:nvPr/>
        </p:nvSpPr>
        <p:spPr>
          <a:xfrm>
            <a:off x="7892393" y="1993925"/>
            <a:ext cx="3374484" cy="3301089"/>
          </a:xfrm>
          <a:prstGeom prst="rect">
            <a:avLst/>
          </a:prstGeom>
        </p:spPr>
        <p:txBody>
          <a:bodyPr vert="horz" lIns="91440" tIns="45720" rIns="91440" bIns="45720" rtlCol="0" anchor="t">
            <a:normAutofit fontScale="4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l">
              <a:buNone/>
            </a:pPr>
            <a:endParaRPr lang="en-IN" sz="5600" dirty="0">
              <a:latin typeface="Times New Roman" panose="02020603050405020304" pitchFamily="18" charset="0"/>
              <a:cs typeface="Times New Roman" panose="02020603050405020304" pitchFamily="18" charset="0"/>
            </a:endParaRPr>
          </a:p>
          <a:p>
            <a:pPr>
              <a:buFont typeface="Wingdings" pitchFamily="2" charset="2"/>
              <a:buChar char="v"/>
            </a:pPr>
            <a:r>
              <a:rPr lang="en-IN" sz="5600" dirty="0">
                <a:solidFill>
                  <a:schemeClr val="tx1"/>
                </a:solidFill>
                <a:latin typeface="Times New Roman" panose="02020603050405020304" pitchFamily="18" charset="0"/>
                <a:cs typeface="Times New Roman" panose="02020603050405020304" pitchFamily="18" charset="0"/>
              </a:rPr>
              <a:t> </a:t>
            </a:r>
            <a:r>
              <a:rPr lang="en-IN" sz="5600" dirty="0">
                <a:latin typeface="Times New Roman" panose="02020603050405020304" pitchFamily="18" charset="0"/>
                <a:cs typeface="Times New Roman" panose="02020603050405020304" pitchFamily="18" charset="0"/>
              </a:rPr>
              <a:t>Methodology</a:t>
            </a:r>
            <a:endParaRPr lang="en-IN" sz="5600" dirty="0">
              <a:solidFill>
                <a:schemeClr val="tx1"/>
              </a:solidFill>
              <a:latin typeface="Times New Roman" panose="02020603050405020304" pitchFamily="18" charset="0"/>
              <a:cs typeface="Times New Roman" panose="02020603050405020304" pitchFamily="18" charset="0"/>
            </a:endParaRPr>
          </a:p>
          <a:p>
            <a:pPr algn="l">
              <a:buFont typeface="Wingdings" pitchFamily="2" charset="2"/>
              <a:buChar char="v"/>
            </a:pPr>
            <a:r>
              <a:rPr lang="en-IN" sz="5600" dirty="0">
                <a:solidFill>
                  <a:schemeClr val="tx1"/>
                </a:solidFill>
                <a:latin typeface="Times New Roman" panose="02020603050405020304" pitchFamily="18" charset="0"/>
                <a:cs typeface="Times New Roman" panose="02020603050405020304" pitchFamily="18" charset="0"/>
              </a:rPr>
              <a:t> Results &amp; Discussion </a:t>
            </a:r>
            <a:endParaRPr lang="en-IN" sz="5600" dirty="0">
              <a:latin typeface="Times New Roman" panose="02020603050405020304" pitchFamily="18" charset="0"/>
              <a:cs typeface="Times New Roman" panose="02020603050405020304" pitchFamily="18" charset="0"/>
            </a:endParaRPr>
          </a:p>
          <a:p>
            <a:pPr>
              <a:buFont typeface="Wingdings" pitchFamily="2" charset="2"/>
              <a:buChar char="v"/>
            </a:pPr>
            <a:r>
              <a:rPr lang="en-IN" sz="5600" dirty="0">
                <a:latin typeface="Times New Roman" panose="02020603050405020304" pitchFamily="18" charset="0"/>
                <a:cs typeface="Times New Roman" panose="02020603050405020304" pitchFamily="18" charset="0"/>
              </a:rPr>
              <a:t> Conclusion</a:t>
            </a:r>
          </a:p>
          <a:p>
            <a:pPr>
              <a:buFont typeface="Wingdings" pitchFamily="2" charset="2"/>
              <a:buChar char="v"/>
            </a:pPr>
            <a:r>
              <a:rPr lang="en-IN" sz="5600" dirty="0">
                <a:latin typeface="Times New Roman" panose="02020603050405020304" pitchFamily="18" charset="0"/>
                <a:cs typeface="Times New Roman" panose="02020603050405020304" pitchFamily="18" charset="0"/>
              </a:rPr>
              <a:t> Publication</a:t>
            </a:r>
          </a:p>
          <a:p>
            <a:pPr>
              <a:buFont typeface="Wingdings" pitchFamily="2" charset="2"/>
              <a:buChar char="v"/>
            </a:pPr>
            <a:r>
              <a:rPr lang="en-IN" sz="5600" dirty="0">
                <a:latin typeface="Times New Roman" panose="02020603050405020304" pitchFamily="18" charset="0"/>
                <a:cs typeface="Times New Roman" panose="02020603050405020304" pitchFamily="18" charset="0"/>
              </a:rPr>
              <a:t> References</a:t>
            </a:r>
          </a:p>
          <a:p>
            <a:pPr>
              <a:buFont typeface="Wingdings" pitchFamily="2" charset="2"/>
              <a:buChar char="v"/>
            </a:pPr>
            <a:endParaRPr lang="en-IN" sz="5600" dirty="0">
              <a:latin typeface="Times New Roman" panose="02020603050405020304" pitchFamily="18" charset="0"/>
              <a:cs typeface="Times New Roman" panose="02020603050405020304" pitchFamily="18" charset="0"/>
            </a:endParaRPr>
          </a:p>
          <a:p>
            <a:pPr>
              <a:buFont typeface="Wingdings" pitchFamily="2" charset="2"/>
              <a:buChar char="v"/>
            </a:pPr>
            <a:endParaRPr lang="en-IN" dirty="0"/>
          </a:p>
        </p:txBody>
      </p:sp>
    </p:spTree>
    <p:extLst>
      <p:ext uri="{BB962C8B-B14F-4D97-AF65-F5344CB8AC3E}">
        <p14:creationId xmlns:p14="http://schemas.microsoft.com/office/powerpoint/2010/main" val="250796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C376-EF19-9C46-40CE-C590B5B8C82B}"/>
              </a:ext>
            </a:extLst>
          </p:cNvPr>
          <p:cNvSpPr>
            <a:spLocks noGrp="1"/>
          </p:cNvSpPr>
          <p:nvPr>
            <p:ph type="title"/>
          </p:nvPr>
        </p:nvSpPr>
        <p:spPr/>
        <p:txBody>
          <a:bodyPr/>
          <a:lstStyle/>
          <a:p>
            <a:r>
              <a:rPr lang="en-IN" sz="3200" dirty="0"/>
              <a:t>RESULTS AND DISCUSSION</a:t>
            </a:r>
            <a:endParaRPr lang="en-IN" dirty="0"/>
          </a:p>
        </p:txBody>
      </p:sp>
      <p:sp>
        <p:nvSpPr>
          <p:cNvPr id="3" name="Content Placeholder 2">
            <a:extLst>
              <a:ext uri="{FF2B5EF4-FFF2-40B4-BE49-F238E27FC236}">
                <a16:creationId xmlns:a16="http://schemas.microsoft.com/office/drawing/2014/main" id="{FB4F6C8D-B93C-D755-4210-0C6882CE43B2}"/>
              </a:ext>
            </a:extLst>
          </p:cNvPr>
          <p:cNvSpPr>
            <a:spLocks noGrp="1"/>
          </p:cNvSpPr>
          <p:nvPr>
            <p:ph idx="1"/>
          </p:nvPr>
        </p:nvSpPr>
        <p:spPr/>
        <p:txBody>
          <a:bodyPr/>
          <a:lstStyle/>
          <a:p>
            <a:pPr>
              <a:buFont typeface="Wingdings" panose="05000000000000000000" pitchFamily="2" charset="2"/>
              <a:buChar char="v"/>
            </a:pPr>
            <a:r>
              <a:rPr lang="en-IN" dirty="0"/>
              <a:t> Graphical User Interface Presentation of project</a:t>
            </a:r>
          </a:p>
          <a:p>
            <a:pPr>
              <a:buFont typeface="Wingdings" panose="05000000000000000000" pitchFamily="2" charset="2"/>
              <a:buChar char="v"/>
            </a:pPr>
            <a:r>
              <a:rPr lang="en-IN" dirty="0"/>
              <a:t> Showing Result</a:t>
            </a:r>
          </a:p>
          <a:p>
            <a:pPr>
              <a:buFont typeface="Wingdings" panose="05000000000000000000" pitchFamily="2" charset="2"/>
              <a:buChar char="v"/>
            </a:pPr>
            <a:r>
              <a:rPr lang="en-IN" dirty="0"/>
              <a:t>  Advantages</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934118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30E0-3A18-3594-971B-B3161C7F1CFA}"/>
              </a:ext>
            </a:extLst>
          </p:cNvPr>
          <p:cNvSpPr>
            <a:spLocks noGrp="1"/>
          </p:cNvSpPr>
          <p:nvPr>
            <p:ph type="title"/>
          </p:nvPr>
        </p:nvSpPr>
        <p:spPr>
          <a:xfrm>
            <a:off x="1395019" y="554750"/>
            <a:ext cx="9603275" cy="1049235"/>
          </a:xfrm>
        </p:spPr>
        <p:txBody>
          <a:bodyPr/>
          <a:lstStyle/>
          <a:p>
            <a:r>
              <a:rPr lang="en-US" b="1" dirty="0">
                <a:latin typeface="Times New Roman" panose="02020603050405020304" pitchFamily="18" charset="0"/>
                <a:cs typeface="Times New Roman" panose="02020603050405020304" pitchFamily="18" charset="0"/>
              </a:rPr>
              <a:t>PERFORMANCE ANALYSIS OF ALGORITHMS </a:t>
            </a:r>
            <a:br>
              <a:rPr lang="en-US"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Naïve Bayes Classification Report</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FD61551-4091-4B54-8A6D-47F6F3161846}"/>
              </a:ext>
            </a:extLst>
          </p:cNvPr>
          <p:cNvPicPr>
            <a:picLocks noGrp="1"/>
          </p:cNvPicPr>
          <p:nvPr>
            <p:ph idx="1"/>
          </p:nvPr>
        </p:nvPicPr>
        <p:blipFill>
          <a:blip r:embed="rId2"/>
          <a:srcRect/>
          <a:stretch>
            <a:fillRect/>
          </a:stretch>
        </p:blipFill>
        <p:spPr bwMode="auto">
          <a:xfrm>
            <a:off x="549898" y="1993546"/>
            <a:ext cx="4927075" cy="3773302"/>
          </a:xfrm>
          <a:prstGeom prst="rect">
            <a:avLst/>
          </a:prstGeom>
          <a:noFill/>
          <a:ln w="9525">
            <a:noFill/>
            <a:miter lim="800000"/>
            <a:headEnd/>
            <a:tailEnd/>
          </a:ln>
        </p:spPr>
      </p:pic>
      <p:pic>
        <p:nvPicPr>
          <p:cNvPr id="9" name="Picture 8" descr="nb3.jpg">
            <a:extLst>
              <a:ext uri="{FF2B5EF4-FFF2-40B4-BE49-F238E27FC236}">
                <a16:creationId xmlns:a16="http://schemas.microsoft.com/office/drawing/2014/main" id="{FD5B8037-F477-4F1B-BF0A-9D18CA2FA577}"/>
              </a:ext>
            </a:extLst>
          </p:cNvPr>
          <p:cNvPicPr/>
          <p:nvPr/>
        </p:nvPicPr>
        <p:blipFill>
          <a:blip r:embed="rId3"/>
          <a:stretch>
            <a:fillRect/>
          </a:stretch>
        </p:blipFill>
        <p:spPr>
          <a:xfrm>
            <a:off x="5646656" y="2005330"/>
            <a:ext cx="6127421" cy="3990117"/>
          </a:xfrm>
          <a:prstGeom prst="rect">
            <a:avLst/>
          </a:prstGeom>
        </p:spPr>
      </p:pic>
    </p:spTree>
    <p:extLst>
      <p:ext uri="{BB962C8B-B14F-4D97-AF65-F5344CB8AC3E}">
        <p14:creationId xmlns:p14="http://schemas.microsoft.com/office/powerpoint/2010/main" val="351151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PERFORMANCE ANALYSIS OF ALGORITHMS con.</a:t>
            </a:r>
            <a:br>
              <a:rPr lang="en-US" sz="2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Logistic Regression Classification Report</a:t>
            </a:r>
          </a:p>
        </p:txBody>
      </p:sp>
      <p:pic>
        <p:nvPicPr>
          <p:cNvPr id="5" name="Content Placeholder 4" descr="lr1.jpg">
            <a:extLst>
              <a:ext uri="{FF2B5EF4-FFF2-40B4-BE49-F238E27FC236}">
                <a16:creationId xmlns:a16="http://schemas.microsoft.com/office/drawing/2014/main" id="{9778F917-D8BD-4FF4-ABDD-D55E5D143BF5}"/>
              </a:ext>
            </a:extLst>
          </p:cNvPr>
          <p:cNvPicPr>
            <a:picLocks noGrp="1"/>
          </p:cNvPicPr>
          <p:nvPr>
            <p:ph idx="1"/>
          </p:nvPr>
        </p:nvPicPr>
        <p:blipFill>
          <a:blip r:embed="rId2"/>
          <a:stretch>
            <a:fillRect/>
          </a:stretch>
        </p:blipFill>
        <p:spPr>
          <a:xfrm>
            <a:off x="518474" y="2016125"/>
            <a:ext cx="5279010" cy="3903908"/>
          </a:xfrm>
          <a:prstGeom prst="rect">
            <a:avLst/>
          </a:prstGeom>
        </p:spPr>
      </p:pic>
      <p:pic>
        <p:nvPicPr>
          <p:cNvPr id="6" name="Picture 5" descr="lr2.jpg">
            <a:extLst>
              <a:ext uri="{FF2B5EF4-FFF2-40B4-BE49-F238E27FC236}">
                <a16:creationId xmlns:a16="http://schemas.microsoft.com/office/drawing/2014/main" id="{6E9B5FCF-8C84-44A9-88EF-D00A75105EA1}"/>
              </a:ext>
            </a:extLst>
          </p:cNvPr>
          <p:cNvPicPr/>
          <p:nvPr/>
        </p:nvPicPr>
        <p:blipFill>
          <a:blip r:embed="rId3"/>
          <a:stretch>
            <a:fillRect/>
          </a:stretch>
        </p:blipFill>
        <p:spPr>
          <a:xfrm>
            <a:off x="6193411" y="2016125"/>
            <a:ext cx="5279010" cy="3903908"/>
          </a:xfrm>
          <a:prstGeom prst="rect">
            <a:avLst/>
          </a:prstGeom>
        </p:spPr>
      </p:pic>
    </p:spTree>
    <p:extLst>
      <p:ext uri="{BB962C8B-B14F-4D97-AF65-F5344CB8AC3E}">
        <p14:creationId xmlns:p14="http://schemas.microsoft.com/office/powerpoint/2010/main" val="1533081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943897"/>
            <a:ext cx="9603275" cy="683715"/>
          </a:xfrm>
        </p:spPr>
        <p:txBody>
          <a:bodyPr>
            <a:normAutofit fontScale="90000"/>
          </a:bodyPr>
          <a:lstStyle/>
          <a:p>
            <a:r>
              <a:rPr lang="en-US" sz="3100" b="1" dirty="0">
                <a:latin typeface="Times New Roman" panose="02020603050405020304" pitchFamily="18" charset="0"/>
                <a:cs typeface="Times New Roman" panose="02020603050405020304" pitchFamily="18" charset="0"/>
              </a:rPr>
              <a:t>PERFORMANCE ANALYSIS OF ALGORITHMS con.</a:t>
            </a:r>
            <a:br>
              <a:rPr lang="en-US" sz="31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Random Forest Classification Report</a:t>
            </a:r>
            <a:endParaRPr lang="en-US" sz="2000" dirty="0"/>
          </a:p>
        </p:txBody>
      </p:sp>
      <p:pic>
        <p:nvPicPr>
          <p:cNvPr id="4" name="Picture 3">
            <a:extLst>
              <a:ext uri="{FF2B5EF4-FFF2-40B4-BE49-F238E27FC236}">
                <a16:creationId xmlns:a16="http://schemas.microsoft.com/office/drawing/2014/main" id="{800E355C-B105-46B4-8397-D024D4BDAB93}"/>
              </a:ext>
            </a:extLst>
          </p:cNvPr>
          <p:cNvPicPr/>
          <p:nvPr/>
        </p:nvPicPr>
        <p:blipFill>
          <a:blip r:embed="rId2"/>
          <a:srcRect/>
          <a:stretch>
            <a:fillRect/>
          </a:stretch>
        </p:blipFill>
        <p:spPr bwMode="auto">
          <a:xfrm>
            <a:off x="835742" y="2212258"/>
            <a:ext cx="4365523" cy="3701845"/>
          </a:xfrm>
          <a:prstGeom prst="rect">
            <a:avLst/>
          </a:prstGeom>
          <a:noFill/>
          <a:ln w="9525">
            <a:noFill/>
            <a:miter lim="800000"/>
            <a:headEnd/>
            <a:tailEnd/>
          </a:ln>
        </p:spPr>
      </p:pic>
      <p:pic>
        <p:nvPicPr>
          <p:cNvPr id="6" name="Picture 5">
            <a:extLst>
              <a:ext uri="{FF2B5EF4-FFF2-40B4-BE49-F238E27FC236}">
                <a16:creationId xmlns:a16="http://schemas.microsoft.com/office/drawing/2014/main" id="{E1E88139-1086-4D06-87BB-7A3FDC26E74C}"/>
              </a:ext>
            </a:extLst>
          </p:cNvPr>
          <p:cNvPicPr/>
          <p:nvPr/>
        </p:nvPicPr>
        <p:blipFill>
          <a:blip r:embed="rId3"/>
          <a:srcRect/>
          <a:stretch>
            <a:fillRect/>
          </a:stretch>
        </p:blipFill>
        <p:spPr bwMode="auto">
          <a:xfrm>
            <a:off x="5732206" y="2212258"/>
            <a:ext cx="5751872" cy="3701845"/>
          </a:xfrm>
          <a:prstGeom prst="rect">
            <a:avLst/>
          </a:prstGeom>
          <a:noFill/>
          <a:ln w="9525">
            <a:noFill/>
            <a:miter lim="800000"/>
            <a:headEnd/>
            <a:tailEnd/>
          </a:ln>
        </p:spPr>
      </p:pic>
    </p:spTree>
    <p:extLst>
      <p:ext uri="{BB962C8B-B14F-4D97-AF65-F5344CB8AC3E}">
        <p14:creationId xmlns:p14="http://schemas.microsoft.com/office/powerpoint/2010/main" val="1285098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PERFORMANCE ANALYSIS OF ALGORITHMS con.</a:t>
            </a:r>
            <a:br>
              <a:rPr lang="en-US" b="1"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XGBoost</a:t>
            </a:r>
            <a:r>
              <a:rPr lang="en-US" dirty="0"/>
              <a:t> </a:t>
            </a:r>
            <a:r>
              <a:rPr lang="en-US" sz="2000" dirty="0">
                <a:latin typeface="Times New Roman" panose="02020603050405020304" pitchFamily="18" charset="0"/>
                <a:cs typeface="Times New Roman" panose="02020603050405020304" pitchFamily="18" charset="0"/>
              </a:rPr>
              <a:t>Classification Report</a:t>
            </a:r>
            <a:endParaRPr lang="en-US" sz="2000" dirty="0"/>
          </a:p>
        </p:txBody>
      </p:sp>
      <p:pic>
        <p:nvPicPr>
          <p:cNvPr id="5" name="Picture 4">
            <a:extLst>
              <a:ext uri="{FF2B5EF4-FFF2-40B4-BE49-F238E27FC236}">
                <a16:creationId xmlns:a16="http://schemas.microsoft.com/office/drawing/2014/main" id="{DB1906BA-CFF2-424B-BB86-594830818C96}"/>
              </a:ext>
            </a:extLst>
          </p:cNvPr>
          <p:cNvPicPr/>
          <p:nvPr/>
        </p:nvPicPr>
        <p:blipFill>
          <a:blip r:embed="rId2"/>
          <a:srcRect/>
          <a:stretch>
            <a:fillRect/>
          </a:stretch>
        </p:blipFill>
        <p:spPr bwMode="auto">
          <a:xfrm>
            <a:off x="983226" y="1976283"/>
            <a:ext cx="4336026" cy="4077197"/>
          </a:xfrm>
          <a:prstGeom prst="rect">
            <a:avLst/>
          </a:prstGeom>
          <a:noFill/>
          <a:ln w="9525">
            <a:noFill/>
            <a:miter lim="800000"/>
            <a:headEnd/>
            <a:tailEnd/>
          </a:ln>
        </p:spPr>
      </p:pic>
      <p:pic>
        <p:nvPicPr>
          <p:cNvPr id="6" name="Picture 5">
            <a:extLst>
              <a:ext uri="{FF2B5EF4-FFF2-40B4-BE49-F238E27FC236}">
                <a16:creationId xmlns:a16="http://schemas.microsoft.com/office/drawing/2014/main" id="{673755C7-36B3-4967-9902-B16A6C0D45DA}"/>
              </a:ext>
            </a:extLst>
          </p:cNvPr>
          <p:cNvPicPr/>
          <p:nvPr/>
        </p:nvPicPr>
        <p:blipFill>
          <a:blip r:embed="rId3"/>
          <a:srcRect/>
          <a:stretch>
            <a:fillRect/>
          </a:stretch>
        </p:blipFill>
        <p:spPr bwMode="auto">
          <a:xfrm>
            <a:off x="5722374" y="1949449"/>
            <a:ext cx="5486400" cy="4104032"/>
          </a:xfrm>
          <a:prstGeom prst="rect">
            <a:avLst/>
          </a:prstGeom>
          <a:noFill/>
          <a:ln w="9525">
            <a:noFill/>
            <a:miter lim="800000"/>
            <a:headEnd/>
            <a:tailEnd/>
          </a:ln>
        </p:spPr>
      </p:pic>
      <p:sp>
        <p:nvSpPr>
          <p:cNvPr id="8" name="Rectangle 7">
            <a:extLst>
              <a:ext uri="{FF2B5EF4-FFF2-40B4-BE49-F238E27FC236}">
                <a16:creationId xmlns:a16="http://schemas.microsoft.com/office/drawing/2014/main" id="{FD266C4B-736D-4740-90DD-025265E88328}"/>
              </a:ext>
            </a:extLst>
          </p:cNvPr>
          <p:cNvSpPr/>
          <p:nvPr/>
        </p:nvSpPr>
        <p:spPr>
          <a:xfrm>
            <a:off x="5538796" y="3244334"/>
            <a:ext cx="242374" cy="369332"/>
          </a:xfrm>
          <a:prstGeom prst="rect">
            <a:avLst/>
          </a:prstGeom>
        </p:spPr>
        <p:txBody>
          <a:bodyPr wrap="none">
            <a:spAutoFit/>
          </a:bodyPr>
          <a:lstStyle/>
          <a:p>
            <a:r>
              <a:rPr lang="en-US" kern="0" dirty="0">
                <a:latin typeface="Times New Roman" panose="02020603050405020304" pitchFamily="18" charset="0"/>
                <a:ea typeface="Calibri" panose="020F0502020204030204" pitchFamily="34" charset="0"/>
                <a:cs typeface="Arial" panose="020B0604020202020204" pitchFamily="34" charset="0"/>
              </a:rPr>
              <a:t> </a:t>
            </a:r>
            <a:endParaRPr lang="en-IN" dirty="0"/>
          </a:p>
        </p:txBody>
      </p:sp>
    </p:spTree>
    <p:extLst>
      <p:ext uri="{BB962C8B-B14F-4D97-AF65-F5344CB8AC3E}">
        <p14:creationId xmlns:p14="http://schemas.microsoft.com/office/powerpoint/2010/main" val="4056336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PERFORMANCE ANALYSIS OF ALGORITHMS con.</a:t>
            </a:r>
            <a:br>
              <a:rPr lang="en-US"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Support Vector Machine Classification Report</a:t>
            </a:r>
            <a:endParaRPr lang="en-US" dirty="0"/>
          </a:p>
        </p:txBody>
      </p:sp>
      <p:pic>
        <p:nvPicPr>
          <p:cNvPr id="5" name="Picture 4">
            <a:extLst>
              <a:ext uri="{FF2B5EF4-FFF2-40B4-BE49-F238E27FC236}">
                <a16:creationId xmlns:a16="http://schemas.microsoft.com/office/drawing/2014/main" id="{2F0A6514-B6A1-4743-9451-5E55F18584C0}"/>
              </a:ext>
            </a:extLst>
          </p:cNvPr>
          <p:cNvPicPr/>
          <p:nvPr/>
        </p:nvPicPr>
        <p:blipFill>
          <a:blip r:embed="rId2"/>
          <a:srcRect/>
          <a:stretch>
            <a:fillRect/>
          </a:stretch>
        </p:blipFill>
        <p:spPr bwMode="auto">
          <a:xfrm>
            <a:off x="924232" y="2015731"/>
            <a:ext cx="4286865" cy="3903287"/>
          </a:xfrm>
          <a:prstGeom prst="rect">
            <a:avLst/>
          </a:prstGeom>
          <a:noFill/>
          <a:ln w="9525">
            <a:noFill/>
            <a:miter lim="800000"/>
            <a:headEnd/>
            <a:tailEnd/>
          </a:ln>
        </p:spPr>
      </p:pic>
      <p:pic>
        <p:nvPicPr>
          <p:cNvPr id="6" name="Picture 5">
            <a:extLst>
              <a:ext uri="{FF2B5EF4-FFF2-40B4-BE49-F238E27FC236}">
                <a16:creationId xmlns:a16="http://schemas.microsoft.com/office/drawing/2014/main" id="{482F08C0-409B-43C2-8E53-85419913679C}"/>
              </a:ext>
            </a:extLst>
          </p:cNvPr>
          <p:cNvPicPr/>
          <p:nvPr/>
        </p:nvPicPr>
        <p:blipFill>
          <a:blip r:embed="rId3"/>
          <a:srcRect/>
          <a:stretch>
            <a:fillRect/>
          </a:stretch>
        </p:blipFill>
        <p:spPr bwMode="auto">
          <a:xfrm>
            <a:off x="5407742" y="2015731"/>
            <a:ext cx="6056671" cy="3903288"/>
          </a:xfrm>
          <a:prstGeom prst="rect">
            <a:avLst/>
          </a:prstGeom>
          <a:noFill/>
          <a:ln w="9525">
            <a:noFill/>
            <a:miter lim="800000"/>
            <a:headEnd/>
            <a:tailEnd/>
          </a:ln>
        </p:spPr>
      </p:pic>
    </p:spTree>
    <p:extLst>
      <p:ext uri="{BB962C8B-B14F-4D97-AF65-F5344CB8AC3E}">
        <p14:creationId xmlns:p14="http://schemas.microsoft.com/office/powerpoint/2010/main" val="3965259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2C23A6-76C2-4DFA-8583-712DFC078720}"/>
              </a:ext>
            </a:extLst>
          </p:cNvPr>
          <p:cNvPicPr>
            <a:picLocks noGrp="1"/>
          </p:cNvPicPr>
          <p:nvPr>
            <p:ph idx="1"/>
          </p:nvPr>
        </p:nvPicPr>
        <p:blipFill>
          <a:blip r:embed="rId2"/>
          <a:srcRect/>
          <a:stretch>
            <a:fillRect/>
          </a:stretch>
        </p:blipFill>
        <p:spPr bwMode="auto">
          <a:xfrm>
            <a:off x="1255665" y="2054941"/>
            <a:ext cx="4247536" cy="3844413"/>
          </a:xfrm>
          <a:prstGeom prst="rect">
            <a:avLst/>
          </a:prstGeom>
          <a:noFill/>
          <a:ln w="9525">
            <a:noFill/>
            <a:miter lim="800000"/>
            <a:headEnd/>
            <a:tailEnd/>
          </a:ln>
        </p:spPr>
      </p:pic>
      <p:pic>
        <p:nvPicPr>
          <p:cNvPr id="6" name="Picture 5">
            <a:extLst>
              <a:ext uri="{FF2B5EF4-FFF2-40B4-BE49-F238E27FC236}">
                <a16:creationId xmlns:a16="http://schemas.microsoft.com/office/drawing/2014/main" id="{3E30CEC3-B56A-4CBC-A163-E8E1A29C600F}"/>
              </a:ext>
            </a:extLst>
          </p:cNvPr>
          <p:cNvPicPr/>
          <p:nvPr/>
        </p:nvPicPr>
        <p:blipFill>
          <a:blip r:embed="rId3"/>
          <a:srcRect/>
          <a:stretch>
            <a:fillRect/>
          </a:stretch>
        </p:blipFill>
        <p:spPr bwMode="auto">
          <a:xfrm>
            <a:off x="5830529" y="2054941"/>
            <a:ext cx="5525729" cy="3844413"/>
          </a:xfrm>
          <a:prstGeom prst="rect">
            <a:avLst/>
          </a:prstGeom>
          <a:noFill/>
          <a:ln w="9525">
            <a:noFill/>
            <a:miter lim="800000"/>
            <a:headEnd/>
            <a:tailEnd/>
          </a:ln>
        </p:spPr>
      </p:pic>
      <p:sp>
        <p:nvSpPr>
          <p:cNvPr id="9" name="Rectangle 8">
            <a:extLst>
              <a:ext uri="{FF2B5EF4-FFF2-40B4-BE49-F238E27FC236}">
                <a16:creationId xmlns:a16="http://schemas.microsoft.com/office/drawing/2014/main" id="{559AAE1C-6EA0-4AE8-99AF-9094D82AD25D}"/>
              </a:ext>
            </a:extLst>
          </p:cNvPr>
          <p:cNvSpPr/>
          <p:nvPr/>
        </p:nvSpPr>
        <p:spPr>
          <a:xfrm>
            <a:off x="1485530" y="635480"/>
            <a:ext cx="9797988" cy="1077218"/>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PERFORMANCE ANALYSIS OF ALGORITHMS con.</a:t>
            </a:r>
            <a:br>
              <a:rPr lang="en-US" sz="2800"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Multi Layer Perceptron Classification report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3472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COMPARATIVE PERFORMANCE EVALUATION</a:t>
            </a:r>
            <a:br>
              <a:rPr lang="en-IN" dirty="0"/>
            </a:br>
            <a:endParaRPr lang="en-US" dirty="0"/>
          </a:p>
        </p:txBody>
      </p:sp>
      <p:pic>
        <p:nvPicPr>
          <p:cNvPr id="5" name="Content Placeholder 4">
            <a:extLst>
              <a:ext uri="{FF2B5EF4-FFF2-40B4-BE49-F238E27FC236}">
                <a16:creationId xmlns:a16="http://schemas.microsoft.com/office/drawing/2014/main" id="{9618C185-4FC3-4CAE-918A-346152D1577B}"/>
              </a:ext>
            </a:extLst>
          </p:cNvPr>
          <p:cNvPicPr>
            <a:picLocks noGrp="1"/>
          </p:cNvPicPr>
          <p:nvPr>
            <p:ph idx="1"/>
          </p:nvPr>
        </p:nvPicPr>
        <p:blipFill>
          <a:blip r:embed="rId2"/>
          <a:srcRect/>
          <a:stretch>
            <a:fillRect/>
          </a:stretch>
        </p:blipFill>
        <p:spPr bwMode="auto">
          <a:xfrm>
            <a:off x="1887794" y="2016124"/>
            <a:ext cx="6732926" cy="3863565"/>
          </a:xfrm>
          <a:prstGeom prst="rect">
            <a:avLst/>
          </a:prstGeom>
          <a:noFill/>
          <a:ln w="9525">
            <a:noFill/>
            <a:miter lim="800000"/>
            <a:headEnd/>
            <a:tailEnd/>
          </a:ln>
        </p:spPr>
      </p:pic>
    </p:spTree>
    <p:extLst>
      <p:ext uri="{BB962C8B-B14F-4D97-AF65-F5344CB8AC3E}">
        <p14:creationId xmlns:p14="http://schemas.microsoft.com/office/powerpoint/2010/main" val="1351355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727588"/>
            <a:ext cx="9603275" cy="953728"/>
          </a:xfrm>
        </p:spPr>
        <p:txBody>
          <a:bodyPr>
            <a:normAutofit/>
          </a:bodyPr>
          <a:lstStyle/>
          <a:p>
            <a:r>
              <a:rPr lang="en-US" sz="2800" b="1" dirty="0">
                <a:latin typeface="Times New Roman" panose="02020603050405020304" pitchFamily="18" charset="0"/>
                <a:cs typeface="Times New Roman" panose="02020603050405020304" pitchFamily="18" charset="0"/>
              </a:rPr>
              <a:t>COMPARATIVE PERFORMANCE EVALUATION</a:t>
            </a:r>
            <a:endParaRPr lang="en-US" sz="2800" dirty="0"/>
          </a:p>
        </p:txBody>
      </p:sp>
      <p:pic>
        <p:nvPicPr>
          <p:cNvPr id="5" name="Content Placeholder 4">
            <a:extLst>
              <a:ext uri="{FF2B5EF4-FFF2-40B4-BE49-F238E27FC236}">
                <a16:creationId xmlns:a16="http://schemas.microsoft.com/office/drawing/2014/main" id="{7144D29D-F57D-4810-A3D2-7A6DD7A73D45}"/>
              </a:ext>
            </a:extLst>
          </p:cNvPr>
          <p:cNvPicPr>
            <a:picLocks noGrp="1"/>
          </p:cNvPicPr>
          <p:nvPr>
            <p:ph idx="1"/>
          </p:nvPr>
        </p:nvPicPr>
        <p:blipFill>
          <a:blip r:embed="rId2"/>
          <a:srcRect/>
          <a:stretch>
            <a:fillRect/>
          </a:stretch>
        </p:blipFill>
        <p:spPr bwMode="auto">
          <a:xfrm>
            <a:off x="1451579" y="2005781"/>
            <a:ext cx="6965668" cy="3834580"/>
          </a:xfrm>
          <a:prstGeom prst="rect">
            <a:avLst/>
          </a:prstGeom>
          <a:noFill/>
          <a:ln w="9525">
            <a:noFill/>
            <a:miter lim="800000"/>
            <a:headEnd/>
            <a:tailEnd/>
          </a:ln>
        </p:spPr>
      </p:pic>
    </p:spTree>
    <p:extLst>
      <p:ext uri="{BB962C8B-B14F-4D97-AF65-F5344CB8AC3E}">
        <p14:creationId xmlns:p14="http://schemas.microsoft.com/office/powerpoint/2010/main" val="92201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AB1D-26EA-F36B-AF52-222BF1408B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37BF42C-C7C8-7456-8246-7BF934CA49ED}"/>
              </a:ext>
            </a:extLst>
          </p:cNvPr>
          <p:cNvSpPr>
            <a:spLocks noGrp="1"/>
          </p:cNvSpPr>
          <p:nvPr>
            <p:ph idx="1"/>
          </p:nvPr>
        </p:nvSpPr>
        <p:spPr/>
        <p:txBody>
          <a:bodyPr>
            <a:normAutofit/>
          </a:bodyPr>
          <a:lstStyle/>
          <a:p>
            <a:r>
              <a:rPr lang="en-US" dirty="0">
                <a:latin typeface="Times New Roman" pitchFamily="18" charset="0"/>
                <a:cs typeface="Times New Roman" pitchFamily="18" charset="0"/>
              </a:rPr>
              <a:t>The objective of this study is to utilizing machine learning to predict student performance based on academic achievement or dropout rates . It has enormous potential to enhance educational results. It may be used to find at-risk pupils, provide interventions that are specific to them, and personalize education. Addressing this approach's drawbacks and difficulties is necessary, though, since these include biases in training data, privacy issues, and the requirement for human experience. We can leverage the advantages of predictive analytics to build a more efficient and inclusive educational system by fusing the strength of machine learning with the knowledge and expertise of educators.</a:t>
            </a:r>
            <a:endParaRPr lang="en-IN"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4922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82AB-F95B-9014-2DCD-ECB5562134B3}"/>
              </a:ext>
            </a:extLst>
          </p:cNvPr>
          <p:cNvSpPr>
            <a:spLocks noGrp="1"/>
          </p:cNvSpPr>
          <p:nvPr>
            <p:ph type="title"/>
          </p:nvPr>
        </p:nvSpPr>
        <p:spPr>
          <a:xfrm>
            <a:off x="1451578" y="653691"/>
            <a:ext cx="9603275" cy="1049235"/>
          </a:xfrm>
        </p:spPr>
        <p:txBody>
          <a:bodyPr/>
          <a:lstStyle/>
          <a:p>
            <a:r>
              <a:rPr lang="en-IN" dirty="0"/>
              <a:t>Abstract</a:t>
            </a:r>
          </a:p>
        </p:txBody>
      </p:sp>
      <p:sp>
        <p:nvSpPr>
          <p:cNvPr id="7" name="Rectangle 1">
            <a:extLst>
              <a:ext uri="{FF2B5EF4-FFF2-40B4-BE49-F238E27FC236}">
                <a16:creationId xmlns:a16="http://schemas.microsoft.com/office/drawing/2014/main" id="{5D5DA9DE-2BD8-4094-AC6E-506D9A9851A1}"/>
              </a:ext>
            </a:extLst>
          </p:cNvPr>
          <p:cNvSpPr>
            <a:spLocks noChangeArrowheads="1"/>
          </p:cNvSpPr>
          <p:nvPr/>
        </p:nvSpPr>
        <p:spPr bwMode="auto">
          <a:xfrm>
            <a:off x="10041260" y="3768338"/>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B5E81DDD-1E00-4C82-877F-7FB7A136D77B}"/>
              </a:ext>
            </a:extLst>
          </p:cNvPr>
          <p:cNvSpPr>
            <a:spLocks noGrp="1"/>
          </p:cNvSpPr>
          <p:nvPr>
            <p:ph idx="1"/>
          </p:nvPr>
        </p:nvSpPr>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An important topic of research in the world of education is the prediction of student performance. Educational institutions may develop focused interventions and support systems by accurately forecasting student outcomes and identifying variables that affect academic achievement or dropout rates. The goal of this study is to create a machine learning-based model for predicting student performance based on academic achievement  and dropout rates. The research makes use of a wide range of elements,  such as demographic data, prior academic performance, socioeconomic circumstances, and other pertinent variables. The results of this study have important ramifications for educational institutions, decision-makers, and teachers, empowering them to invest funds wisely and implement interventions on time to enhance student outcomes. Overall, by utilising machine learning approaches, this research advances the subject of predicting student performance and lays the groundwork for future developments.</a:t>
            </a:r>
            <a:endParaRPr lang="en-IN" sz="1800" dirty="0">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C24C656E-8CC6-408D-A8C5-F008E308F4FA}"/>
              </a:ext>
            </a:extLst>
          </p:cNvPr>
          <p:cNvSpPr>
            <a:spLocks noChangeArrowheads="1"/>
          </p:cNvSpPr>
          <p:nvPr/>
        </p:nvSpPr>
        <p:spPr bwMode="auto">
          <a:xfrm>
            <a:off x="10041264" y="3314313"/>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31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prediction model offers useful information that may guide the development of evidence-based policies and programs to lower dropout rates and improve educational equity. Overall, by utilizing machine learning approaches, this research advances the subject of predicting student performance and lays the groundwork for future developments. The model incorporates the forecasts from other trained models when using an average ensemble, such as Random Forest</a:t>
            </a:r>
            <a:endParaRPr lang="en-IN"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0971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420B-5FCC-0CCE-5A73-AD81D53A2946}"/>
              </a:ext>
            </a:extLst>
          </p:cNvPr>
          <p:cNvSpPr>
            <a:spLocks noGrp="1"/>
          </p:cNvSpPr>
          <p:nvPr>
            <p:ph type="title"/>
          </p:nvPr>
        </p:nvSpPr>
        <p:spPr>
          <a:xfrm>
            <a:off x="1294362" y="209715"/>
            <a:ext cx="9603275" cy="1049235"/>
          </a:xfrm>
        </p:spPr>
        <p:txBody>
          <a:bodyPr/>
          <a:lstStyle/>
          <a:p>
            <a:r>
              <a:rPr lang="en-US" dirty="0"/>
              <a:t>Published paper</a:t>
            </a:r>
          </a:p>
        </p:txBody>
      </p:sp>
      <p:pic>
        <p:nvPicPr>
          <p:cNvPr id="3" name="Picture 2">
            <a:extLst>
              <a:ext uri="{FF2B5EF4-FFF2-40B4-BE49-F238E27FC236}">
                <a16:creationId xmlns:a16="http://schemas.microsoft.com/office/drawing/2014/main" id="{843150F6-C60C-46D6-8C2D-8EAB5AC36ECA}"/>
              </a:ext>
            </a:extLst>
          </p:cNvPr>
          <p:cNvPicPr>
            <a:picLocks noChangeAspect="1"/>
          </p:cNvPicPr>
          <p:nvPr/>
        </p:nvPicPr>
        <p:blipFill>
          <a:blip r:embed="rId2"/>
          <a:stretch>
            <a:fillRect/>
          </a:stretch>
        </p:blipFill>
        <p:spPr>
          <a:xfrm>
            <a:off x="1128943" y="834501"/>
            <a:ext cx="9934113" cy="4962618"/>
          </a:xfrm>
          <a:prstGeom prst="rect">
            <a:avLst/>
          </a:prstGeom>
        </p:spPr>
      </p:pic>
    </p:spTree>
    <p:extLst>
      <p:ext uri="{BB962C8B-B14F-4D97-AF65-F5344CB8AC3E}">
        <p14:creationId xmlns:p14="http://schemas.microsoft.com/office/powerpoint/2010/main" val="3450681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B8F2-314B-69E2-D24D-28760EB45F91}"/>
              </a:ext>
            </a:extLst>
          </p:cNvPr>
          <p:cNvSpPr>
            <a:spLocks noGrp="1"/>
          </p:cNvSpPr>
          <p:nvPr>
            <p:ph type="title"/>
          </p:nvPr>
        </p:nvSpPr>
        <p:spPr>
          <a:xfrm>
            <a:off x="1294362" y="396146"/>
            <a:ext cx="9603275" cy="1049235"/>
          </a:xfrm>
        </p:spPr>
        <p:txBody>
          <a:bodyPr/>
          <a:lstStyle/>
          <a:p>
            <a:r>
              <a:rPr lang="en-IN" dirty="0"/>
              <a:t>Submitted paper</a:t>
            </a:r>
          </a:p>
        </p:txBody>
      </p:sp>
      <p:pic>
        <p:nvPicPr>
          <p:cNvPr id="3" name="Picture 2">
            <a:extLst>
              <a:ext uri="{FF2B5EF4-FFF2-40B4-BE49-F238E27FC236}">
                <a16:creationId xmlns:a16="http://schemas.microsoft.com/office/drawing/2014/main" id="{B551076D-636B-485D-838D-6D6C508C4A97}"/>
              </a:ext>
            </a:extLst>
          </p:cNvPr>
          <p:cNvPicPr>
            <a:picLocks noChangeAspect="1"/>
          </p:cNvPicPr>
          <p:nvPr/>
        </p:nvPicPr>
        <p:blipFill>
          <a:blip r:embed="rId2"/>
          <a:stretch>
            <a:fillRect/>
          </a:stretch>
        </p:blipFill>
        <p:spPr>
          <a:xfrm>
            <a:off x="958788" y="974324"/>
            <a:ext cx="10599938" cy="4909351"/>
          </a:xfrm>
          <a:prstGeom prst="rect">
            <a:avLst/>
          </a:prstGeom>
        </p:spPr>
      </p:pic>
    </p:spTree>
    <p:extLst>
      <p:ext uri="{BB962C8B-B14F-4D97-AF65-F5344CB8AC3E}">
        <p14:creationId xmlns:p14="http://schemas.microsoft.com/office/powerpoint/2010/main" val="280211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637" y="236348"/>
            <a:ext cx="9603275" cy="1049235"/>
          </a:xfrm>
        </p:spPr>
        <p:txBody>
          <a:bodyPr/>
          <a:lstStyle/>
          <a:p>
            <a:r>
              <a:rPr lang="en-US" dirty="0"/>
              <a:t>Plagiarism report </a:t>
            </a:r>
          </a:p>
        </p:txBody>
      </p:sp>
      <p:pic>
        <p:nvPicPr>
          <p:cNvPr id="5" name="Content Placeholder 4">
            <a:extLst>
              <a:ext uri="{FF2B5EF4-FFF2-40B4-BE49-F238E27FC236}">
                <a16:creationId xmlns:a16="http://schemas.microsoft.com/office/drawing/2014/main" id="{6133D9BE-2FE6-4764-8B15-08F940D27519}"/>
              </a:ext>
            </a:extLst>
          </p:cNvPr>
          <p:cNvPicPr>
            <a:picLocks noGrp="1" noChangeAspect="1"/>
          </p:cNvPicPr>
          <p:nvPr>
            <p:ph idx="1"/>
          </p:nvPr>
        </p:nvPicPr>
        <p:blipFill>
          <a:blip r:embed="rId2"/>
          <a:stretch>
            <a:fillRect/>
          </a:stretch>
        </p:blipFill>
        <p:spPr>
          <a:xfrm>
            <a:off x="1359088" y="943252"/>
            <a:ext cx="9939821" cy="4971495"/>
          </a:xfrm>
          <a:prstGeom prst="rect">
            <a:avLst/>
          </a:prstGeom>
        </p:spPr>
      </p:pic>
    </p:spTree>
    <p:extLst>
      <p:ext uri="{BB962C8B-B14F-4D97-AF65-F5344CB8AC3E}">
        <p14:creationId xmlns:p14="http://schemas.microsoft.com/office/powerpoint/2010/main" val="3888481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BEEF-1118-F146-6507-B45454F335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BB742B6-99B5-143F-E141-4DC845B9CCB2}"/>
              </a:ext>
            </a:extLst>
          </p:cNvPr>
          <p:cNvSpPr>
            <a:spLocks noGrp="1"/>
          </p:cNvSpPr>
          <p:nvPr>
            <p:ph idx="1"/>
          </p:nvPr>
        </p:nvSpPr>
        <p:spPr>
          <a:xfrm>
            <a:off x="1451579" y="1853754"/>
            <a:ext cx="9603275" cy="4199727"/>
          </a:xfrm>
        </p:spPr>
        <p:txBody>
          <a:bodyPr>
            <a:normAutofit fontScale="92500"/>
          </a:bodyPr>
          <a:lstStyle/>
          <a:p>
            <a:pPr lvl="0" fontAlgn="base"/>
            <a:r>
              <a:rPr lang="en-US" dirty="0"/>
              <a:t>[1]Albreiki, B., Zaki, N., &amp; Alashwal, H. (2021). A Systematic Literature Review of Student’ Performance Prediction Using Machine Learning Techniques. </a:t>
            </a:r>
            <a:r>
              <a:rPr lang="en-US" i="1" dirty="0"/>
              <a:t>Education Sciences</a:t>
            </a:r>
            <a:r>
              <a:rPr lang="en-US" dirty="0"/>
              <a:t>, </a:t>
            </a:r>
            <a:r>
              <a:rPr lang="en-US" i="1" dirty="0"/>
              <a:t>11</a:t>
            </a:r>
            <a:r>
              <a:rPr lang="en-US" dirty="0"/>
              <a:t>(9), 552. </a:t>
            </a:r>
            <a:r>
              <a:rPr lang="en-US" u="sng" dirty="0">
                <a:hlinkClick r:id="rId2"/>
              </a:rPr>
              <a:t>https://doi.org/10.3390/educsci11090552</a:t>
            </a:r>
            <a:endParaRPr lang="en-IN" dirty="0"/>
          </a:p>
          <a:p>
            <a:pPr lvl="0" fontAlgn="base"/>
            <a:r>
              <a:rPr lang="en-US" dirty="0"/>
              <a:t>[2]</a:t>
            </a:r>
            <a:r>
              <a:rPr lang="en-US" dirty="0" err="1"/>
              <a:t>Harikumar</a:t>
            </a:r>
            <a:r>
              <a:rPr lang="en-US" dirty="0"/>
              <a:t> </a:t>
            </a:r>
            <a:r>
              <a:rPr lang="en-US" dirty="0" err="1"/>
              <a:t>Pallathadka</a:t>
            </a:r>
            <a:r>
              <a:rPr lang="en-US" dirty="0"/>
              <a:t>, Alex </a:t>
            </a:r>
            <a:r>
              <a:rPr lang="en-US" dirty="0" err="1"/>
              <a:t>Wenda</a:t>
            </a:r>
            <a:r>
              <a:rPr lang="en-US" dirty="0"/>
              <a:t>, Edwin Ramirez-</a:t>
            </a:r>
            <a:r>
              <a:rPr lang="en-US" dirty="0" err="1"/>
              <a:t>Asís</a:t>
            </a:r>
            <a:r>
              <a:rPr lang="en-US" dirty="0"/>
              <a:t>, Maximiliano </a:t>
            </a:r>
            <a:r>
              <a:rPr lang="en-US" dirty="0" err="1"/>
              <a:t>Asís</a:t>
            </a:r>
            <a:r>
              <a:rPr lang="en-US" dirty="0"/>
              <a:t>-López, Judith Flores-</a:t>
            </a:r>
            <a:r>
              <a:rPr lang="en-US" dirty="0" err="1"/>
              <a:t>Albornoz</a:t>
            </a:r>
            <a:r>
              <a:rPr lang="en-US" dirty="0"/>
              <a:t>, </a:t>
            </a:r>
            <a:r>
              <a:rPr lang="en-US" dirty="0" err="1"/>
              <a:t>Khongdet</a:t>
            </a:r>
            <a:r>
              <a:rPr lang="en-US" dirty="0"/>
              <a:t> </a:t>
            </a:r>
            <a:r>
              <a:rPr lang="en-US" dirty="0" err="1"/>
              <a:t>Phasinam</a:t>
            </a:r>
            <a:r>
              <a:rPr lang="en-US" dirty="0"/>
              <a:t> (2023). Classification and prediction of student performance data using various machine learning algorithms. Materials Today: Proceedings, Volume 80, Part 3, 2023, Pages 3782-3785, ISSN 2214-7853, </a:t>
            </a:r>
            <a:r>
              <a:rPr lang="en-US" u="sng" dirty="0">
                <a:hlinkClick r:id="rId3"/>
              </a:rPr>
              <a:t>https://doi.org/10.1016/j.matpr.2021.07.382</a:t>
            </a:r>
            <a:r>
              <a:rPr lang="en-US" dirty="0"/>
              <a:t>.</a:t>
            </a:r>
            <a:endParaRPr lang="en-IN" dirty="0"/>
          </a:p>
          <a:p>
            <a:pPr lvl="0" fontAlgn="base"/>
            <a:r>
              <a:rPr lang="en-US" dirty="0"/>
              <a:t>[3]M. Chitti, P. Chitti and M. Jayabalan, "Need for Interpretable Student Performance Prediction," 2020 13th International Conference on Developments in </a:t>
            </a:r>
            <a:r>
              <a:rPr lang="en-US" dirty="0" err="1"/>
              <a:t>eSystems</a:t>
            </a:r>
            <a:r>
              <a:rPr lang="en-US" dirty="0"/>
              <a:t> Engineering (</a:t>
            </a:r>
            <a:r>
              <a:rPr lang="en-US" dirty="0" err="1"/>
              <a:t>DeSE</a:t>
            </a:r>
            <a:r>
              <a:rPr lang="en-US" dirty="0"/>
              <a:t>), Liverpool, United Kingdom, 2020, pp. 269-272, </a:t>
            </a:r>
            <a:r>
              <a:rPr lang="en-US" dirty="0" err="1"/>
              <a:t>doi</a:t>
            </a:r>
            <a:r>
              <a:rPr lang="en-US" dirty="0"/>
              <a:t>: 10.1109/DeSE51703.2020.9450735.</a:t>
            </a:r>
            <a:endParaRPr lang="en-IN" dirty="0"/>
          </a:p>
          <a:p>
            <a:pPr algn="just"/>
            <a:endParaRPr lang="en-US" dirty="0"/>
          </a:p>
        </p:txBody>
      </p:sp>
    </p:spTree>
    <p:extLst>
      <p:ext uri="{BB962C8B-B14F-4D97-AF65-F5344CB8AC3E}">
        <p14:creationId xmlns:p14="http://schemas.microsoft.com/office/powerpoint/2010/main" val="1361643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50542B1-1625-57F8-8984-CB661D28579C}"/>
              </a:ext>
            </a:extLst>
          </p:cNvPr>
          <p:cNvSpPr txBox="1">
            <a:spLocks/>
          </p:cNvSpPr>
          <p:nvPr/>
        </p:nvSpPr>
        <p:spPr>
          <a:xfrm>
            <a:off x="740003" y="1031358"/>
            <a:ext cx="10232797" cy="4841541"/>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0" fontAlgn="base"/>
            <a:r>
              <a:rPr lang="en-US" dirty="0"/>
              <a:t>[4]Chen, Y., </a:t>
            </a:r>
            <a:r>
              <a:rPr lang="en-US" dirty="0" err="1"/>
              <a:t>Zhai</a:t>
            </a:r>
            <a:r>
              <a:rPr lang="en-US" dirty="0"/>
              <a:t>, L. A comparative study on student performance prediction using machine learning. Educ Inf Technol (2023). </a:t>
            </a:r>
            <a:r>
              <a:rPr lang="en-US" u="sng" dirty="0">
                <a:hlinkClick r:id="rId2"/>
              </a:rPr>
              <a:t>https://doi.org/10.1007/s10639-023-11672-1</a:t>
            </a:r>
            <a:endParaRPr lang="en-IN" dirty="0"/>
          </a:p>
          <a:p>
            <a:pPr lvl="0" fontAlgn="base"/>
            <a:r>
              <a:rPr lang="en-US" dirty="0"/>
              <a:t>[5]</a:t>
            </a:r>
            <a:r>
              <a:rPr lang="en-US" dirty="0" err="1"/>
              <a:t>Altabrawee</a:t>
            </a:r>
            <a:r>
              <a:rPr lang="en-US" dirty="0"/>
              <a:t>, Hussein Osama &amp; </a:t>
            </a:r>
            <a:r>
              <a:rPr lang="en-US" dirty="0" err="1"/>
              <a:t>Qaisa</a:t>
            </a:r>
            <a:r>
              <a:rPr lang="en-US" dirty="0"/>
              <a:t>&amp; Ali, r, Samir. (2019). Predicting Students’ Performance Using Machine Learning Techniques. JOURNAL OF UNIVERSITY OF BABYLON for pure and applied sciences. 27. 194-205. 10.29196/jubpas.v27i1.2108.</a:t>
            </a:r>
            <a:endParaRPr lang="en-IN" dirty="0"/>
          </a:p>
          <a:p>
            <a:pPr lvl="0" fontAlgn="base"/>
            <a:r>
              <a:rPr lang="en-US" dirty="0"/>
              <a:t>[6]</a:t>
            </a:r>
            <a:r>
              <a:rPr lang="en-US" dirty="0" err="1"/>
              <a:t>Hamsa</a:t>
            </a:r>
            <a:r>
              <a:rPr lang="en-US" dirty="0"/>
              <a:t>, </a:t>
            </a:r>
            <a:r>
              <a:rPr lang="en-US" dirty="0" err="1"/>
              <a:t>Hashmia</a:t>
            </a:r>
            <a:r>
              <a:rPr lang="en-US" dirty="0"/>
              <a:t> &amp; </a:t>
            </a:r>
            <a:r>
              <a:rPr lang="en-US" dirty="0" err="1"/>
              <a:t>Indiradevi</a:t>
            </a:r>
            <a:r>
              <a:rPr lang="en-US" dirty="0"/>
              <a:t>, Simi &amp; </a:t>
            </a:r>
            <a:r>
              <a:rPr lang="en-US" dirty="0" err="1"/>
              <a:t>Kizhakkethottam</a:t>
            </a:r>
            <a:r>
              <a:rPr lang="en-US" dirty="0"/>
              <a:t>, Jubilant. (2016). Student Academic Performance Prediction Model Using Decision Tree and Fuzzy Genetic Algorithm. Procedia Technology. 25. 326-332. 10.1016/j.protcy.2016.08.114.</a:t>
            </a:r>
            <a:endParaRPr lang="en-IN" dirty="0"/>
          </a:p>
          <a:p>
            <a:pPr algn="just"/>
            <a:r>
              <a:rPr lang="en-US" dirty="0"/>
              <a:t>[7]Chen, Y., </a:t>
            </a:r>
            <a:r>
              <a:rPr lang="en-US" dirty="0" err="1"/>
              <a:t>Zhai</a:t>
            </a:r>
            <a:r>
              <a:rPr lang="en-US" dirty="0"/>
              <a:t>, L. A comparative study on student performance prediction using machine learning. Educ Inf Technol (2023). </a:t>
            </a:r>
            <a:r>
              <a:rPr lang="en-US" u="sng" dirty="0">
                <a:hlinkClick r:id="rId2"/>
              </a:rPr>
              <a:t>https://doi.org/10.1007/s10639-023-11672-1</a:t>
            </a:r>
            <a:endParaRPr lang="en-IN" dirty="0"/>
          </a:p>
          <a:p>
            <a:pPr algn="just"/>
            <a:endParaRPr lang="en-IN" dirty="0"/>
          </a:p>
        </p:txBody>
      </p:sp>
    </p:spTree>
    <p:extLst>
      <p:ext uri="{BB962C8B-B14F-4D97-AF65-F5344CB8AC3E}">
        <p14:creationId xmlns:p14="http://schemas.microsoft.com/office/powerpoint/2010/main" val="2537464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BE83F3B3-74A1-9AEC-056F-C7EF618B38F5}"/>
              </a:ext>
            </a:extLst>
          </p:cNvPr>
          <p:cNvSpPr txBox="1">
            <a:spLocks/>
          </p:cNvSpPr>
          <p:nvPr/>
        </p:nvSpPr>
        <p:spPr>
          <a:xfrm>
            <a:off x="1451579" y="818708"/>
            <a:ext cx="9603275" cy="523121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[8]. Bolden-Barrett, V. (2017). Turnover costs employers $15,000 per worker. https://www.hrdive.com/news/study-turnover-costs-employers-15000-per-worker/449142/ (accessed on January 1, 2021). </a:t>
            </a:r>
          </a:p>
          <a:p>
            <a:pPr algn="just"/>
            <a:r>
              <a:rPr lang="en-US" dirty="0"/>
              <a:t>[9]. </a:t>
            </a:r>
            <a:r>
              <a:rPr lang="en-US" dirty="0" err="1"/>
              <a:t>Burkov</a:t>
            </a:r>
            <a:r>
              <a:rPr lang="en-US" dirty="0"/>
              <a:t>, A. (2019). The Hundred-Page Machine Learning Book, ISBN-13: 978-1999579500.</a:t>
            </a:r>
          </a:p>
          <a:p>
            <a:pPr algn="just"/>
            <a:r>
              <a:rPr lang="en-US" dirty="0"/>
              <a:t>[10]. Conlon, S. J. (2021). Why Do Data Scientists Want to Change Jobs: Using Machine Learning Techniques to Analyze Employees’ Intentions in Switching Jobs. INTERNATIONAL JOURNAL OF MANAGEMENT &amp; INFORMATION TECHNOLOGY, 16, 59–71. </a:t>
            </a:r>
            <a:r>
              <a:rPr lang="en-US" u="sng" dirty="0">
                <a:hlinkClick r:id="rId2"/>
              </a:rPr>
              <a:t>https://doi.org/10.24297/ijmit.v16i.9058</a:t>
            </a:r>
            <a:r>
              <a:rPr lang="en-US" dirty="0"/>
              <a:t>.</a:t>
            </a:r>
          </a:p>
          <a:p>
            <a:pPr algn="just"/>
            <a:r>
              <a:rPr lang="en-US" dirty="0"/>
              <a:t>[11]. </a:t>
            </a:r>
            <a:r>
              <a:rPr lang="en-US" dirty="0" err="1"/>
              <a:t>Fallucchi</a:t>
            </a:r>
            <a:r>
              <a:rPr lang="en-US" dirty="0"/>
              <a:t>, F., </a:t>
            </a:r>
            <a:r>
              <a:rPr lang="en-US" dirty="0" err="1"/>
              <a:t>Coladangelo</a:t>
            </a:r>
            <a:r>
              <a:rPr lang="en-US" dirty="0"/>
              <a:t>, M., </a:t>
            </a:r>
            <a:r>
              <a:rPr lang="en-US" dirty="0" err="1"/>
              <a:t>Giuliano</a:t>
            </a:r>
            <a:r>
              <a:rPr lang="en-US" dirty="0"/>
              <a:t>, R., &amp; William De Luca, E. (2020). “Predicting Employee Attrition Using Machine Learning Techniques.” Computers 9(4), 86. </a:t>
            </a:r>
            <a:r>
              <a:rPr lang="en-US" u="sng" dirty="0">
                <a:hlinkClick r:id="rId3"/>
              </a:rPr>
              <a:t>https://doi.org/10.3390/computers9040086</a:t>
            </a:r>
            <a:r>
              <a:rPr lang="en-US" dirty="0"/>
              <a:t>.</a:t>
            </a:r>
          </a:p>
          <a:p>
            <a:pPr algn="just"/>
            <a:endParaRPr lang="en-IN" dirty="0"/>
          </a:p>
        </p:txBody>
      </p:sp>
    </p:spTree>
    <p:extLst>
      <p:ext uri="{BB962C8B-B14F-4D97-AF65-F5344CB8AC3E}">
        <p14:creationId xmlns:p14="http://schemas.microsoft.com/office/powerpoint/2010/main" val="2789868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1859" y="1005566"/>
            <a:ext cx="10546080" cy="3847207"/>
          </a:xfrm>
          <a:prstGeom prst="rect">
            <a:avLst/>
          </a:prstGeom>
        </p:spPr>
        <p:txBody>
          <a:bodyPr wrap="square">
            <a:spAutoFit/>
          </a:bodyPr>
          <a:lstStyle/>
          <a:p>
            <a:pPr lvl="0" fontAlgn="base"/>
            <a:r>
              <a:rPr lang="en-US" sz="2000" dirty="0">
                <a:latin typeface="Times New Roman" panose="02020603050405020304" pitchFamily="18" charset="0"/>
                <a:cs typeface="Times New Roman" panose="02020603050405020304" pitchFamily="18" charset="0"/>
              </a:rPr>
              <a:t>[12]</a:t>
            </a:r>
            <a:r>
              <a:rPr lang="en-US" sz="2000" dirty="0" err="1">
                <a:latin typeface="Times New Roman" panose="02020603050405020304" pitchFamily="18" charset="0"/>
                <a:cs typeface="Times New Roman" panose="02020603050405020304" pitchFamily="18" charset="0"/>
              </a:rPr>
              <a:t>Altabrawee</a:t>
            </a:r>
            <a:r>
              <a:rPr lang="en-US" sz="2000" dirty="0">
                <a:latin typeface="Times New Roman" panose="02020603050405020304" pitchFamily="18" charset="0"/>
                <a:cs typeface="Times New Roman" panose="02020603050405020304" pitchFamily="18" charset="0"/>
              </a:rPr>
              <a:t>, Hussein Osama &amp; </a:t>
            </a:r>
            <a:r>
              <a:rPr lang="en-US" sz="2000" dirty="0" err="1">
                <a:latin typeface="Times New Roman" panose="02020603050405020304" pitchFamily="18" charset="0"/>
                <a:cs typeface="Times New Roman" panose="02020603050405020304" pitchFamily="18" charset="0"/>
              </a:rPr>
              <a:t>Qaisa</a:t>
            </a:r>
            <a:r>
              <a:rPr lang="en-US" sz="2000" dirty="0">
                <a:latin typeface="Times New Roman" panose="02020603050405020304" pitchFamily="18" charset="0"/>
                <a:cs typeface="Times New Roman" panose="02020603050405020304" pitchFamily="18" charset="0"/>
              </a:rPr>
              <a:t>&amp; Ali, r, Samir. (2019). Predicting Students’ Performance Using Machine Learning Techniques. JOURNAL OF UNIVERSITY OF BABYLON for pure and applied sciences. 27. 194-205. 10.29196/jubpas.v27i1.2108.</a:t>
            </a:r>
            <a:endParaRPr lang="en-IN"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[13]</a:t>
            </a:r>
            <a:r>
              <a:rPr lang="en-US" sz="2000" dirty="0" err="1">
                <a:latin typeface="Times New Roman" panose="02020603050405020304" pitchFamily="18" charset="0"/>
                <a:cs typeface="Times New Roman" panose="02020603050405020304" pitchFamily="18" charset="0"/>
              </a:rPr>
              <a:t>Hamsa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Hashmia</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Indiradevi</a:t>
            </a:r>
            <a:r>
              <a:rPr lang="en-US" sz="2000" dirty="0">
                <a:latin typeface="Times New Roman" panose="02020603050405020304" pitchFamily="18" charset="0"/>
                <a:cs typeface="Times New Roman" panose="02020603050405020304" pitchFamily="18" charset="0"/>
              </a:rPr>
              <a:t>, Simi &amp; </a:t>
            </a:r>
            <a:r>
              <a:rPr lang="en-US" sz="2000" dirty="0" err="1">
                <a:latin typeface="Times New Roman" panose="02020603050405020304" pitchFamily="18" charset="0"/>
                <a:cs typeface="Times New Roman" panose="02020603050405020304" pitchFamily="18" charset="0"/>
              </a:rPr>
              <a:t>Kizhakkethottam</a:t>
            </a:r>
            <a:r>
              <a:rPr lang="en-US" sz="2000" dirty="0">
                <a:latin typeface="Times New Roman" panose="02020603050405020304" pitchFamily="18" charset="0"/>
                <a:cs typeface="Times New Roman" panose="02020603050405020304" pitchFamily="18" charset="0"/>
              </a:rPr>
              <a:t>, Jubilant. (2016). Student Academic Performance Prediction Model Using Decision Tree and Fuzzy Genetic Algorithm. Procedia Technology. 25. 326-332. 10.1016/j.protcy.2016.08.114.</a:t>
            </a:r>
            <a:endParaRPr lang="en-IN"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[14]Chen, Y., </a:t>
            </a:r>
            <a:r>
              <a:rPr lang="en-US" sz="2000" dirty="0" err="1">
                <a:latin typeface="Times New Roman" panose="02020603050405020304" pitchFamily="18" charset="0"/>
                <a:cs typeface="Times New Roman" panose="02020603050405020304" pitchFamily="18" charset="0"/>
              </a:rPr>
              <a:t>Zhai</a:t>
            </a:r>
            <a:r>
              <a:rPr lang="en-US" sz="2000" dirty="0">
                <a:latin typeface="Times New Roman" panose="02020603050405020304" pitchFamily="18" charset="0"/>
                <a:cs typeface="Times New Roman" panose="02020603050405020304" pitchFamily="18" charset="0"/>
              </a:rPr>
              <a:t>, L. A comparative study on student performance prediction using machine learning. Educ Inf Technol (2023). </a:t>
            </a:r>
            <a:r>
              <a:rPr lang="en-US" sz="2000" u="sng" dirty="0">
                <a:latin typeface="Times New Roman" panose="02020603050405020304" pitchFamily="18" charset="0"/>
                <a:cs typeface="Times New Roman" panose="02020603050405020304" pitchFamily="18" charset="0"/>
                <a:hlinkClick r:id="rId2"/>
              </a:rPr>
              <a:t>https://doi.org/10.1007/s10639-023-11672-1</a:t>
            </a:r>
            <a:endParaRPr lang="en-IN"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[15]</a:t>
            </a:r>
            <a:r>
              <a:rPr lang="en-US" sz="2000" dirty="0" err="1">
                <a:latin typeface="Times New Roman" panose="02020603050405020304" pitchFamily="18" charset="0"/>
                <a:cs typeface="Times New Roman" panose="02020603050405020304" pitchFamily="18" charset="0"/>
              </a:rPr>
              <a:t>Altabrawee</a:t>
            </a:r>
            <a:r>
              <a:rPr lang="en-US" sz="2000" dirty="0">
                <a:latin typeface="Times New Roman" panose="02020603050405020304" pitchFamily="18" charset="0"/>
                <a:cs typeface="Times New Roman" panose="02020603050405020304" pitchFamily="18" charset="0"/>
              </a:rPr>
              <a:t>, Hussein Osama &amp; </a:t>
            </a:r>
            <a:r>
              <a:rPr lang="en-US" sz="2000" dirty="0" err="1">
                <a:latin typeface="Times New Roman" panose="02020603050405020304" pitchFamily="18" charset="0"/>
                <a:cs typeface="Times New Roman" panose="02020603050405020304" pitchFamily="18" charset="0"/>
              </a:rPr>
              <a:t>Qaisa</a:t>
            </a:r>
            <a:r>
              <a:rPr lang="en-US" sz="2000" dirty="0">
                <a:latin typeface="Times New Roman" panose="02020603050405020304" pitchFamily="18" charset="0"/>
                <a:cs typeface="Times New Roman" panose="02020603050405020304" pitchFamily="18" charset="0"/>
              </a:rPr>
              <a:t>&amp; Ali, r, Samir. (2019). Predicting Students’ Performance Using Machine Learning Techniques. JOURNAL OF UNIVERSITY OF BABYLON for pure and applied sciences. 27. 194-205. 10.29196/jubpas.v27i1.2108.</a:t>
            </a:r>
            <a:endParaRPr lang="en-IN" sz="2000" dirty="0">
              <a:latin typeface="Times New Roman" panose="02020603050405020304" pitchFamily="18"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4125243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9401-F04A-8F68-02B5-0A4BB170D52B}"/>
              </a:ext>
            </a:extLst>
          </p:cNvPr>
          <p:cNvSpPr>
            <a:spLocks noGrp="1"/>
          </p:cNvSpPr>
          <p:nvPr>
            <p:ph type="title"/>
          </p:nvPr>
        </p:nvSpPr>
        <p:spPr/>
        <p:txBody>
          <a:bodyPr/>
          <a:lstStyle/>
          <a:p>
            <a:r>
              <a:rPr lang="en-IN" dirty="0"/>
              <a:t>                                Thank You</a:t>
            </a:r>
          </a:p>
        </p:txBody>
      </p:sp>
      <p:sp>
        <p:nvSpPr>
          <p:cNvPr id="3" name="Content Placeholder 2"/>
          <p:cNvSpPr>
            <a:spLocks noGrp="1"/>
          </p:cNvSpPr>
          <p:nvPr>
            <p:ph idx="1"/>
          </p:nvPr>
        </p:nvSpPr>
        <p:spPr/>
        <p:txBody>
          <a:bodyPr>
            <a:normAutofit/>
          </a:bodyPr>
          <a:lstStyle/>
          <a:p>
            <a:pPr algn="ctr"/>
            <a:r>
              <a:rPr lang="en-US" sz="8800" dirty="0">
                <a:solidFill>
                  <a:srgbClr val="FF0000"/>
                </a:solidFill>
              </a:rPr>
              <a:t>ANY QUERY </a:t>
            </a:r>
          </a:p>
        </p:txBody>
      </p:sp>
    </p:spTree>
    <p:extLst>
      <p:ext uri="{BB962C8B-B14F-4D97-AF65-F5344CB8AC3E}">
        <p14:creationId xmlns:p14="http://schemas.microsoft.com/office/powerpoint/2010/main" val="334144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E904-4791-E734-EA3E-28D10EAA851A}"/>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1910DC3B-5924-4398-0605-8050C3C81F32}"/>
              </a:ext>
            </a:extLst>
          </p:cNvPr>
          <p:cNvSpPr>
            <a:spLocks noGrp="1"/>
          </p:cNvSpPr>
          <p:nvPr>
            <p:ph idx="1"/>
          </p:nvPr>
        </p:nvSpPr>
        <p:spPr>
          <a:xfrm>
            <a:off x="1558338" y="2015732"/>
            <a:ext cx="9878696" cy="3450613"/>
          </a:xfrm>
        </p:spPr>
        <p:txBody>
          <a:bodyPr>
            <a:noAutofit/>
          </a:bodyPr>
          <a:lstStyle/>
          <a:p>
            <a:pPr algn="just"/>
            <a:r>
              <a:rPr lang="en-US" sz="1800" dirty="0">
                <a:latin typeface="Times New Roman" panose="02020603050405020304" pitchFamily="18" charset="0"/>
                <a:cs typeface="Times New Roman" panose="02020603050405020304" pitchFamily="18" charset="0"/>
              </a:rPr>
              <a:t>The term "Student Performance" refers to the academic achievements and overall educational outcomes of students in a given context. It can be measured through various indicators, including academic achievement, dropout rates,  graduation rates,  and other assessments of learning.</a:t>
            </a:r>
          </a:p>
          <a:p>
            <a:r>
              <a:rPr lang="en-US" sz="1800" b="1" dirty="0">
                <a:latin typeface="Times New Roman" panose="02020603050405020304" pitchFamily="18" charset="0"/>
                <a:cs typeface="Times New Roman" panose="02020603050405020304" pitchFamily="18" charset="0"/>
              </a:rPr>
              <a:t>Academic Achievement</a:t>
            </a:r>
            <a:r>
              <a:rPr lang="en-US" sz="1800" dirty="0">
                <a:latin typeface="Times New Roman" panose="02020603050405020304" pitchFamily="18" charset="0"/>
                <a:cs typeface="Times New Roman" panose="02020603050405020304" pitchFamily="18" charset="0"/>
              </a:rPr>
              <a:t>: This aspect of student performance evaluates how well students are performing academically in their studies. It can be measured through grades, class rankings, GPA (Grade Point Average), and performance on standardized tests. </a:t>
            </a:r>
          </a:p>
          <a:p>
            <a:r>
              <a:rPr lang="en-US" sz="1800" b="1" dirty="0">
                <a:latin typeface="Times New Roman" panose="02020603050405020304" pitchFamily="18" charset="0"/>
                <a:cs typeface="Times New Roman" panose="02020603050405020304" pitchFamily="18" charset="0"/>
              </a:rPr>
              <a:t>Dropout Rates</a:t>
            </a:r>
            <a:r>
              <a:rPr lang="en-US" sz="1800" dirty="0">
                <a:latin typeface="Times New Roman" panose="02020603050405020304" pitchFamily="18" charset="0"/>
                <a:cs typeface="Times New Roman" panose="02020603050405020304" pitchFamily="18" charset="0"/>
              </a:rPr>
              <a:t>: Dropout rates represent the percentage of students who leave school before completing their education. High dropout rates are generally considered a negative indicator of student performance and educational quality, as they may indicate issues with student engagement, support, and school environment.</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55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2EC-9296-0F31-790C-76F5A3469907}"/>
              </a:ext>
            </a:extLst>
          </p:cNvPr>
          <p:cNvSpPr>
            <a:spLocks noGrp="1"/>
          </p:cNvSpPr>
          <p:nvPr>
            <p:ph type="title"/>
          </p:nvPr>
        </p:nvSpPr>
        <p:spPr>
          <a:xfrm>
            <a:off x="1738450" y="1109319"/>
            <a:ext cx="9603275" cy="1049235"/>
          </a:xfrm>
        </p:spPr>
        <p:txBody>
          <a:bodyPr/>
          <a:lstStyle/>
          <a:p>
            <a:r>
              <a:rPr lang="en-IN" dirty="0"/>
              <a:t>Motivation of research</a:t>
            </a:r>
          </a:p>
        </p:txBody>
      </p:sp>
      <p:sp>
        <p:nvSpPr>
          <p:cNvPr id="3" name="Content Placeholder 2">
            <a:extLst>
              <a:ext uri="{FF2B5EF4-FFF2-40B4-BE49-F238E27FC236}">
                <a16:creationId xmlns:a16="http://schemas.microsoft.com/office/drawing/2014/main" id="{36126BE5-C7CA-3361-8918-77A6B8A43844}"/>
              </a:ext>
            </a:extLst>
          </p:cNvPr>
          <p:cNvSpPr>
            <a:spLocks noGrp="1"/>
          </p:cNvSpPr>
          <p:nvPr>
            <p:ph idx="1"/>
          </p:nvPr>
        </p:nvSpPr>
        <p:spPr/>
        <p:txBody>
          <a:bodyPr>
            <a:noAutofit/>
          </a:bodyPr>
          <a:lstStyle/>
          <a:p>
            <a:pPr marL="0" marR="0" indent="0" algn="just">
              <a:spcBef>
                <a:spcPts val="0"/>
              </a:spcBef>
              <a:spcAft>
                <a:spcPts val="1000"/>
              </a:spcAft>
              <a:buNone/>
            </a:pPr>
            <a:r>
              <a:rPr lang="en-US" sz="1800" b="0" i="0" dirty="0">
                <a:solidFill>
                  <a:srgbClr val="222222"/>
                </a:solidFill>
                <a:effectLst/>
                <a:latin typeface="Times New Roman" panose="02020603050405020304" pitchFamily="18" charset="0"/>
                <a:cs typeface="Times New Roman" panose="02020603050405020304" pitchFamily="18" charset="0"/>
              </a:rPr>
              <a:t>As researchers, our first task is to define the issue facing the field of study.</a:t>
            </a:r>
            <a:r>
              <a:rPr lang="en-US" sz="1800" dirty="0">
                <a:latin typeface="Times New Roman" panose="02020603050405020304" pitchFamily="18" charset="0"/>
                <a:cs typeface="Times New Roman" panose="02020603050405020304" pitchFamily="18" charset="0"/>
              </a:rPr>
              <a:t> </a:t>
            </a:r>
          </a:p>
          <a:p>
            <a:pPr marL="0" marR="0" indent="0" algn="just">
              <a:spcBef>
                <a:spcPts val="0"/>
              </a:spcBef>
              <a:spcAft>
                <a:spcPts val="1000"/>
              </a:spcAft>
              <a:buNone/>
            </a:pPr>
            <a:r>
              <a:rPr lang="en-US" sz="1800" dirty="0">
                <a:latin typeface="Times New Roman" panose="02020603050405020304" pitchFamily="18" charset="0"/>
                <a:cs typeface="Times New Roman" panose="02020603050405020304" pitchFamily="18" charset="0"/>
              </a:rPr>
              <a:t>Educational Quality and Accountability: Understanding student performance is essential for assessing the overall quality and effectiveness of the education system.</a:t>
            </a:r>
          </a:p>
          <a:p>
            <a:pPr marL="0" marR="0" indent="0" algn="just">
              <a:spcBef>
                <a:spcPts val="0"/>
              </a:spcBef>
              <a:spcAft>
                <a:spcPts val="1000"/>
              </a:spcAft>
              <a:buNone/>
            </a:pPr>
            <a:r>
              <a:rPr lang="en-US" sz="1800" dirty="0">
                <a:latin typeface="Times New Roman" panose="02020603050405020304" pitchFamily="18" charset="0"/>
                <a:cs typeface="Times New Roman" panose="02020603050405020304" pitchFamily="18" charset="0"/>
              </a:rPr>
              <a:t>Academic Success and Student Well-being: Student performance directly correlates with academic success and overall well-being. High academic achievement is associated with better opportunities for further education, employment, and personal development. </a:t>
            </a:r>
          </a:p>
          <a:p>
            <a:pPr marL="0" marR="0" indent="0" algn="just">
              <a:spcBef>
                <a:spcPts val="0"/>
              </a:spcBef>
              <a:spcAft>
                <a:spcPts val="1000"/>
              </a:spcAft>
              <a:buNone/>
            </a:pPr>
            <a:r>
              <a:rPr lang="en-US" sz="1800" dirty="0">
                <a:latin typeface="Times New Roman" panose="02020603050405020304" pitchFamily="18" charset="0"/>
                <a:cs typeface="Times New Roman" panose="02020603050405020304" pitchFamily="18" charset="0"/>
              </a:rPr>
              <a:t>Long-term Impact: Education plays a crucial role in shaping the future of individuals and society as a whole. Monitoring and improving student performance can have long-term positive effects on the personal growth and success of students and contribute to the overall progress of the nation.</a:t>
            </a:r>
            <a:endParaRPr lang="en-US" sz="1800" b="0" i="0" dirty="0">
              <a:solidFill>
                <a:srgbClr val="222222"/>
              </a:solidFill>
              <a:effectLst/>
              <a:latin typeface="Times New Roman" pitchFamily="18" charset="0"/>
              <a:cs typeface="Times New Roman" panose="02020603050405020304" pitchFamily="18" charset="0"/>
            </a:endParaRPr>
          </a:p>
          <a:p>
            <a:pPr marL="0" marR="0" indent="0" algn="just">
              <a:spcBef>
                <a:spcPts val="0"/>
              </a:spcBef>
              <a:spcAft>
                <a:spcPts val="1000"/>
              </a:spcAft>
              <a:buNone/>
            </a:pPr>
            <a:r>
              <a:rPr lang="en-US" sz="1800" b="0" i="0" dirty="0">
                <a:solidFill>
                  <a:srgbClr val="222222"/>
                </a:solidFill>
                <a:effectLst/>
                <a:latin typeface="Times New Roman" pitchFamily="18" charset="0"/>
                <a:cs typeface="Times New Roman" panose="02020603050405020304" pitchFamily="18" charset="0"/>
              </a:rPr>
              <a:t> Then I started work on this crucial field.</a:t>
            </a:r>
          </a:p>
          <a:p>
            <a:pPr marL="0" indent="0">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73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44A3-48D6-6BBD-D20A-7087F730E945}"/>
              </a:ext>
            </a:extLst>
          </p:cNvPr>
          <p:cNvSpPr>
            <a:spLocks noGrp="1"/>
          </p:cNvSpPr>
          <p:nvPr>
            <p:ph type="title"/>
          </p:nvPr>
        </p:nvSpPr>
        <p:spPr/>
        <p:txBody>
          <a:bodyPr/>
          <a:lstStyle/>
          <a:p>
            <a:r>
              <a:rPr lang="en-IN" dirty="0"/>
              <a:t>Organization Of Dissertation Report</a:t>
            </a:r>
          </a:p>
        </p:txBody>
      </p:sp>
      <p:sp>
        <p:nvSpPr>
          <p:cNvPr id="3" name="Content Placeholder 2">
            <a:extLst>
              <a:ext uri="{FF2B5EF4-FFF2-40B4-BE49-F238E27FC236}">
                <a16:creationId xmlns:a16="http://schemas.microsoft.com/office/drawing/2014/main" id="{CF9477B0-5E18-C76A-4C56-9C563D568E05}"/>
              </a:ext>
            </a:extLst>
          </p:cNvPr>
          <p:cNvSpPr>
            <a:spLocks noGrp="1"/>
          </p:cNvSpPr>
          <p:nvPr>
            <p:ph idx="1"/>
          </p:nvPr>
        </p:nvSpPr>
        <p:spPr>
          <a:xfrm>
            <a:off x="1451579" y="1853754"/>
            <a:ext cx="9603275" cy="4366071"/>
          </a:xfrm>
        </p:spPr>
        <p:txBody>
          <a:bodyPr>
            <a:normAutofit/>
          </a:bodyPr>
          <a:lstStyle/>
          <a:p>
            <a:pPr algn="just"/>
            <a:r>
              <a:rPr lang="en-US" b="1" dirty="0">
                <a:latin typeface="Times New Roman" pitchFamily="18" charset="0"/>
                <a:cs typeface="Times New Roman" pitchFamily="18" charset="0"/>
              </a:rPr>
              <a:t>Chapter 1</a:t>
            </a:r>
            <a:r>
              <a:rPr lang="en-US" dirty="0">
                <a:latin typeface="Times New Roman" pitchFamily="18" charset="0"/>
                <a:cs typeface="Times New Roman" pitchFamily="18" charset="0"/>
              </a:rPr>
              <a:t> deals with the introduction of Student Performance, working, applications, techniques, architecture. It also includes the problem statement and objective of dissertation work. </a:t>
            </a:r>
          </a:p>
          <a:p>
            <a:pPr algn="just"/>
            <a:r>
              <a:rPr lang="en-US" b="1" dirty="0">
                <a:latin typeface="Times New Roman" pitchFamily="18" charset="0"/>
                <a:cs typeface="Times New Roman" pitchFamily="18" charset="0"/>
              </a:rPr>
              <a:t>Chapter 2</a:t>
            </a:r>
            <a:r>
              <a:rPr lang="en-US" dirty="0">
                <a:latin typeface="Times New Roman" pitchFamily="18" charset="0"/>
                <a:cs typeface="Times New Roman" pitchFamily="18" charset="0"/>
              </a:rPr>
              <a:t> deals with review of literatures related to Student Performance</a:t>
            </a:r>
          </a:p>
          <a:p>
            <a:pPr algn="just"/>
            <a:r>
              <a:rPr lang="en-US" b="1" dirty="0">
                <a:latin typeface="Times New Roman" pitchFamily="18" charset="0"/>
                <a:cs typeface="Times New Roman" pitchFamily="18" charset="0"/>
              </a:rPr>
              <a:t>Chapter 3</a:t>
            </a:r>
            <a:r>
              <a:rPr lang="en-US" dirty="0">
                <a:latin typeface="Times New Roman" pitchFamily="18" charset="0"/>
                <a:cs typeface="Times New Roman" pitchFamily="18" charset="0"/>
              </a:rPr>
              <a:t> deals with Theoretical Aspect of Proposed Work. </a:t>
            </a:r>
          </a:p>
          <a:p>
            <a:pPr algn="just"/>
            <a:r>
              <a:rPr lang="en-US" b="1" dirty="0">
                <a:latin typeface="Times New Roman" pitchFamily="18" charset="0"/>
                <a:cs typeface="Times New Roman" pitchFamily="18" charset="0"/>
              </a:rPr>
              <a:t>Chapter 4</a:t>
            </a:r>
            <a:r>
              <a:rPr lang="en-US" dirty="0">
                <a:latin typeface="Times New Roman" pitchFamily="18" charset="0"/>
                <a:cs typeface="Times New Roman" pitchFamily="18" charset="0"/>
              </a:rPr>
              <a:t> deals with the details of Methodology and overall system design flow along with experimentation details. </a:t>
            </a:r>
          </a:p>
          <a:p>
            <a:pPr algn="just"/>
            <a:r>
              <a:rPr lang="en-US" b="1" dirty="0">
                <a:latin typeface="Times New Roman" pitchFamily="18" charset="0"/>
                <a:cs typeface="Times New Roman" pitchFamily="18" charset="0"/>
              </a:rPr>
              <a:t>Chapter 5</a:t>
            </a:r>
            <a:r>
              <a:rPr lang="en-US" dirty="0">
                <a:latin typeface="Times New Roman" pitchFamily="18" charset="0"/>
                <a:cs typeface="Times New Roman" pitchFamily="18" charset="0"/>
              </a:rPr>
              <a:t> deals with the experimental results and analysis. </a:t>
            </a:r>
          </a:p>
          <a:p>
            <a:pPr algn="just"/>
            <a:r>
              <a:rPr lang="en-US" b="1" dirty="0">
                <a:latin typeface="Times New Roman" pitchFamily="18" charset="0"/>
                <a:cs typeface="Times New Roman" pitchFamily="18" charset="0"/>
              </a:rPr>
              <a:t>Chapter 6</a:t>
            </a:r>
            <a:r>
              <a:rPr lang="en-US" dirty="0">
                <a:latin typeface="Times New Roman" pitchFamily="18" charset="0"/>
                <a:cs typeface="Times New Roman" pitchFamily="18" charset="0"/>
              </a:rPr>
              <a:t> contains the conclusion of the work. </a:t>
            </a:r>
          </a:p>
        </p:txBody>
      </p:sp>
    </p:spTree>
    <p:extLst>
      <p:ext uri="{BB962C8B-B14F-4D97-AF65-F5344CB8AC3E}">
        <p14:creationId xmlns:p14="http://schemas.microsoft.com/office/powerpoint/2010/main" val="192561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70C4-3ECC-F7EB-58BF-A345A6838E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DF8B8C2-4F2B-A3A2-E634-8B861274B2F9}"/>
              </a:ext>
            </a:extLst>
          </p:cNvPr>
          <p:cNvSpPr>
            <a:spLocks noGrp="1"/>
          </p:cNvSpPr>
          <p:nvPr>
            <p:ph idx="1"/>
          </p:nvPr>
        </p:nvSpPr>
        <p:spPr>
          <a:xfrm>
            <a:off x="1451579" y="1886942"/>
            <a:ext cx="9603275" cy="3450613"/>
          </a:xfrm>
        </p:spPr>
        <p:txBody>
          <a:bodyPr>
            <a:noAutofit/>
          </a:bodyPr>
          <a:lstStyle/>
          <a:p>
            <a:pPr algn="just">
              <a:buFont typeface="Wingdings" pitchFamily="2" charset="2"/>
              <a:buChar char="v"/>
            </a:pPr>
            <a:r>
              <a:rPr lang="en-US" dirty="0">
                <a:latin typeface="Times New Roman" panose="02020603050405020304" pitchFamily="18" charset="0"/>
                <a:cs typeface="Times New Roman" panose="02020603050405020304" pitchFamily="18" charset="0"/>
              </a:rPr>
              <a:t>The use of machine learning techniques to forecast student performance and pinpoint variables that influence academic achievement or dropout rates has gained popularity in recent years. Academic success is a performance indicator that shows which pupils have reached particular objectives. Numerous stakeholders, including students, professors, and academic institutions, consider it crucial to predict students' success in particular courses or over a whole programme. The most crucial information for this study is student academic data since it provides the most comprehensive picture of the pupils. Machine learning has many different applications. Machine learning is used by search engines to more accurately build relationships between search terms and online pages.</a:t>
            </a:r>
            <a:endParaRPr lang="en-IN" dirty="0">
              <a:latin typeface="Times New Roman" panose="02020603050405020304" pitchFamily="18" charset="0"/>
              <a:cs typeface="Times New Roman" panose="02020603050405020304" pitchFamily="18" charset="0"/>
            </a:endParaRPr>
          </a:p>
          <a:p>
            <a:pPr algn="just">
              <a:buFont typeface="Wingdings" pitchFamily="2" charset="2"/>
              <a:buChar char="v"/>
            </a:pPr>
            <a:endParaRPr lang="en-US" dirty="0"/>
          </a:p>
        </p:txBody>
      </p:sp>
    </p:spTree>
    <p:extLst>
      <p:ext uri="{BB962C8B-B14F-4D97-AF65-F5344CB8AC3E}">
        <p14:creationId xmlns:p14="http://schemas.microsoft.com/office/powerpoint/2010/main" val="32112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61F3-6204-4571-E02F-841E167146B2}"/>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ED4327DC-30B7-03A1-03F1-80C8EB3E45A4}"/>
              </a:ext>
            </a:extLst>
          </p:cNvPr>
          <p:cNvSpPr>
            <a:spLocks noGrp="1"/>
          </p:cNvSpPr>
          <p:nvPr>
            <p:ph idx="1"/>
          </p:nvPr>
        </p:nvSpPr>
        <p:spPr>
          <a:xfrm>
            <a:off x="1451579" y="1853754"/>
            <a:ext cx="9603275" cy="3612591"/>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 have read over 40 papers throughout my investigation. In my thesis, I analyzed 30 publications which are connected on machine learning algorithms for predicting student performance based on academic achievement and dropout rates.. Each study used a unique set of methods, was run on a unique set of data, and yielded a unique set of findings. Some researches employed MATLAB library modules, while the most majority relied on machine learning techniques like decision tree, random forest, support vector machine, machine learning, etc.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1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16EE0A2-309D-16A5-24DC-5CD9EB48A01C}"/>
              </a:ext>
            </a:extLst>
          </p:cNvPr>
          <p:cNvGraphicFramePr>
            <a:graphicFrameLocks noGrp="1"/>
          </p:cNvGraphicFramePr>
          <p:nvPr>
            <p:extLst>
              <p:ext uri="{D42A27DB-BD31-4B8C-83A1-F6EECF244321}">
                <p14:modId xmlns:p14="http://schemas.microsoft.com/office/powerpoint/2010/main" val="2890278368"/>
              </p:ext>
            </p:extLst>
          </p:nvPr>
        </p:nvGraphicFramePr>
        <p:xfrm>
          <a:off x="2032000" y="719666"/>
          <a:ext cx="8127999" cy="1010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30447997"/>
                    </a:ext>
                  </a:extLst>
                </a:gridCol>
                <a:gridCol w="2709333">
                  <a:extLst>
                    <a:ext uri="{9D8B030D-6E8A-4147-A177-3AD203B41FA5}">
                      <a16:colId xmlns:a16="http://schemas.microsoft.com/office/drawing/2014/main" val="2395856193"/>
                    </a:ext>
                  </a:extLst>
                </a:gridCol>
                <a:gridCol w="2709333">
                  <a:extLst>
                    <a:ext uri="{9D8B030D-6E8A-4147-A177-3AD203B41FA5}">
                      <a16:colId xmlns:a16="http://schemas.microsoft.com/office/drawing/2014/main" val="1466919484"/>
                    </a:ext>
                  </a:extLst>
                </a:gridCol>
              </a:tblGrid>
              <a:tr h="370840">
                <a:tc>
                  <a:txBody>
                    <a:bodyPr/>
                    <a:lstStyle/>
                    <a:p>
                      <a:r>
                        <a:rPr lang="en-IN" dirty="0"/>
                        <a:t>Name of Publisher</a:t>
                      </a:r>
                    </a:p>
                  </a:txBody>
                  <a:tcPr/>
                </a:tc>
                <a:tc>
                  <a:txBody>
                    <a:bodyPr/>
                    <a:lstStyle/>
                    <a:p>
                      <a:r>
                        <a:rPr lang="en-IN" dirty="0"/>
                        <a:t>              IEEE</a:t>
                      </a:r>
                    </a:p>
                  </a:txBody>
                  <a:tcPr/>
                </a:tc>
                <a:tc>
                  <a:txBody>
                    <a:bodyPr/>
                    <a:lstStyle/>
                    <a:p>
                      <a:r>
                        <a:rPr lang="en-IN" dirty="0"/>
                        <a:t> International Conference and Journal</a:t>
                      </a:r>
                    </a:p>
                  </a:txBody>
                  <a:tcPr/>
                </a:tc>
                <a:extLst>
                  <a:ext uri="{0D108BD9-81ED-4DB2-BD59-A6C34878D82A}">
                    <a16:rowId xmlns:a16="http://schemas.microsoft.com/office/drawing/2014/main" val="1353548811"/>
                  </a:ext>
                </a:extLst>
              </a:tr>
              <a:tr h="370840">
                <a:tc>
                  <a:txBody>
                    <a:bodyPr/>
                    <a:lstStyle/>
                    <a:p>
                      <a:r>
                        <a:rPr lang="en-IN" dirty="0"/>
                        <a:t>No. of Papers studied</a:t>
                      </a:r>
                    </a:p>
                  </a:txBody>
                  <a:tcPr/>
                </a:tc>
                <a:tc>
                  <a:txBody>
                    <a:bodyPr/>
                    <a:lstStyle/>
                    <a:p>
                      <a:r>
                        <a:rPr lang="en-IN" dirty="0"/>
                        <a:t>                10</a:t>
                      </a:r>
                    </a:p>
                  </a:txBody>
                  <a:tcPr/>
                </a:tc>
                <a:tc>
                  <a:txBody>
                    <a:bodyPr/>
                    <a:lstStyle/>
                    <a:p>
                      <a:r>
                        <a:rPr lang="en-IN" dirty="0"/>
                        <a:t>                27</a:t>
                      </a:r>
                    </a:p>
                  </a:txBody>
                  <a:tcPr/>
                </a:tc>
                <a:extLst>
                  <a:ext uri="{0D108BD9-81ED-4DB2-BD59-A6C34878D82A}">
                    <a16:rowId xmlns:a16="http://schemas.microsoft.com/office/drawing/2014/main" val="2262534608"/>
                  </a:ext>
                </a:extLst>
              </a:tr>
            </a:tbl>
          </a:graphicData>
        </a:graphic>
      </p:graphicFrame>
      <p:cxnSp>
        <p:nvCxnSpPr>
          <p:cNvPr id="5" name="Straight Arrow Connector 4">
            <a:extLst>
              <a:ext uri="{FF2B5EF4-FFF2-40B4-BE49-F238E27FC236}">
                <a16:creationId xmlns:a16="http://schemas.microsoft.com/office/drawing/2014/main" id="{03489635-1FE4-62E2-2938-FCF749374A33}"/>
              </a:ext>
            </a:extLst>
          </p:cNvPr>
          <p:cNvCxnSpPr/>
          <p:nvPr/>
        </p:nvCxnSpPr>
        <p:spPr>
          <a:xfrm>
            <a:off x="5954233" y="1730586"/>
            <a:ext cx="0" cy="651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350F71-0855-5B92-D736-8BF7CE81A124}"/>
              </a:ext>
            </a:extLst>
          </p:cNvPr>
          <p:cNvSpPr txBox="1"/>
          <p:nvPr/>
        </p:nvSpPr>
        <p:spPr>
          <a:xfrm>
            <a:off x="2031999" y="2381693"/>
            <a:ext cx="8037033" cy="646331"/>
          </a:xfrm>
          <a:prstGeom prst="rect">
            <a:avLst/>
          </a:prstGeom>
          <a:noFill/>
        </p:spPr>
        <p:txBody>
          <a:bodyPr wrap="square" rtlCol="0">
            <a:spAutoFit/>
          </a:bodyPr>
          <a:lstStyle/>
          <a:p>
            <a:r>
              <a:rPr lang="en-US" dirty="0">
                <a:latin typeface="Times-Roman"/>
              </a:rPr>
              <a:t>7</a:t>
            </a:r>
            <a:r>
              <a:rPr lang="en-US" sz="1800" b="0" i="0" u="none" strike="noStrike" baseline="0" dirty="0">
                <a:latin typeface="Times-Roman"/>
              </a:rPr>
              <a:t> papers were eliminated due to lack of data, Same algo. used and a closed research gap.</a:t>
            </a:r>
            <a:endParaRPr lang="en-IN" dirty="0"/>
          </a:p>
        </p:txBody>
      </p:sp>
      <p:sp>
        <p:nvSpPr>
          <p:cNvPr id="7" name="TextBox 6">
            <a:extLst>
              <a:ext uri="{FF2B5EF4-FFF2-40B4-BE49-F238E27FC236}">
                <a16:creationId xmlns:a16="http://schemas.microsoft.com/office/drawing/2014/main" id="{8595914E-7726-ECA2-ED2E-CA2FE26494A6}"/>
              </a:ext>
            </a:extLst>
          </p:cNvPr>
          <p:cNvSpPr txBox="1"/>
          <p:nvPr/>
        </p:nvSpPr>
        <p:spPr>
          <a:xfrm>
            <a:off x="2052676" y="2954169"/>
            <a:ext cx="7803114" cy="369332"/>
          </a:xfrm>
          <a:prstGeom prst="rect">
            <a:avLst/>
          </a:prstGeom>
          <a:noFill/>
        </p:spPr>
        <p:txBody>
          <a:bodyPr wrap="square" rtlCol="0">
            <a:spAutoFit/>
          </a:bodyPr>
          <a:lstStyle/>
          <a:p>
            <a:endParaRPr lang="en-IN" dirty="0"/>
          </a:p>
        </p:txBody>
      </p:sp>
      <p:cxnSp>
        <p:nvCxnSpPr>
          <p:cNvPr id="8" name="Straight Arrow Connector 7">
            <a:extLst>
              <a:ext uri="{FF2B5EF4-FFF2-40B4-BE49-F238E27FC236}">
                <a16:creationId xmlns:a16="http://schemas.microsoft.com/office/drawing/2014/main" id="{C484E00F-F1A1-17CD-3389-6F7577AE189F}"/>
              </a:ext>
            </a:extLst>
          </p:cNvPr>
          <p:cNvCxnSpPr/>
          <p:nvPr/>
        </p:nvCxnSpPr>
        <p:spPr>
          <a:xfrm>
            <a:off x="5936513" y="2954169"/>
            <a:ext cx="0" cy="651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E00398-72C3-A8A2-0D04-F30AD7E2A6B9}"/>
              </a:ext>
            </a:extLst>
          </p:cNvPr>
          <p:cNvSpPr txBox="1"/>
          <p:nvPr/>
        </p:nvSpPr>
        <p:spPr>
          <a:xfrm>
            <a:off x="2052678" y="3679131"/>
            <a:ext cx="78031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Finally, 30 papers reviewed ( IEEE – 18 and International Conference - 12) </a:t>
            </a:r>
          </a:p>
        </p:txBody>
      </p:sp>
      <p:sp>
        <p:nvSpPr>
          <p:cNvPr id="10" name="Rectangle 9">
            <a:extLst>
              <a:ext uri="{FF2B5EF4-FFF2-40B4-BE49-F238E27FC236}">
                <a16:creationId xmlns:a16="http://schemas.microsoft.com/office/drawing/2014/main" id="{CE0D05AE-06FE-AAF8-1BB9-DEC5AE586268}"/>
              </a:ext>
            </a:extLst>
          </p:cNvPr>
          <p:cNvSpPr/>
          <p:nvPr/>
        </p:nvSpPr>
        <p:spPr>
          <a:xfrm>
            <a:off x="2052676" y="2381693"/>
            <a:ext cx="8127996" cy="5724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E015AA5-965D-7D98-33D6-1EA73BE849BF}"/>
              </a:ext>
            </a:extLst>
          </p:cNvPr>
          <p:cNvSpPr/>
          <p:nvPr/>
        </p:nvSpPr>
        <p:spPr>
          <a:xfrm>
            <a:off x="2031999" y="3600500"/>
            <a:ext cx="8148673" cy="4479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22074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20684</TotalTime>
  <Words>3228</Words>
  <Application>Microsoft Office PowerPoint</Application>
  <PresentationFormat>Widescreen</PresentationFormat>
  <Paragraphs>158</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Gill Sans MT</vt:lpstr>
      <vt:lpstr>Times New Roman</vt:lpstr>
      <vt:lpstr>Times-Roman</vt:lpstr>
      <vt:lpstr>Wingdings</vt:lpstr>
      <vt:lpstr>Gallery</vt:lpstr>
      <vt:lpstr>Master of Technology Department of Computer Science &amp; Engineering With Specialization in computer Science </vt:lpstr>
      <vt:lpstr> Contents</vt:lpstr>
      <vt:lpstr>Abstract</vt:lpstr>
      <vt:lpstr>Definition</vt:lpstr>
      <vt:lpstr>Motivation of research</vt:lpstr>
      <vt:lpstr>Organization Of Dissertation Report</vt:lpstr>
      <vt:lpstr>introduction</vt:lpstr>
      <vt:lpstr>Literature Review</vt:lpstr>
      <vt:lpstr>PowerPoint Presentation</vt:lpstr>
      <vt:lpstr>Literature reviews</vt:lpstr>
      <vt:lpstr>Literature review (cont…)</vt:lpstr>
      <vt:lpstr>Literature review (cont…)</vt:lpstr>
      <vt:lpstr>PowerPoint Presentation</vt:lpstr>
      <vt:lpstr>Research objectives </vt:lpstr>
      <vt:lpstr>methodology</vt:lpstr>
      <vt:lpstr>Methodology (Cont…)</vt:lpstr>
      <vt:lpstr>Proposed model</vt:lpstr>
      <vt:lpstr>Data collection</vt:lpstr>
      <vt:lpstr>requirements</vt:lpstr>
      <vt:lpstr>RESULTS AND DISCUSSION</vt:lpstr>
      <vt:lpstr>PERFORMANCE ANALYSIS OF ALGORITHMS  Naïve Bayes Classification Report</vt:lpstr>
      <vt:lpstr>PERFORMANCE ANALYSIS OF ALGORITHMS con. Logistic Regression Classification Report</vt:lpstr>
      <vt:lpstr>PERFORMANCE ANALYSIS OF ALGORITHMS con. Random Forest Classification Report</vt:lpstr>
      <vt:lpstr>PERFORMANCE ANALYSIS OF ALGORITHMS con. XGBoost Classification Report</vt:lpstr>
      <vt:lpstr>PERFORMANCE ANALYSIS OF ALGORITHMS con. Support Vector Machine Classification Report</vt:lpstr>
      <vt:lpstr>PowerPoint Presentation</vt:lpstr>
      <vt:lpstr>COMPARATIVE PERFORMANCE EVALUATION </vt:lpstr>
      <vt:lpstr>COMPARATIVE PERFORMANCE EVALUATION</vt:lpstr>
      <vt:lpstr>CONCLUSION</vt:lpstr>
      <vt:lpstr>Future scope</vt:lpstr>
      <vt:lpstr>Published paper</vt:lpstr>
      <vt:lpstr>Submitted paper</vt:lpstr>
      <vt:lpstr>Plagiarism report </vt:lpstr>
      <vt:lpstr>references</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Final Presentation                                                                        ON An Advance Attendance system using Face Recognition For University</dc:title>
  <dc:creator>Nikita Sharma</dc:creator>
  <cp:lastModifiedBy>Shailesh</cp:lastModifiedBy>
  <cp:revision>195</cp:revision>
  <dcterms:created xsi:type="dcterms:W3CDTF">2023-05-04T15:52:22Z</dcterms:created>
  <dcterms:modified xsi:type="dcterms:W3CDTF">2023-08-17T14:12:33Z</dcterms:modified>
</cp:coreProperties>
</file>