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80550" y="162575"/>
            <a:ext cx="8520600" cy="4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Walmart Sales Performance: Key Drivers &amp; Actionable Insights (2010-2012)</a:t>
            </a:r>
            <a:endParaRPr sz="2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6650" y="743425"/>
            <a:ext cx="8520600" cy="4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Key Findings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Holiday Impact:</a:t>
            </a:r>
            <a:r>
              <a:rPr lang="en" sz="1200">
                <a:solidFill>
                  <a:schemeClr val="dk1"/>
                </a:solidFill>
              </a:rPr>
              <a:t> Holiday periods generate significantly higher sales (2bn+) compared to non-holiday weeks, with consistent year-over-year growth.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Store Performance:</a:t>
            </a:r>
            <a:r>
              <a:rPr lang="en" sz="1200">
                <a:solidFill>
                  <a:schemeClr val="dk1"/>
                </a:solidFill>
              </a:rPr>
              <a:t> Top 5 stores (#20, #4, #14, #13, #2) contribute over 80% of total sales, with Store #20 leading at 20.7% of revenue.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Seasonal Patterns:</a:t>
            </a:r>
            <a:r>
              <a:rPr lang="en" sz="1200">
                <a:solidFill>
                  <a:schemeClr val="dk1"/>
                </a:solidFill>
              </a:rPr>
              <a:t> Sales show clear seasonality with major peaks in January (post-holiday) and consistent summer performance despite varying temperatures.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Temperature Analysis:</a:t>
            </a:r>
            <a:r>
              <a:rPr lang="en" sz="1200">
                <a:solidFill>
                  <a:schemeClr val="dk1"/>
                </a:solidFill>
              </a:rPr>
              <a:t> Winter sales show surprising resilience across cold temperatures (0-40°F), while optimal sales occur between 60-80°F across all seasons.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200">
                <a:solidFill>
                  <a:schemeClr val="dk1"/>
                </a:solidFill>
              </a:rPr>
              <a:t>Economic Factors:</a:t>
            </a:r>
            <a:r>
              <a:rPr lang="en" sz="1200">
                <a:solidFill>
                  <a:schemeClr val="dk1"/>
                </a:solidFill>
              </a:rPr>
              <a:t> CPI data reveals two distinct store clusters, suggesting different market positioning strategies across locations.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Recommendations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Optimize inventory allocation</a:t>
            </a:r>
            <a:r>
              <a:rPr lang="en" sz="1200">
                <a:solidFill>
                  <a:schemeClr val="dk1"/>
                </a:solidFill>
              </a:rPr>
              <a:t> to top-performing stores (#20, #4) during peak periods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Enhance winter promotions</a:t>
            </a:r>
            <a:r>
              <a:rPr lang="en" sz="1200">
                <a:solidFill>
                  <a:schemeClr val="dk1"/>
                </a:solidFill>
              </a:rPr>
              <a:t> to capitalize on demonstrated cold-weather resilience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Develop targeted marketing</a:t>
            </a:r>
            <a:r>
              <a:rPr lang="en" sz="1200">
                <a:solidFill>
                  <a:schemeClr val="dk1"/>
                </a:solidFill>
              </a:rPr>
              <a:t> for the 60-80°F temperature range across all seasons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Implement distinct pricing strategies</a:t>
            </a:r>
            <a:r>
              <a:rPr lang="en" sz="1200">
                <a:solidFill>
                  <a:schemeClr val="dk1"/>
                </a:solidFill>
              </a:rPr>
              <a:t> for different CPI clusters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