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1" r:id="rId2"/>
    <p:sldId id="260" r:id="rId3"/>
    <p:sldId id="259" r:id="rId4"/>
    <p:sldId id="270" r:id="rId5"/>
    <p:sldId id="258" r:id="rId6"/>
    <p:sldId id="262" r:id="rId7"/>
    <p:sldId id="263" r:id="rId8"/>
    <p:sldId id="264" r:id="rId9"/>
    <p:sldId id="265" r:id="rId10"/>
    <p:sldId id="266" r:id="rId11"/>
    <p:sldId id="271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BCF1E-E9D9-4AD3-ACA3-CF81CE663BA8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3091D-6F0B-4558-AE93-F2882D23E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95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99E6EF2-0C10-42BE-956A-E44986115129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4BB20DB-7356-4FC3-AD93-BD433B02615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85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E6EF2-0C10-42BE-956A-E44986115129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20DB-7356-4FC3-AD93-BD433B026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81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E6EF2-0C10-42BE-956A-E44986115129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20DB-7356-4FC3-AD93-BD433B02615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560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E6EF2-0C10-42BE-956A-E44986115129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20DB-7356-4FC3-AD93-BD433B02615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27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E6EF2-0C10-42BE-956A-E44986115129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20DB-7356-4FC3-AD93-BD433B026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618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E6EF2-0C10-42BE-956A-E44986115129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20DB-7356-4FC3-AD93-BD433B02615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320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E6EF2-0C10-42BE-956A-E44986115129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20DB-7356-4FC3-AD93-BD433B02615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080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E6EF2-0C10-42BE-956A-E44986115129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20DB-7356-4FC3-AD93-BD433B02615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070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E6EF2-0C10-42BE-956A-E44986115129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20DB-7356-4FC3-AD93-BD433B02615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85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E6EF2-0C10-42BE-956A-E44986115129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20DB-7356-4FC3-AD93-BD433B026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95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E6EF2-0C10-42BE-956A-E44986115129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20DB-7356-4FC3-AD93-BD433B02615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46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E6EF2-0C10-42BE-956A-E44986115129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20DB-7356-4FC3-AD93-BD433B026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76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E6EF2-0C10-42BE-956A-E44986115129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20DB-7356-4FC3-AD93-BD433B02615D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4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E6EF2-0C10-42BE-956A-E44986115129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20DB-7356-4FC3-AD93-BD433B02615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94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E6EF2-0C10-42BE-956A-E44986115129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20DB-7356-4FC3-AD93-BD433B026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32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E6EF2-0C10-42BE-956A-E44986115129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20DB-7356-4FC3-AD93-BD433B02615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04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E6EF2-0C10-42BE-956A-E44986115129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20DB-7356-4FC3-AD93-BD433B026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5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9E6EF2-0C10-42BE-956A-E44986115129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BB20DB-7356-4FC3-AD93-BD433B026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92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5ED0D-10C7-D3CA-3D1D-16A6D59C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Arial" panose="020B0604020202020204" pitchFamily="34" charset="0"/>
                <a:cs typeface="Arial" panose="020B0604020202020204" pitchFamily="34" charset="0"/>
              </a:rPr>
              <a:t>Key Insights Report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5922F-45D5-DF63-C532-E44377A5F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0070C0"/>
                </a:solidFill>
              </a:rPr>
              <a:t>Minimize Loan Defaults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High-Risk Customers</a:t>
            </a:r>
            <a:r>
              <a:rPr lang="en-US" sz="2800" dirty="0"/>
              <a:t>: </a:t>
            </a:r>
            <a:r>
              <a:rPr lang="en-US" sz="2400" dirty="0"/>
              <a:t>Identified high-risk customers based on low </a:t>
            </a:r>
            <a:r>
              <a:rPr lang="en-US" sz="2400" b="1" dirty="0"/>
              <a:t>credit scores</a:t>
            </a:r>
            <a:r>
              <a:rPr lang="en-US" sz="2400" dirty="0"/>
              <a:t> and </a:t>
            </a:r>
            <a:r>
              <a:rPr lang="en-US" sz="2400" b="1" dirty="0"/>
              <a:t>overdue amounts</a:t>
            </a:r>
            <a:r>
              <a:rPr lang="en-US" sz="2400" dirty="0"/>
              <a:t>. Customers with </a:t>
            </a:r>
            <a:r>
              <a:rPr lang="en-US" sz="2400" b="1" dirty="0"/>
              <a:t>credit scores</a:t>
            </a:r>
            <a:r>
              <a:rPr lang="en-US" sz="2400" dirty="0"/>
              <a:t> below 600 and overdue amounts above zero are considered high-risk.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Regional Insights</a:t>
            </a:r>
            <a:r>
              <a:rPr lang="en-US" sz="2800" dirty="0"/>
              <a:t>: </a:t>
            </a:r>
            <a:r>
              <a:rPr lang="en-US" sz="2400" dirty="0"/>
              <a:t>Overdue loans are more prevalent in certain regions. Specific regions have higher default rates due to customer income levels and loan amounts.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0888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4FB9D-CD22-D108-8419-B596480E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Recommendations for Enhancing Profitability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85C62-426F-D7FE-9224-EEAB76A21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Target High-Value Customers</a:t>
            </a:r>
            <a:r>
              <a:rPr lang="en-US" dirty="0"/>
              <a:t>: Focus on </a:t>
            </a:r>
            <a:r>
              <a:rPr lang="en-US" b="1" dirty="0"/>
              <a:t>premium products</a:t>
            </a:r>
            <a:r>
              <a:rPr lang="en-US" dirty="0"/>
              <a:t> for </a:t>
            </a:r>
            <a:r>
              <a:rPr lang="en-US" b="1" dirty="0"/>
              <a:t>high-value customers</a:t>
            </a:r>
            <a:r>
              <a:rPr lang="en-US" dirty="0"/>
              <a:t> and offer them </a:t>
            </a:r>
            <a:r>
              <a:rPr lang="en-US" b="1" dirty="0"/>
              <a:t>personalized interest rates</a:t>
            </a:r>
            <a:r>
              <a:rPr lang="en-US" dirty="0"/>
              <a:t> to ensure profitability while retaining them.</a:t>
            </a:r>
          </a:p>
          <a:p>
            <a:r>
              <a:rPr lang="en-US" b="1" dirty="0"/>
              <a:t>Adjust Interest Rates</a:t>
            </a:r>
            <a:r>
              <a:rPr lang="en-US" dirty="0"/>
              <a:t>: For </a:t>
            </a:r>
            <a:r>
              <a:rPr lang="en-US" b="1" dirty="0"/>
              <a:t>loan types</a:t>
            </a:r>
            <a:r>
              <a:rPr lang="en-US" dirty="0"/>
              <a:t> that generate higher profits (e.g., </a:t>
            </a:r>
            <a:r>
              <a:rPr lang="en-US" b="1" dirty="0"/>
              <a:t>personal loans</a:t>
            </a:r>
            <a:r>
              <a:rPr lang="en-US" dirty="0"/>
              <a:t>), consider adjusting </a:t>
            </a:r>
            <a:r>
              <a:rPr lang="en-US" b="1" dirty="0"/>
              <a:t>interest rates</a:t>
            </a:r>
            <a:r>
              <a:rPr lang="en-US" dirty="0"/>
              <a:t> to maximize returns while maintaining competitive advantage.</a:t>
            </a:r>
          </a:p>
          <a:p>
            <a:r>
              <a:rPr lang="en-US" b="1" dirty="0"/>
              <a:t>Cross-Selling Products</a:t>
            </a:r>
            <a:r>
              <a:rPr lang="en-US" dirty="0"/>
              <a:t>: Encourage customers to take bundled products (e.g., </a:t>
            </a:r>
            <a:r>
              <a:rPr lang="en-US" b="1" dirty="0"/>
              <a:t>loan + insurance</a:t>
            </a:r>
            <a:r>
              <a:rPr lang="en-US" dirty="0"/>
              <a:t>) to increase revenue per customer.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7595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0B77-2D62-330A-84C3-77DB0CC3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41B5DA-9E44-B802-C30E-C4E59E703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995" y="2557463"/>
            <a:ext cx="5040010" cy="3317875"/>
          </a:xfrm>
        </p:spPr>
      </p:pic>
    </p:spTree>
    <p:extLst>
      <p:ext uri="{BB962C8B-B14F-4D97-AF65-F5344CB8AC3E}">
        <p14:creationId xmlns:p14="http://schemas.microsoft.com/office/powerpoint/2010/main" val="467215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70936-17C2-D7EA-D338-242630E52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 of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D83FF-90B0-40BC-43B1-F1CBBAE61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Minimize Defaults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Implement </a:t>
            </a:r>
            <a:r>
              <a:rPr lang="en-US" b="1" dirty="0"/>
              <a:t>stricter credit checks</a:t>
            </a:r>
            <a:r>
              <a:rPr lang="en-US" dirty="0"/>
              <a:t> and </a:t>
            </a:r>
            <a:r>
              <a:rPr lang="en-US" b="1" dirty="0"/>
              <a:t>regional adjustments</a:t>
            </a:r>
            <a:r>
              <a:rPr lang="en-US" dirty="0"/>
              <a:t> in lending.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Introduce </a:t>
            </a:r>
            <a:r>
              <a:rPr lang="en-US" b="1" dirty="0"/>
              <a:t>early warning systems</a:t>
            </a:r>
            <a:r>
              <a:rPr lang="en-US" dirty="0"/>
              <a:t> and proactively monitor customers.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Focus on </a:t>
            </a:r>
            <a:r>
              <a:rPr lang="en-US" b="1" dirty="0"/>
              <a:t>regions with higher default rates</a:t>
            </a:r>
            <a:r>
              <a:rPr lang="en-US" dirty="0"/>
              <a:t> and adjust policies accordingly.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5429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0CE0-036C-40D9-687B-8FE3BD3E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 of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4E810-59CA-C7A5-1999-7BEFA7C88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Optimize Branch Operations</a:t>
            </a:r>
            <a:r>
              <a:rPr lang="en-IN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b="1" dirty="0"/>
              <a:t>automation tools</a:t>
            </a:r>
            <a:r>
              <a:rPr lang="en-US" dirty="0"/>
              <a:t> to reduce loan processing time.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Train staff on better </a:t>
            </a:r>
            <a:r>
              <a:rPr lang="en-US" b="1" dirty="0"/>
              <a:t>recovery techniques</a:t>
            </a:r>
            <a:r>
              <a:rPr lang="en-US" dirty="0"/>
              <a:t> and improve collections efficiency</a:t>
            </a:r>
            <a:r>
              <a:rPr lang="en-IN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Implement </a:t>
            </a:r>
            <a:r>
              <a:rPr lang="en-US" b="1" dirty="0"/>
              <a:t>real-time monitoring</a:t>
            </a:r>
            <a:r>
              <a:rPr lang="en-US" dirty="0"/>
              <a:t> for operational inefficiencies.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8626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CA48-F28C-36B3-C4A3-AA73E3D1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 of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C42D9-EED3-5BE8-D282-3035D356D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Enhance Profitability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Target high-value customers</a:t>
            </a:r>
            <a:r>
              <a:rPr lang="en-US" dirty="0"/>
              <a:t> and offer tailored loan products.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Optimize interest rates</a:t>
            </a:r>
            <a:r>
              <a:rPr lang="en-US" dirty="0"/>
              <a:t> based on loan type profitability.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b="1" dirty="0"/>
              <a:t>cross-selling</a:t>
            </a:r>
            <a:r>
              <a:rPr lang="en-US" dirty="0"/>
              <a:t> strategies to increase revenue from existing customers.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62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CC90-F405-EA09-D506-03CDA132B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Minimize Loan Defaults</a:t>
            </a:r>
            <a:br>
              <a:rPr lang="en-IN" dirty="0">
                <a:solidFill>
                  <a:srgbClr val="0070C0"/>
                </a:solidFill>
              </a:rPr>
            </a:br>
            <a:r>
              <a:rPr lang="en-IN" dirty="0">
                <a:solidFill>
                  <a:srgbClr val="0070C0"/>
                </a:solidFill>
              </a:rPr>
              <a:t>-</a:t>
            </a:r>
            <a:r>
              <a:rPr lang="en-IN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36463-77BF-C1C7-5FAF-808BDA8D2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514601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Behavior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Customers with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credit score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below 600 or high overdue amounts are at a higher risk of defaulting on loans.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Geographical Trends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Regions with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 average income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tend to have a higher incidence of overdue loans, indicating that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strong predictor of loan defaults.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678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99EA-F2F1-05DB-5E15-3325826AE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Recommendations for Minimizing Defaults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86C4D-7FD4-F519-65C7-C184991EE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cs typeface="Arial" panose="020B0604020202020204" pitchFamily="34" charset="0"/>
              </a:rPr>
              <a:t>Tighter Lending Criteria</a:t>
            </a:r>
            <a:r>
              <a:rPr lang="en-US" sz="2400" dirty="0">
                <a:cs typeface="Arial" panose="020B0604020202020204" pitchFamily="34" charset="0"/>
              </a:rPr>
              <a:t>: Set higher thresholds for </a:t>
            </a:r>
            <a:r>
              <a:rPr lang="en-US" sz="2400" b="1" dirty="0">
                <a:cs typeface="Arial" panose="020B0604020202020204" pitchFamily="34" charset="0"/>
              </a:rPr>
              <a:t>credit scores</a:t>
            </a:r>
            <a:r>
              <a:rPr lang="en-US" sz="2400" dirty="0">
                <a:cs typeface="Arial" panose="020B0604020202020204" pitchFamily="34" charset="0"/>
              </a:rPr>
              <a:t> and </a:t>
            </a:r>
            <a:r>
              <a:rPr lang="en-US" sz="2400" b="1" dirty="0">
                <a:cs typeface="Arial" panose="020B0604020202020204" pitchFamily="34" charset="0"/>
              </a:rPr>
              <a:t>loan amounts</a:t>
            </a:r>
            <a:r>
              <a:rPr lang="en-US" sz="2400" dirty="0">
                <a:cs typeface="Arial" panose="020B0604020202020204" pitchFamily="34" charset="0"/>
              </a:rPr>
              <a:t> to ensure that customers with lower repayment capacity are filtered out early.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cs typeface="Arial" panose="020B0604020202020204" pitchFamily="34" charset="0"/>
              </a:rPr>
              <a:t>Proactive Monitoring</a:t>
            </a:r>
            <a:r>
              <a:rPr lang="en-US" sz="2400" dirty="0">
                <a:cs typeface="Arial" panose="020B0604020202020204" pitchFamily="34" charset="0"/>
              </a:rPr>
              <a:t>: Implement an early warning system for overdue loans, allowing for </a:t>
            </a:r>
            <a:r>
              <a:rPr lang="en-US" sz="2400" b="1" dirty="0">
                <a:cs typeface="Arial" panose="020B0604020202020204" pitchFamily="34" charset="0"/>
              </a:rPr>
              <a:t>early intervention</a:t>
            </a:r>
            <a:r>
              <a:rPr lang="en-US" sz="2400" dirty="0">
                <a:cs typeface="Arial" panose="020B0604020202020204" pitchFamily="34" charset="0"/>
              </a:rPr>
              <a:t> with customers to avoid defaults.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cs typeface="Arial" panose="020B0604020202020204" pitchFamily="34" charset="0"/>
              </a:rPr>
              <a:t>Regional Customization</a:t>
            </a:r>
            <a:r>
              <a:rPr lang="en-US" sz="2400" dirty="0">
                <a:cs typeface="Arial" panose="020B0604020202020204" pitchFamily="34" charset="0"/>
              </a:rPr>
              <a:t>: Customize lending policies by </a:t>
            </a:r>
            <a:r>
              <a:rPr lang="en-US" sz="2400" b="1" dirty="0">
                <a:cs typeface="Arial" panose="020B0604020202020204" pitchFamily="34" charset="0"/>
              </a:rPr>
              <a:t>region</a:t>
            </a:r>
            <a:r>
              <a:rPr lang="en-US" sz="2400" dirty="0">
                <a:cs typeface="Arial" panose="020B0604020202020204" pitchFamily="34" charset="0"/>
              </a:rPr>
              <a:t>. In regions with higher default rates, </a:t>
            </a:r>
            <a:r>
              <a:rPr lang="en-US" sz="2400" b="1" dirty="0">
                <a:cs typeface="Arial" panose="020B0604020202020204" pitchFamily="34" charset="0"/>
              </a:rPr>
              <a:t>increase collateral requirements</a:t>
            </a:r>
            <a:r>
              <a:rPr lang="en-US" sz="2400" dirty="0">
                <a:cs typeface="Arial" panose="020B0604020202020204" pitchFamily="34" charset="0"/>
              </a:rPr>
              <a:t> or reduce </a:t>
            </a:r>
            <a:r>
              <a:rPr lang="en-US" sz="2400" b="1" dirty="0">
                <a:cs typeface="Arial" panose="020B0604020202020204" pitchFamily="34" charset="0"/>
              </a:rPr>
              <a:t>loan amounts</a:t>
            </a:r>
            <a:r>
              <a:rPr lang="en-US" sz="2400" dirty="0">
                <a:cs typeface="Arial" panose="020B0604020202020204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619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9200B-6C1A-1FB3-F949-F5F05CC8D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C1350E-9166-72CF-ED7E-C690CF14B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3507" y="2557463"/>
            <a:ext cx="4684986" cy="3317875"/>
          </a:xfrm>
        </p:spPr>
      </p:pic>
    </p:spTree>
    <p:extLst>
      <p:ext uri="{BB962C8B-B14F-4D97-AF65-F5344CB8AC3E}">
        <p14:creationId xmlns:p14="http://schemas.microsoft.com/office/powerpoint/2010/main" val="641436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F366-9DAF-6C42-48B9-85C63724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Optimize Branch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059B4-7147-9887-8DA9-5629FD15F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Metrics: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Processing Time</a:t>
            </a:r>
            <a:r>
              <a:rPr lang="en-US" dirty="0"/>
              <a:t>: Calculated the </a:t>
            </a:r>
            <a:r>
              <a:rPr lang="en-US" b="1" dirty="0"/>
              <a:t>average loan processing time</a:t>
            </a:r>
            <a:r>
              <a:rPr lang="en-US" dirty="0"/>
              <a:t> for each branch. Identified branches with </a:t>
            </a:r>
            <a:r>
              <a:rPr lang="en-US" b="1" dirty="0"/>
              <a:t>longer processing times</a:t>
            </a:r>
            <a:r>
              <a:rPr lang="en-US" dirty="0"/>
              <a:t> which indicate operational inefficiencies.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Recovery Rates</a:t>
            </a:r>
            <a:r>
              <a:rPr lang="en-US" dirty="0"/>
              <a:t>: Analyzed </a:t>
            </a:r>
            <a:r>
              <a:rPr lang="en-US" b="1" dirty="0"/>
              <a:t>recovery rates</a:t>
            </a:r>
            <a:r>
              <a:rPr lang="en-US" dirty="0"/>
              <a:t> across branches. Branches with </a:t>
            </a:r>
            <a:r>
              <a:rPr lang="en-US" b="1" dirty="0"/>
              <a:t>higher overdue loans</a:t>
            </a:r>
            <a:r>
              <a:rPr lang="en-US" dirty="0"/>
              <a:t> need improvements in their recovery strategies.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880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B86C-2115-DEF9-641E-F30C97D74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Optimize Branch Operations – 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043AC-6504-DB23-1DE6-23F719DE8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Branch Efficiency</a:t>
            </a:r>
            <a:r>
              <a:rPr lang="en-US" dirty="0"/>
              <a:t>: Some branches have much higher </a:t>
            </a:r>
            <a:r>
              <a:rPr lang="en-US" b="1" dirty="0"/>
              <a:t>processing times</a:t>
            </a:r>
            <a:r>
              <a:rPr lang="en-US" dirty="0"/>
              <a:t> than others, signaling that the </a:t>
            </a:r>
            <a:r>
              <a:rPr lang="en-US" b="1" dirty="0"/>
              <a:t>loan approval process</a:t>
            </a:r>
            <a:r>
              <a:rPr lang="en-US" dirty="0"/>
              <a:t> can be automated to speed up approvals.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Recovery Rate Performance</a:t>
            </a:r>
            <a:r>
              <a:rPr lang="en-US" dirty="0"/>
              <a:t>: Branches with poor </a:t>
            </a:r>
            <a:r>
              <a:rPr lang="en-US" b="1" dirty="0"/>
              <a:t>recovery rates</a:t>
            </a:r>
            <a:r>
              <a:rPr lang="en-US" dirty="0"/>
              <a:t> should improve their </a:t>
            </a:r>
            <a:r>
              <a:rPr lang="en-US" b="1" dirty="0"/>
              <a:t>collections process</a:t>
            </a:r>
            <a:r>
              <a:rPr lang="en-US" dirty="0"/>
              <a:t> to enhance overall efficiency.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80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FC3EB-24D5-13E3-63C9-27237749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Recommendations for Optimizing Branch Operations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873ED-3FD9-BE76-A371-D6007A09A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Automated Approval Process</a:t>
            </a:r>
            <a:r>
              <a:rPr lang="en-US" dirty="0"/>
              <a:t>: Implement </a:t>
            </a:r>
            <a:r>
              <a:rPr lang="en-US" b="1" dirty="0"/>
              <a:t>automation tools</a:t>
            </a:r>
            <a:r>
              <a:rPr lang="en-US" dirty="0"/>
              <a:t> for </a:t>
            </a:r>
            <a:r>
              <a:rPr lang="en-US" b="1" dirty="0"/>
              <a:t>document verification</a:t>
            </a:r>
            <a:r>
              <a:rPr lang="en-US" dirty="0"/>
              <a:t> and </a:t>
            </a:r>
            <a:r>
              <a:rPr lang="en-US" b="1" dirty="0"/>
              <a:t>risk assessment</a:t>
            </a:r>
            <a:r>
              <a:rPr lang="en-US" dirty="0"/>
              <a:t> to reduce the time taken to process loans.</a:t>
            </a:r>
          </a:p>
          <a:p>
            <a:r>
              <a:rPr lang="en-US" b="1" dirty="0"/>
              <a:t>Recovery Strategy Improvement</a:t>
            </a:r>
            <a:r>
              <a:rPr lang="en-US" dirty="0"/>
              <a:t>: Train </a:t>
            </a:r>
            <a:r>
              <a:rPr lang="en-US" b="1" dirty="0"/>
              <a:t>staff on effective recovery techniques</a:t>
            </a:r>
            <a:r>
              <a:rPr lang="en-US" dirty="0"/>
              <a:t>, use </a:t>
            </a:r>
            <a:r>
              <a:rPr lang="en-US" b="1" dirty="0"/>
              <a:t>advanced collection systems</a:t>
            </a:r>
            <a:r>
              <a:rPr lang="en-US" dirty="0"/>
              <a:t>, and explore </a:t>
            </a:r>
            <a:r>
              <a:rPr lang="en-US" b="1" dirty="0"/>
              <a:t>outsourcing collections</a:t>
            </a:r>
            <a:r>
              <a:rPr lang="en-US" dirty="0"/>
              <a:t> to improve recovery rates in underperforming branches.</a:t>
            </a:r>
          </a:p>
          <a:p>
            <a:r>
              <a:rPr lang="en-US" b="1" dirty="0"/>
              <a:t>Branch Performance Monitoring</a:t>
            </a:r>
            <a:r>
              <a:rPr lang="en-US" dirty="0"/>
              <a:t>: Implement continuous </a:t>
            </a:r>
            <a:r>
              <a:rPr lang="en-US" b="1" dirty="0"/>
              <a:t>branch performance tracking</a:t>
            </a:r>
            <a:r>
              <a:rPr lang="en-US" dirty="0"/>
              <a:t> and </a:t>
            </a:r>
            <a:r>
              <a:rPr lang="en-US" b="1" dirty="0"/>
              <a:t>real-time alerts</a:t>
            </a:r>
            <a:r>
              <a:rPr lang="en-US" dirty="0"/>
              <a:t> for processing delays and recovery issues to ensure timely interventions.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9122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E049-FE2D-B756-8617-93D7CA28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Enhance Profitability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F8F4A-E57F-93DD-73B4-08CB516D8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Customer Segmentation</a:t>
            </a:r>
            <a:r>
              <a:rPr lang="en-US" dirty="0"/>
              <a:t>: Segmented customers based on </a:t>
            </a:r>
            <a:r>
              <a:rPr lang="en-US" b="1" dirty="0"/>
              <a:t>income</a:t>
            </a:r>
            <a:r>
              <a:rPr lang="en-US" dirty="0"/>
              <a:t>, </a:t>
            </a:r>
            <a:r>
              <a:rPr lang="en-US" b="1" dirty="0"/>
              <a:t>credit score</a:t>
            </a:r>
            <a:r>
              <a:rPr lang="en-US" dirty="0"/>
              <a:t>, and </a:t>
            </a:r>
            <a:r>
              <a:rPr lang="en-US" b="1" dirty="0"/>
              <a:t>repayment behavior</a:t>
            </a:r>
            <a:r>
              <a:rPr lang="en-US" dirty="0"/>
              <a:t>. Identified high-value customers as those who have a </a:t>
            </a:r>
            <a:r>
              <a:rPr lang="en-US" b="1" dirty="0"/>
              <a:t>good credit score</a:t>
            </a:r>
            <a:r>
              <a:rPr lang="en-US" dirty="0"/>
              <a:t> and </a:t>
            </a:r>
            <a:r>
              <a:rPr lang="en-US" b="1" dirty="0"/>
              <a:t>consistent repayment history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Profitability by Loan Type</a:t>
            </a:r>
            <a:r>
              <a:rPr lang="en-US" dirty="0"/>
              <a:t>: Analyzed profitability metrics for each </a:t>
            </a:r>
            <a:r>
              <a:rPr lang="en-US" b="1" dirty="0"/>
              <a:t>loan type</a:t>
            </a:r>
            <a:r>
              <a:rPr lang="en-US" dirty="0"/>
              <a:t> (e.g., home loans, personal loans). Found that </a:t>
            </a:r>
            <a:r>
              <a:rPr lang="en-US" b="1" dirty="0"/>
              <a:t>home loans</a:t>
            </a:r>
            <a:r>
              <a:rPr lang="en-US" dirty="0"/>
              <a:t> generate the most interest income, but personal loans have higher interest rates.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0066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78A4-285B-F9EF-35AC-9DB4D09A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Enhance Profitability   - 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7729B-1822-660F-38C0-AD61ADB4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High-Value Customers</a:t>
            </a:r>
            <a:r>
              <a:rPr lang="en-US" dirty="0"/>
              <a:t>: </a:t>
            </a:r>
            <a:r>
              <a:rPr lang="en-US" b="1" dirty="0"/>
              <a:t>High-value customers</a:t>
            </a:r>
            <a:r>
              <a:rPr lang="en-US" dirty="0"/>
              <a:t> are those who consistently repay on time and have a </a:t>
            </a:r>
            <a:r>
              <a:rPr lang="en-US" b="1" dirty="0"/>
              <a:t>higher income</a:t>
            </a:r>
            <a:r>
              <a:rPr lang="en-US" dirty="0"/>
              <a:t>. These customers should be targeted for </a:t>
            </a:r>
            <a:r>
              <a:rPr lang="en-US" b="1" dirty="0"/>
              <a:t>premium loan products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Loan Type Profitability</a:t>
            </a:r>
            <a:r>
              <a:rPr lang="en-US" dirty="0"/>
              <a:t>: </a:t>
            </a:r>
            <a:r>
              <a:rPr lang="en-US" b="1" dirty="0"/>
              <a:t>Home loans</a:t>
            </a:r>
            <a:r>
              <a:rPr lang="en-US" dirty="0"/>
              <a:t> are the most profitable in terms of total interest income, but </a:t>
            </a:r>
            <a:r>
              <a:rPr lang="en-US" b="1" dirty="0"/>
              <a:t>personal loans</a:t>
            </a:r>
            <a:r>
              <a:rPr lang="en-US" dirty="0"/>
              <a:t> can generate more </a:t>
            </a:r>
            <a:r>
              <a:rPr lang="en-US" b="1" dirty="0"/>
              <a:t>short-term profit</a:t>
            </a:r>
            <a:r>
              <a:rPr lang="en-US" dirty="0"/>
              <a:t> due to higher interest rates.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1780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</TotalTime>
  <Words>708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Garamond</vt:lpstr>
      <vt:lpstr>Organic</vt:lpstr>
      <vt:lpstr>Key Insights Report</vt:lpstr>
      <vt:lpstr>Minimize Loan Defaults -Key Insights</vt:lpstr>
      <vt:lpstr>Recommendations for Minimizing Defaults</vt:lpstr>
      <vt:lpstr>Visualization</vt:lpstr>
      <vt:lpstr>Optimize Branch Operations</vt:lpstr>
      <vt:lpstr>Optimize Branch Operations – Key Insights</vt:lpstr>
      <vt:lpstr>Recommendations for Optimizing Branch Operations:</vt:lpstr>
      <vt:lpstr>Enhance Profitability</vt:lpstr>
      <vt:lpstr>Enhance Profitability   - Key Insights</vt:lpstr>
      <vt:lpstr>Recommendations for Enhancing Profitability</vt:lpstr>
      <vt:lpstr>Visualization</vt:lpstr>
      <vt:lpstr>Summary of Recommendations</vt:lpstr>
      <vt:lpstr>Summary of Recommendations</vt:lpstr>
      <vt:lpstr>Summary of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Garima Maheshwari</dc:creator>
  <cp:lastModifiedBy>Garima Maheshwari</cp:lastModifiedBy>
  <cp:revision>1</cp:revision>
  <dcterms:created xsi:type="dcterms:W3CDTF">2025-02-01T16:12:11Z</dcterms:created>
  <dcterms:modified xsi:type="dcterms:W3CDTF">2025-02-01T16:31:57Z</dcterms:modified>
</cp:coreProperties>
</file>