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Libre Franklin"/>
      <p:regular r:id="rId35"/>
      <p:bold r:id="rId36"/>
      <p:italic r:id="rId37"/>
      <p:boldItalic r:id="rId38"/>
    </p:embeddedFont>
    <p:embeddedFont>
      <p:font typeface="Franklin Gothic"/>
      <p:bold r:id="rId39"/>
    </p:embeddedFont>
    <p:embeddedFont>
      <p:font typeface="Arial Narrow"/>
      <p:regular r:id="rId40"/>
      <p:bold r:id="rId41"/>
      <p:italic r:id="rId42"/>
      <p:boldItalic r:id="rId43"/>
    </p:embeddedFont>
    <p:embeddedFont>
      <p:font typeface="Arial Black"/>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gqy2E0L76iyjjcrtUe2/kGC36/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rialNarrow-regular.fntdata"/><Relationship Id="rId20" Type="http://schemas.openxmlformats.org/officeDocument/2006/relationships/slide" Target="slides/slide16.xml"/><Relationship Id="rId42" Type="http://schemas.openxmlformats.org/officeDocument/2006/relationships/font" Target="fonts/ArialNarrow-italic.fntdata"/><Relationship Id="rId41" Type="http://schemas.openxmlformats.org/officeDocument/2006/relationships/font" Target="fonts/ArialNarrow-bold.fntdata"/><Relationship Id="rId22" Type="http://schemas.openxmlformats.org/officeDocument/2006/relationships/slide" Target="slides/slide18.xml"/><Relationship Id="rId44" Type="http://schemas.openxmlformats.org/officeDocument/2006/relationships/font" Target="fonts/ArialBlack-regular.fntdata"/><Relationship Id="rId21" Type="http://schemas.openxmlformats.org/officeDocument/2006/relationships/slide" Target="slides/slide17.xml"/><Relationship Id="rId43" Type="http://schemas.openxmlformats.org/officeDocument/2006/relationships/font" Target="fonts/ArialNarrow-boldItalic.fntdata"/><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LibreFranklin-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LibreFranklin-italic.fntdata"/><Relationship Id="rId14" Type="http://schemas.openxmlformats.org/officeDocument/2006/relationships/slide" Target="slides/slide10.xml"/><Relationship Id="rId36" Type="http://schemas.openxmlformats.org/officeDocument/2006/relationships/font" Target="fonts/LibreFranklin-bold.fntdata"/><Relationship Id="rId17" Type="http://schemas.openxmlformats.org/officeDocument/2006/relationships/slide" Target="slides/slide13.xml"/><Relationship Id="rId39" Type="http://schemas.openxmlformats.org/officeDocument/2006/relationships/font" Target="fonts/FranklinGothic-bold.fntdata"/><Relationship Id="rId16" Type="http://schemas.openxmlformats.org/officeDocument/2006/relationships/slide" Target="slides/slide12.xml"/><Relationship Id="rId38" Type="http://schemas.openxmlformats.org/officeDocument/2006/relationships/font" Target="fonts/LibreFranklin-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1" name="Google Shape;21;p3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 name="Google Shape;23;p3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4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0" name="Google Shape;80;p4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4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5" name="Google Shape;85;p4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4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7" name="Google Shape;27;p3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4"/>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4"/>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3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4" name="Google Shape;34;p3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5"/>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8" name="Google Shape;38;p35"/>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3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1" name="Google Shape;41;p3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2" name="Shape 42"/>
        <p:cNvGrpSpPr/>
        <p:nvPr/>
      </p:nvGrpSpPr>
      <p:grpSpPr>
        <a:xfrm>
          <a:off x="0" y="0"/>
          <a:ext cx="0" cy="0"/>
          <a:chOff x="0" y="0"/>
          <a:chExt cx="0" cy="0"/>
        </a:xfrm>
      </p:grpSpPr>
      <p:sp>
        <p:nvSpPr>
          <p:cNvPr id="43" name="Google Shape;43;p3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6"/>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5" name="Google Shape;45;p36"/>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6" name="Google Shape;46;p36"/>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36"/>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3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0" name="Google Shape;50;p3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3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5" name="Google Shape;55;p3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9" name="Google Shape;59;p3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3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4" name="Google Shape;64;p3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5" name="Google Shape;65;p3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7" name="Google Shape;67;p3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4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p:nvPr>
            <p:ph idx="2" type="pic"/>
          </p:nvPr>
        </p:nvSpPr>
        <p:spPr>
          <a:xfrm>
            <a:off x="447817" y="641350"/>
            <a:ext cx="11290859" cy="3651249"/>
          </a:xfrm>
          <a:prstGeom prst="rect">
            <a:avLst/>
          </a:prstGeom>
          <a:noFill/>
          <a:ln>
            <a:noFill/>
          </a:ln>
        </p:spPr>
      </p:sp>
      <p:sp>
        <p:nvSpPr>
          <p:cNvPr id="71" name="Google Shape;71;p4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4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4" name="Google Shape;74;p4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31"/>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3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3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3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8.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colab.research.google.com/drive/1dgvYCir5r2xDwM0ZOhVGR4taDWDZz8QT?usp=sharing" TargetMode="External"/><Relationship Id="rId4" Type="http://schemas.openxmlformats.org/officeDocument/2006/relationships/hyperlink" Target="https://drive.google.com/drive/folders/1lZlUGdS-gPfyxAs7SANVaFZQjAMLD4Kj?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drive.google.com/file/d/1B14pHI1jpVKSkaB0qJ59Bs55c2QjZYA2/view?usp=drive_lin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ive.google.com/file/d/1BHotRwLT2xVQEHTdiDY3Sj6P_3g7489L/view?usp=drive_link"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abstract image" id="97" name="Google Shape;97;p1"/>
          <p:cNvPicPr preferRelativeResize="0"/>
          <p:nvPr/>
        </p:nvPicPr>
        <p:blipFill rotWithShape="1">
          <a:blip r:embed="rId3">
            <a:alphaModFix/>
          </a:blip>
          <a:srcRect b="0" l="0" r="0" t="0"/>
          <a:stretch/>
        </p:blipFill>
        <p:spPr>
          <a:xfrm>
            <a:off x="448733" y="4014787"/>
            <a:ext cx="11260667" cy="2377545"/>
          </a:xfrm>
          <a:prstGeom prst="rect">
            <a:avLst/>
          </a:prstGeom>
          <a:noFill/>
          <a:ln>
            <a:noFill/>
          </a:ln>
        </p:spPr>
      </p:pic>
      <p:sp>
        <p:nvSpPr>
          <p:cNvPr id="98" name="Google Shape;98;p1"/>
          <p:cNvSpPr txBox="1"/>
          <p:nvPr>
            <p:ph type="ctrTitle"/>
          </p:nvPr>
        </p:nvSpPr>
        <p:spPr>
          <a:xfrm>
            <a:off x="446535" y="1005840"/>
            <a:ext cx="11128206" cy="57976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sz="3600"/>
              <a:t>STUDENT </a:t>
            </a:r>
            <a:r>
              <a:rPr lang="en-US"/>
              <a:t>DETAILS</a:t>
            </a:r>
            <a:endParaRPr/>
          </a:p>
        </p:txBody>
      </p:sp>
      <p:sp>
        <p:nvSpPr>
          <p:cNvPr id="99" name="Google Shape;99;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
          <p:cNvSpPr txBox="1"/>
          <p:nvPr/>
        </p:nvSpPr>
        <p:spPr>
          <a:xfrm>
            <a:off x="446534" y="1828496"/>
            <a:ext cx="11262866"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u="none" cap="none" strike="noStrike">
                <a:solidFill>
                  <a:schemeClr val="accent1"/>
                </a:solidFill>
                <a:latin typeface="Arial Narrow"/>
                <a:ea typeface="Arial Narrow"/>
                <a:cs typeface="Arial Narrow"/>
                <a:sym typeface="Arial Narrow"/>
              </a:rPr>
              <a:t>NAME :</a:t>
            </a:r>
            <a:r>
              <a:rPr b="1" i="0" lang="en-US" sz="1800" u="none" cap="none" strike="noStrike">
                <a:solidFill>
                  <a:schemeClr val="dk1"/>
                </a:solidFill>
                <a:latin typeface="Arial Narrow"/>
                <a:ea typeface="Arial Narrow"/>
                <a:cs typeface="Arial Narrow"/>
                <a:sym typeface="Arial Narrow"/>
              </a:rPr>
              <a:t> GARIMA SHARMA</a:t>
            </a:r>
            <a:endParaRPr/>
          </a:p>
          <a:p>
            <a:pPr indent="0" lvl="0" marL="0" marR="0" rtl="0" algn="just">
              <a:spcBef>
                <a:spcPts val="0"/>
              </a:spcBef>
              <a:spcAft>
                <a:spcPts val="0"/>
              </a:spcAft>
              <a:buNone/>
            </a:pPr>
            <a:r>
              <a:rPr b="1" i="0" lang="en-US" sz="1800" u="none" cap="none" strike="noStrike">
                <a:solidFill>
                  <a:schemeClr val="accent1"/>
                </a:solidFill>
                <a:latin typeface="Arial Narrow"/>
                <a:ea typeface="Arial Narrow"/>
                <a:cs typeface="Arial Narrow"/>
                <a:sym typeface="Arial Narrow"/>
              </a:rPr>
              <a:t>SKILLSBUILD EMAIL ID :</a:t>
            </a:r>
            <a:r>
              <a:rPr b="1" i="0" lang="en-US" sz="1800" u="none" cap="none" strike="noStrike">
                <a:solidFill>
                  <a:schemeClr val="dk1"/>
                </a:solidFill>
                <a:latin typeface="Arial Narrow"/>
                <a:ea typeface="Arial Narrow"/>
                <a:cs typeface="Arial Narrow"/>
                <a:sym typeface="Arial Narrow"/>
              </a:rPr>
              <a:t> 502garima@gmail.com</a:t>
            </a:r>
            <a:endParaRPr/>
          </a:p>
          <a:p>
            <a:pPr indent="0" lvl="0" marL="0" marR="0" rtl="0" algn="just">
              <a:spcBef>
                <a:spcPts val="0"/>
              </a:spcBef>
              <a:spcAft>
                <a:spcPts val="0"/>
              </a:spcAft>
              <a:buNone/>
            </a:pPr>
            <a:r>
              <a:rPr b="1" i="0" lang="en-US" sz="1800" u="none" cap="none" strike="noStrike">
                <a:solidFill>
                  <a:schemeClr val="accent1"/>
                </a:solidFill>
                <a:latin typeface="Arial Narrow"/>
                <a:ea typeface="Arial Narrow"/>
                <a:cs typeface="Arial Narrow"/>
                <a:sym typeface="Arial Narrow"/>
              </a:rPr>
              <a:t>STUDENT ID AICTE : </a:t>
            </a:r>
            <a:r>
              <a:rPr b="1" i="0" lang="en-US" sz="1800" u="none" cap="none" strike="noStrike">
                <a:solidFill>
                  <a:schemeClr val="dk1"/>
                </a:solidFill>
                <a:latin typeface="Arial Narrow"/>
                <a:ea typeface="Arial Narrow"/>
                <a:cs typeface="Arial Narrow"/>
                <a:sym typeface="Arial Narrow"/>
              </a:rPr>
              <a:t>STU61644435acd731633961013</a:t>
            </a:r>
            <a:endParaRPr b="1" i="0" sz="1800" u="none" cap="none" strike="noStrike">
              <a:solidFill>
                <a:schemeClr val="dk1"/>
              </a:solidFill>
              <a:latin typeface="Arial Narrow"/>
              <a:ea typeface="Arial Narrow"/>
              <a:cs typeface="Arial Narrow"/>
              <a:sym typeface="Arial Narrow"/>
            </a:endParaRPr>
          </a:p>
          <a:p>
            <a:pPr indent="0" lvl="0" marL="0" marR="0" rtl="0" algn="just">
              <a:spcBef>
                <a:spcPts val="0"/>
              </a:spcBef>
              <a:spcAft>
                <a:spcPts val="0"/>
              </a:spcAft>
              <a:buNone/>
            </a:pPr>
            <a:r>
              <a:rPr b="1" i="0" lang="en-US" sz="1800" u="none" cap="none" strike="noStrike">
                <a:solidFill>
                  <a:schemeClr val="accent1"/>
                </a:solidFill>
                <a:latin typeface="Arial Narrow"/>
                <a:ea typeface="Arial Narrow"/>
                <a:cs typeface="Arial Narrow"/>
                <a:sym typeface="Arial Narrow"/>
              </a:rPr>
              <a:t>COLLEGE NAME :</a:t>
            </a:r>
            <a:r>
              <a:rPr b="1" i="0" lang="en-US" sz="1800" u="none" cap="none" strike="noStrike">
                <a:solidFill>
                  <a:schemeClr val="dk1"/>
                </a:solidFill>
                <a:latin typeface="Arial Narrow"/>
                <a:ea typeface="Arial Narrow"/>
                <a:cs typeface="Arial Narrow"/>
                <a:sym typeface="Arial Narrow"/>
              </a:rPr>
              <a:t> DAYALBAGH EDUCATIONAL INSTITUTE</a:t>
            </a:r>
            <a:endParaRPr/>
          </a:p>
          <a:p>
            <a:pPr indent="0" lvl="0" marL="0" marR="0" rtl="0" algn="just">
              <a:spcBef>
                <a:spcPts val="0"/>
              </a:spcBef>
              <a:spcAft>
                <a:spcPts val="0"/>
              </a:spcAft>
              <a:buNone/>
            </a:pPr>
            <a:r>
              <a:rPr b="1" i="0" lang="en-US" sz="1800" u="none" cap="none" strike="noStrike">
                <a:solidFill>
                  <a:schemeClr val="accent1"/>
                </a:solidFill>
                <a:latin typeface="Arial Narrow"/>
                <a:ea typeface="Arial Narrow"/>
                <a:cs typeface="Arial Narrow"/>
                <a:sym typeface="Arial Narrow"/>
              </a:rPr>
              <a:t>COLLEGE STATE : </a:t>
            </a:r>
            <a:r>
              <a:rPr b="1" i="0" lang="en-US" sz="1800" u="none" cap="none" strike="noStrike">
                <a:solidFill>
                  <a:schemeClr val="dk1"/>
                </a:solidFill>
                <a:latin typeface="Arial Narrow"/>
                <a:ea typeface="Arial Narrow"/>
                <a:cs typeface="Arial Narrow"/>
                <a:sym typeface="Arial Narrow"/>
              </a:rPr>
              <a:t>UTTAR PRADESH</a:t>
            </a:r>
            <a:endParaRPr/>
          </a:p>
          <a:p>
            <a:pPr indent="0" lvl="0" marL="0" marR="0" rtl="0" algn="just">
              <a:spcBef>
                <a:spcPts val="0"/>
              </a:spcBef>
              <a:spcAft>
                <a:spcPts val="0"/>
              </a:spcAft>
              <a:buNone/>
            </a:pPr>
            <a:r>
              <a:rPr b="1" i="0" lang="en-US" sz="1800" u="none" cap="none" strike="noStrike">
                <a:solidFill>
                  <a:schemeClr val="accent1"/>
                </a:solidFill>
                <a:latin typeface="Arial Narrow"/>
                <a:ea typeface="Arial Narrow"/>
                <a:cs typeface="Arial Narrow"/>
                <a:sym typeface="Arial Narrow"/>
              </a:rPr>
              <a:t>INTERNSHIP DOMAIN AND INTERNSHIP START AND END DATE :</a:t>
            </a:r>
            <a:r>
              <a:rPr b="1" i="0" lang="en-US" sz="1800" u="none" cap="none" strike="noStrike">
                <a:solidFill>
                  <a:schemeClr val="dk1"/>
                </a:solidFill>
                <a:latin typeface="Arial Narrow"/>
                <a:ea typeface="Arial Narrow"/>
                <a:cs typeface="Arial Narrow"/>
                <a:sym typeface="Arial Narrow"/>
              </a:rPr>
              <a:t> ARTIFICIAL INTELLIGENCE / 12.06.2023 – 24.07.2023</a:t>
            </a:r>
            <a:endParaRPr/>
          </a:p>
        </p:txBody>
      </p:sp>
      <p:pic>
        <p:nvPicPr>
          <p:cNvPr id="103" name="Google Shape;103;p1"/>
          <p:cNvPicPr preferRelativeResize="0"/>
          <p:nvPr/>
        </p:nvPicPr>
        <p:blipFill rotWithShape="1">
          <a:blip r:embed="rId4">
            <a:alphaModFix/>
          </a:blip>
          <a:srcRect b="26666" l="19074" r="19074" t="27083"/>
          <a:stretch/>
        </p:blipFill>
        <p:spPr>
          <a:xfrm>
            <a:off x="8811248" y="795083"/>
            <a:ext cx="2374325" cy="236721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MODELLING</a:t>
            </a:r>
            <a:endParaRPr/>
          </a:p>
        </p:txBody>
      </p:sp>
      <p:sp>
        <p:nvSpPr>
          <p:cNvPr id="159" name="Google Shape;159;p10"/>
          <p:cNvSpPr txBox="1"/>
          <p:nvPr>
            <p:ph idx="1" type="body"/>
          </p:nvPr>
        </p:nvSpPr>
        <p:spPr>
          <a:xfrm>
            <a:off x="581191" y="2074646"/>
            <a:ext cx="11029615" cy="3634486"/>
          </a:xfrm>
          <a:prstGeom prst="rect">
            <a:avLst/>
          </a:prstGeom>
          <a:noFill/>
          <a:ln>
            <a:noFill/>
          </a:ln>
        </p:spPr>
        <p:txBody>
          <a:bodyPr anchorCtr="0" anchor="ctr" bIns="45700" lIns="91425" spcFirstLastPara="1" rIns="91425" wrap="square" tIns="45700">
            <a:normAutofit/>
          </a:bodyPr>
          <a:lstStyle/>
          <a:p>
            <a:pPr indent="-342900" lvl="0" marL="342900" rtl="0" algn="l">
              <a:lnSpc>
                <a:spcPct val="110000"/>
              </a:lnSpc>
              <a:spcBef>
                <a:spcPts val="0"/>
              </a:spcBef>
              <a:spcAft>
                <a:spcPts val="0"/>
              </a:spcAft>
              <a:buSzPts val="1564"/>
              <a:buFont typeface="Franklin Gothic"/>
              <a:buAutoNum type="arabicPeriod"/>
            </a:pPr>
            <a:r>
              <a:rPr lang="en-US">
                <a:solidFill>
                  <a:schemeClr val="dk1"/>
                </a:solidFill>
                <a:latin typeface="Arial Narrow"/>
                <a:ea typeface="Arial Narrow"/>
                <a:cs typeface="Arial Narrow"/>
                <a:sym typeface="Arial Narrow"/>
              </a:rPr>
              <a:t>Gather pertinent information about indicators of mental health, such as mood, stress levels, sleep habits, activity levels, and social interactions. Self-reporting, wearable technology, questionnaires, or other sources are all possible ways to get this information.</a:t>
            </a:r>
            <a:endParaRPr>
              <a:solidFill>
                <a:schemeClr val="dk1"/>
              </a:solidFill>
              <a:latin typeface="Arial Narrow"/>
              <a:ea typeface="Arial Narrow"/>
              <a:cs typeface="Arial Narrow"/>
              <a:sym typeface="Arial Narrow"/>
            </a:endParaRPr>
          </a:p>
          <a:p>
            <a:pPr indent="-342900" lvl="0" marL="342900" rtl="0" algn="l">
              <a:lnSpc>
                <a:spcPct val="110000"/>
              </a:lnSpc>
              <a:spcBef>
                <a:spcPts val="940"/>
              </a:spcBef>
              <a:spcAft>
                <a:spcPts val="0"/>
              </a:spcAft>
              <a:buSzPts val="1564"/>
              <a:buFont typeface="Franklin Gothic"/>
              <a:buAutoNum type="arabicPeriod"/>
            </a:pPr>
            <a:r>
              <a:rPr lang="en-US">
                <a:solidFill>
                  <a:schemeClr val="dk1"/>
                </a:solidFill>
                <a:latin typeface="Arial Narrow"/>
                <a:ea typeface="Arial Narrow"/>
                <a:cs typeface="Arial Narrow"/>
                <a:sym typeface="Arial Narrow"/>
              </a:rPr>
              <a:t>Data preprocessing: To assure the acquired </a:t>
            </a:r>
            <a:r>
              <a:rPr lang="en-US">
                <a:solidFill>
                  <a:schemeClr val="dk1"/>
                </a:solidFill>
                <a:latin typeface="Arial Narrow"/>
                <a:ea typeface="Arial Narrow"/>
                <a:cs typeface="Arial Narrow"/>
                <a:sym typeface="Arial Narrow"/>
              </a:rPr>
              <a:t>data</a:t>
            </a:r>
            <a:r>
              <a:rPr lang="en-US">
                <a:solidFill>
                  <a:schemeClr val="dk1"/>
                </a:solidFill>
                <a:latin typeface="Arial Narrow"/>
                <a:ea typeface="Arial Narrow"/>
                <a:cs typeface="Arial Narrow"/>
                <a:sym typeface="Arial Narrow"/>
              </a:rPr>
              <a:t> quality and consistency, clean and preprocess it. Deal with missing values, outliers, and any other data quality problems that can impair the models' accuracy.</a:t>
            </a:r>
            <a:endParaRPr/>
          </a:p>
          <a:p>
            <a:pPr indent="-342900" lvl="0" marL="342900" rtl="0" algn="l">
              <a:lnSpc>
                <a:spcPct val="110000"/>
              </a:lnSpc>
              <a:spcBef>
                <a:spcPts val="940"/>
              </a:spcBef>
              <a:spcAft>
                <a:spcPts val="0"/>
              </a:spcAft>
              <a:buSzPts val="1564"/>
              <a:buFont typeface="Franklin Gothic"/>
              <a:buAutoNum type="arabicPeriod"/>
            </a:pPr>
            <a:r>
              <a:rPr lang="en-US">
                <a:solidFill>
                  <a:schemeClr val="dk1"/>
                </a:solidFill>
                <a:latin typeface="Arial Narrow"/>
                <a:ea typeface="Arial Narrow"/>
                <a:cs typeface="Arial Narrow"/>
                <a:sym typeface="Arial Narrow"/>
              </a:rPr>
              <a:t>Identifying and extracting significant features that are a good indicator of a person's degree of mental fitness from the obtained data is known as feature engineering. In this step, pertinent variables are chosen, variables may need to be transformed, and new features that capture crucial elements of mental health are created.</a:t>
            </a:r>
            <a:endParaRPr>
              <a:solidFill>
                <a:schemeClr val="dk1"/>
              </a:solidFill>
              <a:latin typeface="Arial Narrow"/>
              <a:ea typeface="Arial Narrow"/>
              <a:cs typeface="Arial Narrow"/>
              <a:sym typeface="Arial Narrow"/>
            </a:endParaRPr>
          </a:p>
          <a:p>
            <a:pPr indent="-342900" lvl="0" marL="342900" rtl="0" algn="l">
              <a:lnSpc>
                <a:spcPct val="110000"/>
              </a:lnSpc>
              <a:spcBef>
                <a:spcPts val="940"/>
              </a:spcBef>
              <a:spcAft>
                <a:spcPts val="0"/>
              </a:spcAft>
              <a:buSzPts val="1564"/>
              <a:buFont typeface="Franklin Gothic"/>
              <a:buAutoNum type="arabicPeriod"/>
            </a:pPr>
            <a:r>
              <a:rPr lang="en-US">
                <a:solidFill>
                  <a:schemeClr val="dk1"/>
                </a:solidFill>
                <a:latin typeface="Arial Narrow"/>
                <a:ea typeface="Arial Narrow"/>
                <a:cs typeface="Arial Narrow"/>
                <a:sym typeface="Arial Narrow"/>
              </a:rPr>
              <a:t>Depending on the nature of the data and the issue at hand, select the best regression models. Regression models that are often used include those that use linear, polynomial, multivariate, or more complex methods like ridge or support vector regression.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581191" y="316393"/>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CONTD…</a:t>
            </a:r>
            <a:endParaRPr/>
          </a:p>
        </p:txBody>
      </p:sp>
      <p:sp>
        <p:nvSpPr>
          <p:cNvPr id="165" name="Google Shape;165;p11"/>
          <p:cNvSpPr txBox="1"/>
          <p:nvPr>
            <p:ph idx="1" type="body"/>
          </p:nvPr>
        </p:nvSpPr>
        <p:spPr>
          <a:xfrm>
            <a:off x="581192" y="2155127"/>
            <a:ext cx="11029615" cy="3634486"/>
          </a:xfrm>
          <a:prstGeom prst="rect">
            <a:avLst/>
          </a:prstGeom>
          <a:noFill/>
          <a:ln>
            <a:noFill/>
          </a:ln>
        </p:spPr>
        <p:txBody>
          <a:bodyPr anchorCtr="0" anchor="ctr" bIns="45700" lIns="91425" spcFirstLastPara="1" rIns="91425" wrap="square" tIns="45700">
            <a:normAutofit lnSpcReduction="10000"/>
          </a:bodyPr>
          <a:lstStyle/>
          <a:p>
            <a:pPr indent="-342900" lvl="0" marL="342900" rtl="0" algn="l">
              <a:lnSpc>
                <a:spcPct val="110000"/>
              </a:lnSpc>
              <a:spcBef>
                <a:spcPts val="0"/>
              </a:spcBef>
              <a:spcAft>
                <a:spcPts val="0"/>
              </a:spcAft>
              <a:buSzPts val="1564"/>
              <a:buFont typeface="Franklin Gothic"/>
              <a:buAutoNum type="arabicPeriod" startAt="5"/>
            </a:pPr>
            <a:r>
              <a:rPr lang="en-US">
                <a:solidFill>
                  <a:schemeClr val="dk1"/>
                </a:solidFill>
                <a:latin typeface="Arial Narrow"/>
                <a:ea typeface="Arial Narrow"/>
                <a:cs typeface="Arial Narrow"/>
                <a:sym typeface="Arial Narrow"/>
              </a:rPr>
              <a:t>Split the preprocessed data into training and validation sets before starting to train the models. The chosen regression models should be trained by fitting the data to them using the training set. Throughout this process, the models pick up on the connections between the input features and the goal variable (mental fitness level).</a:t>
            </a:r>
            <a:endParaRPr>
              <a:solidFill>
                <a:schemeClr val="dk1"/>
              </a:solidFill>
              <a:latin typeface="Arial Narrow"/>
              <a:ea typeface="Arial Narrow"/>
              <a:cs typeface="Arial Narrow"/>
              <a:sym typeface="Arial Narrow"/>
            </a:endParaRPr>
          </a:p>
          <a:p>
            <a:pPr indent="-342900" lvl="0" marL="342900" rtl="0" algn="l">
              <a:lnSpc>
                <a:spcPct val="110000"/>
              </a:lnSpc>
              <a:spcBef>
                <a:spcPts val="940"/>
              </a:spcBef>
              <a:spcAft>
                <a:spcPts val="0"/>
              </a:spcAft>
              <a:buSzPts val="1564"/>
              <a:buFont typeface="Franklin Gothic"/>
              <a:buAutoNum type="arabicPeriod" startAt="5"/>
            </a:pPr>
            <a:r>
              <a:rPr lang="en-US">
                <a:solidFill>
                  <a:schemeClr val="dk1"/>
                </a:solidFill>
                <a:latin typeface="Arial Narrow"/>
                <a:ea typeface="Arial Narrow"/>
                <a:cs typeface="Arial Narrow"/>
                <a:sym typeface="Arial Narrow"/>
              </a:rPr>
              <a:t>Model Evaluation: Use appropriate evaluation measures, such as mean squared error (MSE), R-squared value, or root mean squared error (RMSE), to gauge the effectiveness of the trained regression models. Analyze the models' accuracy in predicting a person's degree of mental fitness using the provided features.</a:t>
            </a:r>
            <a:endParaRPr/>
          </a:p>
          <a:p>
            <a:pPr indent="-342900" lvl="0" marL="342900" rtl="0" algn="l">
              <a:lnSpc>
                <a:spcPct val="110000"/>
              </a:lnSpc>
              <a:spcBef>
                <a:spcPts val="940"/>
              </a:spcBef>
              <a:spcAft>
                <a:spcPts val="0"/>
              </a:spcAft>
              <a:buSzPts val="1564"/>
              <a:buFont typeface="Franklin Gothic"/>
              <a:buAutoNum type="arabicPeriod" startAt="5"/>
            </a:pPr>
            <a:r>
              <a:rPr lang="en-US">
                <a:solidFill>
                  <a:schemeClr val="dk1"/>
                </a:solidFill>
                <a:latin typeface="Arial Narrow"/>
                <a:ea typeface="Arial Narrow"/>
                <a:cs typeface="Arial Narrow"/>
                <a:sym typeface="Arial Narrow"/>
              </a:rPr>
              <a:t>Model refinement: To enhance the performance of the models, fine-tune them by modifying their hyper parameters or investigating various regression procedures. In this iterative process, many model configurations are tested, and the model with the greatest performance is chosen based on the assessment metrics.</a:t>
            </a:r>
            <a:endParaRPr>
              <a:solidFill>
                <a:schemeClr val="dk1"/>
              </a:solidFill>
              <a:latin typeface="Arial Narrow"/>
              <a:ea typeface="Arial Narrow"/>
              <a:cs typeface="Arial Narrow"/>
              <a:sym typeface="Arial Narrow"/>
            </a:endParaRPr>
          </a:p>
          <a:p>
            <a:pPr indent="-342900" lvl="0" marL="342900" rtl="0" algn="l">
              <a:lnSpc>
                <a:spcPct val="110000"/>
              </a:lnSpc>
              <a:spcBef>
                <a:spcPts val="940"/>
              </a:spcBef>
              <a:spcAft>
                <a:spcPts val="0"/>
              </a:spcAft>
              <a:buSzPts val="1564"/>
              <a:buFont typeface="Franklin Gothic"/>
              <a:buAutoNum type="arabicPeriod" startAt="5"/>
            </a:pPr>
            <a:r>
              <a:rPr lang="en-US">
                <a:solidFill>
                  <a:schemeClr val="dk1"/>
                </a:solidFill>
                <a:latin typeface="Arial Narrow"/>
                <a:ea typeface="Arial Narrow"/>
                <a:cs typeface="Arial Narrow"/>
                <a:sym typeface="Arial Narrow"/>
              </a:rPr>
              <a:t>Deploy the models in a system that enables ongoing monitoring of mental health indicators once they have been trained and validated. The models should be able to quickly analyze fresh data, spot patterns, and offer up-to-date evaluations of a person's level of mental fitness.</a:t>
            </a:r>
            <a:endParaRPr>
              <a:solidFill>
                <a:schemeClr val="dk1"/>
              </a:solidFill>
              <a:latin typeface="Arial Narrow"/>
              <a:ea typeface="Arial Narrow"/>
              <a:cs typeface="Arial Narrow"/>
              <a:sym typeface="Arial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CODE</a:t>
            </a:r>
            <a:br>
              <a:rPr lang="en-US"/>
            </a:br>
            <a:endParaRPr/>
          </a:p>
        </p:txBody>
      </p:sp>
      <p:sp>
        <p:nvSpPr>
          <p:cNvPr id="171" name="Google Shape;171;p12"/>
          <p:cNvSpPr txBox="1"/>
          <p:nvPr/>
        </p:nvSpPr>
        <p:spPr>
          <a:xfrm>
            <a:off x="581192" y="1737361"/>
            <a:ext cx="52557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Libre Franklin"/>
                <a:ea typeface="Libre Franklin"/>
                <a:cs typeface="Libre Franklin"/>
                <a:sym typeface="Libre Franklin"/>
              </a:rPr>
              <a:t>Step 1 :- Import Required Libraries</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 </a:t>
            </a:r>
            <a:endParaRPr sz="1800">
              <a:solidFill>
                <a:schemeClr val="dk1"/>
              </a:solidFill>
              <a:latin typeface="Libre Franklin"/>
              <a:ea typeface="Libre Franklin"/>
              <a:cs typeface="Libre Franklin"/>
              <a:sym typeface="Libre Franklin"/>
            </a:endParaRPr>
          </a:p>
        </p:txBody>
      </p:sp>
      <p:pic>
        <p:nvPicPr>
          <p:cNvPr id="172" name="Google Shape;172;p12"/>
          <p:cNvPicPr preferRelativeResize="0"/>
          <p:nvPr/>
        </p:nvPicPr>
        <p:blipFill rotWithShape="1">
          <a:blip r:embed="rId3">
            <a:alphaModFix/>
          </a:blip>
          <a:srcRect b="0" l="0" r="0" t="0"/>
          <a:stretch/>
        </p:blipFill>
        <p:spPr>
          <a:xfrm>
            <a:off x="1433512" y="2449788"/>
            <a:ext cx="7054318" cy="32652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idx="1" type="body"/>
          </p:nvPr>
        </p:nvSpPr>
        <p:spPr>
          <a:xfrm>
            <a:off x="579120" y="1639824"/>
            <a:ext cx="11029615" cy="935736"/>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lang="en-US" sz="1800"/>
              <a:t>Step 2 :- Load and Prepare the Data</a:t>
            </a:r>
            <a:endParaRPr/>
          </a:p>
          <a:p>
            <a:pPr indent="0" lvl="0" marL="0" rtl="0" algn="l">
              <a:lnSpc>
                <a:spcPct val="110000"/>
              </a:lnSpc>
              <a:spcBef>
                <a:spcPts val="960"/>
              </a:spcBef>
              <a:spcAft>
                <a:spcPts val="0"/>
              </a:spcAft>
              <a:buSzPts val="1656"/>
              <a:buNone/>
            </a:pPr>
            <a:r>
              <a:t/>
            </a:r>
            <a:endParaRPr sz="1800"/>
          </a:p>
        </p:txBody>
      </p:sp>
      <p:pic>
        <p:nvPicPr>
          <p:cNvPr id="178" name="Google Shape;178;p13"/>
          <p:cNvPicPr preferRelativeResize="0"/>
          <p:nvPr/>
        </p:nvPicPr>
        <p:blipFill rotWithShape="1">
          <a:blip r:embed="rId3">
            <a:alphaModFix/>
          </a:blip>
          <a:srcRect b="0" l="0" r="0" t="0"/>
          <a:stretch/>
        </p:blipFill>
        <p:spPr>
          <a:xfrm>
            <a:off x="1047415" y="2575560"/>
            <a:ext cx="10561320" cy="118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idx="1" type="body"/>
          </p:nvPr>
        </p:nvSpPr>
        <p:spPr>
          <a:xfrm>
            <a:off x="579120" y="1639824"/>
            <a:ext cx="11029615" cy="935736"/>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lang="en-US" sz="1800"/>
              <a:t>Step 3 :- Merging both the Dataset</a:t>
            </a:r>
            <a:endParaRPr/>
          </a:p>
        </p:txBody>
      </p:sp>
      <p:pic>
        <p:nvPicPr>
          <p:cNvPr id="184" name="Google Shape;184;p14"/>
          <p:cNvPicPr preferRelativeResize="0"/>
          <p:nvPr/>
        </p:nvPicPr>
        <p:blipFill rotWithShape="1">
          <a:blip r:embed="rId3">
            <a:alphaModFix/>
          </a:blip>
          <a:srcRect b="0" l="0" r="0" t="0"/>
          <a:stretch/>
        </p:blipFill>
        <p:spPr>
          <a:xfrm>
            <a:off x="923924" y="2448956"/>
            <a:ext cx="10374111" cy="33993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idx="1" type="body"/>
          </p:nvPr>
        </p:nvSpPr>
        <p:spPr>
          <a:xfrm>
            <a:off x="579120" y="1639824"/>
            <a:ext cx="11029615" cy="935736"/>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lang="en-US" sz="1800"/>
              <a:t>Step 4 :- Data Cleaning 	</a:t>
            </a:r>
            <a:endParaRPr sz="1800"/>
          </a:p>
        </p:txBody>
      </p:sp>
      <p:pic>
        <p:nvPicPr>
          <p:cNvPr id="191" name="Google Shape;191;p15"/>
          <p:cNvPicPr preferRelativeResize="0"/>
          <p:nvPr/>
        </p:nvPicPr>
        <p:blipFill rotWithShape="1">
          <a:blip r:embed="rId3">
            <a:alphaModFix/>
          </a:blip>
          <a:srcRect b="0" l="0" r="0" t="0"/>
          <a:stretch/>
        </p:blipFill>
        <p:spPr>
          <a:xfrm>
            <a:off x="838200" y="2575560"/>
            <a:ext cx="10020300" cy="289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idx="1" type="body"/>
          </p:nvPr>
        </p:nvSpPr>
        <p:spPr>
          <a:xfrm>
            <a:off x="579120" y="1258824"/>
            <a:ext cx="11029615" cy="935736"/>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lang="en-US" sz="1800"/>
              <a:t>Step 4 :- Data Cleaning 	</a:t>
            </a:r>
            <a:endParaRPr sz="1800"/>
          </a:p>
        </p:txBody>
      </p:sp>
      <p:pic>
        <p:nvPicPr>
          <p:cNvPr id="197" name="Google Shape;197;p16"/>
          <p:cNvPicPr preferRelativeResize="0"/>
          <p:nvPr/>
        </p:nvPicPr>
        <p:blipFill rotWithShape="1">
          <a:blip r:embed="rId3">
            <a:alphaModFix/>
          </a:blip>
          <a:srcRect b="0" l="0" r="0" t="0"/>
          <a:stretch/>
        </p:blipFill>
        <p:spPr>
          <a:xfrm>
            <a:off x="1190625" y="1972537"/>
            <a:ext cx="9363076" cy="42286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idx="1" type="body"/>
          </p:nvPr>
        </p:nvSpPr>
        <p:spPr>
          <a:xfrm>
            <a:off x="1171575" y="1504950"/>
            <a:ext cx="2240280" cy="448537"/>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288"/>
              <a:buNone/>
            </a:pPr>
            <a:r>
              <a:rPr lang="en-US" sz="1400">
                <a:solidFill>
                  <a:srgbClr val="1482AB"/>
                </a:solidFill>
              </a:rPr>
              <a:t>1. Heap Map 	</a:t>
            </a:r>
            <a:endParaRPr sz="1400">
              <a:solidFill>
                <a:srgbClr val="1482AB"/>
              </a:solidFill>
            </a:endParaRPr>
          </a:p>
        </p:txBody>
      </p:sp>
      <p:sp>
        <p:nvSpPr>
          <p:cNvPr id="203" name="Google Shape;203;p17"/>
          <p:cNvSpPr txBox="1"/>
          <p:nvPr/>
        </p:nvSpPr>
        <p:spPr>
          <a:xfrm>
            <a:off x="579120" y="744474"/>
            <a:ext cx="11029615" cy="935736"/>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1656"/>
              <a:buFont typeface="Noto Sans Symbols"/>
              <a:buNone/>
            </a:pPr>
            <a:r>
              <a:rPr lang="en-US" sz="1800">
                <a:solidFill>
                  <a:srgbClr val="3F3F3F"/>
                </a:solidFill>
                <a:latin typeface="Libre Franklin"/>
                <a:ea typeface="Libre Franklin"/>
                <a:cs typeface="Libre Franklin"/>
                <a:sym typeface="Libre Franklin"/>
              </a:rPr>
              <a:t>Step 5 :- Exploratory Analysis 	</a:t>
            </a:r>
            <a:endParaRPr sz="1800">
              <a:solidFill>
                <a:srgbClr val="3F3F3F"/>
              </a:solidFill>
              <a:latin typeface="Libre Franklin"/>
              <a:ea typeface="Libre Franklin"/>
              <a:cs typeface="Libre Franklin"/>
              <a:sym typeface="Libre Franklin"/>
            </a:endParaRPr>
          </a:p>
        </p:txBody>
      </p:sp>
      <p:pic>
        <p:nvPicPr>
          <p:cNvPr id="204" name="Google Shape;204;p17"/>
          <p:cNvPicPr preferRelativeResize="0"/>
          <p:nvPr/>
        </p:nvPicPr>
        <p:blipFill rotWithShape="1">
          <a:blip r:embed="rId3">
            <a:alphaModFix/>
          </a:blip>
          <a:srcRect b="0" l="0" r="0" t="0"/>
          <a:stretch/>
        </p:blipFill>
        <p:spPr>
          <a:xfrm>
            <a:off x="1419225" y="1894813"/>
            <a:ext cx="6229350" cy="819150"/>
          </a:xfrm>
          <a:prstGeom prst="rect">
            <a:avLst/>
          </a:prstGeom>
          <a:noFill/>
          <a:ln>
            <a:noFill/>
          </a:ln>
        </p:spPr>
      </p:pic>
      <p:pic>
        <p:nvPicPr>
          <p:cNvPr id="205" name="Google Shape;205;p17"/>
          <p:cNvPicPr preferRelativeResize="0"/>
          <p:nvPr/>
        </p:nvPicPr>
        <p:blipFill rotWithShape="1">
          <a:blip r:embed="rId4">
            <a:alphaModFix/>
          </a:blip>
          <a:srcRect b="0" l="0" r="0" t="0"/>
          <a:stretch/>
        </p:blipFill>
        <p:spPr>
          <a:xfrm>
            <a:off x="1447653" y="2713963"/>
            <a:ext cx="6448572" cy="39249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idx="1" type="body"/>
          </p:nvPr>
        </p:nvSpPr>
        <p:spPr>
          <a:xfrm>
            <a:off x="1133475" y="1320732"/>
            <a:ext cx="2240280" cy="448537"/>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288"/>
              <a:buNone/>
            </a:pPr>
            <a:r>
              <a:rPr lang="en-US" sz="1400">
                <a:solidFill>
                  <a:srgbClr val="1482AB"/>
                </a:solidFill>
              </a:rPr>
              <a:t>2. Joint Plot	</a:t>
            </a:r>
            <a:endParaRPr sz="1400">
              <a:solidFill>
                <a:srgbClr val="1482AB"/>
              </a:solidFill>
            </a:endParaRPr>
          </a:p>
        </p:txBody>
      </p:sp>
      <p:pic>
        <p:nvPicPr>
          <p:cNvPr id="211" name="Google Shape;211;p18"/>
          <p:cNvPicPr preferRelativeResize="0"/>
          <p:nvPr/>
        </p:nvPicPr>
        <p:blipFill rotWithShape="1">
          <a:blip r:embed="rId3">
            <a:alphaModFix/>
          </a:blip>
          <a:srcRect b="0" l="0" r="0" t="0"/>
          <a:stretch/>
        </p:blipFill>
        <p:spPr>
          <a:xfrm>
            <a:off x="1347787" y="1862137"/>
            <a:ext cx="7191375" cy="638175"/>
          </a:xfrm>
          <a:prstGeom prst="rect">
            <a:avLst/>
          </a:prstGeom>
          <a:noFill/>
          <a:ln>
            <a:noFill/>
          </a:ln>
        </p:spPr>
      </p:pic>
      <p:pic>
        <p:nvPicPr>
          <p:cNvPr id="212" name="Google Shape;212;p18"/>
          <p:cNvPicPr preferRelativeResize="0"/>
          <p:nvPr/>
        </p:nvPicPr>
        <p:blipFill rotWithShape="1">
          <a:blip r:embed="rId4">
            <a:alphaModFix/>
          </a:blip>
          <a:srcRect b="0" l="0" r="0" t="0"/>
          <a:stretch/>
        </p:blipFill>
        <p:spPr>
          <a:xfrm>
            <a:off x="1347787" y="2593180"/>
            <a:ext cx="4466132" cy="400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idx="1" type="body"/>
          </p:nvPr>
        </p:nvSpPr>
        <p:spPr>
          <a:xfrm>
            <a:off x="1123950" y="1320732"/>
            <a:ext cx="2240280" cy="448537"/>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288"/>
              <a:buNone/>
            </a:pPr>
            <a:r>
              <a:rPr lang="en-US" sz="1400">
                <a:solidFill>
                  <a:srgbClr val="1482AB"/>
                </a:solidFill>
              </a:rPr>
              <a:t>3. Joint Plot	</a:t>
            </a:r>
            <a:endParaRPr sz="1400">
              <a:solidFill>
                <a:srgbClr val="1482AB"/>
              </a:solidFill>
            </a:endParaRPr>
          </a:p>
        </p:txBody>
      </p:sp>
      <p:pic>
        <p:nvPicPr>
          <p:cNvPr id="218" name="Google Shape;218;p19"/>
          <p:cNvPicPr preferRelativeResize="0"/>
          <p:nvPr/>
        </p:nvPicPr>
        <p:blipFill rotWithShape="1">
          <a:blip r:embed="rId3">
            <a:alphaModFix/>
          </a:blip>
          <a:srcRect b="0" l="0" r="0" t="0"/>
          <a:stretch/>
        </p:blipFill>
        <p:spPr>
          <a:xfrm>
            <a:off x="1338262" y="1700212"/>
            <a:ext cx="7353300" cy="695325"/>
          </a:xfrm>
          <a:prstGeom prst="rect">
            <a:avLst/>
          </a:prstGeom>
          <a:noFill/>
          <a:ln>
            <a:noFill/>
          </a:ln>
        </p:spPr>
      </p:pic>
      <p:pic>
        <p:nvPicPr>
          <p:cNvPr id="219" name="Google Shape;219;p19"/>
          <p:cNvPicPr preferRelativeResize="0"/>
          <p:nvPr/>
        </p:nvPicPr>
        <p:blipFill rotWithShape="1">
          <a:blip r:embed="rId4">
            <a:alphaModFix/>
          </a:blip>
          <a:srcRect b="0" l="0" r="0" t="0"/>
          <a:stretch/>
        </p:blipFill>
        <p:spPr>
          <a:xfrm>
            <a:off x="1338262" y="2395537"/>
            <a:ext cx="4171950" cy="39120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PROJECT TITLE/PROBLEM STATEMENT</a:t>
            </a:r>
            <a:br>
              <a:rPr lang="en-US"/>
            </a:br>
            <a:endParaRPr/>
          </a:p>
        </p:txBody>
      </p:sp>
      <p:sp>
        <p:nvSpPr>
          <p:cNvPr id="109" name="Google Shape;109;p2"/>
          <p:cNvSpPr txBox="1"/>
          <p:nvPr>
            <p:ph idx="1" type="body"/>
          </p:nvPr>
        </p:nvSpPr>
        <p:spPr>
          <a:xfrm>
            <a:off x="581193" y="1890876"/>
            <a:ext cx="11029615" cy="3634486"/>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1564"/>
              <a:buNone/>
            </a:pPr>
            <a:r>
              <a:rPr b="1" lang="en-US">
                <a:solidFill>
                  <a:schemeClr val="accent1"/>
                </a:solidFill>
                <a:latin typeface="Arial Rounded"/>
                <a:ea typeface="Arial Rounded"/>
                <a:cs typeface="Arial Rounded"/>
                <a:sym typeface="Arial Rounded"/>
              </a:rPr>
              <a:t>PROJECT TITLE :</a:t>
            </a:r>
            <a:r>
              <a:rPr b="1" lang="en-US">
                <a:solidFill>
                  <a:schemeClr val="accent1"/>
                </a:solidFill>
                <a:latin typeface="Arial"/>
                <a:ea typeface="Arial"/>
                <a:cs typeface="Arial"/>
                <a:sym typeface="Arial"/>
              </a:rPr>
              <a:t> </a:t>
            </a:r>
            <a:r>
              <a:rPr b="1" lang="en-US">
                <a:latin typeface="Arial Narrow"/>
                <a:ea typeface="Arial Narrow"/>
                <a:cs typeface="Arial Narrow"/>
                <a:sym typeface="Arial Narrow"/>
              </a:rPr>
              <a:t>AI MENTAL FITNESS TRACKER</a:t>
            </a:r>
            <a:endParaRPr/>
          </a:p>
          <a:p>
            <a:pPr indent="0" lvl="0" marL="0" rtl="0" algn="just">
              <a:lnSpc>
                <a:spcPct val="110000"/>
              </a:lnSpc>
              <a:spcBef>
                <a:spcPts val="940"/>
              </a:spcBef>
              <a:spcAft>
                <a:spcPts val="0"/>
              </a:spcAft>
              <a:buSzPts val="1564"/>
              <a:buNone/>
            </a:pPr>
            <a:r>
              <a:rPr b="1" lang="en-US">
                <a:solidFill>
                  <a:schemeClr val="accent1"/>
                </a:solidFill>
                <a:latin typeface="Arial Rounded"/>
                <a:ea typeface="Arial Rounded"/>
                <a:cs typeface="Arial Rounded"/>
                <a:sym typeface="Arial Rounded"/>
              </a:rPr>
              <a:t>PROBLEM STATEMENT :</a:t>
            </a:r>
            <a:r>
              <a:rPr b="1" lang="en-US">
                <a:solidFill>
                  <a:schemeClr val="accent1"/>
                </a:solidFill>
                <a:latin typeface="Arial"/>
                <a:ea typeface="Arial"/>
                <a:cs typeface="Arial"/>
                <a:sym typeface="Arial"/>
              </a:rPr>
              <a:t> </a:t>
            </a:r>
            <a:r>
              <a:rPr lang="en-US">
                <a:solidFill>
                  <a:schemeClr val="dk1"/>
                </a:solidFill>
                <a:latin typeface="Arial Narrow"/>
                <a:ea typeface="Arial Narrow"/>
                <a:cs typeface="Arial Narrow"/>
                <a:sym typeface="Arial Narrow"/>
              </a:rPr>
              <a:t>Mental health is a crucial aspect of overall well-being, and with the increasing prevalence of mental health disorders globally, it has become essential to develop effective tools for monitoring and improving mental fitness. Existing self-assessment methods often rely on subjective reporting, which can be prone to biases and inaccuracies. Therefore, there is a need for a reliable and objective system that can track and evaluate an individual's mental health status using advanced technologies like Artificial Intelligence (AI).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idx="1" type="body"/>
          </p:nvPr>
        </p:nvSpPr>
        <p:spPr>
          <a:xfrm>
            <a:off x="1076325" y="1018312"/>
            <a:ext cx="2240280" cy="448537"/>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288"/>
              <a:buNone/>
            </a:pPr>
            <a:r>
              <a:rPr lang="en-US" sz="1400">
                <a:solidFill>
                  <a:srgbClr val="1482AB"/>
                </a:solidFill>
              </a:rPr>
              <a:t>3. Pair Plot	</a:t>
            </a:r>
            <a:endParaRPr sz="1400">
              <a:solidFill>
                <a:srgbClr val="1482AB"/>
              </a:solidFill>
            </a:endParaRPr>
          </a:p>
        </p:txBody>
      </p:sp>
      <p:pic>
        <p:nvPicPr>
          <p:cNvPr id="225" name="Google Shape;225;p20"/>
          <p:cNvPicPr preferRelativeResize="0"/>
          <p:nvPr/>
        </p:nvPicPr>
        <p:blipFill rotWithShape="1">
          <a:blip r:embed="rId3">
            <a:alphaModFix/>
          </a:blip>
          <a:srcRect b="0" l="0" r="0" t="0"/>
          <a:stretch/>
        </p:blipFill>
        <p:spPr>
          <a:xfrm>
            <a:off x="1271587" y="1466849"/>
            <a:ext cx="3781425" cy="619125"/>
          </a:xfrm>
          <a:prstGeom prst="rect">
            <a:avLst/>
          </a:prstGeom>
          <a:noFill/>
          <a:ln>
            <a:noFill/>
          </a:ln>
        </p:spPr>
      </p:pic>
      <p:pic>
        <p:nvPicPr>
          <p:cNvPr id="226" name="Google Shape;226;p20"/>
          <p:cNvPicPr preferRelativeResize="0"/>
          <p:nvPr/>
        </p:nvPicPr>
        <p:blipFill rotWithShape="1">
          <a:blip r:embed="rId4">
            <a:alphaModFix/>
          </a:blip>
          <a:srcRect b="0" l="0" r="0" t="0"/>
          <a:stretch/>
        </p:blipFill>
        <p:spPr>
          <a:xfrm>
            <a:off x="1343025" y="2176285"/>
            <a:ext cx="6781800" cy="45626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idx="1" type="body"/>
          </p:nvPr>
        </p:nvSpPr>
        <p:spPr>
          <a:xfrm>
            <a:off x="1076325" y="1018312"/>
            <a:ext cx="2240280" cy="448537"/>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288"/>
              <a:buNone/>
            </a:pPr>
            <a:r>
              <a:rPr lang="en-US" sz="1400">
                <a:solidFill>
                  <a:srgbClr val="1482AB"/>
                </a:solidFill>
              </a:rPr>
              <a:t>3. Pie Plot	</a:t>
            </a:r>
            <a:endParaRPr sz="1400">
              <a:solidFill>
                <a:srgbClr val="1482AB"/>
              </a:solidFill>
            </a:endParaRPr>
          </a:p>
        </p:txBody>
      </p:sp>
      <p:pic>
        <p:nvPicPr>
          <p:cNvPr id="232" name="Google Shape;232;p21"/>
          <p:cNvPicPr preferRelativeResize="0"/>
          <p:nvPr/>
        </p:nvPicPr>
        <p:blipFill rotWithShape="1">
          <a:blip r:embed="rId3">
            <a:alphaModFix/>
          </a:blip>
          <a:srcRect b="0" l="0" r="0" t="0"/>
          <a:stretch/>
        </p:blipFill>
        <p:spPr>
          <a:xfrm>
            <a:off x="720754" y="1800225"/>
            <a:ext cx="10719059" cy="3248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idx="1" type="body"/>
          </p:nvPr>
        </p:nvSpPr>
        <p:spPr>
          <a:xfrm>
            <a:off x="1076325" y="1018312"/>
            <a:ext cx="2240280" cy="448537"/>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288"/>
              <a:buNone/>
            </a:pPr>
            <a:r>
              <a:rPr lang="en-US" sz="1400">
                <a:solidFill>
                  <a:srgbClr val="1482AB"/>
                </a:solidFill>
              </a:rPr>
              <a:t>3. Bar Plot	</a:t>
            </a:r>
            <a:endParaRPr sz="1400">
              <a:solidFill>
                <a:srgbClr val="1482AB"/>
              </a:solidFill>
            </a:endParaRPr>
          </a:p>
        </p:txBody>
      </p:sp>
      <p:pic>
        <p:nvPicPr>
          <p:cNvPr id="238" name="Google Shape;238;p22"/>
          <p:cNvPicPr preferRelativeResize="0"/>
          <p:nvPr/>
        </p:nvPicPr>
        <p:blipFill rotWithShape="1">
          <a:blip r:embed="rId3">
            <a:alphaModFix/>
          </a:blip>
          <a:srcRect b="0" l="0" r="0" t="0"/>
          <a:stretch/>
        </p:blipFill>
        <p:spPr>
          <a:xfrm>
            <a:off x="1166812" y="1595437"/>
            <a:ext cx="7648575" cy="561975"/>
          </a:xfrm>
          <a:prstGeom prst="rect">
            <a:avLst/>
          </a:prstGeom>
          <a:noFill/>
          <a:ln>
            <a:noFill/>
          </a:ln>
        </p:spPr>
      </p:pic>
      <p:pic>
        <p:nvPicPr>
          <p:cNvPr id="239" name="Google Shape;239;p22"/>
          <p:cNvPicPr preferRelativeResize="0"/>
          <p:nvPr/>
        </p:nvPicPr>
        <p:blipFill rotWithShape="1">
          <a:blip r:embed="rId4">
            <a:alphaModFix/>
          </a:blip>
          <a:srcRect b="0" l="0" r="0" t="0"/>
          <a:stretch/>
        </p:blipFill>
        <p:spPr>
          <a:xfrm>
            <a:off x="752475" y="2462454"/>
            <a:ext cx="10591800" cy="330469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ph idx="1" type="body"/>
          </p:nvPr>
        </p:nvSpPr>
        <p:spPr>
          <a:xfrm>
            <a:off x="1076325" y="1018312"/>
            <a:ext cx="2240280" cy="448537"/>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288"/>
              <a:buNone/>
            </a:pPr>
            <a:r>
              <a:rPr lang="en-US" sz="1400">
                <a:solidFill>
                  <a:srgbClr val="1482AB"/>
                </a:solidFill>
              </a:rPr>
              <a:t>3. Bar Plot	</a:t>
            </a:r>
            <a:endParaRPr sz="1400">
              <a:solidFill>
                <a:srgbClr val="1482AB"/>
              </a:solidFill>
            </a:endParaRPr>
          </a:p>
        </p:txBody>
      </p:sp>
      <p:pic>
        <p:nvPicPr>
          <p:cNvPr id="245" name="Google Shape;245;p23"/>
          <p:cNvPicPr preferRelativeResize="0"/>
          <p:nvPr/>
        </p:nvPicPr>
        <p:blipFill rotWithShape="1">
          <a:blip r:embed="rId3">
            <a:alphaModFix/>
          </a:blip>
          <a:srcRect b="0" l="0" r="0" t="0"/>
          <a:stretch/>
        </p:blipFill>
        <p:spPr>
          <a:xfrm>
            <a:off x="1166812" y="1595437"/>
            <a:ext cx="7648575" cy="561975"/>
          </a:xfrm>
          <a:prstGeom prst="rect">
            <a:avLst/>
          </a:prstGeom>
          <a:noFill/>
          <a:ln>
            <a:noFill/>
          </a:ln>
        </p:spPr>
      </p:pic>
      <p:pic>
        <p:nvPicPr>
          <p:cNvPr id="246" name="Google Shape;246;p23"/>
          <p:cNvPicPr preferRelativeResize="0"/>
          <p:nvPr/>
        </p:nvPicPr>
        <p:blipFill rotWithShape="1">
          <a:blip r:embed="rId4">
            <a:alphaModFix/>
          </a:blip>
          <a:srcRect b="0" l="0" r="0" t="0"/>
          <a:stretch/>
        </p:blipFill>
        <p:spPr>
          <a:xfrm>
            <a:off x="752475" y="2462454"/>
            <a:ext cx="10591800" cy="330469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nvSpPr>
        <p:spPr>
          <a:xfrm>
            <a:off x="579120" y="744474"/>
            <a:ext cx="11029615" cy="935736"/>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1656"/>
              <a:buFont typeface="Noto Sans Symbols"/>
              <a:buNone/>
            </a:pPr>
            <a:r>
              <a:rPr lang="en-US" sz="1800">
                <a:solidFill>
                  <a:srgbClr val="3F3F3F"/>
                </a:solidFill>
                <a:latin typeface="Libre Franklin"/>
                <a:ea typeface="Libre Franklin"/>
                <a:cs typeface="Libre Franklin"/>
                <a:sym typeface="Libre Franklin"/>
              </a:rPr>
              <a:t>Step 6 :- Year wise Variation in Mental Fitness of Different Countries</a:t>
            </a:r>
            <a:endParaRPr sz="1800">
              <a:solidFill>
                <a:srgbClr val="3F3F3F"/>
              </a:solidFill>
              <a:latin typeface="Libre Franklin"/>
              <a:ea typeface="Libre Franklin"/>
              <a:cs typeface="Libre Franklin"/>
              <a:sym typeface="Libre Franklin"/>
            </a:endParaRPr>
          </a:p>
        </p:txBody>
      </p:sp>
      <p:pic>
        <p:nvPicPr>
          <p:cNvPr id="252" name="Google Shape;252;p24"/>
          <p:cNvPicPr preferRelativeResize="0"/>
          <p:nvPr/>
        </p:nvPicPr>
        <p:blipFill rotWithShape="1">
          <a:blip r:embed="rId3">
            <a:alphaModFix/>
          </a:blip>
          <a:srcRect b="0" l="0" r="0" t="0"/>
          <a:stretch/>
        </p:blipFill>
        <p:spPr>
          <a:xfrm>
            <a:off x="771525" y="1573289"/>
            <a:ext cx="10629900" cy="549122"/>
          </a:xfrm>
          <a:prstGeom prst="rect">
            <a:avLst/>
          </a:prstGeom>
          <a:noFill/>
          <a:ln>
            <a:noFill/>
          </a:ln>
        </p:spPr>
      </p:pic>
      <p:pic>
        <p:nvPicPr>
          <p:cNvPr id="253" name="Google Shape;253;p24"/>
          <p:cNvPicPr preferRelativeResize="0"/>
          <p:nvPr/>
        </p:nvPicPr>
        <p:blipFill rotWithShape="1">
          <a:blip r:embed="rId4">
            <a:alphaModFix/>
          </a:blip>
          <a:srcRect b="0" l="0" r="0" t="0"/>
          <a:stretch/>
        </p:blipFill>
        <p:spPr>
          <a:xfrm>
            <a:off x="771524" y="2122411"/>
            <a:ext cx="10629901" cy="41812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nvSpPr>
        <p:spPr>
          <a:xfrm>
            <a:off x="588645" y="744474"/>
            <a:ext cx="11029615" cy="935736"/>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1656"/>
              <a:buFont typeface="Noto Sans Symbols"/>
              <a:buNone/>
            </a:pPr>
            <a:r>
              <a:rPr lang="en-US" sz="1800">
                <a:solidFill>
                  <a:srgbClr val="3F3F3F"/>
                </a:solidFill>
                <a:latin typeface="Libre Franklin"/>
                <a:ea typeface="Libre Franklin"/>
                <a:cs typeface="Libre Franklin"/>
                <a:sym typeface="Libre Franklin"/>
              </a:rPr>
              <a:t>Step 7 :- Pre-processing</a:t>
            </a:r>
            <a:endParaRPr sz="1800">
              <a:solidFill>
                <a:srgbClr val="3F3F3F"/>
              </a:solidFill>
              <a:latin typeface="Libre Franklin"/>
              <a:ea typeface="Libre Franklin"/>
              <a:cs typeface="Libre Franklin"/>
              <a:sym typeface="Libre Franklin"/>
            </a:endParaRPr>
          </a:p>
        </p:txBody>
      </p:sp>
      <p:pic>
        <p:nvPicPr>
          <p:cNvPr id="259" name="Google Shape;259;p25"/>
          <p:cNvPicPr preferRelativeResize="0"/>
          <p:nvPr/>
        </p:nvPicPr>
        <p:blipFill rotWithShape="1">
          <a:blip r:embed="rId3">
            <a:alphaModFix/>
          </a:blip>
          <a:srcRect b="0" l="0" r="0" t="0"/>
          <a:stretch/>
        </p:blipFill>
        <p:spPr>
          <a:xfrm>
            <a:off x="1171575" y="1804987"/>
            <a:ext cx="8153400" cy="4200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nvSpPr>
        <p:spPr>
          <a:xfrm>
            <a:off x="579120" y="744474"/>
            <a:ext cx="11029615" cy="935736"/>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1656"/>
              <a:buFont typeface="Noto Sans Symbols"/>
              <a:buNone/>
            </a:pPr>
            <a:r>
              <a:rPr lang="en-US" sz="1800">
                <a:solidFill>
                  <a:srgbClr val="3F3F3F"/>
                </a:solidFill>
                <a:latin typeface="Libre Franklin"/>
                <a:ea typeface="Libre Franklin"/>
                <a:cs typeface="Libre Franklin"/>
                <a:sym typeface="Libre Franklin"/>
              </a:rPr>
              <a:t>Step 8 :- Perform Linear Regression</a:t>
            </a:r>
            <a:endParaRPr sz="1800">
              <a:solidFill>
                <a:srgbClr val="3F3F3F"/>
              </a:solidFill>
              <a:latin typeface="Libre Franklin"/>
              <a:ea typeface="Libre Franklin"/>
              <a:cs typeface="Libre Franklin"/>
              <a:sym typeface="Libre Franklin"/>
            </a:endParaRPr>
          </a:p>
        </p:txBody>
      </p:sp>
      <p:pic>
        <p:nvPicPr>
          <p:cNvPr id="265" name="Google Shape;265;p26"/>
          <p:cNvPicPr preferRelativeResize="0"/>
          <p:nvPr/>
        </p:nvPicPr>
        <p:blipFill rotWithShape="1">
          <a:blip r:embed="rId3">
            <a:alphaModFix/>
          </a:blip>
          <a:srcRect b="0" l="0" r="0" t="0"/>
          <a:stretch/>
        </p:blipFill>
        <p:spPr>
          <a:xfrm>
            <a:off x="2247900" y="1576347"/>
            <a:ext cx="5029200" cy="492354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nvSpPr>
        <p:spPr>
          <a:xfrm>
            <a:off x="579120" y="744474"/>
            <a:ext cx="11029615" cy="935736"/>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1656"/>
              <a:buFont typeface="Noto Sans Symbols"/>
              <a:buNone/>
            </a:pPr>
            <a:r>
              <a:rPr lang="en-US" sz="1800">
                <a:solidFill>
                  <a:srgbClr val="3F3F3F"/>
                </a:solidFill>
                <a:latin typeface="Libre Franklin"/>
                <a:ea typeface="Libre Franklin"/>
                <a:cs typeface="Libre Franklin"/>
                <a:sym typeface="Libre Franklin"/>
              </a:rPr>
              <a:t>Step 9 :- Perform Random Forest</a:t>
            </a:r>
            <a:endParaRPr sz="1800">
              <a:solidFill>
                <a:srgbClr val="3F3F3F"/>
              </a:solidFill>
              <a:latin typeface="Libre Franklin"/>
              <a:ea typeface="Libre Franklin"/>
              <a:cs typeface="Libre Franklin"/>
              <a:sym typeface="Libre Franklin"/>
            </a:endParaRPr>
          </a:p>
        </p:txBody>
      </p:sp>
      <p:pic>
        <p:nvPicPr>
          <p:cNvPr id="271" name="Google Shape;271;p27"/>
          <p:cNvPicPr preferRelativeResize="0"/>
          <p:nvPr/>
        </p:nvPicPr>
        <p:blipFill rotWithShape="1">
          <a:blip r:embed="rId3">
            <a:alphaModFix/>
          </a:blip>
          <a:srcRect b="0" l="0" r="0" t="0"/>
          <a:stretch/>
        </p:blipFill>
        <p:spPr>
          <a:xfrm>
            <a:off x="3005137" y="1495425"/>
            <a:ext cx="5024437" cy="50244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RESULTS</a:t>
            </a:r>
            <a:endParaRPr/>
          </a:p>
        </p:txBody>
      </p:sp>
      <p:sp>
        <p:nvSpPr>
          <p:cNvPr id="277" name="Google Shape;277;p28"/>
          <p:cNvSpPr txBox="1"/>
          <p:nvPr>
            <p:ph idx="1" type="body"/>
          </p:nvPr>
        </p:nvSpPr>
        <p:spPr>
          <a:xfrm>
            <a:off x="581191" y="2074646"/>
            <a:ext cx="6467309" cy="50662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Linear Regression</a:t>
            </a:r>
            <a:endParaRPr/>
          </a:p>
        </p:txBody>
      </p:sp>
      <p:pic>
        <p:nvPicPr>
          <p:cNvPr id="278" name="Google Shape;278;p28"/>
          <p:cNvPicPr preferRelativeResize="0"/>
          <p:nvPr/>
        </p:nvPicPr>
        <p:blipFill rotWithShape="1">
          <a:blip r:embed="rId3">
            <a:alphaModFix/>
          </a:blip>
          <a:srcRect b="0" l="0" r="0" t="0"/>
          <a:stretch/>
        </p:blipFill>
        <p:spPr>
          <a:xfrm>
            <a:off x="881062" y="2662237"/>
            <a:ext cx="6434138" cy="353011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RESULTS</a:t>
            </a:r>
            <a:endParaRPr/>
          </a:p>
        </p:txBody>
      </p:sp>
      <p:sp>
        <p:nvSpPr>
          <p:cNvPr id="284" name="Google Shape;284;p29"/>
          <p:cNvSpPr txBox="1"/>
          <p:nvPr>
            <p:ph idx="1" type="body"/>
          </p:nvPr>
        </p:nvSpPr>
        <p:spPr>
          <a:xfrm>
            <a:off x="581191" y="2074646"/>
            <a:ext cx="6467309" cy="50662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Random Forest</a:t>
            </a:r>
            <a:endParaRPr/>
          </a:p>
        </p:txBody>
      </p:sp>
      <p:pic>
        <p:nvPicPr>
          <p:cNvPr id="285" name="Google Shape;285;p29"/>
          <p:cNvPicPr preferRelativeResize="0"/>
          <p:nvPr/>
        </p:nvPicPr>
        <p:blipFill rotWithShape="1">
          <a:blip r:embed="rId3">
            <a:alphaModFix/>
          </a:blip>
          <a:srcRect b="0" l="0" r="0" t="0"/>
          <a:stretch/>
        </p:blipFill>
        <p:spPr>
          <a:xfrm>
            <a:off x="938212" y="2676524"/>
            <a:ext cx="5129213" cy="34280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AGENDA</a:t>
            </a:r>
            <a:endParaRPr/>
          </a:p>
        </p:txBody>
      </p:sp>
      <p:sp>
        <p:nvSpPr>
          <p:cNvPr id="115" name="Google Shape;115;p3"/>
          <p:cNvSpPr txBox="1"/>
          <p:nvPr>
            <p:ph idx="1" type="body"/>
          </p:nvPr>
        </p:nvSpPr>
        <p:spPr>
          <a:xfrm>
            <a:off x="581193" y="1890876"/>
            <a:ext cx="11029615" cy="3634486"/>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576"/>
              <a:buNone/>
            </a:pPr>
            <a:r>
              <a:rPr b="1" i="1" lang="en-US" sz="2800">
                <a:solidFill>
                  <a:srgbClr val="1482AB"/>
                </a:solidFill>
                <a:latin typeface="Arial Narrow"/>
                <a:ea typeface="Arial Narrow"/>
                <a:cs typeface="Arial Narrow"/>
                <a:sym typeface="Arial Narrow"/>
              </a:rPr>
              <a:t>MENTAL FITNESS TRACKER USING REGRESSION</a:t>
            </a:r>
            <a:endParaRPr b="1" i="1" sz="2800">
              <a:solidFill>
                <a:srgbClr val="1482AB"/>
              </a:solidFill>
              <a:latin typeface="Arial Narrow"/>
              <a:ea typeface="Arial Narrow"/>
              <a:cs typeface="Arial Narrow"/>
              <a:sym typeface="Arial Narro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LINKS</a:t>
            </a:r>
            <a:endParaRPr/>
          </a:p>
        </p:txBody>
      </p:sp>
      <p:sp>
        <p:nvSpPr>
          <p:cNvPr id="291" name="Google Shape;291;p30"/>
          <p:cNvSpPr txBox="1"/>
          <p:nvPr>
            <p:ph idx="1" type="body"/>
          </p:nvPr>
        </p:nvSpPr>
        <p:spPr>
          <a:xfrm>
            <a:off x="581191" y="2074646"/>
            <a:ext cx="11029615" cy="3634486"/>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b="1" lang="en-US"/>
              <a:t>Google Colab -- </a:t>
            </a:r>
            <a:r>
              <a:rPr b="1" lang="en-US" u="sng">
                <a:solidFill>
                  <a:schemeClr val="hlink"/>
                </a:solidFill>
                <a:hlinkClick r:id="rId3"/>
              </a:rPr>
              <a:t>https://colab.research.google.com/drive/1dgvYCir5r2xDwM0ZOhVGR4taDWDZz8QT?usp=sharing</a:t>
            </a:r>
            <a:endParaRPr b="1"/>
          </a:p>
          <a:p>
            <a:pPr indent="0" lvl="0" marL="0" rtl="0" algn="l">
              <a:lnSpc>
                <a:spcPct val="110000"/>
              </a:lnSpc>
              <a:spcBef>
                <a:spcPts val="940"/>
              </a:spcBef>
              <a:spcAft>
                <a:spcPts val="0"/>
              </a:spcAft>
              <a:buSzPts val="1564"/>
              <a:buNone/>
            </a:pPr>
            <a:r>
              <a:rPr b="1" lang="en-US"/>
              <a:t>Drive -- </a:t>
            </a:r>
            <a:r>
              <a:rPr b="1" lang="en-US" u="sng">
                <a:solidFill>
                  <a:schemeClr val="hlink"/>
                </a:solidFill>
                <a:hlinkClick r:id="rId4"/>
              </a:rPr>
              <a:t>https://drive.google.com/drive/folders/1lZlUGdS-gPfyxAs7SANVaFZQjAMLD4Kj?usp=sharing</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PROJECT  OVERVIEW</a:t>
            </a:r>
            <a:endParaRPr/>
          </a:p>
        </p:txBody>
      </p:sp>
      <p:sp>
        <p:nvSpPr>
          <p:cNvPr id="121" name="Google Shape;121;p4"/>
          <p:cNvSpPr txBox="1"/>
          <p:nvPr>
            <p:ph idx="1" type="body"/>
          </p:nvPr>
        </p:nvSpPr>
        <p:spPr>
          <a:xfrm>
            <a:off x="581193" y="1890876"/>
            <a:ext cx="11029615" cy="3634486"/>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1564"/>
              <a:buNone/>
            </a:pPr>
            <a:r>
              <a:rPr b="1" lang="en-US">
                <a:solidFill>
                  <a:srgbClr val="1482AB"/>
                </a:solidFill>
                <a:latin typeface="Arial Rounded"/>
                <a:ea typeface="Arial Rounded"/>
                <a:cs typeface="Arial Rounded"/>
                <a:sym typeface="Arial Rounded"/>
              </a:rPr>
              <a:t>The project overview above provides a brief summary of the AI Mental Fitness Tracker using regression, outlining its objectives, methodology, expected outcomes, and potential impact. The actual implementation of the project may vary depending on available resources, data availability, and specific requirements.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sz="2800"/>
              <a:t>WHO ARE THE END USERS OF THIS PROJECT?</a:t>
            </a:r>
            <a:endParaRPr/>
          </a:p>
        </p:txBody>
      </p:sp>
      <p:sp>
        <p:nvSpPr>
          <p:cNvPr id="127" name="Google Shape;127;p5"/>
          <p:cNvSpPr txBox="1"/>
          <p:nvPr>
            <p:ph idx="1" type="body"/>
          </p:nvPr>
        </p:nvSpPr>
        <p:spPr>
          <a:xfrm>
            <a:off x="581193" y="1890876"/>
            <a:ext cx="11029615" cy="3634486"/>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1564"/>
              <a:buNone/>
            </a:pPr>
            <a:r>
              <a:rPr b="1" lang="en-US">
                <a:solidFill>
                  <a:srgbClr val="1482AB"/>
                </a:solidFill>
                <a:latin typeface="Arial Rounded"/>
                <a:ea typeface="Arial Rounded"/>
                <a:cs typeface="Arial Rounded"/>
                <a:sym typeface="Arial Rounded"/>
              </a:rPr>
              <a:t>Regression-based AI Mental Fitness Tracker's end customers may include those who want to keep track of and advance their mental fitness. By offering precise assessments, individualized recommendations, and ongoing monitoring, the project seeks to empower people to actively manage their mental health.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br>
              <a:rPr lang="en-US" sz="2800"/>
            </a:br>
            <a:r>
              <a:rPr lang="en-US" sz="2800"/>
              <a:t>YOUR SOLUTION AND ITS VALUE PROPOSITION</a:t>
            </a:r>
            <a:endParaRPr/>
          </a:p>
        </p:txBody>
      </p:sp>
      <p:sp>
        <p:nvSpPr>
          <p:cNvPr id="133" name="Google Shape;133;p6"/>
          <p:cNvSpPr txBox="1"/>
          <p:nvPr>
            <p:ph idx="1" type="body"/>
          </p:nvPr>
        </p:nvSpPr>
        <p:spPr>
          <a:xfrm>
            <a:off x="581191" y="2074646"/>
            <a:ext cx="11029615" cy="3634486"/>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just">
              <a:lnSpc>
                <a:spcPct val="110000"/>
              </a:lnSpc>
              <a:spcBef>
                <a:spcPts val="0"/>
              </a:spcBef>
              <a:spcAft>
                <a:spcPts val="0"/>
              </a:spcAft>
              <a:buSzPct val="91999"/>
              <a:buNone/>
            </a:pPr>
            <a:r>
              <a:rPr b="1" lang="en-US" sz="2000">
                <a:solidFill>
                  <a:schemeClr val="accent1"/>
                </a:solidFill>
                <a:latin typeface="Arial Black"/>
                <a:ea typeface="Arial Black"/>
                <a:cs typeface="Arial Black"/>
                <a:sym typeface="Arial Black"/>
              </a:rPr>
              <a:t>Solution</a:t>
            </a:r>
            <a:endParaRPr sz="2000"/>
          </a:p>
          <a:p>
            <a:pPr indent="0" lvl="0" marL="0" rtl="0" algn="just">
              <a:lnSpc>
                <a:spcPct val="110000"/>
              </a:lnSpc>
              <a:spcBef>
                <a:spcPts val="914"/>
              </a:spcBef>
              <a:spcAft>
                <a:spcPts val="0"/>
              </a:spcAft>
              <a:buSzPct val="92000"/>
              <a:buNone/>
            </a:pPr>
            <a:r>
              <a:rPr lang="en-US">
                <a:solidFill>
                  <a:schemeClr val="dk1"/>
                </a:solidFill>
              </a:rPr>
              <a:t>The solution is an AI-powered Mental Fitness Tracker that utilizes regression analysis to accurately assess and monitor an individual's mental fitness. By analyzing various factors such as mood, stress levels, sleep patterns, physical activity, and social interactions, our tracker provides a comprehensive and data-driven evaluation of mental well-being.</a:t>
            </a:r>
            <a:endParaRPr/>
          </a:p>
          <a:p>
            <a:pPr indent="0" lvl="0" marL="0" rtl="0" algn="just">
              <a:lnSpc>
                <a:spcPct val="110000"/>
              </a:lnSpc>
              <a:spcBef>
                <a:spcPts val="914"/>
              </a:spcBef>
              <a:spcAft>
                <a:spcPts val="0"/>
              </a:spcAft>
              <a:buSzPct val="92000"/>
              <a:buNone/>
            </a:pPr>
            <a:r>
              <a:t/>
            </a:r>
            <a:endParaRPr/>
          </a:p>
          <a:p>
            <a:pPr indent="0" lvl="0" marL="0" rtl="0" algn="just">
              <a:lnSpc>
                <a:spcPct val="110000"/>
              </a:lnSpc>
              <a:spcBef>
                <a:spcPts val="970"/>
              </a:spcBef>
              <a:spcAft>
                <a:spcPts val="0"/>
              </a:spcAft>
              <a:buSzPct val="91999"/>
              <a:buNone/>
            </a:pPr>
            <a:r>
              <a:rPr b="1" lang="en-US" sz="2000">
                <a:solidFill>
                  <a:schemeClr val="accent1"/>
                </a:solidFill>
                <a:latin typeface="Arial Black"/>
                <a:ea typeface="Arial Black"/>
                <a:cs typeface="Arial Black"/>
                <a:sym typeface="Arial Black"/>
              </a:rPr>
              <a:t>Value Proposition</a:t>
            </a:r>
            <a:endParaRPr/>
          </a:p>
          <a:p>
            <a:pPr indent="0" lvl="0" marL="0" rtl="0" algn="just">
              <a:lnSpc>
                <a:spcPct val="110000"/>
              </a:lnSpc>
              <a:spcBef>
                <a:spcPts val="914"/>
              </a:spcBef>
              <a:spcAft>
                <a:spcPts val="0"/>
              </a:spcAft>
              <a:buSzPct val="92000"/>
              <a:buNone/>
            </a:pPr>
            <a:r>
              <a:rPr lang="en-US">
                <a:solidFill>
                  <a:schemeClr val="dk1"/>
                </a:solidFill>
              </a:rPr>
              <a:t>Empowering Individuals: Our solution empowers individuals to take an active role in managing their mental health. By providing accurate assessments, continuous monitoring, and personalized recommendations, it enables users to make informed decisions and proactively improve their mental well-being. Early Intervention and Prevention: The AI Mental Fitness Tracker facilitates early intervention by detecting potential signs of mental health decline. By identifying patterns and changes in mental fitness levels, individuals can take proactive measures to prevent the onset or escalation of mental health issues.</a:t>
            </a:r>
            <a:endParaRPr>
              <a:solidFill>
                <a:schemeClr val="dk1"/>
              </a:solidFill>
              <a:latin typeface="Arial Black"/>
              <a:ea typeface="Arial Black"/>
              <a:cs typeface="Arial Black"/>
              <a:sym typeface="Arial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Franklin Gothic"/>
              <a:buNone/>
            </a:pPr>
            <a:r>
              <a:rPr lang="en-US">
                <a:solidFill>
                  <a:schemeClr val="dk1"/>
                </a:solidFill>
              </a:rPr>
              <a:t>DATASET OF MENTAL FITNESS TRACKER ANALYSIS AND PREDICTION</a:t>
            </a:r>
            <a:br>
              <a:rPr lang="en-US">
                <a:solidFill>
                  <a:schemeClr val="dk1"/>
                </a:solidFill>
              </a:rPr>
            </a:br>
            <a:br>
              <a:rPr lang="en-US">
                <a:solidFill>
                  <a:schemeClr val="dk1"/>
                </a:solidFill>
              </a:rPr>
            </a:br>
            <a:r>
              <a:rPr lang="en-US">
                <a:solidFill>
                  <a:schemeClr val="dk1"/>
                </a:solidFill>
              </a:rPr>
              <a:t>FIRST DATASET</a:t>
            </a:r>
            <a:endParaRPr>
              <a:solidFill>
                <a:schemeClr val="dk1"/>
              </a:solidFill>
            </a:endParaRPr>
          </a:p>
        </p:txBody>
      </p:sp>
      <p:pic>
        <p:nvPicPr>
          <p:cNvPr id="139" name="Google Shape;139;p7"/>
          <p:cNvPicPr preferRelativeResize="0"/>
          <p:nvPr>
            <p:ph idx="1" type="body"/>
          </p:nvPr>
        </p:nvPicPr>
        <p:blipFill rotWithShape="1">
          <a:blip r:embed="rId3">
            <a:alphaModFix/>
          </a:blip>
          <a:srcRect b="0" l="0" r="0" t="0"/>
          <a:stretch/>
        </p:blipFill>
        <p:spPr>
          <a:xfrm>
            <a:off x="2050321" y="2500869"/>
            <a:ext cx="7407895" cy="4003120"/>
          </a:xfrm>
          <a:prstGeom prst="rect">
            <a:avLst/>
          </a:prstGeom>
          <a:noFill/>
          <a:ln>
            <a:noFill/>
          </a:ln>
        </p:spPr>
      </p:pic>
      <p:sp>
        <p:nvSpPr>
          <p:cNvPr id="140" name="Google Shape;140;p7"/>
          <p:cNvSpPr txBox="1"/>
          <p:nvPr/>
        </p:nvSpPr>
        <p:spPr>
          <a:xfrm>
            <a:off x="581192" y="2011206"/>
            <a:ext cx="10210800"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u="sng" cap="none" strike="noStrike">
                <a:solidFill>
                  <a:schemeClr val="dk1"/>
                </a:solidFill>
                <a:latin typeface="Libre Franklin"/>
                <a:ea typeface="Libre Franklin"/>
                <a:cs typeface="Libre Franklin"/>
                <a:sym typeface="Libre Franklin"/>
                <a:hlinkClick r:id="rId4">
                  <a:extLst>
                    <a:ext uri="{A12FA001-AC4F-418D-AE19-62706E023703}">
                      <ahyp:hlinkClr val="tx"/>
                    </a:ext>
                  </a:extLst>
                </a:hlinkClick>
              </a:rPr>
              <a:t>https://drive.google.com/file/d/1B14pHI1jpVKSkaB0qJ59Bs55c2QjZYA2/view?usp=drive_link</a:t>
            </a:r>
            <a:endParaRPr b="0" i="0" sz="18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SECOND DATASET</a:t>
            </a:r>
            <a:endParaRPr/>
          </a:p>
        </p:txBody>
      </p:sp>
      <p:sp>
        <p:nvSpPr>
          <p:cNvPr id="146" name="Google Shape;146;p8"/>
          <p:cNvSpPr txBox="1"/>
          <p:nvPr>
            <p:ph idx="1" type="body"/>
          </p:nvPr>
        </p:nvSpPr>
        <p:spPr>
          <a:xfrm>
            <a:off x="581192" y="2013241"/>
            <a:ext cx="11029615" cy="655246"/>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Font typeface="Noto Sans Symbols"/>
              <a:buChar char="⮚"/>
            </a:pPr>
            <a:r>
              <a:rPr lang="en-US" u="sng">
                <a:solidFill>
                  <a:schemeClr val="hlink"/>
                </a:solidFill>
                <a:hlinkClick r:id="rId3"/>
              </a:rPr>
              <a:t>https://drive.google.com/file/d/1BHotRwLT2xVQEHTdiDY3Sj6P_3g7489L/view?usp=drive_link</a:t>
            </a:r>
            <a:endParaRPr/>
          </a:p>
          <a:p>
            <a:pPr indent="-206686" lvl="0" marL="306000" rtl="0" algn="l">
              <a:lnSpc>
                <a:spcPct val="110000"/>
              </a:lnSpc>
              <a:spcBef>
                <a:spcPts val="940"/>
              </a:spcBef>
              <a:spcAft>
                <a:spcPts val="0"/>
              </a:spcAft>
              <a:buSzPts val="1564"/>
              <a:buFont typeface="Noto Sans Symbols"/>
              <a:buNone/>
            </a:pPr>
            <a:r>
              <a:t/>
            </a:r>
            <a:endParaRPr/>
          </a:p>
        </p:txBody>
      </p:sp>
      <p:pic>
        <p:nvPicPr>
          <p:cNvPr id="147" name="Google Shape;147;p8"/>
          <p:cNvPicPr preferRelativeResize="0"/>
          <p:nvPr/>
        </p:nvPicPr>
        <p:blipFill rotWithShape="1">
          <a:blip r:embed="rId4">
            <a:alphaModFix/>
          </a:blip>
          <a:srcRect b="0" l="0" r="0" t="0"/>
          <a:stretch/>
        </p:blipFill>
        <p:spPr>
          <a:xfrm>
            <a:off x="2308859" y="2470367"/>
            <a:ext cx="7574280" cy="41167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HOW DID YOU CUSTOMIZE THE PROJECT AND MAKE IT YOUR OWN</a:t>
            </a:r>
            <a:endParaRPr/>
          </a:p>
        </p:txBody>
      </p:sp>
      <p:sp>
        <p:nvSpPr>
          <p:cNvPr id="153" name="Google Shape;153;p9"/>
          <p:cNvSpPr txBox="1"/>
          <p:nvPr>
            <p:ph idx="1" type="body"/>
          </p:nvPr>
        </p:nvSpPr>
        <p:spPr>
          <a:xfrm>
            <a:off x="581191" y="2074646"/>
            <a:ext cx="11290769" cy="184203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solidFill>
                  <a:srgbClr val="1482AB"/>
                </a:solidFill>
              </a:rPr>
              <a:t>Perform Exploratory Data Analysis and after that perform Random Forest and Linear Regression to make model more efficient.</a:t>
            </a:r>
            <a:endParaRPr sz="2000">
              <a:solidFill>
                <a:srgbClr val="1482A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