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F4BA9-2503-4565-BD87-9F7E3966F591}" v="22" dt="2024-04-09T18:00:22.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16779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321790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187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242133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9310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222242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2060887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76530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83008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70C63-6F3E-460B-B11E-741FD7EE2FDC}"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410123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70C63-6F3E-460B-B11E-741FD7EE2FDC}"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328743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70C63-6F3E-460B-B11E-741FD7EE2FDC}"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116770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70C63-6F3E-460B-B11E-741FD7EE2FDC}"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235339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0C63-6F3E-460B-B11E-741FD7EE2FDC}"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290185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70C63-6F3E-460B-B11E-741FD7EE2FDC}"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155707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70C63-6F3E-460B-B11E-741FD7EE2FDC}"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C8968-7565-4157-ACED-54E812694C27}" type="slidenum">
              <a:rPr lang="en-IN" smtClean="0"/>
              <a:t>‹#›</a:t>
            </a:fld>
            <a:endParaRPr lang="en-IN"/>
          </a:p>
        </p:txBody>
      </p:sp>
    </p:spTree>
    <p:extLst>
      <p:ext uri="{BB962C8B-B14F-4D97-AF65-F5344CB8AC3E}">
        <p14:creationId xmlns:p14="http://schemas.microsoft.com/office/powerpoint/2010/main" val="233296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870C63-6F3E-460B-B11E-741FD7EE2FDC}" type="datetimeFigureOut">
              <a:rPr lang="en-IN" smtClean="0"/>
              <a:t>10-04-2024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5C8968-7565-4157-ACED-54E812694C27}" type="slidenum">
              <a:rPr lang="en-IN" smtClean="0"/>
              <a:t>‹#›</a:t>
            </a:fld>
            <a:endParaRPr lang="en-IN"/>
          </a:p>
        </p:txBody>
      </p:sp>
    </p:spTree>
    <p:extLst>
      <p:ext uri="{BB962C8B-B14F-4D97-AF65-F5344CB8AC3E}">
        <p14:creationId xmlns:p14="http://schemas.microsoft.com/office/powerpoint/2010/main" val="4280813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E16C-9471-1122-CC14-2FE1ED4B0CC6}"/>
              </a:ext>
            </a:extLst>
          </p:cNvPr>
          <p:cNvSpPr>
            <a:spLocks noGrp="1"/>
          </p:cNvSpPr>
          <p:nvPr>
            <p:ph type="ctrTitle"/>
          </p:nvPr>
        </p:nvSpPr>
        <p:spPr/>
        <p:txBody>
          <a:bodyPr/>
          <a:lstStyle/>
          <a:p>
            <a:r>
              <a:rPr lang="en-GB" u="sng" dirty="0">
                <a:effectLst/>
              </a:rPr>
              <a:t>Price Prediction for Mobile Phones</a:t>
            </a:r>
            <a:endParaRPr lang="en-IN" dirty="0"/>
          </a:p>
        </p:txBody>
      </p:sp>
      <p:sp>
        <p:nvSpPr>
          <p:cNvPr id="3" name="Subtitle 2">
            <a:extLst>
              <a:ext uri="{FF2B5EF4-FFF2-40B4-BE49-F238E27FC236}">
                <a16:creationId xmlns:a16="http://schemas.microsoft.com/office/drawing/2014/main" id="{AB43580F-14F7-EFED-009E-CF5E5A9B6847}"/>
              </a:ext>
            </a:extLst>
          </p:cNvPr>
          <p:cNvSpPr>
            <a:spLocks noGrp="1"/>
          </p:cNvSpPr>
          <p:nvPr>
            <p:ph type="subTitle" idx="1"/>
          </p:nvPr>
        </p:nvSpPr>
        <p:spPr/>
        <p:txBody>
          <a:bodyPr>
            <a:normAutofit fontScale="62500" lnSpcReduction="20000"/>
          </a:bodyPr>
          <a:lstStyle/>
          <a:p>
            <a:r>
              <a:rPr lang="en-GB" b="1" dirty="0"/>
              <a:t>Feature Extraction &amp; Price Prediction</a:t>
            </a:r>
          </a:p>
          <a:p>
            <a:r>
              <a:rPr lang="en-GB" b="1" dirty="0" err="1"/>
              <a:t>Nexthikes</a:t>
            </a:r>
            <a:r>
              <a:rPr lang="en-GB" b="1" dirty="0"/>
              <a:t> Project</a:t>
            </a:r>
          </a:p>
          <a:p>
            <a:endParaRPr lang="en-GB" b="1" dirty="0"/>
          </a:p>
          <a:p>
            <a:r>
              <a:rPr lang="en-IN" b="1" dirty="0"/>
              <a:t>                                                                    By: Garima </a:t>
            </a:r>
            <a:r>
              <a:rPr lang="en-IN" b="1" dirty="0" err="1"/>
              <a:t>Choraria</a:t>
            </a:r>
            <a:endParaRPr lang="en-IN" b="1" dirty="0"/>
          </a:p>
        </p:txBody>
      </p:sp>
    </p:spTree>
    <p:extLst>
      <p:ext uri="{BB962C8B-B14F-4D97-AF65-F5344CB8AC3E}">
        <p14:creationId xmlns:p14="http://schemas.microsoft.com/office/powerpoint/2010/main" val="381433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2AFC-BF87-4144-972F-B060936D0DAA}"/>
              </a:ext>
            </a:extLst>
          </p:cNvPr>
          <p:cNvSpPr>
            <a:spLocks noGrp="1"/>
          </p:cNvSpPr>
          <p:nvPr>
            <p:ph type="title"/>
          </p:nvPr>
        </p:nvSpPr>
        <p:spPr/>
        <p:txBody>
          <a:bodyPr/>
          <a:lstStyle/>
          <a:p>
            <a:pPr algn="ctr"/>
            <a:r>
              <a:rPr lang="en-IN" b="1" u="sng" dirty="0"/>
              <a:t>Feature Engineering</a:t>
            </a:r>
          </a:p>
        </p:txBody>
      </p:sp>
      <p:sp>
        <p:nvSpPr>
          <p:cNvPr id="3" name="Content Placeholder 2">
            <a:extLst>
              <a:ext uri="{FF2B5EF4-FFF2-40B4-BE49-F238E27FC236}">
                <a16:creationId xmlns:a16="http://schemas.microsoft.com/office/drawing/2014/main" id="{4965B4ED-8CD4-CF8A-2CBC-77DA166124AC}"/>
              </a:ext>
            </a:extLst>
          </p:cNvPr>
          <p:cNvSpPr>
            <a:spLocks noGrp="1"/>
          </p:cNvSpPr>
          <p:nvPr>
            <p:ph idx="1"/>
          </p:nvPr>
        </p:nvSpPr>
        <p:spPr/>
        <p:txBody>
          <a:bodyPr/>
          <a:lstStyle/>
          <a:p>
            <a:r>
              <a:rPr lang="en-IN" dirty="0"/>
              <a:t>Using label encoder transfer the object column to a level </a:t>
            </a:r>
          </a:p>
          <a:p>
            <a:r>
              <a:rPr lang="en-IN" dirty="0"/>
              <a:t>Using </a:t>
            </a:r>
            <a:r>
              <a:rPr lang="en-IN" dirty="0" err="1"/>
              <a:t>Standardscaler</a:t>
            </a:r>
            <a:r>
              <a:rPr lang="en-IN" dirty="0"/>
              <a:t> to </a:t>
            </a:r>
            <a:r>
              <a:rPr lang="en-IN" dirty="0" err="1"/>
              <a:t>scalled</a:t>
            </a:r>
            <a:r>
              <a:rPr lang="en-IN" dirty="0"/>
              <a:t> the numerical column and made it appropriate to use in model to predict the accurate Prize of mobile.</a:t>
            </a:r>
          </a:p>
        </p:txBody>
      </p:sp>
    </p:spTree>
    <p:extLst>
      <p:ext uri="{BB962C8B-B14F-4D97-AF65-F5344CB8AC3E}">
        <p14:creationId xmlns:p14="http://schemas.microsoft.com/office/powerpoint/2010/main" val="209003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7CCB-A7C0-4184-3A03-0D4A84414D07}"/>
              </a:ext>
            </a:extLst>
          </p:cNvPr>
          <p:cNvSpPr>
            <a:spLocks noGrp="1"/>
          </p:cNvSpPr>
          <p:nvPr>
            <p:ph type="title"/>
          </p:nvPr>
        </p:nvSpPr>
        <p:spPr/>
        <p:txBody>
          <a:bodyPr/>
          <a:lstStyle/>
          <a:p>
            <a:pPr algn="ctr"/>
            <a:r>
              <a:rPr lang="en-IN" b="1" u="sng" dirty="0"/>
              <a:t>Model Building and Model Evaluation</a:t>
            </a:r>
          </a:p>
        </p:txBody>
      </p:sp>
      <p:sp>
        <p:nvSpPr>
          <p:cNvPr id="3" name="Content Placeholder 2">
            <a:extLst>
              <a:ext uri="{FF2B5EF4-FFF2-40B4-BE49-F238E27FC236}">
                <a16:creationId xmlns:a16="http://schemas.microsoft.com/office/drawing/2014/main" id="{6984642C-674E-8DA3-23BC-C3C5C8AC1B9E}"/>
              </a:ext>
            </a:extLst>
          </p:cNvPr>
          <p:cNvSpPr>
            <a:spLocks noGrp="1"/>
          </p:cNvSpPr>
          <p:nvPr>
            <p:ph idx="1"/>
          </p:nvPr>
        </p:nvSpPr>
        <p:spPr/>
        <p:txBody>
          <a:bodyPr>
            <a:normAutofit/>
          </a:bodyPr>
          <a:lstStyle/>
          <a:p>
            <a:r>
              <a:rPr lang="en-IN" sz="1600" dirty="0"/>
              <a:t>For building model used the </a:t>
            </a:r>
            <a:r>
              <a:rPr lang="en-IN" sz="1600" dirty="0" err="1"/>
              <a:t>Sklearn</a:t>
            </a:r>
            <a:r>
              <a:rPr lang="en-IN" sz="1600" dirty="0"/>
              <a:t> library and divided the data into two parts as train and test data.</a:t>
            </a:r>
          </a:p>
          <a:p>
            <a:r>
              <a:rPr lang="en-IN" sz="1600" dirty="0"/>
              <a:t>Used Linear Regression, </a:t>
            </a:r>
            <a:r>
              <a:rPr lang="en-IN" sz="1600" dirty="0" err="1"/>
              <a:t>RandomForestRegression</a:t>
            </a:r>
            <a:r>
              <a:rPr lang="en-IN" sz="1600" dirty="0"/>
              <a:t>, </a:t>
            </a:r>
            <a:r>
              <a:rPr lang="en-IN" sz="1600" dirty="0" err="1"/>
              <a:t>GradientBoostingRegression</a:t>
            </a:r>
            <a:endParaRPr lang="en-IN" sz="1600" dirty="0"/>
          </a:p>
          <a:p>
            <a:pPr algn="just"/>
            <a:r>
              <a:rPr lang="en-IN" sz="1600" dirty="0"/>
              <a:t>The table presents performance metrics (MAE, MSE, RMSE) for different regression models (Linear Regression, Random Forest, Gradient Boosting). Random Forest and Gradient Boosting models exhibit significantly lower errors compared to Linear Regression across all metrics, indicating their superior predictive performance.</a:t>
            </a:r>
          </a:p>
          <a:p>
            <a:endParaRPr lang="en-IN" sz="1600" dirty="0"/>
          </a:p>
        </p:txBody>
      </p:sp>
      <p:graphicFrame>
        <p:nvGraphicFramePr>
          <p:cNvPr id="8" name="Table 7">
            <a:extLst>
              <a:ext uri="{FF2B5EF4-FFF2-40B4-BE49-F238E27FC236}">
                <a16:creationId xmlns:a16="http://schemas.microsoft.com/office/drawing/2014/main" id="{18F5E53C-40D9-AD88-00B4-AC62405487F0}"/>
              </a:ext>
            </a:extLst>
          </p:cNvPr>
          <p:cNvGraphicFramePr>
            <a:graphicFrameLocks noGrp="1"/>
          </p:cNvGraphicFramePr>
          <p:nvPr>
            <p:extLst>
              <p:ext uri="{D42A27DB-BD31-4B8C-83A1-F6EECF244321}">
                <p14:modId xmlns:p14="http://schemas.microsoft.com/office/powerpoint/2010/main" val="3842236444"/>
              </p:ext>
            </p:extLst>
          </p:nvPr>
        </p:nvGraphicFramePr>
        <p:xfrm>
          <a:off x="963561" y="4470168"/>
          <a:ext cx="8239432" cy="1463040"/>
        </p:xfrm>
        <a:graphic>
          <a:graphicData uri="http://schemas.openxmlformats.org/drawingml/2006/table">
            <a:tbl>
              <a:tblPr firstRow="1" bandRow="1">
                <a:tableStyleId>{5C22544A-7EE6-4342-B048-85BDC9FD1C3A}</a:tableStyleId>
              </a:tblPr>
              <a:tblGrid>
                <a:gridCol w="2059858">
                  <a:extLst>
                    <a:ext uri="{9D8B030D-6E8A-4147-A177-3AD203B41FA5}">
                      <a16:colId xmlns:a16="http://schemas.microsoft.com/office/drawing/2014/main" val="1798166836"/>
                    </a:ext>
                  </a:extLst>
                </a:gridCol>
                <a:gridCol w="2059858">
                  <a:extLst>
                    <a:ext uri="{9D8B030D-6E8A-4147-A177-3AD203B41FA5}">
                      <a16:colId xmlns:a16="http://schemas.microsoft.com/office/drawing/2014/main" val="771532296"/>
                    </a:ext>
                  </a:extLst>
                </a:gridCol>
                <a:gridCol w="2059858">
                  <a:extLst>
                    <a:ext uri="{9D8B030D-6E8A-4147-A177-3AD203B41FA5}">
                      <a16:colId xmlns:a16="http://schemas.microsoft.com/office/drawing/2014/main" val="1359575246"/>
                    </a:ext>
                  </a:extLst>
                </a:gridCol>
                <a:gridCol w="2059858">
                  <a:extLst>
                    <a:ext uri="{9D8B030D-6E8A-4147-A177-3AD203B41FA5}">
                      <a16:colId xmlns:a16="http://schemas.microsoft.com/office/drawing/2014/main" val="1739247864"/>
                    </a:ext>
                  </a:extLst>
                </a:gridCol>
              </a:tblGrid>
              <a:tr h="286225">
                <a:tc>
                  <a:txBody>
                    <a:bodyPr/>
                    <a:lstStyle/>
                    <a:p>
                      <a:r>
                        <a:rPr lang="en-IN" dirty="0"/>
                        <a:t>Model</a:t>
                      </a:r>
                    </a:p>
                  </a:txBody>
                  <a:tcPr/>
                </a:tc>
                <a:tc>
                  <a:txBody>
                    <a:bodyPr/>
                    <a:lstStyle/>
                    <a:p>
                      <a:r>
                        <a:rPr lang="en-IN" dirty="0"/>
                        <a:t>MAE</a:t>
                      </a:r>
                    </a:p>
                  </a:txBody>
                  <a:tcPr/>
                </a:tc>
                <a:tc>
                  <a:txBody>
                    <a:bodyPr/>
                    <a:lstStyle/>
                    <a:p>
                      <a:r>
                        <a:rPr lang="en-IN" dirty="0"/>
                        <a:t>MSE</a:t>
                      </a:r>
                    </a:p>
                  </a:txBody>
                  <a:tcPr/>
                </a:tc>
                <a:tc>
                  <a:txBody>
                    <a:bodyPr/>
                    <a:lstStyle/>
                    <a:p>
                      <a:r>
                        <a:rPr lang="en-IN" dirty="0"/>
                        <a:t>RMSE</a:t>
                      </a:r>
                    </a:p>
                  </a:txBody>
                  <a:tcPr/>
                </a:tc>
                <a:extLst>
                  <a:ext uri="{0D108BD9-81ED-4DB2-BD59-A6C34878D82A}">
                    <a16:rowId xmlns:a16="http://schemas.microsoft.com/office/drawing/2014/main" val="1026300576"/>
                  </a:ext>
                </a:extLst>
              </a:tr>
              <a:tr h="286225">
                <a:tc>
                  <a:txBody>
                    <a:bodyPr/>
                    <a:lstStyle/>
                    <a:p>
                      <a:r>
                        <a:rPr lang="en-IN" dirty="0" err="1"/>
                        <a:t>LinearRegression</a:t>
                      </a:r>
                      <a:endParaRPr lang="en-IN" dirty="0"/>
                    </a:p>
                  </a:txBody>
                  <a:tcPr/>
                </a:tc>
                <a:tc>
                  <a:txBody>
                    <a:bodyPr/>
                    <a:lstStyle/>
                    <a:p>
                      <a:r>
                        <a:rPr lang="en-IN" dirty="0"/>
                        <a:t>0.367453</a:t>
                      </a:r>
                    </a:p>
                  </a:txBody>
                  <a:tcPr/>
                </a:tc>
                <a:tc>
                  <a:txBody>
                    <a:bodyPr/>
                    <a:lstStyle/>
                    <a:p>
                      <a:r>
                        <a:rPr lang="en-IN" dirty="0"/>
                        <a:t>0.281363</a:t>
                      </a:r>
                    </a:p>
                  </a:txBody>
                  <a:tcPr/>
                </a:tc>
                <a:tc>
                  <a:txBody>
                    <a:bodyPr/>
                    <a:lstStyle/>
                    <a:p>
                      <a:r>
                        <a:rPr lang="en-IN" dirty="0"/>
                        <a:t>0.530436</a:t>
                      </a:r>
                    </a:p>
                  </a:txBody>
                  <a:tcPr/>
                </a:tc>
                <a:extLst>
                  <a:ext uri="{0D108BD9-81ED-4DB2-BD59-A6C34878D82A}">
                    <a16:rowId xmlns:a16="http://schemas.microsoft.com/office/drawing/2014/main" val="2136144557"/>
                  </a:ext>
                </a:extLst>
              </a:tr>
              <a:tr h="286225">
                <a:tc>
                  <a:txBody>
                    <a:bodyPr/>
                    <a:lstStyle/>
                    <a:p>
                      <a:r>
                        <a:rPr lang="en-IN" dirty="0" err="1"/>
                        <a:t>RandomForest</a:t>
                      </a:r>
                      <a:endParaRPr lang="en-IN" dirty="0"/>
                    </a:p>
                  </a:txBody>
                  <a:tcPr/>
                </a:tc>
                <a:tc>
                  <a:txBody>
                    <a:bodyPr/>
                    <a:lstStyle/>
                    <a:p>
                      <a:r>
                        <a:rPr lang="en-IN" dirty="0"/>
                        <a:t>0.146421</a:t>
                      </a:r>
                    </a:p>
                  </a:txBody>
                  <a:tcPr/>
                </a:tc>
                <a:tc>
                  <a:txBody>
                    <a:bodyPr/>
                    <a:lstStyle/>
                    <a:p>
                      <a:r>
                        <a:rPr lang="en-IN" dirty="0"/>
                        <a:t>0.061231</a:t>
                      </a:r>
                    </a:p>
                  </a:txBody>
                  <a:tcPr/>
                </a:tc>
                <a:tc>
                  <a:txBody>
                    <a:bodyPr/>
                    <a:lstStyle/>
                    <a:p>
                      <a:r>
                        <a:rPr lang="en-IN" dirty="0"/>
                        <a:t>0.247450</a:t>
                      </a:r>
                    </a:p>
                  </a:txBody>
                  <a:tcPr/>
                </a:tc>
                <a:extLst>
                  <a:ext uri="{0D108BD9-81ED-4DB2-BD59-A6C34878D82A}">
                    <a16:rowId xmlns:a16="http://schemas.microsoft.com/office/drawing/2014/main" val="858161297"/>
                  </a:ext>
                </a:extLst>
              </a:tr>
              <a:tr h="286225">
                <a:tc>
                  <a:txBody>
                    <a:bodyPr/>
                    <a:lstStyle/>
                    <a:p>
                      <a:r>
                        <a:rPr lang="en-IN" dirty="0" err="1"/>
                        <a:t>GradientBoosting</a:t>
                      </a:r>
                      <a:endParaRPr lang="en-IN" dirty="0"/>
                    </a:p>
                  </a:txBody>
                  <a:tcPr/>
                </a:tc>
                <a:tc>
                  <a:txBody>
                    <a:bodyPr/>
                    <a:lstStyle/>
                    <a:p>
                      <a:r>
                        <a:rPr lang="en-IN" dirty="0"/>
                        <a:t>0.161787</a:t>
                      </a:r>
                    </a:p>
                  </a:txBody>
                  <a:tcPr/>
                </a:tc>
                <a:tc>
                  <a:txBody>
                    <a:bodyPr/>
                    <a:lstStyle/>
                    <a:p>
                      <a:r>
                        <a:rPr lang="en-IN" dirty="0"/>
                        <a:t>0.056639</a:t>
                      </a:r>
                    </a:p>
                  </a:txBody>
                  <a:tcPr/>
                </a:tc>
                <a:tc>
                  <a:txBody>
                    <a:bodyPr/>
                    <a:lstStyle/>
                    <a:p>
                      <a:r>
                        <a:rPr lang="en-IN" dirty="0"/>
                        <a:t>0.237989</a:t>
                      </a:r>
                    </a:p>
                  </a:txBody>
                  <a:tcPr/>
                </a:tc>
                <a:extLst>
                  <a:ext uri="{0D108BD9-81ED-4DB2-BD59-A6C34878D82A}">
                    <a16:rowId xmlns:a16="http://schemas.microsoft.com/office/drawing/2014/main" val="894765763"/>
                  </a:ext>
                </a:extLst>
              </a:tr>
            </a:tbl>
          </a:graphicData>
        </a:graphic>
      </p:graphicFrame>
    </p:spTree>
    <p:extLst>
      <p:ext uri="{BB962C8B-B14F-4D97-AF65-F5344CB8AC3E}">
        <p14:creationId xmlns:p14="http://schemas.microsoft.com/office/powerpoint/2010/main" val="3894623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1A7B-556A-1E3E-DC95-CBE0F7D299C5}"/>
              </a:ext>
            </a:extLst>
          </p:cNvPr>
          <p:cNvSpPr>
            <a:spLocks noGrp="1"/>
          </p:cNvSpPr>
          <p:nvPr>
            <p:ph type="title"/>
          </p:nvPr>
        </p:nvSpPr>
        <p:spPr/>
        <p:txBody>
          <a:bodyPr/>
          <a:lstStyle/>
          <a:p>
            <a:r>
              <a:rPr lang="en-IN" dirty="0"/>
              <a:t>Showing result of model</a:t>
            </a:r>
          </a:p>
        </p:txBody>
      </p:sp>
      <p:pic>
        <p:nvPicPr>
          <p:cNvPr id="4" name="Content Placeholder 3">
            <a:extLst>
              <a:ext uri="{FF2B5EF4-FFF2-40B4-BE49-F238E27FC236}">
                <a16:creationId xmlns:a16="http://schemas.microsoft.com/office/drawing/2014/main" id="{BEF07073-4E38-4447-E047-B2DF76F81566}"/>
              </a:ext>
            </a:extLst>
          </p:cNvPr>
          <p:cNvPicPr>
            <a:picLocks noGrp="1" noChangeAspect="1"/>
          </p:cNvPicPr>
          <p:nvPr>
            <p:ph idx="1"/>
          </p:nvPr>
        </p:nvPicPr>
        <p:blipFill>
          <a:blip r:embed="rId2"/>
          <a:stretch>
            <a:fillRect/>
          </a:stretch>
        </p:blipFill>
        <p:spPr>
          <a:xfrm>
            <a:off x="668595" y="2231923"/>
            <a:ext cx="7698658" cy="3945040"/>
          </a:xfrm>
          <a:prstGeom prst="rect">
            <a:avLst/>
          </a:prstGeom>
        </p:spPr>
      </p:pic>
    </p:spTree>
    <p:extLst>
      <p:ext uri="{BB962C8B-B14F-4D97-AF65-F5344CB8AC3E}">
        <p14:creationId xmlns:p14="http://schemas.microsoft.com/office/powerpoint/2010/main" val="406048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E682-C7B3-4212-E3DC-9DDBB1CC7D46}"/>
              </a:ext>
            </a:extLst>
          </p:cNvPr>
          <p:cNvSpPr>
            <a:spLocks noGrp="1"/>
          </p:cNvSpPr>
          <p:nvPr>
            <p:ph type="title"/>
          </p:nvPr>
        </p:nvSpPr>
        <p:spPr>
          <a:xfrm>
            <a:off x="838200" y="365126"/>
            <a:ext cx="10515600" cy="450952"/>
          </a:xfrm>
        </p:spPr>
        <p:txBody>
          <a:bodyPr>
            <a:normAutofit fontScale="90000"/>
          </a:bodyPr>
          <a:lstStyle/>
          <a:p>
            <a:pPr algn="ctr"/>
            <a:r>
              <a:rPr lang="en-IN" b="1" u="sng" dirty="0"/>
              <a:t>Feature Important Analysis</a:t>
            </a:r>
          </a:p>
        </p:txBody>
      </p:sp>
      <p:sp>
        <p:nvSpPr>
          <p:cNvPr id="3" name="Content Placeholder 2">
            <a:extLst>
              <a:ext uri="{FF2B5EF4-FFF2-40B4-BE49-F238E27FC236}">
                <a16:creationId xmlns:a16="http://schemas.microsoft.com/office/drawing/2014/main" id="{41E1E437-EE2F-3D6A-31D1-39EF063FA199}"/>
              </a:ext>
            </a:extLst>
          </p:cNvPr>
          <p:cNvSpPr>
            <a:spLocks noGrp="1"/>
          </p:cNvSpPr>
          <p:nvPr>
            <p:ph idx="1"/>
          </p:nvPr>
        </p:nvSpPr>
        <p:spPr>
          <a:xfrm>
            <a:off x="838200" y="1052052"/>
            <a:ext cx="10515600" cy="5124911"/>
          </a:xfrm>
        </p:spPr>
        <p:txBody>
          <a:bodyPr>
            <a:noAutofit/>
          </a:bodyPr>
          <a:lstStyle/>
          <a:p>
            <a:r>
              <a:rPr lang="en-US" sz="1600" dirty="0">
                <a:latin typeface="Arial" panose="020B0604020202020204" pitchFamily="34" charset="0"/>
                <a:cs typeface="Arial" panose="020B0604020202020204" pitchFamily="34" charset="0"/>
              </a:rPr>
              <a:t>The provided feature importances show the contribution of each feature to the predictive performance of the Random Forest and Gradient Boosting models.</a:t>
            </a:r>
          </a:p>
          <a:p>
            <a:r>
              <a:rPr lang="en-US" sz="1600" dirty="0">
                <a:latin typeface="Arial" panose="020B0604020202020204" pitchFamily="34" charset="0"/>
                <a:cs typeface="Arial" panose="020B0604020202020204" pitchFamily="34" charset="0"/>
              </a:rPr>
              <a:t>Random Forest Feature Importances:</a:t>
            </a:r>
          </a:p>
          <a:p>
            <a:r>
              <a:rPr lang="en-US" sz="1600" dirty="0">
                <a:latin typeface="Arial" panose="020B0604020202020204" pitchFamily="34" charset="0"/>
                <a:cs typeface="Arial" panose="020B0604020202020204" pitchFamily="34" charset="0"/>
              </a:rPr>
              <a:t>The most important feature is "Front Camera," followed by "Model" and "Phone Company."</a:t>
            </a:r>
          </a:p>
          <a:p>
            <a:r>
              <a:rPr lang="en-US" sz="1600" dirty="0">
                <a:latin typeface="Arial" panose="020B0604020202020204" pitchFamily="34" charset="0"/>
                <a:cs typeface="Arial" panose="020B0604020202020204" pitchFamily="34" charset="0"/>
              </a:rPr>
              <a:t>Notably, "Battery_" and "AI Lens" have zero importance, indicating that they do not significantly contribute to the model's predictions.</a:t>
            </a:r>
          </a:p>
          <a:p>
            <a:r>
              <a:rPr lang="en-US" sz="1600" dirty="0">
                <a:latin typeface="Arial" panose="020B0604020202020204" pitchFamily="34" charset="0"/>
                <a:cs typeface="Arial" panose="020B0604020202020204" pitchFamily="34" charset="0"/>
              </a:rPr>
              <a:t>Features like "Memory," "RAM," and "Rear Camera" also contribute to some extent but are less influential compared to "Front Camera" and other top features.</a:t>
            </a:r>
          </a:p>
          <a:p>
            <a:r>
              <a:rPr lang="en-US" sz="1600" dirty="0">
                <a:latin typeface="Arial" panose="020B0604020202020204" pitchFamily="34" charset="0"/>
                <a:cs typeface="Arial" panose="020B0604020202020204" pitchFamily="34" charset="0"/>
              </a:rPr>
              <a:t>Gradient Boosting Feature Importances:</a:t>
            </a:r>
          </a:p>
          <a:p>
            <a:r>
              <a:rPr lang="en-US" sz="1600" dirty="0">
                <a:latin typeface="Arial" panose="020B0604020202020204" pitchFamily="34" charset="0"/>
                <a:cs typeface="Arial" panose="020B0604020202020204" pitchFamily="34" charset="0"/>
              </a:rPr>
              <a:t>Similarly, "Front Camera" is the most important feature for the Gradient Boosting model, followed by "Phone Company" and "Processor_."</a:t>
            </a:r>
          </a:p>
          <a:p>
            <a:r>
              <a:rPr lang="en-US" sz="1600" dirty="0">
                <a:latin typeface="Arial" panose="020B0604020202020204" pitchFamily="34" charset="0"/>
                <a:cs typeface="Arial" panose="020B0604020202020204" pitchFamily="34" charset="0"/>
              </a:rPr>
              <a:t>"Battery_" and "AI Lens" again have zero importance in this model.</a:t>
            </a:r>
          </a:p>
          <a:p>
            <a:r>
              <a:rPr lang="en-US" sz="1600" dirty="0">
                <a:latin typeface="Arial" panose="020B0604020202020204" pitchFamily="34" charset="0"/>
                <a:cs typeface="Arial" panose="020B0604020202020204" pitchFamily="34" charset="0"/>
              </a:rPr>
              <a:t>The importance of features like "Memory," "RAM," and "Mobile Height" is consistent with the Random Forest model.</a:t>
            </a:r>
          </a:p>
          <a:p>
            <a:r>
              <a:rPr lang="en-US" sz="1600" dirty="0">
                <a:latin typeface="Arial" panose="020B0604020202020204" pitchFamily="34" charset="0"/>
                <a:cs typeface="Arial" panose="020B0604020202020204" pitchFamily="34" charset="0"/>
              </a:rPr>
              <a:t>Overall, both models prioritize "Front Camera," "Model," and "Phone Company" as the most important features. However, there are slight differences in the rankings and importance values of other features between the two models.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27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2486-5023-8ECF-408D-A43B901826D5}"/>
              </a:ext>
            </a:extLst>
          </p:cNvPr>
          <p:cNvSpPr>
            <a:spLocks noGrp="1"/>
          </p:cNvSpPr>
          <p:nvPr>
            <p:ph type="title"/>
          </p:nvPr>
        </p:nvSpPr>
        <p:spPr>
          <a:xfrm>
            <a:off x="838200" y="365125"/>
            <a:ext cx="10515600" cy="1090049"/>
          </a:xfrm>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1EB22FF7-C146-8F5A-DDA9-5568458BB324}"/>
              </a:ext>
            </a:extLst>
          </p:cNvPr>
          <p:cNvSpPr>
            <a:spLocks noGrp="1"/>
          </p:cNvSpPr>
          <p:nvPr>
            <p:ph idx="1"/>
          </p:nvPr>
        </p:nvSpPr>
        <p:spPr>
          <a:xfrm>
            <a:off x="838200" y="1455174"/>
            <a:ext cx="10515600" cy="4721789"/>
          </a:xfrm>
        </p:spPr>
        <p:txBody>
          <a:bodyPr/>
          <a:lstStyle/>
          <a:p>
            <a:r>
              <a:rPr lang="en-IN" dirty="0"/>
              <a:t>This project is about Feature Extraction and Price Prediction for mobile phone using features like Battery, RAM, Camera, Processor, and Price.</a:t>
            </a:r>
          </a:p>
          <a:p>
            <a:r>
              <a:rPr lang="en-IN" dirty="0"/>
              <a:t>We used the technique of EDA to analysis the relation and insight of data, data pre-processing for finding null </a:t>
            </a:r>
            <a:r>
              <a:rPr lang="en-IN" sz="2000" dirty="0"/>
              <a:t>values</a:t>
            </a:r>
            <a:r>
              <a:rPr lang="en-IN" dirty="0"/>
              <a:t> or duplicate values if any.</a:t>
            </a:r>
          </a:p>
          <a:p>
            <a:r>
              <a:rPr lang="en-IN" dirty="0"/>
              <a:t> we used machine learning technique to build a model which helps to predict the price of mobile and by this its recommend that either to use Random Forest or Gradient Boosting both are effective for predicting the prise of mobile phone.</a:t>
            </a:r>
          </a:p>
        </p:txBody>
      </p:sp>
    </p:spTree>
    <p:extLst>
      <p:ext uri="{BB962C8B-B14F-4D97-AF65-F5344CB8AC3E}">
        <p14:creationId xmlns:p14="http://schemas.microsoft.com/office/powerpoint/2010/main" val="340633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2E87-45F7-D8DE-A9EB-C0FF326EFB26}"/>
              </a:ext>
            </a:extLst>
          </p:cNvPr>
          <p:cNvSpPr>
            <a:spLocks noGrp="1"/>
          </p:cNvSpPr>
          <p:nvPr>
            <p:ph type="title"/>
          </p:nvPr>
        </p:nvSpPr>
        <p:spPr>
          <a:xfrm>
            <a:off x="838200" y="365125"/>
            <a:ext cx="10515600" cy="5809533"/>
          </a:xfrm>
        </p:spPr>
        <p:txBody>
          <a:bodyPr/>
          <a:lstStyle/>
          <a:p>
            <a:pPr algn="ctr"/>
            <a:r>
              <a:rPr lang="en-IN" b="1" u="sng" dirty="0"/>
              <a:t>Thank</a:t>
            </a:r>
            <a:r>
              <a:rPr lang="en-IN" dirty="0"/>
              <a:t> </a:t>
            </a:r>
            <a:r>
              <a:rPr lang="en-IN" b="1" u="sng" dirty="0"/>
              <a:t>You</a:t>
            </a:r>
          </a:p>
        </p:txBody>
      </p:sp>
    </p:spTree>
    <p:extLst>
      <p:ext uri="{BB962C8B-B14F-4D97-AF65-F5344CB8AC3E}">
        <p14:creationId xmlns:p14="http://schemas.microsoft.com/office/powerpoint/2010/main" val="254075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33CE-12A6-68CD-686C-4F7F79C23A81}"/>
              </a:ext>
            </a:extLst>
          </p:cNvPr>
          <p:cNvSpPr>
            <a:spLocks noGrp="1"/>
          </p:cNvSpPr>
          <p:nvPr>
            <p:ph type="title"/>
          </p:nvPr>
        </p:nvSpPr>
        <p:spPr/>
        <p:txBody>
          <a:bodyPr/>
          <a:lstStyle/>
          <a:p>
            <a:pPr algn="ctr"/>
            <a:r>
              <a:rPr lang="en-IN" b="1" u="sng" dirty="0"/>
              <a:t>Introduction</a:t>
            </a:r>
          </a:p>
        </p:txBody>
      </p:sp>
      <p:sp>
        <p:nvSpPr>
          <p:cNvPr id="3" name="Content Placeholder 2">
            <a:extLst>
              <a:ext uri="{FF2B5EF4-FFF2-40B4-BE49-F238E27FC236}">
                <a16:creationId xmlns:a16="http://schemas.microsoft.com/office/drawing/2014/main" id="{6477F58F-79C5-5D9A-77FD-5B072F42A49D}"/>
              </a:ext>
            </a:extLst>
          </p:cNvPr>
          <p:cNvSpPr>
            <a:spLocks noGrp="1"/>
          </p:cNvSpPr>
          <p:nvPr>
            <p:ph idx="1"/>
          </p:nvPr>
        </p:nvSpPr>
        <p:spPr/>
        <p:txBody>
          <a:bodyPr>
            <a:normAutofit/>
          </a:bodyPr>
          <a:lstStyle/>
          <a:p>
            <a:r>
              <a:rPr lang="en-IN" sz="2000" dirty="0"/>
              <a:t>In current situation mobile phone plays important role so as data analysist its important to understand the factor that effects the price of mobile.</a:t>
            </a:r>
          </a:p>
          <a:p>
            <a:r>
              <a:rPr lang="en-IN" sz="2000" dirty="0"/>
              <a:t>In this project we are focused about the price of mobile phone depending on its features like RAM, Battery, Camera, Processor, etc.</a:t>
            </a:r>
          </a:p>
          <a:p>
            <a:r>
              <a:rPr lang="en-IN" sz="2000" dirty="0"/>
              <a:t>This project focus on driving the price of the mobile using different models and predict most accurate price of mobile. </a:t>
            </a:r>
          </a:p>
          <a:p>
            <a:r>
              <a:rPr lang="en-IN" sz="2000" dirty="0"/>
              <a:t>This dataset is consist of  541rows and 12columns including features like </a:t>
            </a:r>
            <a:r>
              <a:rPr lang="en-US" sz="2000" b="0" i="0" u="none" strike="noStrike" dirty="0">
                <a:solidFill>
                  <a:srgbClr val="000000"/>
                </a:solidFill>
                <a:effectLst/>
              </a:rPr>
              <a:t>memory, </a:t>
            </a:r>
            <a:r>
              <a:rPr lang="en-US" sz="2000" dirty="0"/>
              <a:t>RAM, battery capacity, rear camera, </a:t>
            </a:r>
            <a:r>
              <a:rPr lang="en-IN" sz="2000" dirty="0"/>
              <a:t>AI lens, mobile height and Prize.</a:t>
            </a:r>
          </a:p>
        </p:txBody>
      </p:sp>
    </p:spTree>
    <p:extLst>
      <p:ext uri="{BB962C8B-B14F-4D97-AF65-F5344CB8AC3E}">
        <p14:creationId xmlns:p14="http://schemas.microsoft.com/office/powerpoint/2010/main" val="388237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E965-D219-622B-6E65-84562BDF39C3}"/>
              </a:ext>
            </a:extLst>
          </p:cNvPr>
          <p:cNvSpPr>
            <a:spLocks noGrp="1"/>
          </p:cNvSpPr>
          <p:nvPr>
            <p:ph type="title"/>
          </p:nvPr>
        </p:nvSpPr>
        <p:spPr/>
        <p:txBody>
          <a:bodyPr/>
          <a:lstStyle/>
          <a:p>
            <a:pPr algn="ctr"/>
            <a:r>
              <a:rPr lang="en-IN" b="1" u="sng" dirty="0"/>
              <a:t>Project</a:t>
            </a:r>
            <a:r>
              <a:rPr lang="en-IN" u="sng" dirty="0"/>
              <a:t> </a:t>
            </a:r>
            <a:r>
              <a:rPr lang="en-IN" b="1" u="sng" dirty="0"/>
              <a:t>Task</a:t>
            </a:r>
          </a:p>
        </p:txBody>
      </p:sp>
      <p:sp>
        <p:nvSpPr>
          <p:cNvPr id="3" name="Content Placeholder 2">
            <a:extLst>
              <a:ext uri="{FF2B5EF4-FFF2-40B4-BE49-F238E27FC236}">
                <a16:creationId xmlns:a16="http://schemas.microsoft.com/office/drawing/2014/main" id="{8B06DF1A-F0C1-317A-EEE6-1E9E1AD85C0F}"/>
              </a:ext>
            </a:extLst>
          </p:cNvPr>
          <p:cNvSpPr>
            <a:spLocks noGrp="1"/>
          </p:cNvSpPr>
          <p:nvPr>
            <p:ph idx="1"/>
          </p:nvPr>
        </p:nvSpPr>
        <p:spPr/>
        <p:txBody>
          <a:bodyPr>
            <a:normAutofit/>
          </a:bodyPr>
          <a:lstStyle/>
          <a:p>
            <a:r>
              <a:rPr lang="en-IN" sz="2000" dirty="0"/>
              <a:t>Uploading Data</a:t>
            </a:r>
          </a:p>
          <a:p>
            <a:r>
              <a:rPr lang="en-IN" sz="2000" dirty="0"/>
              <a:t>Data Pre-Processing</a:t>
            </a:r>
          </a:p>
          <a:p>
            <a:r>
              <a:rPr lang="en-IN" sz="2000" dirty="0"/>
              <a:t>Data Exploration(EDA)</a:t>
            </a:r>
          </a:p>
          <a:p>
            <a:r>
              <a:rPr lang="en-IN" sz="2000" dirty="0"/>
              <a:t>Feature Engineering</a:t>
            </a:r>
          </a:p>
          <a:p>
            <a:r>
              <a:rPr lang="en-IN" sz="2000" dirty="0"/>
              <a:t>Model Building</a:t>
            </a:r>
          </a:p>
          <a:p>
            <a:r>
              <a:rPr lang="en-IN" sz="2000" dirty="0"/>
              <a:t>Model Evaluation</a:t>
            </a:r>
          </a:p>
          <a:p>
            <a:r>
              <a:rPr lang="en-IN" sz="2000" dirty="0"/>
              <a:t>Feature Important Analysis</a:t>
            </a:r>
          </a:p>
          <a:p>
            <a:pPr marL="0" indent="0">
              <a:buNone/>
            </a:pPr>
            <a:endParaRPr lang="en-IN" sz="2000" dirty="0"/>
          </a:p>
          <a:p>
            <a:endParaRPr lang="en-IN" sz="2000" dirty="0"/>
          </a:p>
        </p:txBody>
      </p:sp>
    </p:spTree>
    <p:extLst>
      <p:ext uri="{BB962C8B-B14F-4D97-AF65-F5344CB8AC3E}">
        <p14:creationId xmlns:p14="http://schemas.microsoft.com/office/powerpoint/2010/main" val="135339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FCA4-5B39-37AB-8D51-420BE96AAC84}"/>
              </a:ext>
            </a:extLst>
          </p:cNvPr>
          <p:cNvSpPr>
            <a:spLocks noGrp="1"/>
          </p:cNvSpPr>
          <p:nvPr>
            <p:ph type="title"/>
          </p:nvPr>
        </p:nvSpPr>
        <p:spPr/>
        <p:txBody>
          <a:bodyPr/>
          <a:lstStyle/>
          <a:p>
            <a:pPr algn="ctr"/>
            <a:r>
              <a:rPr lang="en-IN" b="1" u="sng" dirty="0"/>
              <a:t>Data Pre-Processing</a:t>
            </a:r>
          </a:p>
        </p:txBody>
      </p:sp>
      <p:sp>
        <p:nvSpPr>
          <p:cNvPr id="3" name="Content Placeholder 2">
            <a:extLst>
              <a:ext uri="{FF2B5EF4-FFF2-40B4-BE49-F238E27FC236}">
                <a16:creationId xmlns:a16="http://schemas.microsoft.com/office/drawing/2014/main" id="{D65EB6D8-0641-CC58-C1C0-100A077A377C}"/>
              </a:ext>
            </a:extLst>
          </p:cNvPr>
          <p:cNvSpPr>
            <a:spLocks noGrp="1"/>
          </p:cNvSpPr>
          <p:nvPr>
            <p:ph idx="1"/>
          </p:nvPr>
        </p:nvSpPr>
        <p:spPr/>
        <p:txBody>
          <a:bodyPr/>
          <a:lstStyle/>
          <a:p>
            <a:r>
              <a:rPr lang="en-IN" sz="2000" dirty="0"/>
              <a:t>In the given dataset there is no null values and duplicate values.</a:t>
            </a:r>
          </a:p>
          <a:p>
            <a:r>
              <a:rPr lang="en-IN" sz="2000" dirty="0"/>
              <a:t>Prize column was in object </a:t>
            </a:r>
            <a:r>
              <a:rPr lang="en-IN" sz="2000" dirty="0" err="1"/>
              <a:t>dtype</a:t>
            </a:r>
            <a:r>
              <a:rPr lang="en-IN" sz="2000" dirty="0"/>
              <a:t> which was converted into integers.</a:t>
            </a:r>
          </a:p>
          <a:p>
            <a:r>
              <a:rPr lang="en-IN" sz="2000" dirty="0"/>
              <a:t>Front Camera and Rear Camera was converted into integers.</a:t>
            </a:r>
          </a:p>
          <a:p>
            <a:r>
              <a:rPr lang="en-IN" sz="2000" dirty="0"/>
              <a:t>Dropped unwanted column </a:t>
            </a:r>
            <a:r>
              <a:rPr lang="en-IN" sz="2000" dirty="0" err="1"/>
              <a:t>i.e</a:t>
            </a:r>
            <a:r>
              <a:rPr lang="en-IN" sz="2000" dirty="0"/>
              <a:t> Unnamed:0 </a:t>
            </a:r>
          </a:p>
          <a:p>
            <a:endParaRPr lang="en-IN" dirty="0"/>
          </a:p>
        </p:txBody>
      </p:sp>
    </p:spTree>
    <p:extLst>
      <p:ext uri="{BB962C8B-B14F-4D97-AF65-F5344CB8AC3E}">
        <p14:creationId xmlns:p14="http://schemas.microsoft.com/office/powerpoint/2010/main" val="115517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1E5D-041F-EE20-D269-E7DB182BF45D}"/>
              </a:ext>
            </a:extLst>
          </p:cNvPr>
          <p:cNvSpPr>
            <a:spLocks noGrp="1"/>
          </p:cNvSpPr>
          <p:nvPr>
            <p:ph type="title"/>
          </p:nvPr>
        </p:nvSpPr>
        <p:spPr/>
        <p:txBody>
          <a:bodyPr/>
          <a:lstStyle/>
          <a:p>
            <a:pPr algn="ctr"/>
            <a:r>
              <a:rPr lang="en-IN" b="1" u="sng" dirty="0"/>
              <a:t>EDA</a:t>
            </a:r>
          </a:p>
        </p:txBody>
      </p:sp>
      <p:sp>
        <p:nvSpPr>
          <p:cNvPr id="3" name="Content Placeholder 2">
            <a:extLst>
              <a:ext uri="{FF2B5EF4-FFF2-40B4-BE49-F238E27FC236}">
                <a16:creationId xmlns:a16="http://schemas.microsoft.com/office/drawing/2014/main" id="{DA1120A0-E6E2-C526-457D-6287B9700552}"/>
              </a:ext>
            </a:extLst>
          </p:cNvPr>
          <p:cNvSpPr>
            <a:spLocks noGrp="1"/>
          </p:cNvSpPr>
          <p:nvPr>
            <p:ph idx="1"/>
          </p:nvPr>
        </p:nvSpPr>
        <p:spPr>
          <a:xfrm>
            <a:off x="677334" y="1406013"/>
            <a:ext cx="8596668" cy="4635349"/>
          </a:xfrm>
        </p:spPr>
        <p:txBody>
          <a:bodyPr>
            <a:normAutofit/>
          </a:bodyPr>
          <a:lstStyle/>
          <a:p>
            <a:r>
              <a:rPr lang="en-IN" sz="1600" dirty="0"/>
              <a:t>In the given dataset EDA has performed to find the insight of the data.</a:t>
            </a:r>
          </a:p>
          <a:p>
            <a:r>
              <a:rPr lang="en-US" sz="1600" dirty="0"/>
              <a:t>This scatter plot shows the relationship between the memory, RAM, and the price of mobile phones. As expected, higher memory and RAM generally correspond to higher prices, but there is still a significant variation within each group.</a:t>
            </a:r>
          </a:p>
          <a:p>
            <a:pPr marL="0" indent="0">
              <a:buNone/>
            </a:pPr>
            <a:r>
              <a:rPr lang="en-US" sz="1600" dirty="0"/>
              <a:t>This scatter plot shows the relationship between the memory, RAM, and the price of mobile phones. As expected, higher memory and RAM generally correspond to higher prices, but there is still a significant variation within each group.</a:t>
            </a:r>
          </a:p>
          <a:p>
            <a:pPr marL="0" indent="0">
              <a:buNone/>
            </a:pPr>
            <a:endParaRPr lang="en-IN" sz="1600" dirty="0"/>
          </a:p>
        </p:txBody>
      </p:sp>
      <p:pic>
        <p:nvPicPr>
          <p:cNvPr id="4" name="Picture 3">
            <a:extLst>
              <a:ext uri="{FF2B5EF4-FFF2-40B4-BE49-F238E27FC236}">
                <a16:creationId xmlns:a16="http://schemas.microsoft.com/office/drawing/2014/main" id="{5998BA1D-6AB6-BDD4-F7A5-8CC9D40FC2D9}"/>
              </a:ext>
            </a:extLst>
          </p:cNvPr>
          <p:cNvPicPr>
            <a:picLocks noChangeAspect="1"/>
          </p:cNvPicPr>
          <p:nvPr/>
        </p:nvPicPr>
        <p:blipFill>
          <a:blip r:embed="rId2"/>
          <a:stretch>
            <a:fillRect/>
          </a:stretch>
        </p:blipFill>
        <p:spPr>
          <a:xfrm>
            <a:off x="677334" y="3736258"/>
            <a:ext cx="8024213" cy="2288304"/>
          </a:xfrm>
          <a:prstGeom prst="rect">
            <a:avLst/>
          </a:prstGeom>
        </p:spPr>
      </p:pic>
    </p:spTree>
    <p:extLst>
      <p:ext uri="{BB962C8B-B14F-4D97-AF65-F5344CB8AC3E}">
        <p14:creationId xmlns:p14="http://schemas.microsoft.com/office/powerpoint/2010/main" val="38055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C4CF-653C-B508-8DAD-B60425A8EF0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2EE650-941C-4E6C-5FAF-542741B4C527}"/>
              </a:ext>
            </a:extLst>
          </p:cNvPr>
          <p:cNvSpPr>
            <a:spLocks noGrp="1"/>
          </p:cNvSpPr>
          <p:nvPr>
            <p:ph idx="1"/>
          </p:nvPr>
        </p:nvSpPr>
        <p:spPr/>
        <p:txBody>
          <a:bodyPr>
            <a:normAutofit/>
          </a:bodyPr>
          <a:lstStyle/>
          <a:p>
            <a:r>
              <a:rPr lang="en-US" sz="1800" dirty="0"/>
              <a:t>This bar chart shows the distribution of the 'AI Lens' feature, which is a binary variable (0 or 1). The majority of mobile phones in the dataset do not have an AI lens (0).These visualizations provide insights into the relationships between features and the target variable (price). </a:t>
            </a:r>
            <a:endParaRPr lang="en-IN" sz="1800" dirty="0"/>
          </a:p>
        </p:txBody>
      </p:sp>
      <p:pic>
        <p:nvPicPr>
          <p:cNvPr id="4" name="Picture 3">
            <a:extLst>
              <a:ext uri="{FF2B5EF4-FFF2-40B4-BE49-F238E27FC236}">
                <a16:creationId xmlns:a16="http://schemas.microsoft.com/office/drawing/2014/main" id="{F82DC96A-F5A4-2BA8-4523-9B5C38290A19}"/>
              </a:ext>
            </a:extLst>
          </p:cNvPr>
          <p:cNvPicPr>
            <a:picLocks noChangeAspect="1"/>
          </p:cNvPicPr>
          <p:nvPr/>
        </p:nvPicPr>
        <p:blipFill>
          <a:blip r:embed="rId2"/>
          <a:stretch>
            <a:fillRect/>
          </a:stretch>
        </p:blipFill>
        <p:spPr>
          <a:xfrm>
            <a:off x="816077" y="3429000"/>
            <a:ext cx="8219768" cy="2595562"/>
          </a:xfrm>
          <a:prstGeom prst="rect">
            <a:avLst/>
          </a:prstGeom>
        </p:spPr>
      </p:pic>
    </p:spTree>
    <p:extLst>
      <p:ext uri="{BB962C8B-B14F-4D97-AF65-F5344CB8AC3E}">
        <p14:creationId xmlns:p14="http://schemas.microsoft.com/office/powerpoint/2010/main" val="136530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7959-3CCF-4DF8-21F3-7CE58643D892}"/>
              </a:ext>
            </a:extLst>
          </p:cNvPr>
          <p:cNvSpPr>
            <a:spLocks noGrp="1"/>
          </p:cNvSpPr>
          <p:nvPr>
            <p:ph type="title"/>
          </p:nvPr>
        </p:nvSpPr>
        <p:spPr/>
        <p:txBody>
          <a:bodyPr>
            <a:normAutofit/>
          </a:bodyPr>
          <a:lstStyle/>
          <a:p>
            <a:r>
              <a:rPr lang="en-IN" sz="3200" dirty="0"/>
              <a:t>EDA on Numerical Columns</a:t>
            </a:r>
          </a:p>
        </p:txBody>
      </p:sp>
      <p:pic>
        <p:nvPicPr>
          <p:cNvPr id="2050" name="Picture 2">
            <a:extLst>
              <a:ext uri="{FF2B5EF4-FFF2-40B4-BE49-F238E27FC236}">
                <a16:creationId xmlns:a16="http://schemas.microsoft.com/office/drawing/2014/main" id="{333C2504-89FC-8E37-A639-0D2CB7E40E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1716" y="2160588"/>
            <a:ext cx="820228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97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3576-3895-D9F1-8C0E-6BAEBBC9E6EC}"/>
              </a:ext>
            </a:extLst>
          </p:cNvPr>
          <p:cNvSpPr>
            <a:spLocks noGrp="1"/>
          </p:cNvSpPr>
          <p:nvPr>
            <p:ph type="title"/>
          </p:nvPr>
        </p:nvSpPr>
        <p:spPr/>
        <p:txBody>
          <a:bodyPr/>
          <a:lstStyle/>
          <a:p>
            <a:r>
              <a:rPr lang="en-IN" dirty="0"/>
              <a:t>Box Plot for prize column before and after treating outliers </a:t>
            </a:r>
          </a:p>
        </p:txBody>
      </p:sp>
      <p:pic>
        <p:nvPicPr>
          <p:cNvPr id="4" name="Content Placeholder 3">
            <a:extLst>
              <a:ext uri="{FF2B5EF4-FFF2-40B4-BE49-F238E27FC236}">
                <a16:creationId xmlns:a16="http://schemas.microsoft.com/office/drawing/2014/main" id="{D8335B73-D7F3-1B1B-8C04-D2E0F7753F25}"/>
              </a:ext>
            </a:extLst>
          </p:cNvPr>
          <p:cNvPicPr>
            <a:picLocks noGrp="1" noChangeAspect="1"/>
          </p:cNvPicPr>
          <p:nvPr>
            <p:ph idx="1"/>
          </p:nvPr>
        </p:nvPicPr>
        <p:blipFill>
          <a:blip r:embed="rId2"/>
          <a:stretch>
            <a:fillRect/>
          </a:stretch>
        </p:blipFill>
        <p:spPr>
          <a:xfrm>
            <a:off x="838201" y="1825625"/>
            <a:ext cx="3938636" cy="4351338"/>
          </a:xfrm>
          <a:prstGeom prst="rect">
            <a:avLst/>
          </a:prstGeom>
        </p:spPr>
      </p:pic>
      <p:pic>
        <p:nvPicPr>
          <p:cNvPr id="3" name="Picture 2">
            <a:extLst>
              <a:ext uri="{FF2B5EF4-FFF2-40B4-BE49-F238E27FC236}">
                <a16:creationId xmlns:a16="http://schemas.microsoft.com/office/drawing/2014/main" id="{2A5E1989-A273-4CAE-246D-319014D4EC5E}"/>
              </a:ext>
            </a:extLst>
          </p:cNvPr>
          <p:cNvPicPr>
            <a:picLocks noChangeAspect="1"/>
          </p:cNvPicPr>
          <p:nvPr/>
        </p:nvPicPr>
        <p:blipFill>
          <a:blip r:embed="rId3"/>
          <a:stretch>
            <a:fillRect/>
          </a:stretch>
        </p:blipFill>
        <p:spPr>
          <a:xfrm>
            <a:off x="5122606" y="1907458"/>
            <a:ext cx="4312263" cy="4269505"/>
          </a:xfrm>
          <a:prstGeom prst="rect">
            <a:avLst/>
          </a:prstGeom>
        </p:spPr>
      </p:pic>
    </p:spTree>
    <p:extLst>
      <p:ext uri="{BB962C8B-B14F-4D97-AF65-F5344CB8AC3E}">
        <p14:creationId xmlns:p14="http://schemas.microsoft.com/office/powerpoint/2010/main" val="244387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4671-6E2E-83F8-9E3F-1211ADC37BC3}"/>
              </a:ext>
            </a:extLst>
          </p:cNvPr>
          <p:cNvSpPr>
            <a:spLocks noGrp="1"/>
          </p:cNvSpPr>
          <p:nvPr>
            <p:ph type="title"/>
          </p:nvPr>
        </p:nvSpPr>
        <p:spPr/>
        <p:txBody>
          <a:bodyPr/>
          <a:lstStyle/>
          <a:p>
            <a:pPr algn="ctr"/>
            <a:r>
              <a:rPr lang="en-IN" b="1" u="sng" dirty="0"/>
              <a:t>Insights</a:t>
            </a:r>
          </a:p>
        </p:txBody>
      </p:sp>
      <p:sp>
        <p:nvSpPr>
          <p:cNvPr id="3" name="Content Placeholder 2">
            <a:extLst>
              <a:ext uri="{FF2B5EF4-FFF2-40B4-BE49-F238E27FC236}">
                <a16:creationId xmlns:a16="http://schemas.microsoft.com/office/drawing/2014/main" id="{7F580FF8-1467-B16A-2D84-97C20F2D886D}"/>
              </a:ext>
            </a:extLst>
          </p:cNvPr>
          <p:cNvSpPr>
            <a:spLocks noGrp="1"/>
          </p:cNvSpPr>
          <p:nvPr>
            <p:ph idx="1"/>
          </p:nvPr>
        </p:nvSpPr>
        <p:spPr/>
        <p:txBody>
          <a:bodyPr>
            <a:normAutofit/>
          </a:bodyPr>
          <a:lstStyle/>
          <a:p>
            <a:pPr algn="just"/>
            <a:r>
              <a:rPr lang="en-US" sz="2000" dirty="0"/>
              <a:t>Memory and RAM Distribution: Memory </a:t>
            </a:r>
            <a:r>
              <a:rPr lang="en-US" sz="2000"/>
              <a:t>and RAM have </a:t>
            </a:r>
            <a:r>
              <a:rPr lang="en-US" sz="2000" dirty="0"/>
              <a:t>a relatively wide range of values, with a mean of around 110-120 GB and 5-6 GB respectively.</a:t>
            </a:r>
          </a:p>
          <a:p>
            <a:pPr algn="just"/>
            <a:r>
              <a:rPr lang="en-GB" sz="2000" dirty="0"/>
              <a:t>RAM Distribution: Many smartphones have 4 GB and 8 GB RAM, followed by 6 GB, while fewer have 2 GB and 3 GB RAM.</a:t>
            </a:r>
          </a:p>
          <a:p>
            <a:pPr algn="just"/>
            <a:r>
              <a:rPr lang="en-US" sz="2000" dirty="0"/>
              <a:t>Scatter plot visualizes the relationship between RAM and Memory, with the color representing the Prize. It helps in understanding how the Prize varies concerning different combinations of RAM and Memory specifications in mobile devices. The plot suggests that higher RAM and Memory configurations tend to have higher prices, but there are exceptions, indicating other factors influencing pricing.</a:t>
            </a:r>
            <a:endParaRPr lang="en-IN" sz="2000" dirty="0"/>
          </a:p>
        </p:txBody>
      </p:sp>
    </p:spTree>
    <p:extLst>
      <p:ext uri="{BB962C8B-B14F-4D97-AF65-F5344CB8AC3E}">
        <p14:creationId xmlns:p14="http://schemas.microsoft.com/office/powerpoint/2010/main" val="4281754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938</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Price Prediction for Mobile Phones</vt:lpstr>
      <vt:lpstr>Introduction</vt:lpstr>
      <vt:lpstr>Project Task</vt:lpstr>
      <vt:lpstr>Data Pre-Processing</vt:lpstr>
      <vt:lpstr>EDA</vt:lpstr>
      <vt:lpstr>PowerPoint Presentation</vt:lpstr>
      <vt:lpstr>EDA on Numerical Columns</vt:lpstr>
      <vt:lpstr>Box Plot for prize column before and after treating outliers </vt:lpstr>
      <vt:lpstr>Insights</vt:lpstr>
      <vt:lpstr>Feature Engineering</vt:lpstr>
      <vt:lpstr>Model Building and Model Evaluation</vt:lpstr>
      <vt:lpstr>Showing result of model</vt:lpstr>
      <vt:lpstr>Feature Important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for Mobile Phones</dc:title>
  <dc:creator>kamal jain</dc:creator>
  <cp:lastModifiedBy>kamal jain</cp:lastModifiedBy>
  <cp:revision>8</cp:revision>
  <dcterms:created xsi:type="dcterms:W3CDTF">2024-04-09T17:37:15Z</dcterms:created>
  <dcterms:modified xsi:type="dcterms:W3CDTF">2024-04-10T14:50:52Z</dcterms:modified>
</cp:coreProperties>
</file>