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4" r:id="rId3"/>
    <p:sldId id="257" r:id="rId4"/>
    <p:sldId id="259" r:id="rId5"/>
    <p:sldId id="260" r:id="rId6"/>
    <p:sldId id="265" r:id="rId7"/>
    <p:sldId id="266" r:id="rId8"/>
    <p:sldId id="261" r:id="rId9"/>
    <p:sldId id="268" r:id="rId10"/>
    <p:sldId id="263" r:id="rId11"/>
    <p:sldId id="269"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3A0AC9-6F18-4F8E-B085-906A3A7D56EF}" type="datetimeFigureOut">
              <a:rPr lang="en-US" smtClean="0"/>
              <a:pPr/>
              <a:t>8/19/2022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967DC4-0764-481B-BD20-7BFD057583D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A59F600-549B-4327-A90F-FC08276A9403}" type="datetimeFigureOut">
              <a:rPr lang="en-US" smtClean="0"/>
              <a:pPr/>
              <a:t>8/19/2022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6C63B5E-4519-45F6-A720-777EF9912DC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59F600-549B-4327-A90F-FC08276A9403}"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63B5E-4519-45F6-A720-777EF9912D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59F600-549B-4327-A90F-FC08276A9403}"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63B5E-4519-45F6-A720-777EF9912D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59F600-549B-4327-A90F-FC08276A9403}"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63B5E-4519-45F6-A720-777EF9912D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A59F600-549B-4327-A90F-FC08276A9403}" type="datetimeFigureOut">
              <a:rPr lang="en-US" smtClean="0"/>
              <a:pPr/>
              <a:t>8/19/2022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C63B5E-4519-45F6-A720-777EF9912DC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A59F600-549B-4327-A90F-FC08276A9403}" type="datetimeFigureOut">
              <a:rPr lang="en-US" smtClean="0"/>
              <a:pPr/>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63B5E-4519-45F6-A720-777EF9912D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A59F600-549B-4327-A90F-FC08276A9403}" type="datetimeFigureOut">
              <a:rPr lang="en-US" smtClean="0"/>
              <a:pPr/>
              <a:t>8/19/2022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C63B5E-4519-45F6-A720-777EF9912D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A59F600-549B-4327-A90F-FC08276A9403}" type="datetimeFigureOut">
              <a:rPr lang="en-US" smtClean="0"/>
              <a:pPr/>
              <a:t>8/19/2022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C63B5E-4519-45F6-A720-777EF9912D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9F600-549B-4327-A90F-FC08276A9403}" type="datetimeFigureOut">
              <a:rPr lang="en-US" smtClean="0"/>
              <a:pPr/>
              <a:t>8/19/2022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C63B5E-4519-45F6-A720-777EF9912D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A59F600-549B-4327-A90F-FC08276A9403}" type="datetimeFigureOut">
              <a:rPr lang="en-US" smtClean="0"/>
              <a:pPr/>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C63B5E-4519-45F6-A720-777EF9912D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A59F600-549B-4327-A90F-FC08276A9403}" type="datetimeFigureOut">
              <a:rPr lang="en-US" smtClean="0"/>
              <a:pPr/>
              <a:t>8/19/2022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6C63B5E-4519-45F6-A720-777EF9912DC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59F600-549B-4327-A90F-FC08276A9403}" type="datetimeFigureOut">
              <a:rPr lang="en-US" smtClean="0"/>
              <a:pPr/>
              <a:t>8/19/2022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6C63B5E-4519-45F6-A720-777EF9912DC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2819399"/>
          </a:xfrm>
        </p:spPr>
        <p:txBody>
          <a:bodyPr>
            <a:normAutofit/>
          </a:bodyPr>
          <a:lstStyle/>
          <a:p>
            <a:r>
              <a:rPr lang="en-US" sz="6000" spc="0" dirty="0">
                <a:ln w="0"/>
                <a:solidFill>
                  <a:schemeClr val="bg1">
                    <a:lumMod val="95000"/>
                    <a:lumOff val="5000"/>
                  </a:schemeClr>
                </a:solidFill>
                <a:effectLst>
                  <a:outerShdw blurRad="38100" dist="25400" dir="5400000" algn="ctr" rotWithShape="0">
                    <a:srgbClr val="6E747A">
                      <a:alpha val="43000"/>
                    </a:srgbClr>
                  </a:outerShdw>
                </a:effectLst>
              </a:rPr>
              <a:t>LINEAR TRASFORMATIONS</a:t>
            </a:r>
            <a:br>
              <a:rPr lang="en-US" sz="3200" spc="0" dirty="0">
                <a:ln w="0"/>
                <a:solidFill>
                  <a:schemeClr val="bg1">
                    <a:lumMod val="95000"/>
                    <a:lumOff val="5000"/>
                  </a:schemeClr>
                </a:solidFill>
                <a:effectLst>
                  <a:outerShdw blurRad="38100" dist="25400" dir="5400000" algn="ctr" rotWithShape="0">
                    <a:srgbClr val="6E747A">
                      <a:alpha val="43000"/>
                    </a:srgbClr>
                  </a:outerShdw>
                </a:effectLst>
              </a:rPr>
            </a:br>
            <a:r>
              <a:rPr lang="en-US" sz="3200" dirty="0">
                <a:ln w="0"/>
                <a:solidFill>
                  <a:schemeClr val="bg1">
                    <a:lumMod val="95000"/>
                    <a:lumOff val="5000"/>
                  </a:schemeClr>
                </a:solidFill>
                <a:effectLst>
                  <a:outerShdw blurRad="38100" dist="25400" dir="5400000" algn="ctr" rotWithShape="0">
                    <a:srgbClr val="6E747A">
                      <a:alpha val="43000"/>
                    </a:srgbClr>
                  </a:outerShdw>
                </a:effectLst>
              </a:rPr>
              <a:t>and its applications</a:t>
            </a:r>
            <a:r>
              <a:rPr lang="en-US" spc="0" dirty="0">
                <a:ln w="0"/>
                <a:solidFill>
                  <a:schemeClr val="accent1"/>
                </a:solidFill>
                <a:effectLst>
                  <a:outerShdw blurRad="38100" dist="25400" dir="5400000" algn="ctr" rotWithShape="0">
                    <a:srgbClr val="6E747A">
                      <a:alpha val="43000"/>
                    </a:srgbClr>
                  </a:outerShdw>
                </a:effectLst>
              </a:rPr>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828800"/>
          </a:xfrm>
        </p:spPr>
        <p:txBody>
          <a:bodyPr>
            <a:normAutofit fontScale="90000"/>
          </a:bodyPr>
          <a:lstStyle/>
          <a:p>
            <a:br>
              <a:rPr lang="en-US" sz="4000" dirty="0">
                <a:solidFill>
                  <a:srgbClr val="C00000"/>
                </a:solidFill>
              </a:rPr>
            </a:br>
            <a:br>
              <a:rPr lang="en-US" sz="4000" dirty="0">
                <a:solidFill>
                  <a:srgbClr val="C00000"/>
                </a:solidFill>
              </a:rPr>
            </a:br>
            <a:br>
              <a:rPr lang="en-US" sz="4000" dirty="0">
                <a:solidFill>
                  <a:srgbClr val="C00000"/>
                </a:solidFill>
              </a:rPr>
            </a:br>
            <a:br>
              <a:rPr lang="en-US" sz="4000" dirty="0">
                <a:solidFill>
                  <a:srgbClr val="C00000"/>
                </a:solidFill>
              </a:rPr>
            </a:br>
            <a:r>
              <a:rPr lang="en-US" sz="4000" dirty="0">
                <a:solidFill>
                  <a:srgbClr val="C00000"/>
                </a:solidFill>
              </a:rPr>
              <a:t>Examples of linear transformation matrices</a:t>
            </a:r>
            <a:br>
              <a:rPr lang="en-US" sz="4000" dirty="0">
                <a:solidFill>
                  <a:srgbClr val="C00000"/>
                </a:solidFill>
              </a:rPr>
            </a:br>
            <a:r>
              <a:rPr lang="en-US" dirty="0"/>
              <a:t>In two-dimensional space </a:t>
            </a:r>
            <a:r>
              <a:rPr lang="en-US" b="1" dirty="0"/>
              <a:t>R</a:t>
            </a:r>
            <a:r>
              <a:rPr lang="en-US" baseline="30000" dirty="0"/>
              <a:t>2</a:t>
            </a:r>
            <a:r>
              <a:rPr lang="en-US" dirty="0"/>
              <a:t> linear maps are described by 2 × 2 real matrices.</a:t>
            </a:r>
          </a:p>
        </p:txBody>
      </p:sp>
      <p:pic>
        <p:nvPicPr>
          <p:cNvPr id="6150" name="Picture 6" descr="C:\Users\hp\Desktop\rotation.png"/>
          <p:cNvPicPr>
            <a:picLocks noGrp="1" noChangeAspect="1" noChangeArrowheads="1"/>
          </p:cNvPicPr>
          <p:nvPr>
            <p:ph idx="1"/>
          </p:nvPr>
        </p:nvPicPr>
        <p:blipFill>
          <a:blip r:embed="rId2"/>
          <a:srcRect/>
          <a:stretch>
            <a:fillRect/>
          </a:stretch>
        </p:blipFill>
        <p:spPr bwMode="auto">
          <a:xfrm>
            <a:off x="0" y="3505200"/>
            <a:ext cx="3057886" cy="2209800"/>
          </a:xfrm>
          <a:prstGeom prst="rect">
            <a:avLst/>
          </a:prstGeom>
          <a:noFill/>
        </p:spPr>
      </p:pic>
      <p:pic>
        <p:nvPicPr>
          <p:cNvPr id="6151" name="Picture 7" descr="C:\Users\hp\Desktop\reflection.png"/>
          <p:cNvPicPr>
            <a:picLocks noChangeAspect="1" noChangeArrowheads="1"/>
          </p:cNvPicPr>
          <p:nvPr/>
        </p:nvPicPr>
        <p:blipFill>
          <a:blip r:embed="rId3"/>
          <a:srcRect/>
          <a:stretch>
            <a:fillRect/>
          </a:stretch>
        </p:blipFill>
        <p:spPr bwMode="auto">
          <a:xfrm>
            <a:off x="3048000" y="3505200"/>
            <a:ext cx="3049613" cy="2362200"/>
          </a:xfrm>
          <a:prstGeom prst="rect">
            <a:avLst/>
          </a:prstGeom>
          <a:noFill/>
        </p:spPr>
      </p:pic>
      <p:pic>
        <p:nvPicPr>
          <p:cNvPr id="6152" name="Picture 8" descr="C:\Users\hp\Desktop\scalling.png"/>
          <p:cNvPicPr>
            <a:picLocks noChangeAspect="1" noChangeArrowheads="1"/>
          </p:cNvPicPr>
          <p:nvPr/>
        </p:nvPicPr>
        <p:blipFill>
          <a:blip r:embed="rId4"/>
          <a:srcRect/>
          <a:stretch>
            <a:fillRect/>
          </a:stretch>
        </p:blipFill>
        <p:spPr bwMode="auto">
          <a:xfrm>
            <a:off x="5715000" y="3581400"/>
            <a:ext cx="2978426" cy="2209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6000" dirty="0">
                <a:solidFill>
                  <a:srgbClr val="C00000"/>
                </a:solidFill>
              </a:rPr>
              <a:t>Applications</a:t>
            </a:r>
            <a:endParaRPr lang="en-US" sz="6000" dirty="0"/>
          </a:p>
        </p:txBody>
      </p:sp>
      <p:sp>
        <p:nvSpPr>
          <p:cNvPr id="3" name="Content Placeholder 2"/>
          <p:cNvSpPr>
            <a:spLocks noGrp="1"/>
          </p:cNvSpPr>
          <p:nvPr>
            <p:ph idx="1"/>
          </p:nvPr>
        </p:nvSpPr>
        <p:spPr>
          <a:xfrm>
            <a:off x="457200" y="1981200"/>
            <a:ext cx="8229600" cy="4525963"/>
          </a:xfrm>
        </p:spPr>
        <p:txBody>
          <a:bodyPr>
            <a:normAutofit fontScale="92500" lnSpcReduction="10000"/>
          </a:bodyPr>
          <a:lstStyle/>
          <a:p>
            <a:r>
              <a:rPr lang="en-US" dirty="0">
                <a:latin typeface="Times New Roman" pitchFamily="18" charset="0"/>
                <a:cs typeface="Times New Roman" pitchFamily="18" charset="0"/>
              </a:rPr>
              <a:t>A specific application of linear maps is for geometric transformations, such as those performed in computer graphics, where the translation, rotation and scaling of 2D or 3D objects is performed by the use of a transformation matrix. Linear mappings also are used as a mechanism for describing change: for example in calculus correspond to derivatives; or in relativity, used as a device to keep track of the local transformations of reference frames.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Another application of these transformations is in compiler optimizations of nested-loop code, and in parallelizing compiler techniques.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esktop\thank-you-for-your-business.jpg"/>
          <p:cNvPicPr>
            <a:picLocks noChangeAspect="1" noChangeArrowheads="1"/>
          </p:cNvPicPr>
          <p:nvPr/>
        </p:nvPicPr>
        <p:blipFill>
          <a:blip r:embed="rId2"/>
          <a:srcRect/>
          <a:stretch>
            <a:fillRect/>
          </a:stretch>
        </p:blipFill>
        <p:spPr bwMode="auto">
          <a:xfrm>
            <a:off x="-1" y="0"/>
            <a:ext cx="9144001" cy="6858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hp\Desktop\maxresdefault.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solidFill>
                  <a:srgbClr val="C00000"/>
                </a:solidFill>
              </a:rPr>
              <a:t>Introduction</a:t>
            </a:r>
          </a:p>
        </p:txBody>
      </p:sp>
      <p:sp>
        <p:nvSpPr>
          <p:cNvPr id="5" name="Content Placeholder 4"/>
          <p:cNvSpPr>
            <a:spLocks noGrp="1"/>
          </p:cNvSpPr>
          <p:nvPr>
            <p:ph idx="1"/>
          </p:nvPr>
        </p:nvSpPr>
        <p:spPr/>
        <p:txBody>
          <a:bodyPr/>
          <a:lstStyle/>
          <a:p>
            <a:pPr>
              <a:buNone/>
            </a:pPr>
            <a:r>
              <a:rPr lang="en-US" b="1" dirty="0"/>
              <a:t> linear transformation</a:t>
            </a:r>
            <a:r>
              <a:rPr lang="en-US" dirty="0"/>
              <a:t>  is a mapping </a:t>
            </a:r>
            <a:r>
              <a:rPr lang="en-US" i="1" dirty="0"/>
              <a:t>V</a:t>
            </a:r>
            <a:r>
              <a:rPr lang="en-US" dirty="0"/>
              <a:t> → </a:t>
            </a:r>
            <a:r>
              <a:rPr lang="en-US" i="1" dirty="0"/>
              <a:t>W</a:t>
            </a:r>
            <a:r>
              <a:rPr lang="en-US" dirty="0"/>
              <a:t> between two modules(for example, two vector spaces) that preserves the operations of addition and scalar multiplication.</a:t>
            </a:r>
          </a:p>
          <a:p>
            <a:pPr>
              <a:buNone/>
            </a:pPr>
            <a:endParaRPr lang="en-US" dirty="0"/>
          </a:p>
          <a:p>
            <a:pPr>
              <a:buNone/>
            </a:pPr>
            <a:endParaRPr lang="en-US" dirty="0"/>
          </a:p>
        </p:txBody>
      </p:sp>
      <p:pic>
        <p:nvPicPr>
          <p:cNvPr id="1029" name="Picture 5" descr="C:\Users\hp\Desktop\LinearTransformation_701.gif"/>
          <p:cNvPicPr>
            <a:picLocks noChangeAspect="1" noChangeArrowheads="1"/>
          </p:cNvPicPr>
          <p:nvPr/>
        </p:nvPicPr>
        <p:blipFill>
          <a:blip r:embed="rId2"/>
          <a:srcRect/>
          <a:stretch>
            <a:fillRect/>
          </a:stretch>
        </p:blipFill>
        <p:spPr bwMode="auto">
          <a:xfrm>
            <a:off x="5410200" y="3200400"/>
            <a:ext cx="3276600" cy="2895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solidFill>
                  <a:srgbClr val="C00000"/>
                </a:solidFill>
              </a:rPr>
              <a:t>Definition</a:t>
            </a:r>
          </a:p>
        </p:txBody>
      </p:sp>
      <p:pic>
        <p:nvPicPr>
          <p:cNvPr id="1026" name="Picture 2" descr="C:\Users\hp\Desktop\definition-l.jpg"/>
          <p:cNvPicPr>
            <a:picLocks noGrp="1" noChangeAspect="1" noChangeArrowheads="1"/>
          </p:cNvPicPr>
          <p:nvPr>
            <p:ph idx="1"/>
          </p:nvPr>
        </p:nvPicPr>
        <p:blipFill>
          <a:blip r:embed="rId2"/>
          <a:stretch>
            <a:fillRect/>
          </a:stretch>
        </p:blipFill>
        <p:spPr bwMode="auto">
          <a:xfrm>
            <a:off x="457200" y="1984882"/>
            <a:ext cx="8229600" cy="428999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solidFill>
                  <a:srgbClr val="C00000"/>
                </a:solidFill>
              </a:rPr>
              <a:t>Examples</a:t>
            </a:r>
          </a:p>
        </p:txBody>
      </p:sp>
      <p:pic>
        <p:nvPicPr>
          <p:cNvPr id="2052" name="Picture 4" descr="C:\Users\hp\Desktop\Untitled.png"/>
          <p:cNvPicPr>
            <a:picLocks noGrp="1" noChangeAspect="1" noChangeArrowheads="1"/>
          </p:cNvPicPr>
          <p:nvPr>
            <p:ph idx="1"/>
          </p:nvPr>
        </p:nvPicPr>
        <p:blipFill>
          <a:blip r:embed="rId2"/>
          <a:srcRect/>
          <a:stretch>
            <a:fillRect/>
          </a:stretch>
        </p:blipFill>
        <p:spPr bwMode="auto">
          <a:xfrm>
            <a:off x="533400" y="1676400"/>
            <a:ext cx="8153400" cy="1219200"/>
          </a:xfrm>
          <a:prstGeom prst="rect">
            <a:avLst/>
          </a:prstGeom>
          <a:noFill/>
        </p:spPr>
      </p:pic>
      <p:pic>
        <p:nvPicPr>
          <p:cNvPr id="2053" name="Picture 5" descr="C:\Users\hp\Desktop\Streckung_eines_Vektors.gif"/>
          <p:cNvPicPr>
            <a:picLocks noChangeAspect="1" noChangeArrowheads="1" noCrop="1"/>
          </p:cNvPicPr>
          <p:nvPr/>
        </p:nvPicPr>
        <p:blipFill>
          <a:blip r:embed="rId3"/>
          <a:srcRect/>
          <a:stretch>
            <a:fillRect/>
          </a:stretch>
        </p:blipFill>
        <p:spPr bwMode="auto">
          <a:xfrm>
            <a:off x="2285999" y="3133725"/>
            <a:ext cx="4664227" cy="30384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Desktop\2.png"/>
          <p:cNvPicPr>
            <a:picLocks noChangeAspect="1" noChangeArrowheads="1"/>
          </p:cNvPicPr>
          <p:nvPr/>
        </p:nvPicPr>
        <p:blipFill>
          <a:blip r:embed="rId2"/>
          <a:srcRect/>
          <a:stretch>
            <a:fillRect/>
          </a:stretch>
        </p:blipFill>
        <p:spPr bwMode="auto">
          <a:xfrm>
            <a:off x="609600" y="762000"/>
            <a:ext cx="8153400" cy="1676400"/>
          </a:xfrm>
          <a:prstGeom prst="rect">
            <a:avLst/>
          </a:prstGeom>
          <a:noFill/>
        </p:spPr>
      </p:pic>
      <p:pic>
        <p:nvPicPr>
          <p:cNvPr id="3075" name="Picture 3" descr="C:\Users\hp\Desktop\Streckung_der_Summe_zweier_Vektoren.gif"/>
          <p:cNvPicPr>
            <a:picLocks noChangeAspect="1" noChangeArrowheads="1" noCrop="1"/>
          </p:cNvPicPr>
          <p:nvPr/>
        </p:nvPicPr>
        <p:blipFill>
          <a:blip r:embed="rId3"/>
          <a:srcRect/>
          <a:stretch>
            <a:fillRect/>
          </a:stretch>
        </p:blipFill>
        <p:spPr bwMode="auto">
          <a:xfrm>
            <a:off x="2590800" y="2743200"/>
            <a:ext cx="4406153" cy="3581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Desktop\3.png"/>
          <p:cNvPicPr>
            <a:picLocks noChangeAspect="1" noChangeArrowheads="1"/>
          </p:cNvPicPr>
          <p:nvPr/>
        </p:nvPicPr>
        <p:blipFill>
          <a:blip r:embed="rId2"/>
          <a:srcRect/>
          <a:stretch>
            <a:fillRect/>
          </a:stretch>
        </p:blipFill>
        <p:spPr bwMode="auto">
          <a:xfrm>
            <a:off x="304800" y="1219200"/>
            <a:ext cx="8382000" cy="1371600"/>
          </a:xfrm>
          <a:prstGeom prst="rect">
            <a:avLst/>
          </a:prstGeom>
          <a:noFill/>
        </p:spPr>
      </p:pic>
      <p:pic>
        <p:nvPicPr>
          <p:cNvPr id="4099" name="Picture 3" descr="C:\Users\hp\Desktop\Streckung_homogenitaet_Version_3.gif"/>
          <p:cNvPicPr>
            <a:picLocks noChangeAspect="1" noChangeArrowheads="1" noCrop="1"/>
          </p:cNvPicPr>
          <p:nvPr/>
        </p:nvPicPr>
        <p:blipFill>
          <a:blip r:embed="rId3"/>
          <a:srcRect/>
          <a:stretch>
            <a:fillRect/>
          </a:stretch>
        </p:blipFill>
        <p:spPr bwMode="auto">
          <a:xfrm>
            <a:off x="2133600" y="2895600"/>
            <a:ext cx="4495800" cy="3352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solidFill>
                  <a:srgbClr val="C00000"/>
                </a:solidFill>
              </a:rPr>
              <a:t>Matrices</a:t>
            </a:r>
          </a:p>
        </p:txBody>
      </p:sp>
      <p:sp>
        <p:nvSpPr>
          <p:cNvPr id="3" name="Content Placeholder 2"/>
          <p:cNvSpPr>
            <a:spLocks noGrp="1"/>
          </p:cNvSpPr>
          <p:nvPr>
            <p:ph idx="1"/>
          </p:nvPr>
        </p:nvSpPr>
        <p:spPr>
          <a:xfrm>
            <a:off x="457200" y="1600200"/>
            <a:ext cx="8458200" cy="5029200"/>
          </a:xfrm>
        </p:spPr>
        <p:txBody>
          <a:bodyPr>
            <a:normAutofit/>
          </a:bodyPr>
          <a:lstStyle/>
          <a:p>
            <a:pPr>
              <a:buNone/>
            </a:pPr>
            <a:r>
              <a:rPr lang="en-US" dirty="0"/>
              <a:t> If </a:t>
            </a:r>
            <a:r>
              <a:rPr lang="en-US" i="1" dirty="0"/>
              <a:t>A</a:t>
            </a:r>
            <a:r>
              <a:rPr lang="en-US" dirty="0"/>
              <a:t> is a real </a:t>
            </a:r>
            <a:r>
              <a:rPr lang="en-US" i="1" dirty="0"/>
              <a:t>m</a:t>
            </a:r>
            <a:r>
              <a:rPr lang="en-US" dirty="0"/>
              <a:t> × </a:t>
            </a:r>
            <a:r>
              <a:rPr lang="en-US" i="1" dirty="0"/>
              <a:t>n</a:t>
            </a:r>
            <a:r>
              <a:rPr lang="en-US" dirty="0"/>
              <a:t> </a:t>
            </a:r>
            <a:r>
              <a:rPr lang="en-US" dirty="0" err="1"/>
              <a:t>matrix,then</a:t>
            </a:r>
            <a:r>
              <a:rPr lang="en-US" dirty="0"/>
              <a:t> </a:t>
            </a:r>
            <a:r>
              <a:rPr lang="en-US" i="1" dirty="0"/>
              <a:t>f</a:t>
            </a:r>
            <a:r>
              <a:rPr lang="en-US" dirty="0"/>
              <a:t>(</a:t>
            </a:r>
            <a:r>
              <a:rPr lang="en-US" b="1" dirty="0"/>
              <a:t>x</a:t>
            </a:r>
            <a:r>
              <a:rPr lang="en-US" dirty="0"/>
              <a:t>)= </a:t>
            </a:r>
            <a:r>
              <a:rPr lang="en-US" i="1" dirty="0"/>
              <a:t>A</a:t>
            </a:r>
            <a:r>
              <a:rPr lang="en-US" b="1" dirty="0"/>
              <a:t>x</a:t>
            </a:r>
            <a:r>
              <a:rPr lang="en-US" dirty="0"/>
              <a:t> describes</a:t>
            </a:r>
          </a:p>
          <a:p>
            <a:pPr>
              <a:buNone/>
            </a:pPr>
            <a:r>
              <a:rPr lang="en-US" dirty="0"/>
              <a:t>a linear map </a:t>
            </a:r>
            <a:r>
              <a:rPr lang="en-US" b="1" dirty="0"/>
              <a:t>R</a:t>
            </a:r>
            <a:r>
              <a:rPr lang="en-US" i="1" baseline="30000" dirty="0"/>
              <a:t>n</a:t>
            </a:r>
            <a:r>
              <a:rPr lang="en-US" dirty="0"/>
              <a:t>→ </a:t>
            </a:r>
            <a:r>
              <a:rPr lang="en-US" b="1" dirty="0"/>
              <a:t>R</a:t>
            </a:r>
            <a:r>
              <a:rPr lang="en-US" i="1" baseline="30000" dirty="0"/>
              <a:t>m</a:t>
            </a:r>
          </a:p>
          <a:p>
            <a:pPr>
              <a:buNone/>
            </a:pPr>
            <a:r>
              <a:rPr lang="en-US" dirty="0"/>
              <a:t>The matrices of a linear transformation can be represented visually:</a:t>
            </a:r>
          </a:p>
          <a:p>
            <a:r>
              <a:rPr lang="en-US" dirty="0"/>
              <a:t>Matrix for  T relative to B: A</a:t>
            </a:r>
          </a:p>
          <a:p>
            <a:r>
              <a:rPr lang="en-US" dirty="0"/>
              <a:t>Matrix for T relative to B’: A’</a:t>
            </a:r>
          </a:p>
          <a:p>
            <a:r>
              <a:rPr lang="en-US" dirty="0"/>
              <a:t>Transition matrix from B’ to B: P</a:t>
            </a:r>
          </a:p>
          <a:p>
            <a:r>
              <a:rPr lang="en-US" dirty="0"/>
              <a:t>Transition matrix from B to B’: P^{-1}</a:t>
            </a:r>
          </a:p>
          <a:p>
            <a:pPr>
              <a:buNone/>
            </a:pPr>
            <a:endParaRPr lang="en-US" i="1" baseline="30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hp\Desktop\800px-Linear_transformation_visualization.svg.png"/>
          <p:cNvPicPr>
            <a:picLocks noChangeAspect="1" noChangeArrowheads="1"/>
          </p:cNvPicPr>
          <p:nvPr/>
        </p:nvPicPr>
        <p:blipFill>
          <a:blip r:embed="rId2"/>
          <a:srcRect/>
          <a:stretch>
            <a:fillRect/>
          </a:stretch>
        </p:blipFill>
        <p:spPr bwMode="auto">
          <a:xfrm>
            <a:off x="762000" y="571500"/>
            <a:ext cx="7620000" cy="57150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108</TotalTime>
  <Words>237</Words>
  <Application>Microsoft Office PowerPoint</Application>
  <PresentationFormat>On-screen Show (4:3)</PresentationFormat>
  <Paragraphs>18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Constantia</vt:lpstr>
      <vt:lpstr>Times New Roman</vt:lpstr>
      <vt:lpstr>Wingdings 2</vt:lpstr>
      <vt:lpstr>Flow</vt:lpstr>
      <vt:lpstr>LINEAR TRASFORMATIONS and its applications </vt:lpstr>
      <vt:lpstr>PowerPoint Presentation</vt:lpstr>
      <vt:lpstr>Introduction</vt:lpstr>
      <vt:lpstr>Definition</vt:lpstr>
      <vt:lpstr>Examples</vt:lpstr>
      <vt:lpstr>PowerPoint Presentation</vt:lpstr>
      <vt:lpstr>PowerPoint Presentation</vt:lpstr>
      <vt:lpstr>Matrices</vt:lpstr>
      <vt:lpstr>PowerPoint Presentation</vt:lpstr>
      <vt:lpstr>    Examples of linear transformation matrices In two-dimensional space R2 linear maps are described by 2 × 2 real matrices.</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TRASFORMATIONS and its applications</dc:title>
  <dc:creator>hp</dc:creator>
  <cp:lastModifiedBy>nikhil.jaiswal1992@outlook.com</cp:lastModifiedBy>
  <cp:revision>14</cp:revision>
  <dcterms:created xsi:type="dcterms:W3CDTF">2020-05-01T05:21:41Z</dcterms:created>
  <dcterms:modified xsi:type="dcterms:W3CDTF">2022-08-19T17:51:40Z</dcterms:modified>
</cp:coreProperties>
</file>