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56" r:id="rId3"/>
    <p:sldId id="257"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626260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58453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42357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28913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8847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38898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567128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944013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499070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E6F3D6-2A60-49CF-B619-BCE7AFA75702}" type="datetimeFigureOut">
              <a:rPr lang="en-IN" smtClean="0"/>
              <a:t>26-06-2024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941469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E6F3D6-2A60-49CF-B619-BCE7AFA75702}"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250865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E6F3D6-2A60-49CF-B619-BCE7AFA75702}" type="datetimeFigureOut">
              <a:rPr lang="en-IN" smtClean="0"/>
              <a:t>26-06-2024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425737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E6F3D6-2A60-49CF-B619-BCE7AFA75702}" type="datetimeFigureOut">
              <a:rPr lang="en-IN" smtClean="0"/>
              <a:t>26-06-2024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68220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6F3D6-2A60-49CF-B619-BCE7AFA75702}" type="datetimeFigureOut">
              <a:rPr lang="en-IN" smtClean="0"/>
              <a:t>26-06-2024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48922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E6F3D6-2A60-49CF-B619-BCE7AFA75702}"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1342818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E6F3D6-2A60-49CF-B619-BCE7AFA75702}" type="datetimeFigureOut">
              <a:rPr lang="en-IN" smtClean="0"/>
              <a:t>26-06-2024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9161BB-81A4-43DB-B85F-D01F50D64FBC}" type="slidenum">
              <a:rPr lang="en-IN" smtClean="0"/>
              <a:t>‹#›</a:t>
            </a:fld>
            <a:endParaRPr lang="en-IN"/>
          </a:p>
        </p:txBody>
      </p:sp>
    </p:spTree>
    <p:extLst>
      <p:ext uri="{BB962C8B-B14F-4D97-AF65-F5344CB8AC3E}">
        <p14:creationId xmlns:p14="http://schemas.microsoft.com/office/powerpoint/2010/main" val="37653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E6F3D6-2A60-49CF-B619-BCE7AFA75702}" type="datetimeFigureOut">
              <a:rPr lang="en-IN" smtClean="0"/>
              <a:t>26-06-2024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79161BB-81A4-43DB-B85F-D01F50D64FBC}" type="slidenum">
              <a:rPr lang="en-IN" smtClean="0"/>
              <a:t>‹#›</a:t>
            </a:fld>
            <a:endParaRPr lang="en-IN"/>
          </a:p>
        </p:txBody>
      </p:sp>
    </p:spTree>
    <p:extLst>
      <p:ext uri="{BB962C8B-B14F-4D97-AF65-F5344CB8AC3E}">
        <p14:creationId xmlns:p14="http://schemas.microsoft.com/office/powerpoint/2010/main" val="4086537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E02F-FE7C-5B39-8F28-9160D96DF9DF}"/>
              </a:ext>
            </a:extLst>
          </p:cNvPr>
          <p:cNvSpPr>
            <a:spLocks noGrp="1"/>
          </p:cNvSpPr>
          <p:nvPr>
            <p:ph type="ctrTitle"/>
          </p:nvPr>
        </p:nvSpPr>
        <p:spPr>
          <a:xfrm>
            <a:off x="526210" y="1457864"/>
            <a:ext cx="11490385" cy="2670610"/>
          </a:xfrm>
        </p:spPr>
        <p:txBody>
          <a:bodyPr/>
          <a:lstStyle/>
          <a:p>
            <a:pPr algn="l"/>
            <a:r>
              <a:rPr lang="en-IN" sz="4400" b="1" i="0" dirty="0" err="1">
                <a:solidFill>
                  <a:srgbClr val="1F2328"/>
                </a:solidFill>
                <a:effectLst/>
                <a:latin typeface="-apple-system"/>
              </a:rPr>
              <a:t>VogueMetrics</a:t>
            </a:r>
            <a:r>
              <a:rPr lang="en-IN" sz="4400" b="1" i="0" dirty="0">
                <a:solidFill>
                  <a:srgbClr val="1F2328"/>
                </a:solidFill>
                <a:effectLst/>
                <a:latin typeface="-apple-system"/>
              </a:rPr>
              <a:t>-Decoding-High-End-Fashion-Data</a:t>
            </a:r>
            <a:br>
              <a:rPr lang="en-IN" b="1" i="0" dirty="0">
                <a:solidFill>
                  <a:srgbClr val="1F2328"/>
                </a:solidFill>
                <a:effectLst/>
                <a:latin typeface="-apple-system"/>
              </a:rPr>
            </a:br>
            <a:endParaRPr lang="en-IN" dirty="0"/>
          </a:p>
        </p:txBody>
      </p:sp>
    </p:spTree>
    <p:extLst>
      <p:ext uri="{BB962C8B-B14F-4D97-AF65-F5344CB8AC3E}">
        <p14:creationId xmlns:p14="http://schemas.microsoft.com/office/powerpoint/2010/main" val="3437683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CCEE849-7C2D-8AB9-33E3-C8BC6B632D6E}"/>
              </a:ext>
            </a:extLst>
          </p:cNvPr>
          <p:cNvSpPr>
            <a:spLocks noGrp="1"/>
          </p:cNvSpPr>
          <p:nvPr>
            <p:ph type="subTitle" idx="1"/>
          </p:nvPr>
        </p:nvSpPr>
        <p:spPr>
          <a:xfrm>
            <a:off x="626853" y="767751"/>
            <a:ext cx="9144000" cy="5827142"/>
          </a:xfrm>
        </p:spPr>
        <p:txBody>
          <a:bodyPr>
            <a:normAutofit/>
          </a:bodyPr>
          <a:lstStyle/>
          <a:p>
            <a:pPr algn="l">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US" sz="24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Problem Statement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dirty="0">
                <a:latin typeface="Arial" panose="020B0604020202020204" pitchFamily="34" charset="0"/>
                <a:cs typeface="Arial" panose="020B0604020202020204" pitchFamily="34" charset="0"/>
              </a:rPr>
              <a:t>A fashion designer has conceptualized the launch of an exclusive luxury brand with aspirations to compete with esteemed fashion giants such as Nike and Zara. As the designated Business Analyst, my primary responsibility is to offer valuable insights and recommendations aimed at surpassing industry competitors. Additionally, I will conduct a comprehensive evaluation of the product database provided by the research team. Through the utilization of market trends, consumer preferences, and competitor analysis, my role involves contributing to the development of a distinctive and effective business strategy that aligns closely with the brand’s fundamental values. The objective is to establish a competitive advantage and facilitate sustained long-term growth.</a:t>
            </a:r>
          </a:p>
          <a:p>
            <a:endParaRPr lang="en-IN" dirty="0"/>
          </a:p>
        </p:txBody>
      </p:sp>
    </p:spTree>
    <p:extLst>
      <p:ext uri="{BB962C8B-B14F-4D97-AF65-F5344CB8AC3E}">
        <p14:creationId xmlns:p14="http://schemas.microsoft.com/office/powerpoint/2010/main" val="313872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044546D-D1CE-512B-E81B-F834D882FD09}"/>
              </a:ext>
            </a:extLst>
          </p:cNvPr>
          <p:cNvSpPr>
            <a:spLocks noGrp="1"/>
          </p:cNvSpPr>
          <p:nvPr>
            <p:ph type="subTitle" idx="1"/>
          </p:nvPr>
        </p:nvSpPr>
        <p:spPr>
          <a:xfrm>
            <a:off x="465826" y="215660"/>
            <a:ext cx="10550105" cy="6478437"/>
          </a:xfrm>
        </p:spPr>
        <p:txBody>
          <a:bodyPr>
            <a:normAutofit fontScale="92500" lnSpcReduction="20000"/>
          </a:bodyPr>
          <a:lstStyle/>
          <a:p>
            <a:pPr algn="l">
              <a:lnSpc>
                <a:spcPct val="107000"/>
              </a:lnSpc>
              <a:spcAft>
                <a:spcPts val="800"/>
              </a:spcAft>
            </a:pPr>
            <a:r>
              <a:rPr lang="en-IN" sz="2600" b="1"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Approach : </a:t>
            </a:r>
            <a:endParaRPr lang="en-IN" sz="2600" b="1"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According to the research team's report, the dataset primarily comprises fields such as User ID, Product ID, Product Name, Brand Category, Price, Rating,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and Size. As an analyst, I would identify six key aspects to surpass competitors, considering market trends and consumer preferences: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1) </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Brand Ratings Analysis</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By examining the ratings of different brands, we can identify the strongest competitors currently prevailing in the market.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2)</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Maximum Price Comparison</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Analyzing</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the maximum prices of products from various brands will help us estimate a competitive pricing range for our own products.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3)</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Identification of Most Popular Products</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Evaluating the popularity of products within each brand will enable us to determine which products can drive the success of our brand.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4)</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Distinct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Counts for Brand Products</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Analyzing</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the number of distinct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available for each brand's products will guide our decision-making process in selecting specific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for initial product offerings under different product names.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5)</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Customer's Preferred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Understanding the most preferred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by customers in the market will allow us to launch products in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colors</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that align with their preferences, increasing our brand's appeal.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6)</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Average Pricing by Size</a:t>
            </a: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kern="100" dirty="0" err="1">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Analyzing</a:t>
            </a: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 the average prices for each size category will assist us in determining how to price our products according to different sizes, ensuring a fair and competitive pricing strategy.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05842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8785F1-A854-3658-0CC0-277110063AB8}"/>
              </a:ext>
            </a:extLst>
          </p:cNvPr>
          <p:cNvSpPr>
            <a:spLocks noGrp="1"/>
          </p:cNvSpPr>
          <p:nvPr>
            <p:ph type="subTitle" idx="1"/>
          </p:nvPr>
        </p:nvSpPr>
        <p:spPr>
          <a:xfrm>
            <a:off x="606349" y="1404729"/>
            <a:ext cx="10161917" cy="4710273"/>
          </a:xfrm>
        </p:spPr>
        <p:txBody>
          <a:bodyPr/>
          <a:lstStyle/>
          <a:p>
            <a:pPr algn="l">
              <a:lnSpc>
                <a:spcPct val="107000"/>
              </a:lnSpc>
              <a:spcAft>
                <a:spcPts val="800"/>
              </a:spcAft>
            </a:pPr>
            <a:r>
              <a:rPr lang="en-IN" sz="2400" b="1"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Output:</a:t>
            </a:r>
            <a:r>
              <a:rPr lang="en-IN" sz="2400" kern="100" dirty="0">
                <a:solidFill>
                  <a:srgbClr val="343541"/>
                </a:solidFill>
                <a:effectLst/>
                <a:latin typeface="Segoe UI" panose="020B0502040204020203" pitchFamily="34" charset="0"/>
                <a:ea typeface="Calibri" panose="020F0502020204030204" pitchFamily="34" charset="0"/>
                <a:cs typeface="Times New Roman" panose="02020603050405020304" pitchFamily="18" charset="0"/>
              </a:rPr>
              <a:t> </a:t>
            </a:r>
          </a:p>
          <a:p>
            <a:pPr algn="l">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1800" kern="100" dirty="0">
                <a:solidFill>
                  <a:srgbClr val="374151"/>
                </a:solidFill>
                <a:effectLst/>
                <a:latin typeface="Segoe UI" panose="020B0502040204020203" pitchFamily="34" charset="0"/>
                <a:ea typeface="Calibri" panose="020F0502020204030204" pitchFamily="34" charset="0"/>
                <a:cs typeface="Times New Roman" panose="02020603050405020304" pitchFamily="18" charset="0"/>
              </a:rPr>
              <a:t>Utilizing the insights obtained from the dataset, I have taken into account these factors to devise an exclusive and prosperous business strategy that adheres to the brand's fundamental principles, employing interactive Tableau dashboards. This strategy empowers us to establish a competitive edge, cultivate sustainable expansion, and establish a strong presence as a dominant force in the luxury fashion sector.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339932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445</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-apple-system</vt:lpstr>
      <vt:lpstr>Arial</vt:lpstr>
      <vt:lpstr>Calibri</vt:lpstr>
      <vt:lpstr>Segoe UI</vt:lpstr>
      <vt:lpstr>Times New Roman</vt:lpstr>
      <vt:lpstr>Trebuchet MS</vt:lpstr>
      <vt:lpstr>Wingdings 3</vt:lpstr>
      <vt:lpstr>Facet</vt:lpstr>
      <vt:lpstr>VogueMetrics-Decoding-High-End-Fashion-Data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VogueMetrics-Decoding-High-End-Fashion-Data </dc:title>
  <dc:creator>garimadua2018@gmail.com</dc:creator>
  <cp:lastModifiedBy>Garima dua</cp:lastModifiedBy>
  <cp:revision>2</cp:revision>
  <dcterms:created xsi:type="dcterms:W3CDTF">2023-07-11T16:19:15Z</dcterms:created>
  <dcterms:modified xsi:type="dcterms:W3CDTF">2024-06-27T07:02:26Z</dcterms:modified>
</cp:coreProperties>
</file>