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59" r:id="rId4"/>
    <p:sldId id="276" r:id="rId5"/>
    <p:sldId id="277" r:id="rId6"/>
    <p:sldId id="278" r:id="rId7"/>
    <p:sldId id="279" r:id="rId8"/>
    <p:sldId id="272" r:id="rId9"/>
    <p:sldId id="271" r:id="rId10"/>
    <p:sldId id="273" r:id="rId11"/>
    <p:sldId id="265" r:id="rId12"/>
    <p:sldId id="280" r:id="rId13"/>
    <p:sldId id="267" r:id="rId14"/>
    <p:sldId id="275" r:id="rId15"/>
    <p:sldId id="282" r:id="rId16"/>
    <p:sldId id="281" r:id="rId17"/>
    <p:sldId id="284" r:id="rId18"/>
    <p:sldId id="28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83" d="100"/>
          <a:sy n="83" d="100"/>
        </p:scale>
        <p:origin x="-1435"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7E3032F-0847-4BEE-BD3D-24F92EC8B3B5}" type="datetimeFigureOut">
              <a:rPr lang="en-US" smtClean="0"/>
              <a:pPr/>
              <a:t>6/10/2021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BE3527-A2F7-4718-BC5A-C2213BC6697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3032F-0847-4BEE-BD3D-24F92EC8B3B5}"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3527-A2F7-4718-BC5A-C2213BC669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3032F-0847-4BEE-BD3D-24F92EC8B3B5}"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3527-A2F7-4718-BC5A-C2213BC669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3032F-0847-4BEE-BD3D-24F92EC8B3B5}"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3527-A2F7-4718-BC5A-C2213BC669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E3032F-0847-4BEE-BD3D-24F92EC8B3B5}"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3527-A2F7-4718-BC5A-C2213BC6697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E3032F-0847-4BEE-BD3D-24F92EC8B3B5}"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3527-A2F7-4718-BC5A-C2213BC669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7E3032F-0847-4BEE-BD3D-24F92EC8B3B5}"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E3527-A2F7-4718-BC5A-C2213BC669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E3032F-0847-4BEE-BD3D-24F92EC8B3B5}"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E3527-A2F7-4718-BC5A-C2213BC669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3032F-0847-4BEE-BD3D-24F92EC8B3B5}"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E3527-A2F7-4718-BC5A-C2213BC669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E3032F-0847-4BEE-BD3D-24F92EC8B3B5}"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3527-A2F7-4718-BC5A-C2213BC669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E3032F-0847-4BEE-BD3D-24F92EC8B3B5}"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BE3527-A2F7-4718-BC5A-C2213BC6697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E3032F-0847-4BEE-BD3D-24F92EC8B3B5}" type="datetimeFigureOut">
              <a:rPr lang="en-US" smtClean="0"/>
              <a:pPr/>
              <a:t>6/10/2021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BE3527-A2F7-4718-BC5A-C2213BC6697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340768"/>
            <a:ext cx="7128792" cy="369332"/>
          </a:xfrm>
          <a:prstGeom prst="rect">
            <a:avLst/>
          </a:prstGeom>
          <a:noFill/>
        </p:spPr>
        <p:txBody>
          <a:bodyPr wrap="square" rtlCol="0">
            <a:spAutoFit/>
          </a:bodyPr>
          <a:lstStyle/>
          <a:p>
            <a:endParaRPr lang="en-US" dirty="0"/>
          </a:p>
        </p:txBody>
      </p:sp>
      <p:sp>
        <p:nvSpPr>
          <p:cNvPr id="3" name="TextBox 2"/>
          <p:cNvSpPr txBox="1"/>
          <p:nvPr/>
        </p:nvSpPr>
        <p:spPr>
          <a:xfrm>
            <a:off x="755576" y="1484784"/>
            <a:ext cx="5112568"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Advance Concepts of Java</a:t>
            </a:r>
            <a:endParaRPr lang="en-US" sz="3200" b="1" dirty="0">
              <a:latin typeface="Times New Roman" pitchFamily="18" charset="0"/>
              <a:cs typeface="Times New Roman" pitchFamily="18" charset="0"/>
            </a:endParaRPr>
          </a:p>
        </p:txBody>
      </p:sp>
      <p:pic>
        <p:nvPicPr>
          <p:cNvPr id="4" name="Picture 3" descr="cb71-java-logo.png"/>
          <p:cNvPicPr>
            <a:picLocks noChangeAspect="1"/>
          </p:cNvPicPr>
          <p:nvPr/>
        </p:nvPicPr>
        <p:blipFill>
          <a:blip r:embed="rId2" cstate="print"/>
          <a:stretch>
            <a:fillRect/>
          </a:stretch>
        </p:blipFill>
        <p:spPr>
          <a:xfrm>
            <a:off x="5292080" y="2852936"/>
            <a:ext cx="3048000" cy="2286000"/>
          </a:xfrm>
          <a:prstGeom prst="rect">
            <a:avLst/>
          </a:prstGeom>
        </p:spPr>
      </p:pic>
      <p:sp>
        <p:nvSpPr>
          <p:cNvPr id="5" name="TextBox 4"/>
          <p:cNvSpPr txBox="1"/>
          <p:nvPr/>
        </p:nvSpPr>
        <p:spPr>
          <a:xfrm>
            <a:off x="1043608" y="3861048"/>
            <a:ext cx="3888432"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Represented By:</a:t>
            </a:r>
          </a:p>
          <a:p>
            <a:r>
              <a:rPr lang="en-US" dirty="0" err="1" smtClean="0">
                <a:latin typeface="Times New Roman" pitchFamily="18" charset="0"/>
                <a:cs typeface="Times New Roman" pitchFamily="18" charset="0"/>
              </a:rPr>
              <a:t>Garima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Garg</a:t>
            </a:r>
            <a:r>
              <a:rPr lang="en-US" dirty="0" smtClean="0">
                <a:latin typeface="Times New Roman" pitchFamily="18" charset="0"/>
                <a:cs typeface="Times New Roman" pitchFamily="18" charset="0"/>
              </a:rPr>
              <a:t>(Intern)</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Under the Guidance Of:</a:t>
            </a:r>
          </a:p>
          <a:p>
            <a:r>
              <a:rPr lang="en-US" dirty="0" err="1" smtClean="0">
                <a:latin typeface="Times New Roman" pitchFamily="18" charset="0"/>
                <a:cs typeface="Times New Roman" pitchFamily="18" charset="0"/>
              </a:rPr>
              <a:t>Rajasekhar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Tadepalli</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dcm.JPG"/>
          <p:cNvPicPr>
            <a:picLocks noChangeAspect="1"/>
          </p:cNvPicPr>
          <p:nvPr/>
        </p:nvPicPr>
        <p:blipFill>
          <a:blip r:embed="rId2" cstate="print"/>
          <a:srcRect r="5038" b="14207"/>
          <a:stretch>
            <a:fillRect/>
          </a:stretch>
        </p:blipFill>
        <p:spPr>
          <a:xfrm>
            <a:off x="1259632" y="548680"/>
            <a:ext cx="5904656" cy="4896544"/>
          </a:xfrm>
          <a:prstGeom prst="rect">
            <a:avLst/>
          </a:prstGeom>
        </p:spPr>
      </p:pic>
      <p:sp>
        <p:nvSpPr>
          <p:cNvPr id="3" name="TextBox 2"/>
          <p:cNvSpPr txBox="1"/>
          <p:nvPr/>
        </p:nvSpPr>
        <p:spPr>
          <a:xfrm>
            <a:off x="2987824" y="5733256"/>
            <a:ext cx="5760640" cy="369332"/>
          </a:xfrm>
          <a:prstGeom prst="rect">
            <a:avLst/>
          </a:prstGeom>
          <a:noFill/>
        </p:spPr>
        <p:txBody>
          <a:bodyPr wrap="square" rtlCol="0">
            <a:spAutoFit/>
          </a:bodyPr>
          <a:lstStyle/>
          <a:p>
            <a:r>
              <a:rPr lang="en-US" dirty="0" smtClean="0"/>
              <a:t>Overloading Example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692696"/>
            <a:ext cx="8712968" cy="529375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Constructors:-</a:t>
            </a:r>
          </a:p>
          <a:p>
            <a:r>
              <a:rPr lang="en-US" dirty="0" smtClean="0">
                <a:latin typeface="Times New Roman" pitchFamily="18" charset="0"/>
                <a:cs typeface="Times New Roman" pitchFamily="18" charset="0"/>
              </a:rPr>
              <a:t>When you create a new instance (a new object) of a class using the new keyword, a constructor for that class is called. Constructors are used to initialize the instance variables (fields) of an object. </a:t>
            </a:r>
          </a:p>
          <a:p>
            <a:pPr lvl="0"/>
            <a:r>
              <a:rPr lang="en-US" dirty="0" smtClean="0">
                <a:solidFill>
                  <a:srgbClr val="FF0000"/>
                </a:solidFill>
                <a:latin typeface="Times New Roman" pitchFamily="18" charset="0"/>
                <a:cs typeface="Times New Roman" pitchFamily="18" charset="0"/>
              </a:rPr>
              <a:t>A constructor in java can not be abstract, final, static and Synchronized.</a:t>
            </a:r>
          </a:p>
          <a:p>
            <a:r>
              <a:rPr lang="en-US" dirty="0" smtClean="0">
                <a:latin typeface="Times New Roman" pitchFamily="18" charset="0"/>
                <a:cs typeface="Times New Roman" pitchFamily="18" charset="0"/>
              </a:rPr>
              <a:t>Types:-</a:t>
            </a:r>
          </a:p>
          <a:p>
            <a:pPr lvl="0"/>
            <a:r>
              <a:rPr lang="en-US" b="1" dirty="0" smtClean="0">
                <a:latin typeface="Times New Roman" pitchFamily="18" charset="0"/>
                <a:cs typeface="Times New Roman" pitchFamily="18" charset="0"/>
              </a:rPr>
              <a:t>Default constructor:- </a:t>
            </a:r>
            <a:r>
              <a:rPr lang="en-US" dirty="0" smtClean="0">
                <a:latin typeface="Times New Roman" pitchFamily="18" charset="0"/>
                <a:cs typeface="Times New Roman" pitchFamily="18" charset="0"/>
              </a:rPr>
              <a:t>If we don't define a constructor for a class, a default </a:t>
            </a:r>
            <a:r>
              <a:rPr lang="en-US" dirty="0" err="1" smtClean="0">
                <a:latin typeface="Times New Roman" pitchFamily="18" charset="0"/>
                <a:cs typeface="Times New Roman" pitchFamily="18" charset="0"/>
              </a:rPr>
              <a:t>parameterless</a:t>
            </a:r>
            <a:r>
              <a:rPr lang="en-US" dirty="0" smtClean="0">
                <a:latin typeface="Times New Roman" pitchFamily="18" charset="0"/>
                <a:cs typeface="Times New Roman" pitchFamily="18" charset="0"/>
              </a:rPr>
              <a:t> constructor is automatically created by the compiler. The default constructor calls the default parent constructor (super()) and initializes all instance variables to default value (zero for numeric types, null for object references, and false for </a:t>
            </a:r>
            <a:r>
              <a:rPr lang="en-US" dirty="0" err="1" smtClean="0">
                <a:latin typeface="Times New Roman" pitchFamily="18" charset="0"/>
                <a:cs typeface="Times New Roman" pitchFamily="18" charset="0"/>
              </a:rPr>
              <a:t>booleans</a:t>
            </a:r>
            <a:r>
              <a:rPr lang="en-US"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Parameterized Constructor</a:t>
            </a:r>
            <a:r>
              <a:rPr lang="en-US" dirty="0" smtClean="0">
                <a:latin typeface="Times New Roman" pitchFamily="18" charset="0"/>
                <a:cs typeface="Times New Roman" pitchFamily="18" charset="0"/>
              </a:rPr>
              <a:t>:-Constructor  that can take value , value is called as Argument</a:t>
            </a:r>
          </a:p>
          <a:p>
            <a:pPr lvl="0"/>
            <a:r>
              <a:rPr lang="en-US" dirty="0" smtClean="0">
                <a:latin typeface="Times New Roman" pitchFamily="18" charset="0"/>
                <a:cs typeface="Times New Roman" pitchFamily="18" charset="0"/>
              </a:rPr>
              <a:t>Argument can be of any type i.e. Integer, Character, Array or any Object.</a:t>
            </a:r>
          </a:p>
          <a:p>
            <a:pPr lvl="0"/>
            <a:r>
              <a:rPr lang="en-US" dirty="0" smtClean="0">
                <a:latin typeface="Times New Roman" pitchFamily="18" charset="0"/>
                <a:cs typeface="Times New Roman" pitchFamily="18" charset="0"/>
              </a:rPr>
              <a:t>Constructor can take any number of Argument.</a:t>
            </a:r>
          </a:p>
          <a:p>
            <a:pPr lvl="0"/>
            <a:r>
              <a:rPr lang="en-US" b="1" dirty="0" smtClean="0">
                <a:latin typeface="Times New Roman" pitchFamily="18" charset="0"/>
                <a:cs typeface="Times New Roman" pitchFamily="18" charset="0"/>
              </a:rPr>
              <a:t>Copy Constructor:-</a:t>
            </a:r>
            <a:r>
              <a:rPr lang="en-US" dirty="0" smtClean="0">
                <a:latin typeface="Times New Roman" pitchFamily="18" charset="0"/>
                <a:cs typeface="Times New Roman" pitchFamily="18" charset="0"/>
              </a:rPr>
              <a:t>A copy constructor in a Java class is a constructor that creates an object using another object of the same Java class. That's helpful when we want to copy a complex object that has several fields, or when we want to make a deep copy of an existing object.</a:t>
            </a:r>
          </a:p>
          <a:p>
            <a:endParaRPr lang="en-US" sz="2000" b="1"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1143000"/>
          </a:xfrm>
        </p:spPr>
        <p:txBody>
          <a:bodyPr>
            <a:normAutofit fontScale="90000"/>
          </a:bodyPr>
          <a:lstStyle/>
          <a:p>
            <a:r>
              <a:rPr lang="en-US" sz="5400" b="1" dirty="0" smtClean="0">
                <a:latin typeface="Times New Roman" pitchFamily="18" charset="0"/>
                <a:cs typeface="Times New Roman" pitchFamily="18" charset="0"/>
              </a:rPr>
              <a:t>Constructor Overloading:-</a:t>
            </a:r>
            <a:br>
              <a:rPr lang="en-US" sz="5400" b="1" dirty="0" smtClean="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p:txBody>
          <a:bodyPr>
            <a:normAutofit fontScale="62500" lnSpcReduction="20000"/>
          </a:bodyPr>
          <a:lstStyle/>
          <a:p>
            <a:r>
              <a:rPr lang="en-US" b="1" dirty="0" smtClean="0">
                <a:latin typeface="Times New Roman" pitchFamily="18" charset="0"/>
                <a:cs typeface="Times New Roman" pitchFamily="18" charset="0"/>
              </a:rPr>
              <a:t>Constructor overloading in java</a:t>
            </a:r>
            <a:r>
              <a:rPr lang="en-US" dirty="0" smtClean="0">
                <a:latin typeface="Times New Roman" pitchFamily="18" charset="0"/>
                <a:cs typeface="Times New Roman" pitchFamily="18" charset="0"/>
              </a:rPr>
              <a:t> allows to have more than one constructor inside one Class. Constructors having the same name with different parameter list is called constructor overloading.</a:t>
            </a:r>
          </a:p>
          <a:p>
            <a:r>
              <a:rPr lang="en-US" dirty="0" smtClean="0">
                <a:latin typeface="Times New Roman" pitchFamily="18" charset="0"/>
                <a:cs typeface="Times New Roman" pitchFamily="18" charset="0"/>
              </a:rPr>
              <a:t>Constructor can be made private, public, protected or default.</a:t>
            </a:r>
          </a:p>
          <a:p>
            <a:r>
              <a:rPr lang="en-US" dirty="0" smtClean="0">
                <a:solidFill>
                  <a:srgbClr val="FF0000"/>
                </a:solidFill>
                <a:latin typeface="Times New Roman" pitchFamily="18" charset="0"/>
                <a:cs typeface="Times New Roman" pitchFamily="18" charset="0"/>
              </a:rPr>
              <a:t>Singleton class in Java:- </a:t>
            </a:r>
            <a:r>
              <a:rPr lang="en-US" dirty="0" smtClean="0">
                <a:latin typeface="Times New Roman" pitchFamily="18" charset="0"/>
                <a:cs typeface="Times New Roman" pitchFamily="18" charset="0"/>
              </a:rPr>
              <a:t>Class whose one instance can be created at any given time in one JVM. It can be achieved only by making constructor as private. It helps to control object creation, limiting the number of objects to only one.</a:t>
            </a:r>
          </a:p>
          <a:p>
            <a:endParaRPr lang="en-US" dirty="0" smtClean="0">
              <a:latin typeface="Times New Roman" pitchFamily="18" charset="0"/>
              <a:cs typeface="Times New Roman" pitchFamily="18" charset="0"/>
            </a:endParaRPr>
          </a:p>
          <a:p>
            <a:r>
              <a:rPr lang="en-US" dirty="0" smtClean="0">
                <a:solidFill>
                  <a:schemeClr val="accent5">
                    <a:lumMod val="75000"/>
                  </a:schemeClr>
                </a:solidFill>
                <a:latin typeface="Times New Roman" pitchFamily="18" charset="0"/>
                <a:cs typeface="Times New Roman" pitchFamily="18" charset="0"/>
              </a:rPr>
              <a:t>A class can have both private and public constructors but the number of parameters should be different and it is supported because of overloading concept.</a:t>
            </a:r>
          </a:p>
          <a:p>
            <a:pPr>
              <a:buNone/>
            </a:pPr>
            <a:endParaRPr lang="en-US" dirty="0"/>
          </a:p>
        </p:txBody>
      </p:sp>
      <p:pic>
        <p:nvPicPr>
          <p:cNvPr id="5" name="Content Placeholder 4" descr="vb.JPG"/>
          <p:cNvPicPr>
            <a:picLocks noGrp="1" noChangeAspect="1"/>
          </p:cNvPicPr>
          <p:nvPr>
            <p:ph sz="half" idx="2"/>
          </p:nvPr>
        </p:nvPicPr>
        <p:blipFill>
          <a:blip r:embed="rId2" cstate="print"/>
          <a:stretch>
            <a:fillRect/>
          </a:stretch>
        </p:blipFill>
        <p:spPr>
          <a:xfrm>
            <a:off x="4654153" y="1920875"/>
            <a:ext cx="4026694" cy="443388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20688"/>
            <a:ext cx="8352928" cy="4585871"/>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super() keyword:-</a:t>
            </a:r>
          </a:p>
          <a:p>
            <a:pPr fontAlgn="base">
              <a:buFont typeface="Arial" pitchFamily="34" charset="0"/>
              <a:buChar char="•"/>
            </a:pPr>
            <a:r>
              <a:rPr lang="en-US" dirty="0" smtClean="0">
                <a:latin typeface="Times New Roman" pitchFamily="18" charset="0"/>
                <a:cs typeface="Times New Roman" pitchFamily="18" charset="0"/>
              </a:rPr>
              <a:t>super is a reserved keyword in java i.e., we can’t use it as an identifier.</a:t>
            </a:r>
          </a:p>
          <a:p>
            <a:pPr fontAlgn="base">
              <a:buFont typeface="Arial" pitchFamily="34" charset="0"/>
              <a:buChar char="•"/>
            </a:pPr>
            <a:r>
              <a:rPr lang="en-US" dirty="0" smtClean="0">
                <a:latin typeface="Times New Roman" pitchFamily="18" charset="0"/>
                <a:cs typeface="Times New Roman" pitchFamily="18" charset="0"/>
              </a:rPr>
              <a:t>super is used to refer super-class’s instance as well as static members.</a:t>
            </a:r>
          </a:p>
          <a:p>
            <a:pPr fontAlgn="base">
              <a:buFont typeface="Arial" pitchFamily="34" charset="0"/>
              <a:buChar char="•"/>
            </a:pPr>
            <a:r>
              <a:rPr lang="en-US" dirty="0" smtClean="0">
                <a:latin typeface="Times New Roman" pitchFamily="18" charset="0"/>
                <a:cs typeface="Times New Roman" pitchFamily="18" charset="0"/>
              </a:rPr>
              <a:t>super is also used to invoke super-class’s method or constructor.</a:t>
            </a:r>
          </a:p>
          <a:p>
            <a:pPr fontAlgn="base">
              <a:buFont typeface="Arial" pitchFamily="34" charset="0"/>
              <a:buChar char="•"/>
            </a:pPr>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this() keyword:-</a:t>
            </a:r>
          </a:p>
          <a:p>
            <a:pPr fontAlgn="base"/>
            <a:r>
              <a:rPr lang="en-US" dirty="0" smtClean="0">
                <a:latin typeface="Times New Roman" pitchFamily="18" charset="0"/>
                <a:cs typeface="Times New Roman" pitchFamily="18" charset="0"/>
              </a:rPr>
              <a:t>this is a reserved keyword in java i.e., we can’t use it as an identifier.</a:t>
            </a:r>
          </a:p>
          <a:p>
            <a:pPr fontAlgn="base"/>
            <a:r>
              <a:rPr lang="en-US" dirty="0" smtClean="0">
                <a:latin typeface="Times New Roman" pitchFamily="18" charset="0"/>
                <a:cs typeface="Times New Roman" pitchFamily="18" charset="0"/>
              </a:rPr>
              <a:t>this is used to refer current-class’s instance as well as static members.</a:t>
            </a:r>
          </a:p>
          <a:p>
            <a:pPr fontAlgn="base"/>
            <a:r>
              <a:rPr lang="en-US" dirty="0" smtClean="0">
                <a:latin typeface="Times New Roman" pitchFamily="18" charset="0"/>
                <a:cs typeface="Times New Roman" pitchFamily="18" charset="0"/>
              </a:rPr>
              <a:t>this can be used in various contexts as given below:</a:t>
            </a:r>
          </a:p>
          <a:p>
            <a:pPr fontAlgn="base">
              <a:buFont typeface="Arial" pitchFamily="34" charset="0"/>
              <a:buChar char="•"/>
            </a:pPr>
            <a:r>
              <a:rPr lang="en-US" dirty="0" smtClean="0">
                <a:latin typeface="Times New Roman" pitchFamily="18" charset="0"/>
                <a:cs typeface="Times New Roman" pitchFamily="18" charset="0"/>
              </a:rPr>
              <a:t>to refer instance variable of current class</a:t>
            </a:r>
          </a:p>
          <a:p>
            <a:pPr fontAlgn="base">
              <a:buFont typeface="Arial" pitchFamily="34" charset="0"/>
              <a:buChar char="•"/>
            </a:pPr>
            <a:r>
              <a:rPr lang="en-US" dirty="0" smtClean="0">
                <a:latin typeface="Times New Roman" pitchFamily="18" charset="0"/>
                <a:cs typeface="Times New Roman" pitchFamily="18" charset="0"/>
              </a:rPr>
              <a:t>to invoke or initiate current class constructor</a:t>
            </a:r>
          </a:p>
          <a:p>
            <a:pPr fontAlgn="base">
              <a:buFont typeface="Arial" pitchFamily="34" charset="0"/>
              <a:buChar char="•"/>
            </a:pPr>
            <a:r>
              <a:rPr lang="en-US" dirty="0" smtClean="0">
                <a:latin typeface="Times New Roman" pitchFamily="18" charset="0"/>
                <a:cs typeface="Times New Roman" pitchFamily="18" charset="0"/>
              </a:rPr>
              <a:t>can be passed as an argument in the method call</a:t>
            </a:r>
          </a:p>
          <a:p>
            <a:pPr fontAlgn="base">
              <a:buFont typeface="Arial" pitchFamily="34" charset="0"/>
              <a:buChar char="•"/>
            </a:pPr>
            <a:r>
              <a:rPr lang="en-US" dirty="0" smtClean="0">
                <a:latin typeface="Times New Roman" pitchFamily="18" charset="0"/>
                <a:cs typeface="Times New Roman" pitchFamily="18" charset="0"/>
              </a:rPr>
              <a:t>can be passed as argument in the constructor call</a:t>
            </a:r>
          </a:p>
          <a:p>
            <a:pPr fontAlgn="base">
              <a:buFont typeface="Arial" pitchFamily="34" charset="0"/>
              <a:buChar char="•"/>
            </a:pPr>
            <a:r>
              <a:rPr lang="en-US" dirty="0" smtClean="0">
                <a:latin typeface="Times New Roman" pitchFamily="18" charset="0"/>
                <a:cs typeface="Times New Roman" pitchFamily="18" charset="0"/>
              </a:rPr>
              <a:t>can be used to return the current class instance</a:t>
            </a:r>
          </a:p>
          <a:p>
            <a:pPr fontAlgn="base"/>
            <a:endParaRPr lang="en-US"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1143000"/>
          </a:xfrm>
        </p:spPr>
        <p:txBody>
          <a:bodyPr>
            <a:normAutofit fontScale="90000"/>
          </a:bodyPr>
          <a:lstStyle/>
          <a:p>
            <a:r>
              <a:rPr lang="en-US" sz="5400" b="1" dirty="0" smtClean="0">
                <a:latin typeface="Times New Roman" pitchFamily="18" charset="0"/>
                <a:cs typeface="Times New Roman" pitchFamily="18" charset="0"/>
              </a:rPr>
              <a:t>Static Keyword:-</a:t>
            </a:r>
            <a:br>
              <a:rPr lang="en-US" sz="5400" b="1" dirty="0" smtClean="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p:txBody>
          <a:bodyPr>
            <a:normAutofit fontScale="62500" lnSpcReduction="20000"/>
          </a:bodyPr>
          <a:lstStyle/>
          <a:p>
            <a:r>
              <a:rPr lang="en-US" dirty="0" smtClean="0"/>
              <a:t>Static members are independent of the objects.</a:t>
            </a:r>
          </a:p>
          <a:p>
            <a:pPr>
              <a:buNone/>
            </a:pPr>
            <a:r>
              <a:rPr lang="en-US" dirty="0" smtClean="0">
                <a:solidFill>
                  <a:srgbClr val="FF0000"/>
                </a:solidFill>
              </a:rPr>
              <a:t>Following members of a class  can be static:</a:t>
            </a:r>
          </a:p>
          <a:p>
            <a:pPr>
              <a:buNone/>
            </a:pPr>
            <a:r>
              <a:rPr lang="en-US" dirty="0" smtClean="0">
                <a:solidFill>
                  <a:srgbClr val="FF0000"/>
                </a:solidFill>
              </a:rPr>
              <a:t>1)Variables</a:t>
            </a:r>
          </a:p>
          <a:p>
            <a:pPr>
              <a:buNone/>
            </a:pPr>
            <a:r>
              <a:rPr lang="en-US" dirty="0" smtClean="0">
                <a:solidFill>
                  <a:srgbClr val="FF0000"/>
                </a:solidFill>
              </a:rPr>
              <a:t>2)Methods</a:t>
            </a:r>
          </a:p>
          <a:p>
            <a:pPr>
              <a:buNone/>
            </a:pPr>
            <a:r>
              <a:rPr lang="en-US" dirty="0" smtClean="0">
                <a:solidFill>
                  <a:srgbClr val="FF0000"/>
                </a:solidFill>
              </a:rPr>
              <a:t>3)Initialization block</a:t>
            </a:r>
          </a:p>
          <a:p>
            <a:endParaRPr lang="en-US" dirty="0" smtClean="0"/>
          </a:p>
          <a:p>
            <a:r>
              <a:rPr lang="en-US" dirty="0" smtClean="0"/>
              <a:t>Other use of static word is for importing the static members of  a class</a:t>
            </a:r>
          </a:p>
          <a:p>
            <a:endParaRPr lang="en-US" dirty="0" smtClean="0"/>
          </a:p>
          <a:p>
            <a:r>
              <a:rPr lang="en-US" dirty="0" smtClean="0"/>
              <a:t>Can we inherit static methods? </a:t>
            </a:r>
            <a:r>
              <a:rPr lang="en-US" dirty="0" smtClean="0">
                <a:solidFill>
                  <a:schemeClr val="accent6"/>
                </a:solidFill>
              </a:rPr>
              <a:t>YES</a:t>
            </a:r>
          </a:p>
          <a:p>
            <a:r>
              <a:rPr lang="en-US" dirty="0" smtClean="0"/>
              <a:t>Can we overload static methods?</a:t>
            </a:r>
            <a:r>
              <a:rPr lang="en-US" dirty="0" smtClean="0">
                <a:solidFill>
                  <a:schemeClr val="accent6"/>
                </a:solidFill>
              </a:rPr>
              <a:t> YES</a:t>
            </a:r>
          </a:p>
          <a:p>
            <a:r>
              <a:rPr lang="en-US" dirty="0" smtClean="0"/>
              <a:t>Can we override static methods in the sub class? </a:t>
            </a:r>
            <a:r>
              <a:rPr lang="en-US" dirty="0" smtClean="0">
                <a:solidFill>
                  <a:schemeClr val="accent6"/>
                </a:solidFill>
              </a:rPr>
              <a:t>YES</a:t>
            </a:r>
          </a:p>
          <a:p>
            <a:r>
              <a:rPr lang="en-US" dirty="0" smtClean="0"/>
              <a:t>How is overriding static method is different from overriding instance/non-static methods?</a:t>
            </a:r>
          </a:p>
          <a:p>
            <a:pPr>
              <a:buNone/>
            </a:pPr>
            <a:r>
              <a:rPr lang="en-US" dirty="0" smtClean="0">
                <a:solidFill>
                  <a:srgbClr val="FF0000"/>
                </a:solidFill>
              </a:rPr>
              <a:t>Static methods are resolved during compile time and Not during runtime.</a:t>
            </a:r>
          </a:p>
          <a:p>
            <a:endParaRPr lang="en-US" dirty="0"/>
          </a:p>
        </p:txBody>
      </p:sp>
      <p:pic>
        <p:nvPicPr>
          <p:cNvPr id="5" name="Content Placeholder 4" descr="Capture7.JPG"/>
          <p:cNvPicPr>
            <a:picLocks noGrp="1" noChangeAspect="1"/>
          </p:cNvPicPr>
          <p:nvPr>
            <p:ph sz="half" idx="2"/>
          </p:nvPr>
        </p:nvPicPr>
        <p:blipFill>
          <a:blip r:embed="rId2" cstate="print"/>
          <a:stretch>
            <a:fillRect/>
          </a:stretch>
        </p:blipFill>
        <p:spPr>
          <a:xfrm>
            <a:off x="4648200" y="2027181"/>
            <a:ext cx="4038600" cy="422127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59632" y="260648"/>
            <a:ext cx="6264696" cy="6262804"/>
            <a:chOff x="1259632" y="260648"/>
            <a:chExt cx="6264696" cy="6262804"/>
          </a:xfrm>
        </p:grpSpPr>
        <p:pic>
          <p:nvPicPr>
            <p:cNvPr id="2" name="Picture 1" descr="ndbn.JPG"/>
            <p:cNvPicPr>
              <a:picLocks noChangeAspect="1"/>
            </p:cNvPicPr>
            <p:nvPr/>
          </p:nvPicPr>
          <p:blipFill>
            <a:blip r:embed="rId2" cstate="print"/>
            <a:stretch>
              <a:fillRect/>
            </a:stretch>
          </p:blipFill>
          <p:spPr>
            <a:xfrm>
              <a:off x="1331640" y="260648"/>
              <a:ext cx="6148421" cy="4752528"/>
            </a:xfrm>
            <a:prstGeom prst="rect">
              <a:avLst/>
            </a:prstGeom>
          </p:spPr>
        </p:pic>
        <p:pic>
          <p:nvPicPr>
            <p:cNvPr id="3" name="Picture 2" descr="ncvx.JPG"/>
            <p:cNvPicPr>
              <a:picLocks noChangeAspect="1"/>
            </p:cNvPicPr>
            <p:nvPr/>
          </p:nvPicPr>
          <p:blipFill>
            <a:blip r:embed="rId3" cstate="print"/>
            <a:stretch>
              <a:fillRect/>
            </a:stretch>
          </p:blipFill>
          <p:spPr>
            <a:xfrm>
              <a:off x="1259632" y="4941168"/>
              <a:ext cx="6264696" cy="1582284"/>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Text Placeholder 2"/>
          <p:cNvSpPr>
            <a:spLocks noGrp="1"/>
          </p:cNvSpPr>
          <p:nvPr>
            <p:ph type="body" idx="1"/>
          </p:nvPr>
        </p:nvSpPr>
        <p:spPr/>
        <p:txBody>
          <a:bodyPr/>
          <a:lstStyle/>
          <a:p>
            <a:r>
              <a:rPr lang="en-US" dirty="0" smtClean="0"/>
              <a:t>Abstract class</a:t>
            </a:r>
            <a:endParaRPr lang="en-US" dirty="0"/>
          </a:p>
        </p:txBody>
      </p:sp>
      <p:sp>
        <p:nvSpPr>
          <p:cNvPr id="4" name="Text Placeholder 3"/>
          <p:cNvSpPr>
            <a:spLocks noGrp="1"/>
          </p:cNvSpPr>
          <p:nvPr>
            <p:ph type="body" sz="half" idx="3"/>
          </p:nvPr>
        </p:nvSpPr>
        <p:spPr>
          <a:xfrm>
            <a:off x="4644008" y="1772816"/>
            <a:ext cx="4041775" cy="654843"/>
          </a:xfrm>
        </p:spPr>
        <p:txBody>
          <a:bodyPr/>
          <a:lstStyle/>
          <a:p>
            <a:r>
              <a:rPr lang="en-US" dirty="0" smtClean="0"/>
              <a:t>Interface</a:t>
            </a:r>
            <a:endParaRPr lang="en-US" dirty="0"/>
          </a:p>
        </p:txBody>
      </p:sp>
      <p:sp>
        <p:nvSpPr>
          <p:cNvPr id="5" name="Content Placeholder 4"/>
          <p:cNvSpPr>
            <a:spLocks noGrp="1"/>
          </p:cNvSpPr>
          <p:nvPr>
            <p:ph sz="quarter" idx="2"/>
          </p:nvPr>
        </p:nvSpPr>
        <p:spPr/>
        <p:txBody>
          <a:bodyPr/>
          <a:lstStyle/>
          <a:p>
            <a:r>
              <a:rPr lang="en-US" dirty="0" smtClean="0"/>
              <a:t>Variables can be of any type.</a:t>
            </a:r>
          </a:p>
          <a:p>
            <a:r>
              <a:rPr lang="en-US" dirty="0" smtClean="0"/>
              <a:t>Methods can be of any type.</a:t>
            </a:r>
          </a:p>
          <a:p>
            <a:r>
              <a:rPr lang="en-US" dirty="0" smtClean="0"/>
              <a:t>It may or might provides 100% abstraction.</a:t>
            </a:r>
          </a:p>
          <a:p>
            <a:r>
              <a:rPr lang="en-US" dirty="0" smtClean="0"/>
              <a:t>We can have constructors.</a:t>
            </a:r>
            <a:endParaRPr lang="en-US" dirty="0"/>
          </a:p>
        </p:txBody>
      </p:sp>
      <p:sp>
        <p:nvSpPr>
          <p:cNvPr id="6" name="Content Placeholder 5"/>
          <p:cNvSpPr>
            <a:spLocks noGrp="1"/>
          </p:cNvSpPr>
          <p:nvPr>
            <p:ph sz="quarter" idx="4"/>
          </p:nvPr>
        </p:nvSpPr>
        <p:spPr/>
        <p:txBody>
          <a:bodyPr/>
          <a:lstStyle/>
          <a:p>
            <a:r>
              <a:rPr lang="en-US" dirty="0" smtClean="0"/>
              <a:t>Variables can be of public, static and final.</a:t>
            </a:r>
          </a:p>
          <a:p>
            <a:r>
              <a:rPr lang="en-US" dirty="0" smtClean="0"/>
              <a:t>Methods are always public, abstract.</a:t>
            </a:r>
          </a:p>
          <a:p>
            <a:r>
              <a:rPr lang="en-US" dirty="0" smtClean="0"/>
              <a:t>It always provides 100% abstraction.</a:t>
            </a:r>
          </a:p>
          <a:p>
            <a:r>
              <a:rPr lang="en-US" dirty="0" smtClean="0"/>
              <a:t>We cannot have constructors.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a:t>
            </a:r>
            <a:r>
              <a:rPr lang="en-US" dirty="0" err="1" smtClean="0"/>
              <a:t>w.r.t</a:t>
            </a:r>
            <a:r>
              <a:rPr lang="en-US" dirty="0" smtClean="0"/>
              <a:t> </a:t>
            </a:r>
            <a:r>
              <a:rPr lang="en-US" dirty="0" err="1" smtClean="0"/>
              <a:t>Var-Args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Overriding </a:t>
            </a:r>
            <a:r>
              <a:rPr lang="en-US" dirty="0" err="1" smtClean="0"/>
              <a:t>w.r.t</a:t>
            </a:r>
            <a:r>
              <a:rPr lang="en-US" dirty="0" smtClean="0"/>
              <a:t>. </a:t>
            </a:r>
            <a:r>
              <a:rPr lang="en-US" dirty="0" err="1" smtClean="0"/>
              <a:t>Var-Args</a:t>
            </a:r>
            <a:r>
              <a:rPr lang="en-US" dirty="0" smtClean="0"/>
              <a:t> with different arguments of the overridden method is known as Method overloading but not overriding.</a:t>
            </a:r>
          </a:p>
          <a:p>
            <a:r>
              <a:rPr lang="en-US" dirty="0" smtClean="0"/>
              <a:t>We can able to overload methods in two different classes by this concept.</a:t>
            </a:r>
          </a:p>
          <a:p>
            <a:r>
              <a:rPr lang="en-US" dirty="0" smtClean="0"/>
              <a:t>Overriding </a:t>
            </a:r>
            <a:r>
              <a:rPr lang="en-US" dirty="0" err="1" smtClean="0"/>
              <a:t>w.r.t</a:t>
            </a:r>
            <a:r>
              <a:rPr lang="en-US" dirty="0" smtClean="0"/>
              <a:t> </a:t>
            </a:r>
            <a:r>
              <a:rPr lang="en-US" dirty="0" err="1" smtClean="0"/>
              <a:t>var-args</a:t>
            </a:r>
            <a:r>
              <a:rPr lang="en-US" dirty="0" smtClean="0"/>
              <a:t> with same </a:t>
            </a:r>
            <a:r>
              <a:rPr lang="en-US" dirty="0" err="1" smtClean="0"/>
              <a:t>var-args</a:t>
            </a:r>
            <a:r>
              <a:rPr lang="en-US" dirty="0" smtClean="0"/>
              <a:t> of the overridden method is known as overriding.</a:t>
            </a:r>
            <a:endParaRPr lang="en-US" dirty="0"/>
          </a:p>
        </p:txBody>
      </p:sp>
      <p:pic>
        <p:nvPicPr>
          <p:cNvPr id="5" name="Content Placeholder 4" descr="vdb.JPG"/>
          <p:cNvPicPr>
            <a:picLocks noGrp="1" noChangeAspect="1"/>
          </p:cNvPicPr>
          <p:nvPr>
            <p:ph sz="half" idx="2"/>
          </p:nvPr>
        </p:nvPicPr>
        <p:blipFill>
          <a:blip r:embed="rId2" cstate="print"/>
          <a:stretch>
            <a:fillRect/>
          </a:stretch>
        </p:blipFill>
        <p:spPr>
          <a:xfrm>
            <a:off x="4702015" y="1920875"/>
            <a:ext cx="3930970" cy="443388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Recursive Functions</a:t>
            </a:r>
            <a:endParaRPr lang="en-US" dirty="0"/>
          </a:p>
        </p:txBody>
      </p:sp>
      <p:sp>
        <p:nvSpPr>
          <p:cNvPr id="3" name="Content Placeholder 2"/>
          <p:cNvSpPr>
            <a:spLocks noGrp="1"/>
          </p:cNvSpPr>
          <p:nvPr>
            <p:ph sz="half" idx="1"/>
          </p:nvPr>
        </p:nvSpPr>
        <p:spPr/>
        <p:txBody>
          <a:bodyPr/>
          <a:lstStyle/>
          <a:p>
            <a:r>
              <a:rPr lang="en-US" dirty="0" smtClean="0"/>
              <a:t>Recursion in java is a process in which a method calls itself continuously. A method in java that calls itself is called recursive method.</a:t>
            </a:r>
          </a:p>
          <a:p>
            <a:r>
              <a:rPr lang="en-US" dirty="0" smtClean="0"/>
              <a:t>It makes the code compact but complex to understand.</a:t>
            </a:r>
          </a:p>
          <a:p>
            <a:endParaRPr lang="en-US" dirty="0"/>
          </a:p>
        </p:txBody>
      </p:sp>
      <p:pic>
        <p:nvPicPr>
          <p:cNvPr id="5" name="Content Placeholder 4" descr="vnv.JPG"/>
          <p:cNvPicPr>
            <a:picLocks noGrp="1" noChangeAspect="1"/>
          </p:cNvPicPr>
          <p:nvPr>
            <p:ph sz="half" idx="2"/>
          </p:nvPr>
        </p:nvPicPr>
        <p:blipFill>
          <a:blip r:embed="rId2" cstate="print"/>
          <a:stretch>
            <a:fillRect/>
          </a:stretch>
        </p:blipFill>
        <p:spPr>
          <a:xfrm>
            <a:off x="4572000" y="2132856"/>
            <a:ext cx="3954780" cy="3672407"/>
          </a:xfrm>
        </p:spPr>
      </p:pic>
      <p:sp>
        <p:nvSpPr>
          <p:cNvPr id="6" name="TextBox 5"/>
          <p:cNvSpPr txBox="1"/>
          <p:nvPr/>
        </p:nvSpPr>
        <p:spPr>
          <a:xfrm>
            <a:off x="5004048" y="6093296"/>
            <a:ext cx="3672408" cy="369332"/>
          </a:xfrm>
          <a:prstGeom prst="rect">
            <a:avLst/>
          </a:prstGeom>
          <a:noFill/>
        </p:spPr>
        <p:txBody>
          <a:bodyPr wrap="square" rtlCol="0">
            <a:spAutoFit/>
          </a:bodyPr>
          <a:lstStyle/>
          <a:p>
            <a:r>
              <a:rPr lang="en-IN" dirty="0" smtClean="0"/>
              <a:t>Run infinite times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2696"/>
            <a:ext cx="6624736" cy="369332"/>
          </a:xfrm>
          <a:prstGeom prst="rect">
            <a:avLst/>
          </a:prstGeom>
          <a:noFill/>
        </p:spPr>
        <p:txBody>
          <a:bodyPr wrap="square" rtlCol="0">
            <a:spAutoFit/>
          </a:bodyPr>
          <a:lstStyle/>
          <a:p>
            <a:endParaRPr lang="en-US"/>
          </a:p>
        </p:txBody>
      </p:sp>
      <p:sp>
        <p:nvSpPr>
          <p:cNvPr id="3" name="TextBox 2"/>
          <p:cNvSpPr txBox="1"/>
          <p:nvPr/>
        </p:nvSpPr>
        <p:spPr>
          <a:xfrm>
            <a:off x="899592" y="764704"/>
            <a:ext cx="4176464" cy="544764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Contents:</a:t>
            </a:r>
          </a:p>
          <a:p>
            <a:pPr>
              <a:buFont typeface="Arial" pitchFamily="34" charset="0"/>
              <a:buChar char="•"/>
            </a:pPr>
            <a:r>
              <a:rPr lang="en-US" dirty="0" smtClean="0">
                <a:latin typeface="Times New Roman" pitchFamily="18" charset="0"/>
                <a:cs typeface="Times New Roman" pitchFamily="18" charset="0"/>
              </a:rPr>
              <a:t>Why Java?</a:t>
            </a:r>
          </a:p>
          <a:p>
            <a:pPr>
              <a:buFont typeface="Arial" pitchFamily="34" charset="0"/>
              <a:buChar char="•"/>
            </a:pPr>
            <a:r>
              <a:rPr lang="en-US" dirty="0" smtClean="0">
                <a:latin typeface="Times New Roman" pitchFamily="18" charset="0"/>
                <a:cs typeface="Times New Roman" pitchFamily="18" charset="0"/>
              </a:rPr>
              <a:t>OOPS Features</a:t>
            </a:r>
          </a:p>
          <a:p>
            <a:r>
              <a:rPr lang="en-US" dirty="0" smtClean="0">
                <a:latin typeface="Times New Roman" pitchFamily="18" charset="0"/>
                <a:cs typeface="Times New Roman" pitchFamily="18" charset="0"/>
              </a:rPr>
              <a:t>	Abstraction</a:t>
            </a:r>
          </a:p>
          <a:p>
            <a:r>
              <a:rPr lang="en-US" dirty="0" smtClean="0">
                <a:latin typeface="Times New Roman" pitchFamily="18" charset="0"/>
                <a:cs typeface="Times New Roman" pitchFamily="18" charset="0"/>
              </a:rPr>
              <a:t>	Encapsulation</a:t>
            </a:r>
          </a:p>
          <a:p>
            <a:r>
              <a:rPr lang="en-US" dirty="0" smtClean="0">
                <a:latin typeface="Times New Roman" pitchFamily="18" charset="0"/>
                <a:cs typeface="Times New Roman" pitchFamily="18" charset="0"/>
              </a:rPr>
              <a:t>	Inheritance</a:t>
            </a:r>
          </a:p>
          <a:p>
            <a:r>
              <a:rPr lang="en-US" dirty="0" smtClean="0">
                <a:latin typeface="Times New Roman" pitchFamily="18" charset="0"/>
                <a:cs typeface="Times New Roman" pitchFamily="18" charset="0"/>
              </a:rPr>
              <a:t>	Polymorphism</a:t>
            </a:r>
          </a:p>
          <a:p>
            <a:pPr>
              <a:buFont typeface="Arial" pitchFamily="34" charset="0"/>
              <a:buChar char="•"/>
            </a:pPr>
            <a:r>
              <a:rPr lang="en-US" dirty="0" smtClean="0">
                <a:latin typeface="Times New Roman" pitchFamily="18" charset="0"/>
                <a:cs typeface="Times New Roman" pitchFamily="18" charset="0"/>
              </a:rPr>
              <a:t>Constructors</a:t>
            </a:r>
          </a:p>
          <a:p>
            <a:pPr lvl="2"/>
            <a:r>
              <a:rPr lang="en-US" dirty="0" smtClean="0">
                <a:latin typeface="Times New Roman" pitchFamily="18" charset="0"/>
                <a:cs typeface="Times New Roman" pitchFamily="18" charset="0"/>
              </a:rPr>
              <a:t>Types of constructors</a:t>
            </a:r>
          </a:p>
          <a:p>
            <a:pPr lvl="2"/>
            <a:r>
              <a:rPr lang="en-US" dirty="0" smtClean="0">
                <a:latin typeface="Times New Roman" pitchFamily="18" charset="0"/>
                <a:cs typeface="Times New Roman" pitchFamily="18" charset="0"/>
              </a:rPr>
              <a:t>Overloading with constructors</a:t>
            </a:r>
          </a:p>
          <a:p>
            <a:r>
              <a:rPr lang="en-US" dirty="0" smtClean="0">
                <a:latin typeface="Times New Roman" pitchFamily="18" charset="0"/>
                <a:cs typeface="Times New Roman" pitchFamily="18" charset="0"/>
              </a:rPr>
              <a:t>	super() and this() keywords</a:t>
            </a:r>
          </a:p>
          <a:p>
            <a:pPr>
              <a:buFont typeface="Arial" pitchFamily="34" charset="0"/>
              <a:buChar char="•"/>
            </a:pPr>
            <a:r>
              <a:rPr lang="en-US" dirty="0" smtClean="0">
                <a:latin typeface="Times New Roman" pitchFamily="18" charset="0"/>
                <a:cs typeface="Times New Roman" pitchFamily="18" charset="0"/>
              </a:rPr>
              <a:t>Static Keyword</a:t>
            </a:r>
          </a:p>
          <a:p>
            <a:pPr>
              <a:buFont typeface="Arial" pitchFamily="34" charset="0"/>
              <a:buChar char="•"/>
            </a:pPr>
            <a:r>
              <a:rPr lang="en-US" dirty="0" smtClean="0">
                <a:latin typeface="Times New Roman" pitchFamily="18" charset="0"/>
                <a:cs typeface="Times New Roman" pitchFamily="18" charset="0"/>
              </a:rPr>
              <a:t>Abstract Classes and Interface</a:t>
            </a:r>
          </a:p>
          <a:p>
            <a:pPr>
              <a:buFont typeface="Arial" pitchFamily="34" charset="0"/>
              <a:buChar char="•"/>
            </a:pP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-Arguments</a:t>
            </a:r>
          </a:p>
          <a:p>
            <a:pPr>
              <a:buFont typeface="Arial" pitchFamily="34" charset="0"/>
              <a:buChar char="•"/>
            </a:pPr>
            <a:r>
              <a:rPr lang="en-US" dirty="0" smtClean="0">
                <a:latin typeface="Times New Roman" pitchFamily="18" charset="0"/>
                <a:cs typeface="Times New Roman" pitchFamily="18" charset="0"/>
              </a:rPr>
              <a:t>Recursive Functions</a:t>
            </a:r>
          </a:p>
          <a:p>
            <a:endParaRPr lang="en-US" dirty="0" smtClean="0"/>
          </a:p>
          <a:p>
            <a:endParaRPr lang="en-US" dirty="0" smtClean="0"/>
          </a:p>
          <a:p>
            <a:r>
              <a:rPr lang="en-US" dirty="0" smtClean="0"/>
              <a:t>          </a:t>
            </a:r>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980728"/>
            <a:ext cx="8136904"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Why JAVA?</a:t>
            </a:r>
            <a:endParaRPr lang="en-US" sz="2400" b="1" dirty="0">
              <a:latin typeface="Times New Roman" pitchFamily="18" charset="0"/>
              <a:cs typeface="Times New Roman" pitchFamily="18" charset="0"/>
            </a:endParaRPr>
          </a:p>
        </p:txBody>
      </p:sp>
      <p:sp>
        <p:nvSpPr>
          <p:cNvPr id="4" name="TextBox 3"/>
          <p:cNvSpPr txBox="1"/>
          <p:nvPr/>
        </p:nvSpPr>
        <p:spPr>
          <a:xfrm>
            <a:off x="683568" y="1700808"/>
            <a:ext cx="7848872" cy="5078313"/>
          </a:xfrm>
          <a:prstGeom prst="rect">
            <a:avLst/>
          </a:prstGeom>
          <a:noFill/>
        </p:spPr>
        <p:txBody>
          <a:bodyPr wrap="square" rtlCol="0">
            <a:spAutoFit/>
          </a:bodyPr>
          <a:lstStyle/>
          <a:p>
            <a:r>
              <a:rPr lang="en-US" dirty="0" smtClean="0">
                <a:latin typeface="Times New Roman" pitchFamily="18" charset="0"/>
                <a:cs typeface="Times New Roman" pitchFamily="18" charset="0"/>
              </a:rPr>
              <a:t>Java is the foundation for virtually every type of application and is the global </a:t>
            </a:r>
          </a:p>
          <a:p>
            <a:r>
              <a:rPr lang="en-US" dirty="0" smtClean="0">
                <a:latin typeface="Times New Roman" pitchFamily="18" charset="0"/>
                <a:cs typeface="Times New Roman" pitchFamily="18" charset="0"/>
              </a:rPr>
              <a:t>standard  for developing and delivering:</a:t>
            </a:r>
          </a:p>
          <a:p>
            <a:pPr>
              <a:buFont typeface="Arial" pitchFamily="34" charset="0"/>
              <a:buChar char="•"/>
            </a:pPr>
            <a:r>
              <a:rPr lang="en-US" dirty="0" smtClean="0">
                <a:solidFill>
                  <a:srgbClr val="FF0000"/>
                </a:solidFill>
                <a:latin typeface="Times New Roman" pitchFamily="18" charset="0"/>
                <a:cs typeface="Times New Roman" pitchFamily="18" charset="0"/>
              </a:rPr>
              <a:t>Embedded and mobile applications</a:t>
            </a:r>
          </a:p>
          <a:p>
            <a:pPr>
              <a:buFont typeface="Arial" pitchFamily="34" charset="0"/>
              <a:buChar char="•"/>
            </a:pPr>
            <a:r>
              <a:rPr lang="en-US" dirty="0" smtClean="0">
                <a:solidFill>
                  <a:srgbClr val="FF0000"/>
                </a:solidFill>
                <a:latin typeface="Times New Roman" pitchFamily="18" charset="0"/>
                <a:cs typeface="Times New Roman" pitchFamily="18" charset="0"/>
              </a:rPr>
              <a:t>Games</a:t>
            </a:r>
          </a:p>
          <a:p>
            <a:pPr>
              <a:buFont typeface="Arial" pitchFamily="34" charset="0"/>
              <a:buChar char="•"/>
            </a:pPr>
            <a:r>
              <a:rPr lang="en-US" dirty="0" smtClean="0">
                <a:solidFill>
                  <a:srgbClr val="FF0000"/>
                </a:solidFill>
                <a:latin typeface="Times New Roman" pitchFamily="18" charset="0"/>
                <a:cs typeface="Times New Roman" pitchFamily="18" charset="0"/>
              </a:rPr>
              <a:t>Web-Based Content and Enterprise Software</a:t>
            </a:r>
          </a:p>
          <a:p>
            <a:r>
              <a:rPr lang="en-US" dirty="0" smtClean="0">
                <a:latin typeface="Times New Roman" pitchFamily="18" charset="0"/>
                <a:cs typeface="Times New Roman" pitchFamily="18" charset="0"/>
              </a:rPr>
              <a:t>From laptops to datacenters, game consoles to data scientific supercomputers, cells phones to the Internet to Cloud and Big Data Analytics,</a:t>
            </a:r>
          </a:p>
          <a:p>
            <a:r>
              <a:rPr lang="en-US" dirty="0" smtClean="0">
                <a:latin typeface="Times New Roman" pitchFamily="18" charset="0"/>
                <a:cs typeface="Times New Roman" pitchFamily="18" charset="0"/>
              </a:rPr>
              <a:t>Java is everywhere.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Some basic terms to be known:</a:t>
            </a:r>
          </a:p>
          <a:p>
            <a:r>
              <a:rPr lang="en-US" b="1" dirty="0" smtClean="0">
                <a:latin typeface="Times New Roman" pitchFamily="18" charset="0"/>
                <a:cs typeface="Times New Roman" pitchFamily="18" charset="0"/>
              </a:rPr>
              <a:t>JVM(Java Virtual Machine):-</a:t>
            </a:r>
            <a:r>
              <a:rPr lang="en-US" dirty="0" smtClean="0">
                <a:latin typeface="Times New Roman" pitchFamily="18" charset="0"/>
                <a:cs typeface="Times New Roman" pitchFamily="18" charset="0"/>
              </a:rPr>
              <a:t>Abstract Concept. Provides run time environment for java program.</a:t>
            </a:r>
          </a:p>
          <a:p>
            <a:r>
              <a:rPr lang="en-US" b="1" dirty="0" smtClean="0">
                <a:latin typeface="Times New Roman" pitchFamily="18" charset="0"/>
                <a:cs typeface="Times New Roman" pitchFamily="18" charset="0"/>
              </a:rPr>
              <a:t>JRE(Java </a:t>
            </a:r>
            <a:r>
              <a:rPr lang="en-US" b="1" dirty="0" err="1" smtClean="0">
                <a:latin typeface="Times New Roman" pitchFamily="18" charset="0"/>
                <a:cs typeface="Times New Roman" pitchFamily="18" charset="0"/>
              </a:rPr>
              <a:t>RunTime</a:t>
            </a:r>
            <a:r>
              <a:rPr lang="en-US" b="1" dirty="0" smtClean="0">
                <a:latin typeface="Times New Roman" pitchFamily="18" charset="0"/>
                <a:cs typeface="Times New Roman" pitchFamily="18" charset="0"/>
              </a:rPr>
              <a:t> Environment):-</a:t>
            </a:r>
            <a:r>
              <a:rPr lang="en-US" dirty="0" smtClean="0">
                <a:latin typeface="Times New Roman" pitchFamily="18" charset="0"/>
                <a:cs typeface="Times New Roman" pitchFamily="18" charset="0"/>
              </a:rPr>
              <a:t>Exists in Real Life. (JVM+ Software Tools)</a:t>
            </a:r>
          </a:p>
          <a:p>
            <a:r>
              <a:rPr lang="en-US" b="1" dirty="0" smtClean="0">
                <a:latin typeface="Times New Roman" pitchFamily="18" charset="0"/>
                <a:cs typeface="Times New Roman" pitchFamily="18" charset="0"/>
              </a:rPr>
              <a:t>JDK(Java Development Kit):-</a:t>
            </a:r>
            <a:r>
              <a:rPr lang="en-US" dirty="0" smtClean="0">
                <a:latin typeface="Times New Roman" pitchFamily="18" charset="0"/>
                <a:cs typeface="Times New Roman" pitchFamily="18" charset="0"/>
              </a:rPr>
              <a:t>Develop a java program and to run the program.(JVM+ Libraries Tools)</a:t>
            </a:r>
          </a:p>
          <a:p>
            <a:endParaRPr lang="en-US" dirty="0" smtClean="0">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sz="half" idx="1"/>
          </p:nvPr>
        </p:nvSpPr>
        <p:spPr/>
        <p:txBody>
          <a:bodyPr>
            <a:normAutofit fontScale="62500" lnSpcReduction="20000"/>
          </a:bodyPr>
          <a:lstStyle/>
          <a:p>
            <a:r>
              <a:rPr lang="en-US" b="1" dirty="0" smtClean="0">
                <a:latin typeface="Times New Roman" pitchFamily="18" charset="0"/>
                <a:cs typeface="Times New Roman" pitchFamily="18" charset="0"/>
              </a:rPr>
              <a:t>Abstraction</a:t>
            </a:r>
            <a:r>
              <a:rPr lang="en-US" dirty="0" smtClean="0">
                <a:latin typeface="Times New Roman" pitchFamily="18" charset="0"/>
                <a:cs typeface="Times New Roman" pitchFamily="18" charset="0"/>
              </a:rPr>
              <a:t> is a process of hiding the implementation details and showing only functionality to the user. Another  way, it shows only essential things to the user and hides the internal details.</a:t>
            </a:r>
          </a:p>
          <a:p>
            <a:pPr>
              <a:buNone/>
            </a:pPr>
            <a:r>
              <a:rPr lang="en-US" dirty="0" smtClean="0">
                <a:latin typeface="Times New Roman" pitchFamily="18" charset="0"/>
                <a:cs typeface="Times New Roman" pitchFamily="18" charset="0"/>
              </a:rPr>
              <a:t>The main advantages of Abstraction are: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 can achieve security as we are not highlighting our internal implementation.(i.e., outside person doesn't aware our internal implementation.)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Enhancement will become very easy because without effecting end user we can able to perform any type of changes in our internal system.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provides more flexibility to the end user to use system very easily.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improves maintainability of the application.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improves modularity of the application.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improves easiness to use our system.</a:t>
            </a:r>
          </a:p>
          <a:p>
            <a:endParaRPr lang="en-US" dirty="0"/>
          </a:p>
        </p:txBody>
      </p:sp>
      <p:pic>
        <p:nvPicPr>
          <p:cNvPr id="5" name="Content Placeholder 4" descr="abstraction-realtime-example.png"/>
          <p:cNvPicPr>
            <a:picLocks noGrp="1" noChangeAspect="1"/>
          </p:cNvPicPr>
          <p:nvPr>
            <p:ph sz="half" idx="2"/>
          </p:nvPr>
        </p:nvPicPr>
        <p:blipFill>
          <a:blip r:embed="rId2" cstate="print"/>
          <a:stretch>
            <a:fillRect/>
          </a:stretch>
        </p:blipFill>
        <p:spPr>
          <a:xfrm>
            <a:off x="4427984" y="2132856"/>
            <a:ext cx="4522930" cy="36724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sz="half" idx="1"/>
          </p:nvPr>
        </p:nvSpPr>
        <p:spPr/>
        <p:txBody>
          <a:bodyPr>
            <a:normAutofit fontScale="55000" lnSpcReduction="20000"/>
          </a:bodyPr>
          <a:lstStyle/>
          <a:p>
            <a:r>
              <a:rPr lang="en-US" b="1" dirty="0" smtClean="0">
                <a:latin typeface="Times New Roman" pitchFamily="18" charset="0"/>
                <a:cs typeface="Times New Roman" pitchFamily="18" charset="0"/>
              </a:rPr>
              <a:t>Encapsulation in Java</a:t>
            </a:r>
            <a:r>
              <a:rPr lang="en-US" dirty="0" smtClean="0">
                <a:latin typeface="Times New Roman" pitchFamily="18" charset="0"/>
                <a:cs typeface="Times New Roman" pitchFamily="18" charset="0"/>
              </a:rPr>
              <a:t> is a process of wrapping code and data together into a single unit, for </a:t>
            </a:r>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a capsule which is mixed of several medicines. We can use setter and getter methods to set and get the data in it. </a:t>
            </a:r>
            <a:endParaRPr lang="en-US" dirty="0" smtClean="0">
              <a:latin typeface="Times New Roman" pitchFamily="18" charset="0"/>
              <a:cs typeface="Times New Roman" pitchFamily="18" charset="0"/>
            </a:endParaRPr>
          </a:p>
          <a:p>
            <a:pPr>
              <a:buNone/>
            </a:pPr>
            <a:r>
              <a:rPr lang="en-US" dirty="0" smtClean="0"/>
              <a:t>The </a:t>
            </a:r>
            <a:r>
              <a:rPr lang="en-US" dirty="0" smtClean="0"/>
              <a:t>main advantages of encapsulation are : </a:t>
            </a:r>
          </a:p>
          <a:p>
            <a:r>
              <a:rPr lang="en-US" dirty="0" smtClean="0"/>
              <a:t> </a:t>
            </a:r>
            <a:r>
              <a:rPr lang="en-US" dirty="0" smtClean="0"/>
              <a:t>We can achieve security. </a:t>
            </a:r>
          </a:p>
          <a:p>
            <a:r>
              <a:rPr lang="en-US" dirty="0" smtClean="0"/>
              <a:t> </a:t>
            </a:r>
            <a:r>
              <a:rPr lang="en-US" dirty="0" smtClean="0"/>
              <a:t>Enhancement will become very easy. </a:t>
            </a:r>
          </a:p>
          <a:p>
            <a:r>
              <a:rPr lang="en-US" dirty="0" smtClean="0"/>
              <a:t> </a:t>
            </a:r>
            <a:r>
              <a:rPr lang="en-US" dirty="0" smtClean="0"/>
              <a:t>It improves maintainability and modularity of the application. </a:t>
            </a:r>
          </a:p>
          <a:p>
            <a:r>
              <a:rPr lang="en-US" dirty="0" smtClean="0"/>
              <a:t> </a:t>
            </a:r>
            <a:r>
              <a:rPr lang="en-US" dirty="0" smtClean="0"/>
              <a:t>It provides flexibility to the user to use system very easily. </a:t>
            </a:r>
            <a:endParaRPr lang="en-US" dirty="0" smtClean="0"/>
          </a:p>
          <a:p>
            <a:endParaRPr lang="en-US" dirty="0" smtClean="0"/>
          </a:p>
          <a:p>
            <a:r>
              <a:rPr lang="en-US" dirty="0" smtClean="0">
                <a:solidFill>
                  <a:srgbClr val="FF0000"/>
                </a:solidFill>
              </a:rPr>
              <a:t>The main disadvantage of encapsulation is it increases length of the code and slows down execution</a:t>
            </a:r>
          </a:p>
          <a:p>
            <a:r>
              <a:rPr lang="en-US" b="1" dirty="0" smtClean="0"/>
              <a:t>Tightly encapsulated class</a:t>
            </a:r>
          </a:p>
          <a:p>
            <a:pPr>
              <a:buNone/>
            </a:pPr>
            <a:r>
              <a:rPr lang="en-US" dirty="0" smtClean="0"/>
              <a:t>      A </a:t>
            </a:r>
            <a:r>
              <a:rPr lang="en-US" dirty="0" smtClean="0"/>
              <a:t>class is said to be tightly encapsulated if and only if every variable of that class declared as private whether the variable has getter and setter methods are not , and whether these methods declared as public or not, these </a:t>
            </a:r>
            <a:r>
              <a:rPr lang="en-US" dirty="0" err="1" smtClean="0"/>
              <a:t>checkings</a:t>
            </a:r>
            <a:r>
              <a:rPr lang="en-US" dirty="0" smtClean="0"/>
              <a:t> are not required to perform.</a:t>
            </a:r>
          </a:p>
          <a:p>
            <a:endParaRPr lang="en-US" dirty="0"/>
          </a:p>
        </p:txBody>
      </p:sp>
      <p:pic>
        <p:nvPicPr>
          <p:cNvPr id="5" name="Content Placeholder 4" descr="en.JPG"/>
          <p:cNvPicPr>
            <a:picLocks noGrp="1" noChangeAspect="1"/>
          </p:cNvPicPr>
          <p:nvPr>
            <p:ph sz="half" idx="2"/>
          </p:nvPr>
        </p:nvPicPr>
        <p:blipFill>
          <a:blip r:embed="rId2" cstate="print"/>
          <a:stretch>
            <a:fillRect/>
          </a:stretch>
        </p:blipFill>
        <p:spPr>
          <a:xfrm>
            <a:off x="4648200" y="2204864"/>
            <a:ext cx="4038600" cy="36003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sz="half" idx="1"/>
          </p:nvPr>
        </p:nvSpPr>
        <p:spPr/>
        <p:txBody>
          <a:bodyPr>
            <a:normAutofit fontScale="77500" lnSpcReduction="20000"/>
          </a:bodyPr>
          <a:lstStyle/>
          <a:p>
            <a:r>
              <a:rPr lang="en-US" b="1" dirty="0" smtClean="0">
                <a:latin typeface="Times New Roman" pitchFamily="18" charset="0"/>
                <a:cs typeface="Times New Roman" pitchFamily="18" charset="0"/>
              </a:rPr>
              <a:t>Inheritance in Java</a:t>
            </a:r>
            <a:r>
              <a:rPr lang="en-US" dirty="0" smtClean="0">
                <a:latin typeface="Times New Roman" pitchFamily="18" charset="0"/>
                <a:cs typeface="Times New Roman" pitchFamily="18" charset="0"/>
              </a:rPr>
              <a:t> is a mechanism in which one object acquires all the properties and behaviors of a parent object. The idea behind </a:t>
            </a:r>
            <a:r>
              <a:rPr lang="en-US" b="1" dirty="0" smtClean="0">
                <a:latin typeface="Times New Roman" pitchFamily="18" charset="0"/>
                <a:cs typeface="Times New Roman" pitchFamily="18" charset="0"/>
              </a:rPr>
              <a:t>inheritance in Java</a:t>
            </a:r>
            <a:r>
              <a:rPr lang="en-US" dirty="0" smtClean="0">
                <a:latin typeface="Times New Roman" pitchFamily="18" charset="0"/>
                <a:cs typeface="Times New Roman" pitchFamily="18" charset="0"/>
              </a:rPr>
              <a:t> is that you can create new classes that are built upon existing classes.</a:t>
            </a:r>
          </a:p>
          <a:p>
            <a:pPr>
              <a:buNone/>
            </a:pPr>
            <a:r>
              <a:rPr lang="en-US" dirty="0" smtClean="0">
                <a:solidFill>
                  <a:srgbClr val="FF0000"/>
                </a:solidFill>
                <a:latin typeface="Times New Roman" pitchFamily="18" charset="0"/>
                <a:cs typeface="Times New Roman" pitchFamily="18" charset="0"/>
              </a:rPr>
              <a:t>Note:-</a:t>
            </a:r>
          </a:p>
          <a:p>
            <a:r>
              <a:rPr lang="en-US" dirty="0" smtClean="0">
                <a:latin typeface="Times New Roman" pitchFamily="18" charset="0"/>
                <a:cs typeface="Times New Roman" pitchFamily="18" charset="0"/>
              </a:rPr>
              <a:t>1.Multiple Inheritance can be achieve through interfaces in java.</a:t>
            </a:r>
          </a:p>
          <a:p>
            <a:r>
              <a:rPr lang="en-US" dirty="0" smtClean="0">
                <a:latin typeface="Times New Roman" pitchFamily="18" charset="0"/>
                <a:cs typeface="Times New Roman" pitchFamily="18" charset="0"/>
              </a:rPr>
              <a:t>2.Cyclic Inheritance is not allowed in java.</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Inheritance provides reusability</a:t>
            </a:r>
            <a:endParaRPr lang="en-US" dirty="0"/>
          </a:p>
        </p:txBody>
      </p:sp>
      <p:pic>
        <p:nvPicPr>
          <p:cNvPr id="5" name="Content Placeholder 4" descr="typescript-classes-types-of-inheritance.png"/>
          <p:cNvPicPr>
            <a:picLocks noGrp="1" noChangeAspect="1"/>
          </p:cNvPicPr>
          <p:nvPr>
            <p:ph sz="half" idx="2"/>
          </p:nvPr>
        </p:nvPicPr>
        <p:blipFill>
          <a:blip r:embed="rId2" cstate="print"/>
          <a:stretch>
            <a:fillRect/>
          </a:stretch>
        </p:blipFill>
        <p:spPr>
          <a:xfrm>
            <a:off x="4644008" y="1988840"/>
            <a:ext cx="4038600" cy="3744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sz="half" idx="1"/>
          </p:nvPr>
        </p:nvSpPr>
        <p:spPr/>
        <p:txBody>
          <a:bodyPr/>
          <a:lstStyle/>
          <a:p>
            <a:r>
              <a:rPr lang="en-US" dirty="0" smtClean="0">
                <a:latin typeface="Times New Roman" pitchFamily="18" charset="0"/>
                <a:cs typeface="Times New Roman" pitchFamily="18" charset="0"/>
              </a:rPr>
              <a:t>Polymorphism in Java is a concept by which we can perform a single action in different ways. Polymorphism means many forms. </a:t>
            </a:r>
          </a:p>
          <a:p>
            <a:r>
              <a:rPr lang="en-US" dirty="0" smtClean="0">
                <a:latin typeface="Times New Roman" pitchFamily="18" charset="0"/>
                <a:cs typeface="Times New Roman" pitchFamily="18" charset="0"/>
              </a:rPr>
              <a:t>Compile Time is achieved by </a:t>
            </a:r>
            <a:r>
              <a:rPr lang="en-US" dirty="0" smtClean="0">
                <a:solidFill>
                  <a:srgbClr val="FF0000"/>
                </a:solidFill>
                <a:latin typeface="Times New Roman" pitchFamily="18" charset="0"/>
                <a:cs typeface="Times New Roman" pitchFamily="18" charset="0"/>
              </a:rPr>
              <a:t>Method Overloading</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Run Time is achieved by </a:t>
            </a:r>
            <a:r>
              <a:rPr lang="en-US" dirty="0" smtClean="0">
                <a:solidFill>
                  <a:srgbClr val="FF0000"/>
                </a:solidFill>
                <a:latin typeface="Times New Roman" pitchFamily="18" charset="0"/>
                <a:cs typeface="Times New Roman" pitchFamily="18" charset="0"/>
              </a:rPr>
              <a:t>Method Over-riding</a:t>
            </a:r>
            <a:endParaRPr lang="en-US" dirty="0"/>
          </a:p>
        </p:txBody>
      </p:sp>
      <p:pic>
        <p:nvPicPr>
          <p:cNvPr id="5" name="Content Placeholder 4" descr="Polymorphism-in-Java-df-1200x675.jpg"/>
          <p:cNvPicPr>
            <a:picLocks noGrp="1" noChangeAspect="1"/>
          </p:cNvPicPr>
          <p:nvPr>
            <p:ph sz="half" idx="2"/>
          </p:nvPr>
        </p:nvPicPr>
        <p:blipFill>
          <a:blip r:embed="rId2" cstate="print"/>
          <a:stretch>
            <a:fillRect/>
          </a:stretch>
        </p:blipFill>
        <p:spPr>
          <a:xfrm>
            <a:off x="4648200" y="2132856"/>
            <a:ext cx="4038600" cy="35283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64704"/>
            <a:ext cx="8229600" cy="1143000"/>
          </a:xfrm>
        </p:spPr>
        <p:txBody>
          <a:bodyPr>
            <a:normAutofit fontScale="90000"/>
          </a:bodyPr>
          <a:lstStyle/>
          <a:p>
            <a:r>
              <a:rPr lang="en-US" sz="5400" b="1" dirty="0" smtClean="0">
                <a:latin typeface="Times New Roman" pitchFamily="18" charset="0"/>
                <a:cs typeface="Times New Roman" pitchFamily="18" charset="0"/>
              </a:rPr>
              <a:t>Method Over-riding:-</a:t>
            </a:r>
            <a:br>
              <a:rPr lang="en-US" sz="5400" b="1" dirty="0" smtClean="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a:xfrm>
            <a:off x="323528" y="1700808"/>
            <a:ext cx="4038600" cy="4434840"/>
          </a:xfrm>
        </p:spPr>
        <p:txBody>
          <a:bodyPr>
            <a:normAutofit/>
          </a:bodyPr>
          <a:lstStyle/>
          <a:p>
            <a:r>
              <a:rPr lang="en-US" sz="1800" dirty="0" smtClean="0">
                <a:latin typeface="Times New Roman" pitchFamily="18" charset="0"/>
                <a:cs typeface="Times New Roman" pitchFamily="18" charset="0"/>
              </a:rPr>
              <a:t>In any object-oriented programming language, Overriding is a feature that allows a subclass or child class to provide a specific implementation of a method that is already provided by one of its super-classes or parent classes.</a:t>
            </a:r>
          </a:p>
          <a:p>
            <a:r>
              <a:rPr lang="en-US" sz="1800" dirty="0" smtClean="0">
                <a:latin typeface="Times New Roman" pitchFamily="18" charset="0"/>
                <a:cs typeface="Times New Roman" pitchFamily="18" charset="0"/>
              </a:rPr>
              <a:t>When an overridden method is invoked using object of sub-class:</a:t>
            </a:r>
          </a:p>
          <a:p>
            <a:pPr marL="342900" indent="-342900">
              <a:buAutoNum type="arabicPeriod"/>
            </a:pPr>
            <a:r>
              <a:rPr lang="en-US" sz="1800" dirty="0" smtClean="0">
                <a:latin typeface="Times New Roman" pitchFamily="18" charset="0"/>
                <a:cs typeface="Times New Roman" pitchFamily="18" charset="0"/>
              </a:rPr>
              <a:t>It will always refer to the sub-class method.</a:t>
            </a:r>
          </a:p>
          <a:p>
            <a:pPr marL="342900" indent="-342900">
              <a:buAutoNum type="arabicPeriod"/>
            </a:pPr>
            <a:r>
              <a:rPr lang="en-US" sz="1800" dirty="0" smtClean="0">
                <a:latin typeface="Times New Roman" pitchFamily="18" charset="0"/>
                <a:cs typeface="Times New Roman" pitchFamily="18" charset="0"/>
              </a:rPr>
              <a:t>Super-class method is </a:t>
            </a:r>
            <a:r>
              <a:rPr lang="en-US" sz="1800" dirty="0" smtClean="0">
                <a:latin typeface="Times New Roman" pitchFamily="18" charset="0"/>
                <a:cs typeface="Times New Roman" pitchFamily="18" charset="0"/>
              </a:rPr>
              <a:t>hidden</a:t>
            </a:r>
          </a:p>
          <a:p>
            <a:pPr marL="342900" indent="-342900">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If we want to print the value of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and j then use super keyword in class B void show method.</a:t>
            </a:r>
          </a:p>
          <a:p>
            <a:pPr marL="342900" indent="-342900">
              <a:buNone/>
            </a:pPr>
            <a:endParaRPr lang="en-US" sz="1800" dirty="0"/>
          </a:p>
        </p:txBody>
      </p:sp>
      <p:pic>
        <p:nvPicPr>
          <p:cNvPr id="5" name="Content Placeholder 4" descr="Capture.JPG"/>
          <p:cNvPicPr>
            <a:picLocks noGrp="1" noChangeAspect="1"/>
          </p:cNvPicPr>
          <p:nvPr>
            <p:ph sz="half" idx="2"/>
          </p:nvPr>
        </p:nvPicPr>
        <p:blipFill>
          <a:blip r:embed="rId2" cstate="print"/>
          <a:stretch>
            <a:fillRect/>
          </a:stretch>
        </p:blipFill>
        <p:spPr>
          <a:xfrm>
            <a:off x="4355976" y="1772816"/>
            <a:ext cx="4536504" cy="4680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 Overloading:-</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latin typeface="Times New Roman" pitchFamily="18" charset="0"/>
                <a:cs typeface="Times New Roman" pitchFamily="18" charset="0"/>
              </a:rPr>
              <a:t>Method Overloading is a feature that allows a class to have more than  one method having the same name, if their argument lists are different. </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Automatic promotion in overloading:-</a:t>
            </a:r>
          </a:p>
          <a:p>
            <a:pPr>
              <a:buNone/>
            </a:pPr>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overloading if compiler is unable to find the method with exact match we won't get any compile time error immediately.</a:t>
            </a:r>
          </a:p>
          <a:p>
            <a:pPr>
              <a:buFont typeface="Arial" pitchFamily="34" charset="0"/>
              <a:buChar char="•"/>
            </a:pPr>
            <a:r>
              <a:rPr lang="en-US" dirty="0" smtClean="0">
                <a:latin typeface="Times New Roman" pitchFamily="18" charset="0"/>
                <a:cs typeface="Times New Roman" pitchFamily="18" charset="0"/>
              </a:rPr>
              <a:t>First compiler promotes the argument to the next level and checks whether the matched method is available or not if it is available then that method will be considered if it is not available then compiler promotes the argument once again to the next level. This process will be continued until all possible promotions still if the matched method is not available then we will get compile time error. This process is called automatic promotion in overloading.</a:t>
            </a:r>
          </a:p>
          <a:p>
            <a:r>
              <a:rPr lang="en-US" dirty="0" smtClean="0">
                <a:latin typeface="Times New Roman" pitchFamily="18" charset="0"/>
                <a:cs typeface="Times New Roman" pitchFamily="18" charset="0"/>
              </a:rPr>
              <a:t>Note:-First preference is given to child class or method in terms of calling from main method i.e. a proper hierarchy is followed.</a:t>
            </a:r>
          </a:p>
          <a:p>
            <a:endParaRPr lang="en-US" dirty="0"/>
          </a:p>
        </p:txBody>
      </p:sp>
      <p:pic>
        <p:nvPicPr>
          <p:cNvPr id="5" name="Content Placeholder 4" descr="Capture5544454.JPG"/>
          <p:cNvPicPr>
            <a:picLocks noGrp="1" noChangeAspect="1"/>
          </p:cNvPicPr>
          <p:nvPr>
            <p:ph sz="half" idx="2"/>
          </p:nvPr>
        </p:nvPicPr>
        <p:blipFill>
          <a:blip r:embed="rId2" cstate="print"/>
          <a:stretch>
            <a:fillRect/>
          </a:stretch>
        </p:blipFill>
        <p:spPr>
          <a:xfrm>
            <a:off x="4644008" y="1916832"/>
            <a:ext cx="4376148" cy="439248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743</TotalTime>
  <Words>697</Words>
  <Application>Microsoft Office PowerPoint</Application>
  <PresentationFormat>On-screen Show (4:3)</PresentationFormat>
  <Paragraphs>147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Slide 1</vt:lpstr>
      <vt:lpstr>Slide 2</vt:lpstr>
      <vt:lpstr>Slide 3</vt:lpstr>
      <vt:lpstr>Abstraction</vt:lpstr>
      <vt:lpstr>Encapsulation</vt:lpstr>
      <vt:lpstr>Inheritance</vt:lpstr>
      <vt:lpstr>Polymorphism</vt:lpstr>
      <vt:lpstr>Method Over-riding:- </vt:lpstr>
      <vt:lpstr>Method Overloading:-</vt:lpstr>
      <vt:lpstr>Slide 10</vt:lpstr>
      <vt:lpstr>Slide 11</vt:lpstr>
      <vt:lpstr>Constructor Overloading:- </vt:lpstr>
      <vt:lpstr>Slide 13</vt:lpstr>
      <vt:lpstr>Static Keyword:- </vt:lpstr>
      <vt:lpstr>Slide 15</vt:lpstr>
      <vt:lpstr>Abstraction</vt:lpstr>
      <vt:lpstr>Overriding w.r.t Var-Args</vt:lpstr>
      <vt:lpstr>Recursive Functions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Garima garg</dc:creator>
  <cp:lastModifiedBy>Garima garg</cp:lastModifiedBy>
  <cp:revision>44</cp:revision>
  <dcterms:created xsi:type="dcterms:W3CDTF">2021-06-09T16:53:10Z</dcterms:created>
  <dcterms:modified xsi:type="dcterms:W3CDTF">2021-06-10T15:11:59Z</dcterms:modified>
</cp:coreProperties>
</file>