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1" r:id="rId6"/>
    <p:sldId id="272" r:id="rId7"/>
    <p:sldId id="282" r:id="rId8"/>
    <p:sldId id="274" r:id="rId9"/>
    <p:sldId id="283" r:id="rId10"/>
    <p:sldId id="275" r:id="rId11"/>
    <p:sldId id="284" r:id="rId12"/>
    <p:sldId id="285" r:id="rId13"/>
    <p:sldId id="286" r:id="rId14"/>
    <p:sldId id="287" r:id="rId15"/>
    <p:sldId id="278" r:id="rId16"/>
    <p:sldId id="280" r:id="rId17"/>
    <p:sldId id="279"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50" d="100"/>
          <a:sy n="50" d="100"/>
        </p:scale>
        <p:origin x="-1884" y="-30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5/28/2023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5/28/2023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 xmlns:a16="http://schemas.microsoft.com/office/drawing/2014/main" id="{39596CC0-0544-9FD2-7AFD-B23ECB7AE8F4}"/>
              </a:ext>
            </a:extLst>
          </p:cNvPr>
          <p:cNvSpPr txBox="1"/>
          <p:nvPr/>
        </p:nvSpPr>
        <p:spPr>
          <a:xfrm>
            <a:off x="2195736" y="2843184"/>
            <a:ext cx="5112568" cy="2185214"/>
          </a:xfrm>
          <a:prstGeom prst="rect">
            <a:avLst/>
          </a:prstGeom>
          <a:solidFill>
            <a:schemeClr val="accent6">
              <a:lumMod val="60000"/>
              <a:lumOff val="40000"/>
            </a:schemeClr>
          </a:solidFill>
        </p:spPr>
        <p:txBody>
          <a:bodyPr wrap="square" rtlCol="0">
            <a:spAutoFit/>
          </a:bodyPr>
          <a:lstStyle/>
          <a:p>
            <a:r>
              <a:rPr lang="en-US" sz="2000" dirty="0"/>
              <a:t>Team Details: Garima(2210990313)</a:t>
            </a:r>
          </a:p>
          <a:p>
            <a:r>
              <a:rPr lang="en-US" sz="2000" dirty="0"/>
              <a:t> </a:t>
            </a:r>
            <a:r>
              <a:rPr lang="en-US" sz="2000" dirty="0" smtClean="0"/>
              <a:t>                        </a:t>
            </a:r>
            <a:r>
              <a:rPr lang="en-US" sz="2000" dirty="0" err="1" smtClean="0"/>
              <a:t>Garima</a:t>
            </a:r>
            <a:r>
              <a:rPr lang="en-US" sz="2000" dirty="0" smtClean="0"/>
              <a:t>(2210990314</a:t>
            </a:r>
            <a:r>
              <a:rPr lang="en-US" sz="2000" dirty="0"/>
              <a:t>)</a:t>
            </a:r>
          </a:p>
          <a:p>
            <a:r>
              <a:rPr lang="en-US" sz="2000" dirty="0" smtClean="0"/>
              <a:t>                         </a:t>
            </a:r>
            <a:r>
              <a:rPr lang="en-US" sz="2000" dirty="0" err="1" smtClean="0"/>
              <a:t>Garv</a:t>
            </a:r>
            <a:r>
              <a:rPr lang="en-US" sz="2000" dirty="0" smtClean="0"/>
              <a:t>(2210990315</a:t>
            </a:r>
            <a:r>
              <a:rPr lang="en-US" sz="2000" dirty="0"/>
              <a:t>)</a:t>
            </a:r>
          </a:p>
          <a:p>
            <a:r>
              <a:rPr lang="en-US" sz="2000" dirty="0" smtClean="0"/>
              <a:t>                         </a:t>
            </a:r>
            <a:r>
              <a:rPr lang="en-US" sz="2000" dirty="0" err="1" smtClean="0"/>
              <a:t>Garvit</a:t>
            </a:r>
            <a:r>
              <a:rPr lang="en-US" sz="2000" dirty="0" smtClean="0"/>
              <a:t>(2210990316</a:t>
            </a:r>
            <a:r>
              <a:rPr lang="en-US" sz="2000" dirty="0"/>
              <a:t>)</a:t>
            </a:r>
          </a:p>
          <a:p>
            <a:endParaRPr lang="en-US" dirty="0">
              <a:solidFill>
                <a:schemeClr val="bg1"/>
              </a:solidFill>
            </a:endParaRPr>
          </a:p>
          <a:p>
            <a:r>
              <a:rPr lang="en-US" sz="2000" dirty="0">
                <a:latin typeface="Times New Roman" pitchFamily="18" charset="0"/>
                <a:cs typeface="Times New Roman" pitchFamily="18" charset="0"/>
              </a:rPr>
              <a:t>Faculty Coordinator: Dr. Monika Sethi</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5" y="1196752"/>
            <a:ext cx="7664608" cy="248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5" y="1174790"/>
            <a:ext cx="8840787"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01501" y="5238219"/>
            <a:ext cx="1864614" cy="923330"/>
          </a:xfrm>
          <a:prstGeom prst="rect">
            <a:avLst/>
          </a:prstGeom>
          <a:noFill/>
        </p:spPr>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HTML</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1750" fill="hold"/>
                                        <p:tgtEl>
                                          <p:spTgt spid="1027"/>
                                        </p:tgtEl>
                                        <p:attrNameLst>
                                          <p:attrName>ppt_x</p:attrName>
                                        </p:attrNameLst>
                                      </p:cBhvr>
                                      <p:tavLst>
                                        <p:tav tm="0">
                                          <p:val>
                                            <p:strVal val="#ppt_x"/>
                                          </p:val>
                                        </p:tav>
                                        <p:tav tm="100000">
                                          <p:val>
                                            <p:strVal val="#ppt_x"/>
                                          </p:val>
                                        </p:tav>
                                      </p:tavLst>
                                    </p:anim>
                                    <p:anim calcmode="lin" valueType="num">
                                      <p:cBhvr additive="base">
                                        <p:cTn id="14" dur="175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3" y="1591309"/>
            <a:ext cx="8755063"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51720" y="-482"/>
            <a:ext cx="1205779"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CSS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750661259"/>
      </p:ext>
    </p:extLst>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749"/>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0808" y="1484784"/>
            <a:ext cx="45719" cy="188639"/>
          </a:xfrm>
        </p:spPr>
        <p:txBody>
          <a:bodyPr/>
          <a:lstStyle/>
          <a:p>
            <a:endParaRPr lang="en-IN" dirty="0"/>
          </a:p>
        </p:txBody>
      </p:sp>
      <p:sp>
        <p:nvSpPr>
          <p:cNvPr id="3" name="Subtitle 2"/>
          <p:cNvSpPr>
            <a:spLocks noGrp="1"/>
          </p:cNvSpPr>
          <p:nvPr>
            <p:ph type="subTitle" idx="1"/>
          </p:nvPr>
        </p:nvSpPr>
        <p:spPr>
          <a:xfrm flipH="1">
            <a:off x="-1116632" y="1484784"/>
            <a:ext cx="65856" cy="905272"/>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71600"/>
            <a:ext cx="35623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162050"/>
            <a:ext cx="363855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069297"/>
      </p:ext>
    </p:extLst>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175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down)">
                                      <p:cBhvr>
                                        <p:cTn id="12" dur="175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90574"/>
            <a:ext cx="3312368"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252" y="798958"/>
            <a:ext cx="4229100"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748" y="1562868"/>
            <a:ext cx="23241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195812"/>
      </p:ext>
    </p:extLst>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down)">
                                      <p:cBhvr>
                                        <p:cTn id="12" dur="175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wipe(down)">
                                      <p:cBhvr>
                                        <p:cTn id="17" dur="175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1810" y="5934670"/>
            <a:ext cx="3047437" cy="923330"/>
          </a:xfrm>
          <a:prstGeom prst="rect">
            <a:avLst/>
          </a:prstGeom>
          <a:noFill/>
        </p:spPr>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JavaScript</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63" y="1196752"/>
            <a:ext cx="8193087"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690562"/>
            <a:ext cx="5764213" cy="547687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754459"/>
            <a:ext cx="7002463" cy="54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588" y="690562"/>
            <a:ext cx="6448251" cy="54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937042"/>
      </p:ext>
    </p:extLst>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175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down)">
                                      <p:cBhvr>
                                        <p:cTn id="12" dur="225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5124"/>
                                        </p:tgtEl>
                                        <p:attrNameLst>
                                          <p:attrName>style.visibility</p:attrName>
                                        </p:attrNameLst>
                                      </p:cBhvr>
                                      <p:to>
                                        <p:strVal val="visible"/>
                                      </p:to>
                                    </p:set>
                                    <p:animEffect transition="in" filter="wipe(down)">
                                      <p:cBhvr>
                                        <p:cTn id="17" dur="2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down)">
                                      <p:cBhvr>
                                        <p:cTn id="22" dur="2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Future Scope</a:t>
            </a:r>
            <a:endParaRPr lang="en-US" sz="3200" dirty="0">
              <a:latin typeface="Times New Roman" pitchFamily="18" charset="0"/>
              <a:cs typeface="Times New Roman" pitchFamily="18" charset="0"/>
            </a:endParaRPr>
          </a:p>
        </p:txBody>
      </p:sp>
      <p:sp>
        <p:nvSpPr>
          <p:cNvPr id="3" name="Rectangle 2"/>
          <p:cNvSpPr/>
          <p:nvPr/>
        </p:nvSpPr>
        <p:spPr>
          <a:xfrm>
            <a:off x="473449" y="1196752"/>
            <a:ext cx="8136904" cy="3885936"/>
          </a:xfrm>
          <a:prstGeom prst="rect">
            <a:avLst/>
          </a:prstGeom>
        </p:spPr>
        <p:txBody>
          <a:bodyPr wrap="square">
            <a:spAutoFit/>
          </a:bodyPr>
          <a:lstStyle/>
          <a:p>
            <a:pPr marL="342900" marR="82550" lvl="0" indent="-342900" algn="just">
              <a:lnSpc>
                <a:spcPct val="200000"/>
              </a:lnSpc>
              <a:spcAft>
                <a:spcPts val="0"/>
              </a:spcAft>
              <a:buFont typeface="Symbol" panose="05050102010706020507" pitchFamily="18" charset="2"/>
              <a:buChar char=""/>
              <a:tabLst>
                <a:tab pos="523240" algn="l"/>
              </a:tabLst>
            </a:pPr>
            <a:r>
              <a:rPr lang="en-US" sz="1800" dirty="0">
                <a:effectLst/>
                <a:latin typeface="Times New Roman" panose="02020603050405020304" pitchFamily="18" charset="0"/>
                <a:ea typeface="Times New Roman" panose="02020603050405020304" pitchFamily="18" charset="0"/>
              </a:rPr>
              <a:t>Improvement in security and integrity</a:t>
            </a:r>
            <a:endParaRPr lang="en-IN" sz="1800" dirty="0">
              <a:effectLst/>
              <a:latin typeface="Times New Roman" panose="02020603050405020304" pitchFamily="18" charset="0"/>
              <a:ea typeface="Times New Roman" panose="02020603050405020304" pitchFamily="18" charset="0"/>
            </a:endParaRPr>
          </a:p>
          <a:p>
            <a:pPr marL="457200" marR="82550" indent="-457835" algn="just">
              <a:lnSpc>
                <a:spcPct val="200000"/>
              </a:lnSpc>
              <a:spcAft>
                <a:spcPts val="0"/>
              </a:spcAft>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lnSpc>
                <a:spcPct val="200000"/>
              </a:lnSpc>
              <a:spcAft>
                <a:spcPts val="0"/>
              </a:spcAft>
              <a:buFont typeface="Symbol" panose="05050102010706020507" pitchFamily="18" charset="2"/>
              <a:buChar char=""/>
              <a:tabLst>
                <a:tab pos="523240" algn="l"/>
              </a:tabLst>
            </a:pPr>
            <a:r>
              <a:rPr lang="en-US" sz="1800" dirty="0">
                <a:effectLst/>
                <a:latin typeface="Times New Roman" panose="02020603050405020304" pitchFamily="18" charset="0"/>
                <a:ea typeface="Times New Roman" panose="02020603050405020304" pitchFamily="18" charset="0"/>
              </a:rPr>
              <a:t>Integration with other applications such as calendar, mail, location etc.</a:t>
            </a:r>
            <a:endParaRPr lang="en-IN" sz="1800" dirty="0">
              <a:effectLst/>
              <a:latin typeface="Times New Roman" panose="02020603050405020304" pitchFamily="18" charset="0"/>
              <a:ea typeface="Times New Roman" panose="02020603050405020304" pitchFamily="18" charset="0"/>
            </a:endParaRPr>
          </a:p>
          <a:p>
            <a:pPr marL="457200" marR="82550" indent="-457835" algn="just">
              <a:lnSpc>
                <a:spcPct val="200000"/>
              </a:lnSpc>
              <a:spcAft>
                <a:spcPts val="0"/>
              </a:spcAft>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2550" lvl="0" indent="-342900" algn="just">
              <a:lnSpc>
                <a:spcPct val="200000"/>
              </a:lnSpc>
              <a:spcAft>
                <a:spcPts val="0"/>
              </a:spcAft>
              <a:buFont typeface="Symbol" panose="05050102010706020507" pitchFamily="18" charset="2"/>
              <a:buChar char=""/>
              <a:tabLst>
                <a:tab pos="523240" algn="l"/>
              </a:tabLst>
            </a:pPr>
            <a:r>
              <a:rPr lang="en-US" sz="1800" dirty="0">
                <a:effectLst/>
                <a:latin typeface="Times New Roman" panose="02020603050405020304" pitchFamily="18" charset="0"/>
                <a:ea typeface="Times New Roman" panose="02020603050405020304" pitchFamily="18" charset="0"/>
              </a:rPr>
              <a:t>Adding features like storage of data, more convenient organization of user data, make the page more customized.</a:t>
            </a:r>
            <a:endParaRPr lang="en-IN" dirty="0">
              <a:latin typeface="Times New Roman" panose="02020603050405020304" pitchFamily="18" charset="0"/>
              <a:ea typeface="Times New Roman" panose="02020603050405020304" pitchFamily="18" charset="0"/>
            </a:endParaRPr>
          </a:p>
          <a:p>
            <a:pPr marL="342900" marR="82550" lvl="0" indent="-342900" algn="just">
              <a:lnSpc>
                <a:spcPct val="200000"/>
              </a:lnSpc>
              <a:spcAft>
                <a:spcPts val="0"/>
              </a:spcAft>
              <a:buFont typeface="Symbol" panose="05050102010706020507" pitchFamily="18" charset="2"/>
              <a:buChar char=""/>
              <a:tabLst>
                <a:tab pos="523240" algn="l"/>
              </a:tabLst>
            </a:pPr>
            <a:r>
              <a:rPr lang="en-US" sz="1800" kern="0" dirty="0">
                <a:effectLst/>
                <a:latin typeface="Times New Roman" panose="02020603050405020304" pitchFamily="18" charset="0"/>
                <a:ea typeface="Times New Roman" panose="02020603050405020304" pitchFamily="18" charset="0"/>
              </a:rPr>
              <a:t>Hosting the web application online to make it accessible to more users.</a:t>
            </a:r>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IN" dirty="0"/>
          </a:p>
        </p:txBody>
      </p:sp>
      <p:sp>
        <p:nvSpPr>
          <p:cNvPr id="3" name="Subtitle 2"/>
          <p:cNvSpPr>
            <a:spLocks noGrp="1"/>
          </p:cNvSpPr>
          <p:nvPr>
            <p:ph type="subTitle" idx="1"/>
          </p:nvPr>
        </p:nvSpPr>
        <p:spPr/>
        <p:txBody>
          <a:bodyPr/>
          <a:lstStyle/>
          <a:p>
            <a:r>
              <a:rPr lang="en-US" dirty="0" smtClean="0">
                <a:solidFill>
                  <a:schemeClr val="tx1"/>
                </a:solidFill>
              </a:rPr>
              <a:t>To-do list is an easy to use and handle website which allows users to maintain their day-to day jobs .</a:t>
            </a:r>
          </a:p>
          <a:p>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924944"/>
            <a:ext cx="6336704" cy="3672408"/>
          </a:xfrm>
          <a:prstGeom prst="rect">
            <a:avLst/>
          </a:prstGeom>
        </p:spPr>
      </p:pic>
    </p:spTree>
    <p:extLst>
      <p:ext uri="{BB962C8B-B14F-4D97-AF65-F5344CB8AC3E}">
        <p14:creationId xmlns:p14="http://schemas.microsoft.com/office/powerpoint/2010/main" val="2513568309"/>
      </p:ext>
    </p:extLst>
  </p:cSld>
  <p:clrMapOvr>
    <a:masterClrMapping/>
  </p:clrMapOvr>
  <p:transition advTm="4000">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800767"/>
          </a:xfrm>
          <a:prstGeom prst="rect">
            <a:avLst/>
          </a:prstGeom>
        </p:spPr>
        <p:txBody>
          <a:bodyPr wrap="square">
            <a:spAutoFit/>
          </a:bodyPr>
          <a:lstStyle/>
          <a:p>
            <a:pPr marL="342900" marR="82550" lvl="0" indent="-342900">
              <a:lnSpc>
                <a:spcPct val="200000"/>
              </a:lnSpc>
              <a:spcAft>
                <a:spcPts val="0"/>
              </a:spcAft>
              <a:buFont typeface="+mj-lt"/>
              <a:buAutoNum type="alphaLcPeriod"/>
              <a:tabLst>
                <a:tab pos="523240" algn="l"/>
              </a:tabLst>
            </a:pPr>
            <a:r>
              <a:rPr lang="en-US" sz="1800" dirty="0">
                <a:effectLst/>
                <a:latin typeface="Times New Roman" panose="02020603050405020304" pitchFamily="18" charset="0"/>
                <a:ea typeface="Times New Roman" panose="02020603050405020304" pitchFamily="18" charset="0"/>
              </a:rPr>
              <a:t>https://en.wikipedia.org/wiki/HTML</a:t>
            </a:r>
            <a:endParaRPr lang="en-IN" sz="1800" dirty="0">
              <a:effectLst/>
              <a:latin typeface="Times New Roman" panose="02020603050405020304" pitchFamily="18" charset="0"/>
              <a:ea typeface="Times New Roman" panose="02020603050405020304" pitchFamily="18" charset="0"/>
            </a:endParaRPr>
          </a:p>
          <a:p>
            <a:pPr marL="342900" marR="82550" lvl="0" indent="-342900">
              <a:lnSpc>
                <a:spcPct val="200000"/>
              </a:lnSpc>
              <a:spcAft>
                <a:spcPts val="0"/>
              </a:spcAft>
              <a:buFont typeface="+mj-lt"/>
              <a:buAutoNum type="alphaLcPeriod"/>
              <a:tabLst>
                <a:tab pos="523240" algn="l"/>
              </a:tabLst>
            </a:pPr>
            <a:r>
              <a:rPr lang="en-US" sz="1800" dirty="0">
                <a:effectLst/>
                <a:latin typeface="Times New Roman" panose="02020603050405020304" pitchFamily="18" charset="0"/>
                <a:ea typeface="Times New Roman" panose="02020603050405020304" pitchFamily="18" charset="0"/>
              </a:rPr>
              <a:t>www.w3 schools.com</a:t>
            </a:r>
            <a:endParaRPr lang="en-IN" sz="1800" dirty="0">
              <a:effectLst/>
              <a:latin typeface="Times New Roman" panose="02020603050405020304" pitchFamily="18" charset="0"/>
              <a:ea typeface="Times New Roman" panose="02020603050405020304" pitchFamily="18" charset="0"/>
            </a:endParaRPr>
          </a:p>
          <a:p>
            <a:pPr marL="342900" marR="82550" lvl="0" indent="-342900">
              <a:lnSpc>
                <a:spcPct val="200000"/>
              </a:lnSpc>
              <a:spcAft>
                <a:spcPts val="0"/>
              </a:spcAft>
              <a:buFont typeface="+mj-lt"/>
              <a:buAutoNum type="alphaLcPeriod"/>
              <a:tabLst>
                <a:tab pos="523240" algn="l"/>
              </a:tabLst>
            </a:pPr>
            <a:r>
              <a:rPr lang="en-US" sz="1800" dirty="0">
                <a:effectLst/>
                <a:latin typeface="Times New Roman" panose="02020603050405020304" pitchFamily="18" charset="0"/>
                <a:ea typeface="Times New Roman" panose="02020603050405020304" pitchFamily="18" charset="0"/>
              </a:rPr>
              <a:t>https://www.javatpoint.com/css-tutorial</a:t>
            </a:r>
            <a:endParaRPr lang="en-IN" sz="1800" dirty="0">
              <a:effectLst/>
              <a:latin typeface="Times New Roman" panose="02020603050405020304" pitchFamily="18" charset="0"/>
              <a:ea typeface="Times New Roman" panose="02020603050405020304" pitchFamily="18" charset="0"/>
            </a:endParaRPr>
          </a:p>
          <a:p>
            <a:pPr marL="342900" marR="82550" lvl="0" indent="-342900">
              <a:lnSpc>
                <a:spcPct val="200000"/>
              </a:lnSpc>
              <a:spcAft>
                <a:spcPts val="0"/>
              </a:spcAft>
              <a:buFont typeface="+mj-lt"/>
              <a:buAutoNum type="alphaLcPeriod"/>
              <a:tabLst>
                <a:tab pos="523240" algn="l"/>
              </a:tabLst>
            </a:pPr>
            <a:r>
              <a:rPr lang="en-US" sz="1800" dirty="0">
                <a:effectLst/>
                <a:latin typeface="Times New Roman" panose="02020603050405020304" pitchFamily="18" charset="0"/>
                <a:ea typeface="Times New Roman" panose="02020603050405020304" pitchFamily="18" charset="0"/>
              </a:rPr>
              <a:t>codingnepalweb.com</a:t>
            </a:r>
            <a:endParaRPr lang="en-IN" sz="1800" dirty="0">
              <a:effectLst/>
              <a:latin typeface="Times New Roman" panose="02020603050405020304" pitchFamily="18" charset="0"/>
              <a:ea typeface="Times New Roman" panose="02020603050405020304" pitchFamily="18" charset="0"/>
            </a:endParaRPr>
          </a:p>
          <a:p>
            <a:r>
              <a:rPr lang="en-US" sz="3200" dirty="0">
                <a:latin typeface="Times New Roman" pitchFamily="18" charset="0"/>
                <a:cs typeface="Times New Roman" pitchFamily="18" charset="0"/>
              </a:rPr>
              <a:t>  </a:t>
            </a:r>
          </a:p>
        </p:txBody>
      </p:sp>
    </p:spTree>
  </p:cSld>
  <p:clrMapOvr>
    <a:masterClrMapping/>
  </p:clrMapOvr>
  <p:transition advTm="4000">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435285" y="1052736"/>
            <a:ext cx="8136904" cy="6278642"/>
          </a:xfrm>
          <a:prstGeom prst="rect">
            <a:avLst/>
          </a:prstGeom>
        </p:spPr>
        <p:txBody>
          <a:bodyPr wrap="square">
            <a:spAutoFit/>
          </a:bodyPr>
          <a:lstStyle/>
          <a:p>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NOTE</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LOG</a:t>
            </a:r>
          </a:p>
          <a:p>
            <a:endParaRPr lang="en-US" sz="1800" dirty="0" smtClean="0">
              <a:effectLst/>
              <a:latin typeface="Times New Roman" panose="02020603050405020304" pitchFamily="18" charset="0"/>
              <a:ea typeface="Times New Roman" panose="02020603050405020304" pitchFamily="18" charset="0"/>
            </a:endParaRPr>
          </a:p>
          <a:p>
            <a:pPr marL="285750" indent="-285750">
              <a:buFont typeface="Arial" pitchFamily="34" charset="0"/>
              <a:buChar char="•"/>
            </a:pPr>
            <a:r>
              <a:rPr lang="en-US" sz="2400" dirty="0"/>
              <a:t>The Note log project is a user-friendly website which helps them to keep track of their </a:t>
            </a:r>
            <a:r>
              <a:rPr lang="en-US" sz="2400" dirty="0" smtClean="0"/>
              <a:t>tasks</a:t>
            </a:r>
            <a:r>
              <a:rPr lang="en-US" sz="2400" dirty="0"/>
              <a:t> </a:t>
            </a:r>
            <a:r>
              <a:rPr lang="en-US" sz="2400" dirty="0" smtClean="0"/>
              <a:t>(just like a To-do list ) .</a:t>
            </a:r>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It </a:t>
            </a:r>
            <a:r>
              <a:rPr lang="en-US" sz="2400" dirty="0"/>
              <a:t>is a simple site which requires no sign-in/log-in or any personal details but still </a:t>
            </a:r>
            <a:r>
              <a:rPr lang="en-US" sz="2400" b="1" dirty="0"/>
              <a:t>records your task, along with time, day and date </a:t>
            </a:r>
            <a:r>
              <a:rPr lang="en-US" sz="2400" dirty="0"/>
              <a:t>the note is created, marks the </a:t>
            </a:r>
            <a:r>
              <a:rPr lang="en-US" sz="2400" b="1" dirty="0"/>
              <a:t>completed tasks</a:t>
            </a:r>
            <a:r>
              <a:rPr lang="en-US" sz="2400" dirty="0"/>
              <a:t>, and </a:t>
            </a:r>
            <a:r>
              <a:rPr lang="en-US" sz="2400" b="1" dirty="0"/>
              <a:t>stores them </a:t>
            </a:r>
            <a:r>
              <a:rPr lang="en-US" sz="2400" dirty="0"/>
              <a:t>even if you visit the site after a few days</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sz="2400" dirty="0" smtClean="0"/>
              <a:t>This will also help users to  remove unwanted tasks , edit and update the list.</a:t>
            </a:r>
            <a:endParaRPr lang="en-IN" sz="2400" dirty="0"/>
          </a:p>
          <a:p>
            <a:endParaRPr lang="en-US" sz="1800" dirty="0" smtClean="0">
              <a:effectLst/>
              <a:latin typeface="Times New Roman" panose="02020603050405020304" pitchFamily="18" charset="0"/>
              <a:ea typeface="Times New Roman" panose="02020603050405020304" pitchFamily="18" charset="0"/>
            </a:endParaRPr>
          </a:p>
          <a:p>
            <a:endParaRPr lang="en-US" sz="1800" dirty="0" smtClean="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a:p>
            <a:r>
              <a:rPr lang="en-US" sz="3200" b="1" dirty="0">
                <a:latin typeface="Times New Roman" pitchFamily="18" charset="0"/>
                <a:cs typeface="Times New Roman" pitchFamily="18" charset="0"/>
              </a:rPr>
              <a:t> </a:t>
            </a:r>
          </a:p>
        </p:txBody>
      </p:sp>
    </p:spTree>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042919"/>
          </a:xfrm>
          <a:prstGeom prst="rect">
            <a:avLst/>
          </a:prstGeom>
        </p:spPr>
        <p:txBody>
          <a:bodyPr wrap="square">
            <a:spAutoFit/>
          </a:bodyPr>
          <a:lstStyle/>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rPr>
              <a:t>Traditionally , notes are written on a piece of paper, or post-it notes and do act as memory aids. But as technology has evolved with time, we have been able to create notes using online notepads, applications, spreadsheets, word documents and many more. Note logs can be used in personal and professional life both , accessed anytime, anywhere with ease. </a:t>
            </a:r>
            <a:endParaRPr lang="en-IN" sz="24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2400" dirty="0">
                <a:effectLst/>
                <a:latin typeface="Times New Roman" panose="02020603050405020304" pitchFamily="18" charset="0"/>
                <a:ea typeface="Times New Roman" panose="02020603050405020304" pitchFamily="18" charset="0"/>
              </a:rPr>
              <a:t>But sometimes many note making apps are not well </a:t>
            </a:r>
            <a:r>
              <a:rPr lang="en-US" sz="2400" dirty="0" err="1">
                <a:effectLst/>
                <a:latin typeface="Times New Roman" panose="02020603050405020304" pitchFamily="18" charset="0"/>
                <a:ea typeface="Times New Roman" panose="02020603050405020304" pitchFamily="18" charset="0"/>
              </a:rPr>
              <a:t>organised</a:t>
            </a:r>
            <a:r>
              <a:rPr lang="en-US" sz="2400" dirty="0">
                <a:effectLst/>
                <a:latin typeface="Times New Roman" panose="02020603050405020304" pitchFamily="18" charset="0"/>
                <a:ea typeface="Times New Roman" panose="02020603050405020304" pitchFamily="18" charset="0"/>
              </a:rPr>
              <a:t> and make it difficult to </a:t>
            </a:r>
            <a:r>
              <a:rPr lang="en-US" sz="2400" dirty="0" err="1">
                <a:effectLst/>
                <a:latin typeface="Times New Roman" panose="02020603050405020304" pitchFamily="18" charset="0"/>
                <a:ea typeface="Times New Roman" panose="02020603050405020304" pitchFamily="18" charset="0"/>
              </a:rPr>
              <a:t>organise</a:t>
            </a:r>
            <a:r>
              <a:rPr lang="en-US" sz="2400" dirty="0">
                <a:effectLst/>
                <a:latin typeface="Times New Roman" panose="02020603050405020304" pitchFamily="18" charset="0"/>
                <a:ea typeface="Times New Roman" panose="02020603050405020304" pitchFamily="18" charset="0"/>
              </a:rPr>
              <a:t> notes; sometimes notes are not properly synced which creates frustration among users , and the interface that is used is quite boring for the users</a:t>
            </a:r>
            <a:r>
              <a:rPr lang="en-US" sz="1800" dirty="0" smtClean="0">
                <a:effectLst/>
                <a:latin typeface="Times New Roman" panose="02020603050405020304" pitchFamily="18" charset="0"/>
                <a:ea typeface="Times New Roman" panose="02020603050405020304" pitchFamily="18" charset="0"/>
              </a:rPr>
              <a:t>.</a:t>
            </a:r>
          </a:p>
          <a:p>
            <a:pPr algn="just">
              <a:lnSpc>
                <a:spcPct val="115000"/>
              </a:lnSpc>
              <a:spcAft>
                <a:spcPts val="1000"/>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advTm="4000">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96752"/>
            <a:ext cx="8208912" cy="3046988"/>
          </a:xfrm>
          <a:prstGeom prst="rect">
            <a:avLst/>
          </a:prstGeom>
          <a:noFill/>
        </p:spPr>
        <p:txBody>
          <a:bodyPr wrap="square" rtlCol="0">
            <a:spAutoFit/>
          </a:bodyPr>
          <a:lstStyle/>
          <a:p>
            <a:r>
              <a:rPr lang="en-US" sz="3200" kern="0" dirty="0">
                <a:solidFill>
                  <a:schemeClr val="tx2">
                    <a:lumMod val="75000"/>
                  </a:schemeClr>
                </a:solidFill>
                <a:latin typeface="Times New Roman" panose="02020603050405020304" pitchFamily="18" charset="0"/>
                <a:ea typeface="Times New Roman" panose="02020603050405020304" pitchFamily="18" charset="0"/>
              </a:rPr>
              <a:t>Overall, there is a solution to above problem in the form of </a:t>
            </a:r>
            <a:r>
              <a:rPr lang="en-US" sz="3200" kern="0" dirty="0" smtClean="0">
                <a:solidFill>
                  <a:schemeClr val="tx2">
                    <a:lumMod val="75000"/>
                  </a:schemeClr>
                </a:solidFill>
                <a:latin typeface="Times New Roman" panose="02020603050405020304" pitchFamily="18" charset="0"/>
                <a:ea typeface="Times New Roman" panose="02020603050405020304" pitchFamily="18" charset="0"/>
              </a:rPr>
              <a:t>an </a:t>
            </a:r>
            <a:r>
              <a:rPr lang="en-US" sz="3200" b="1" kern="0" dirty="0" smtClean="0">
                <a:solidFill>
                  <a:schemeClr val="tx2">
                    <a:lumMod val="75000"/>
                  </a:schemeClr>
                </a:solidFill>
                <a:latin typeface="Times New Roman" panose="02020603050405020304" pitchFamily="18" charset="0"/>
                <a:ea typeface="Times New Roman" panose="02020603050405020304" pitchFamily="18" charset="0"/>
              </a:rPr>
              <a:t>online note-taking </a:t>
            </a:r>
            <a:r>
              <a:rPr lang="en-US" sz="3200" b="1" kern="0" dirty="0">
                <a:solidFill>
                  <a:schemeClr val="tx2">
                    <a:lumMod val="75000"/>
                  </a:schemeClr>
                </a:solidFill>
                <a:latin typeface="Times New Roman" panose="02020603050405020304" pitchFamily="18" charset="0"/>
                <a:ea typeface="Times New Roman" panose="02020603050405020304" pitchFamily="18" charset="0"/>
              </a:rPr>
              <a:t>app </a:t>
            </a:r>
            <a:r>
              <a:rPr lang="en-US" sz="3200" kern="0" dirty="0">
                <a:solidFill>
                  <a:schemeClr val="tx2">
                    <a:lumMod val="75000"/>
                  </a:schemeClr>
                </a:solidFill>
                <a:latin typeface="Times New Roman" panose="02020603050405020304" pitchFamily="18" charset="0"/>
                <a:ea typeface="Times New Roman" panose="02020603050405020304" pitchFamily="18" charset="0"/>
              </a:rPr>
              <a:t>that offers effective </a:t>
            </a:r>
            <a:r>
              <a:rPr lang="en-US" sz="3200" kern="0" dirty="0" err="1">
                <a:solidFill>
                  <a:schemeClr val="tx2">
                    <a:lumMod val="75000"/>
                  </a:schemeClr>
                </a:solidFill>
                <a:latin typeface="Times New Roman" panose="02020603050405020304" pitchFamily="18" charset="0"/>
                <a:ea typeface="Times New Roman" panose="02020603050405020304" pitchFamily="18" charset="0"/>
              </a:rPr>
              <a:t>organisation</a:t>
            </a:r>
            <a:r>
              <a:rPr lang="en-US" sz="3200" kern="0" dirty="0">
                <a:solidFill>
                  <a:schemeClr val="tx2">
                    <a:lumMod val="75000"/>
                  </a:schemeClr>
                </a:solidFill>
                <a:latin typeface="Times New Roman" panose="02020603050405020304" pitchFamily="18" charset="0"/>
                <a:ea typeface="Times New Roman" panose="02020603050405020304" pitchFamily="18" charset="0"/>
              </a:rPr>
              <a:t>, with time, day and date of entry of notes and an  interesting interface to the </a:t>
            </a:r>
            <a:r>
              <a:rPr lang="en-US" sz="3200" kern="0" dirty="0" smtClean="0">
                <a:solidFill>
                  <a:schemeClr val="tx2">
                    <a:lumMod val="75000"/>
                  </a:schemeClr>
                </a:solidFill>
                <a:latin typeface="Times New Roman" panose="02020603050405020304" pitchFamily="18" charset="0"/>
                <a:ea typeface="Times New Roman" panose="02020603050405020304" pitchFamily="18" charset="0"/>
              </a:rPr>
              <a:t>user . </a:t>
            </a:r>
            <a:endParaRPr lang="en-US" sz="3200" dirty="0">
              <a:solidFill>
                <a:schemeClr val="tx2">
                  <a:lumMod val="75000"/>
                </a:schemeClr>
              </a:solidFill>
              <a:latin typeface="Times New Roman" pitchFamily="18" charset="0"/>
              <a:cs typeface="Times New Roman" pitchFamily="18" charset="0"/>
            </a:endParaRPr>
          </a:p>
          <a:p>
            <a:endParaRPr lang="en-IN" sz="3200" dirty="0"/>
          </a:p>
        </p:txBody>
      </p:sp>
      <p:sp>
        <p:nvSpPr>
          <p:cNvPr id="3" name="TextBox 2"/>
          <p:cNvSpPr txBox="1"/>
          <p:nvPr/>
        </p:nvSpPr>
        <p:spPr>
          <a:xfrm>
            <a:off x="417757" y="24110"/>
            <a:ext cx="3312368" cy="646331"/>
          </a:xfrm>
          <a:prstGeom prst="rect">
            <a:avLst/>
          </a:prstGeom>
          <a:noFill/>
        </p:spPr>
        <p:txBody>
          <a:bodyPr wrap="square" rtlCol="0">
            <a:spAutoFit/>
          </a:bodyPr>
          <a:lstStyle/>
          <a:p>
            <a:r>
              <a:rPr lang="en-US" sz="3600" u="sng" dirty="0"/>
              <a:t>S</a:t>
            </a:r>
            <a:r>
              <a:rPr lang="en-US" sz="3600" u="sng" dirty="0" smtClean="0"/>
              <a:t>olution</a:t>
            </a:r>
            <a:endParaRPr lang="en-IN" sz="3600" u="sng" dirty="0"/>
          </a:p>
        </p:txBody>
      </p:sp>
    </p:spTree>
    <p:extLst>
      <p:ext uri="{BB962C8B-B14F-4D97-AF65-F5344CB8AC3E}">
        <p14:creationId xmlns:p14="http://schemas.microsoft.com/office/powerpoint/2010/main" val="2451495674"/>
      </p:ext>
    </p:extLst>
  </p:cSld>
  <p:clrMapOvr>
    <a:masterClrMapping/>
  </p:clrMapOvr>
  <p:transition advTm="4000">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611560" y="845423"/>
            <a:ext cx="6408712" cy="5324535"/>
          </a:xfrm>
          <a:prstGeom prst="rect">
            <a:avLst/>
          </a:prstGeom>
        </p:spPr>
        <p:txBody>
          <a:bodyPr wrap="square">
            <a:spAutoFit/>
          </a:bodyPr>
          <a:lstStyle/>
          <a:p>
            <a:endParaRPr lang="en-US" sz="3200" dirty="0">
              <a:latin typeface="Times New Roman" pitchFamily="18" charset="0"/>
              <a:cs typeface="Times New Roman" pitchFamily="18" charset="0"/>
            </a:endParaRPr>
          </a:p>
          <a:p>
            <a:r>
              <a:rPr lang="en-US" sz="2400" b="1" dirty="0">
                <a:effectLst/>
                <a:latin typeface="Times New Roman" panose="02020603050405020304" pitchFamily="18" charset="0"/>
                <a:ea typeface="Times New Roman" panose="02020603050405020304" pitchFamily="18" charset="0"/>
              </a:rPr>
              <a:t>The Front-End technologies that are used to implement this project are</a:t>
            </a:r>
            <a:r>
              <a:rPr lang="en-US" sz="2400" b="1" dirty="0" smtClean="0">
                <a:effectLst/>
                <a:latin typeface="Times New Roman" panose="02020603050405020304" pitchFamily="18" charset="0"/>
                <a:ea typeface="Times New Roman" panose="02020603050405020304" pitchFamily="18" charset="0"/>
              </a:rPr>
              <a:t>:</a:t>
            </a:r>
          </a:p>
          <a:p>
            <a:endParaRPr lang="en-US" sz="1800" b="1"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400" b="1" dirty="0" smtClean="0">
                <a:latin typeface="Times New Roman" panose="02020603050405020304" pitchFamily="18" charset="0"/>
                <a:ea typeface="Times New Roman" panose="02020603050405020304" pitchFamily="18" charset="0"/>
              </a:rPr>
              <a:t>HTML- </a:t>
            </a:r>
            <a:r>
              <a:rPr lang="en-US" sz="2400" dirty="0"/>
              <a:t>The Hypertext Markup Language or HTML is  standard  markup  language for documents designed to be displayed in a web </a:t>
            </a:r>
            <a:r>
              <a:rPr lang="en-US" sz="2400" dirty="0" smtClean="0"/>
              <a:t>browser</a:t>
            </a:r>
          </a:p>
          <a:p>
            <a:pPr marL="342900" indent="-342900" algn="just">
              <a:buFont typeface="+mj-lt"/>
              <a:buAutoNum type="arabicPeriod"/>
            </a:pPr>
            <a:r>
              <a:rPr lang="en-US" sz="1800" b="1" dirty="0" smtClean="0">
                <a:effectLst/>
                <a:latin typeface="Times New Roman" panose="02020603050405020304" pitchFamily="18" charset="0"/>
                <a:ea typeface="Times New Roman" panose="02020603050405020304" pitchFamily="18" charset="0"/>
              </a:rPr>
              <a:t> </a:t>
            </a:r>
            <a:r>
              <a:rPr lang="en-US" sz="2400" b="1" dirty="0" smtClean="0">
                <a:effectLst/>
                <a:latin typeface="Times New Roman" panose="02020603050405020304" pitchFamily="18" charset="0"/>
                <a:ea typeface="Times New Roman" panose="02020603050405020304" pitchFamily="18" charset="0"/>
              </a:rPr>
              <a:t>CSS- </a:t>
            </a:r>
            <a:r>
              <a:rPr lang="en-US" sz="2400" dirty="0"/>
              <a:t>CSS or cascading style sheets is used for </a:t>
            </a:r>
            <a:r>
              <a:rPr lang="en-US" sz="2400" dirty="0" smtClean="0"/>
              <a:t>     styling </a:t>
            </a:r>
            <a:r>
              <a:rPr lang="en-US" sz="2400" dirty="0"/>
              <a:t>and formatting HTML documents. It is used to define styles for HTML elements such as fonts, colors, spacing and layout</a:t>
            </a:r>
            <a:r>
              <a:rPr lang="en-US" dirty="0"/>
              <a:t>.</a:t>
            </a:r>
            <a:endParaRPr lang="en-US" sz="1800" b="1" dirty="0">
              <a:effectLst/>
              <a:latin typeface="Times New Roman" panose="02020603050405020304" pitchFamily="18" charset="0"/>
              <a:ea typeface="Times New Roman" panose="02020603050405020304" pitchFamily="18" charset="0"/>
            </a:endParaRPr>
          </a:p>
          <a:p>
            <a:pPr marL="342900" indent="-342900">
              <a:buAutoNum type="arabicPeriod"/>
            </a:pPr>
            <a:endParaRPr lang="en-US" sz="1800" b="1"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pic>
        <p:nvPicPr>
          <p:cNvPr id="4" name="Picture 3" descr="A red and white sign&#10;&#10;Description automatically generated with low confidence">
            <a:extLst>
              <a:ext uri="{FF2B5EF4-FFF2-40B4-BE49-F238E27FC236}">
                <a16:creationId xmlns="" xmlns:a16="http://schemas.microsoft.com/office/drawing/2014/main" id="{E9C01C7F-2EBB-BD77-5401-53C055D53F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6920" y="2183442"/>
            <a:ext cx="1054100" cy="1155700"/>
          </a:xfrm>
          <a:prstGeom prst="rect">
            <a:avLst/>
          </a:prstGeom>
        </p:spPr>
      </p:pic>
      <p:pic>
        <p:nvPicPr>
          <p:cNvPr id="5" name="Picture 4" descr="Icon&#10;&#10;Description automatically generated">
            <a:extLst>
              <a:ext uri="{FF2B5EF4-FFF2-40B4-BE49-F238E27FC236}">
                <a16:creationId xmlns="" xmlns:a16="http://schemas.microsoft.com/office/drawing/2014/main" id="{A563FBA7-CA85-1515-8422-8FF79B92BD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4005064"/>
            <a:ext cx="1028700" cy="1155700"/>
          </a:xfrm>
          <a:prstGeom prst="rect">
            <a:avLst/>
          </a:prstGeom>
        </p:spPr>
      </p:pic>
    </p:spTree>
  </p:cSld>
  <p:clrMapOvr>
    <a:masterClrMapping/>
  </p:clrMapOvr>
  <p:transition advTm="4000">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340768"/>
            <a:ext cx="5976664" cy="4431983"/>
          </a:xfrm>
          <a:prstGeom prst="rect">
            <a:avLst/>
          </a:prstGeom>
          <a:noFill/>
        </p:spPr>
        <p:txBody>
          <a:bodyPr wrap="square" rtlCol="0">
            <a:spAutoFit/>
          </a:bodyPr>
          <a:lstStyle/>
          <a:p>
            <a:pPr algn="just"/>
            <a:endParaRPr lang="en-US" b="1" dirty="0" smtClean="0">
              <a:latin typeface="Times New Roman" panose="02020603050405020304" pitchFamily="18" charset="0"/>
              <a:ea typeface="Times New Roman" panose="02020603050405020304" pitchFamily="18" charset="0"/>
            </a:endParaRPr>
          </a:p>
          <a:p>
            <a:pPr algn="just"/>
            <a:r>
              <a:rPr lang="en-US" b="1" dirty="0" smtClean="0">
                <a:latin typeface="Times New Roman" panose="02020603050405020304" pitchFamily="18" charset="0"/>
                <a:ea typeface="Times New Roman" panose="02020603050405020304" pitchFamily="18" charset="0"/>
              </a:rPr>
              <a:t>3. </a:t>
            </a:r>
            <a:r>
              <a:rPr lang="en-US" sz="2400" b="1" dirty="0" smtClean="0">
                <a:latin typeface="Times New Roman" panose="02020603050405020304" pitchFamily="18" charset="0"/>
                <a:ea typeface="Times New Roman" panose="02020603050405020304" pitchFamily="18" charset="0"/>
              </a:rPr>
              <a:t>JAVA </a:t>
            </a:r>
            <a:r>
              <a:rPr lang="en-US" sz="2400" b="1" dirty="0">
                <a:latin typeface="Times New Roman" panose="02020603050405020304" pitchFamily="18" charset="0"/>
                <a:ea typeface="Times New Roman" panose="02020603050405020304" pitchFamily="18" charset="0"/>
              </a:rPr>
              <a:t>SCRIPT- </a:t>
            </a:r>
            <a:r>
              <a:rPr lang="en-US" sz="2400" dirty="0"/>
              <a:t>JavaScript is a programming language used to add interactivity and functionality to websites. It is commonly used to create dynamic effects, responsive and interactive web pages </a:t>
            </a:r>
            <a:endParaRPr lang="en-US" sz="2400" b="1" dirty="0">
              <a:latin typeface="Times New Roman" panose="02020603050405020304" pitchFamily="18" charset="0"/>
              <a:ea typeface="Times New Roman" panose="02020603050405020304" pitchFamily="18" charset="0"/>
            </a:endParaRPr>
          </a:p>
          <a:p>
            <a:pPr marL="342900" indent="-342900" algn="just">
              <a:buAutoNum type="arabicPeriod"/>
            </a:pPr>
            <a:endParaRPr lang="en-US" sz="2400" b="1" dirty="0">
              <a:latin typeface="Times New Roman" panose="02020603050405020304" pitchFamily="18" charset="0"/>
              <a:ea typeface="Times New Roman" panose="02020603050405020304" pitchFamily="18" charset="0"/>
            </a:endParaRPr>
          </a:p>
          <a:p>
            <a:pPr algn="just"/>
            <a:r>
              <a:rPr lang="en-US" b="1" dirty="0" smtClean="0">
                <a:latin typeface="Times New Roman" panose="02020603050405020304" pitchFamily="18" charset="0"/>
                <a:ea typeface="Times New Roman" panose="02020603050405020304" pitchFamily="18" charset="0"/>
              </a:rPr>
              <a:t>4. VS </a:t>
            </a:r>
            <a:r>
              <a:rPr lang="en-US" b="1" dirty="0">
                <a:latin typeface="Times New Roman" panose="02020603050405020304" pitchFamily="18" charset="0"/>
                <a:ea typeface="Times New Roman" panose="02020603050405020304" pitchFamily="18" charset="0"/>
              </a:rPr>
              <a:t>CODE </a:t>
            </a:r>
            <a:r>
              <a:rPr lang="en-US" b="1" dirty="0" smtClean="0">
                <a:latin typeface="Times New Roman" panose="02020603050405020304" pitchFamily="18" charset="0"/>
                <a:ea typeface="Times New Roman" panose="02020603050405020304" pitchFamily="18" charset="0"/>
              </a:rPr>
              <a:t>- </a:t>
            </a:r>
            <a:r>
              <a:rPr lang="en-US" sz="2400" dirty="0">
                <a:latin typeface="+mj-lt"/>
              </a:rPr>
              <a:t>Visual Studio Code, is a popular source code editor developed by Microsoft. It is designed to provide a lightweight and versatile coding environment for developers.</a:t>
            </a:r>
            <a:endParaRPr lang="en-IN" sz="2400" dirty="0">
              <a:latin typeface="+mj-lt"/>
              <a:ea typeface="Times New Roman" panose="02020603050405020304" pitchFamily="18" charset="0"/>
            </a:endParaRPr>
          </a:p>
          <a:p>
            <a:pPr algn="just"/>
            <a:endParaRPr lang="en-IN" sz="2400" dirty="0">
              <a:latin typeface="+mj-lt"/>
            </a:endParaRPr>
          </a:p>
        </p:txBody>
      </p:sp>
      <p:pic>
        <p:nvPicPr>
          <p:cNvPr id="3" name="Picture 2" descr="Icon&#10;&#10;Description automatically generated">
            <a:extLst>
              <a:ext uri="{FF2B5EF4-FFF2-40B4-BE49-F238E27FC236}">
                <a16:creationId xmlns="" xmlns:a16="http://schemas.microsoft.com/office/drawing/2014/main" id="{CF3A0EF1-8719-09E3-37A0-DC4F128B39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3443624"/>
            <a:ext cx="1054100" cy="914400"/>
          </a:xfrm>
          <a:prstGeom prst="rect">
            <a:avLst/>
          </a:prstGeom>
        </p:spPr>
      </p:pic>
      <p:pic>
        <p:nvPicPr>
          <p:cNvPr id="4" name="Picture 3">
            <a:extLst>
              <a:ext uri="{FF2B5EF4-FFF2-40B4-BE49-F238E27FC236}">
                <a16:creationId xmlns="" xmlns:a16="http://schemas.microsoft.com/office/drawing/2014/main" id="{E7BBCEEB-D9BC-88B9-0037-EBF812891EF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7582" y="1556792"/>
            <a:ext cx="1047750" cy="1104900"/>
          </a:xfrm>
          <a:prstGeom prst="rect">
            <a:avLst/>
          </a:prstGeom>
          <a:noFill/>
          <a:ln>
            <a:noFill/>
          </a:ln>
        </p:spPr>
      </p:pic>
    </p:spTree>
    <p:extLst>
      <p:ext uri="{BB962C8B-B14F-4D97-AF65-F5344CB8AC3E}">
        <p14:creationId xmlns:p14="http://schemas.microsoft.com/office/powerpoint/2010/main" val="1100686885"/>
      </p:ext>
    </p:extLst>
  </p:cSld>
  <p:clrMapOvr>
    <a:masterClrMapping/>
  </p:clrMapOvr>
  <p:transition advTm="4000">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5"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5469190"/>
          </a:xfrm>
          <a:prstGeom prst="rect">
            <a:avLst/>
          </a:prstGeom>
        </p:spPr>
        <p:txBody>
          <a:bodyPr wrap="square">
            <a:spAutoFit/>
          </a:bodyPr>
          <a:lstStyle/>
          <a:p>
            <a:pPr marR="82550" algn="just">
              <a:lnSpc>
                <a:spcPct val="115000"/>
              </a:lnSpc>
              <a:tabLst>
                <a:tab pos="523240" algn="l"/>
              </a:tabLst>
            </a:pPr>
            <a:r>
              <a:rPr lang="en-US" sz="1800" u="sng" dirty="0">
                <a:effectLst/>
                <a:latin typeface="Times New Roman" panose="02020603050405020304" pitchFamily="18" charset="0"/>
                <a:ea typeface="Times New Roman" panose="02020603050405020304" pitchFamily="18" charset="0"/>
              </a:rPr>
              <a:t>  </a:t>
            </a:r>
            <a:r>
              <a:rPr lang="en-US" sz="2400" u="sng" dirty="0" smtClean="0">
                <a:effectLst/>
                <a:latin typeface="Times New Roman" panose="02020603050405020304" pitchFamily="18" charset="0"/>
                <a:ea typeface="Times New Roman" panose="02020603050405020304" pitchFamily="18" charset="0"/>
              </a:rPr>
              <a:t>Including following features has been the utmost priority whil</a:t>
            </a:r>
            <a:r>
              <a:rPr lang="en-US" sz="2400" u="sng" dirty="0" smtClean="0">
                <a:latin typeface="Times New Roman" panose="02020603050405020304" pitchFamily="18" charset="0"/>
                <a:ea typeface="Times New Roman" panose="02020603050405020304" pitchFamily="18" charset="0"/>
              </a:rPr>
              <a:t>e designing the project</a:t>
            </a:r>
            <a:r>
              <a:rPr lang="en-US" sz="2400" dirty="0" smtClean="0">
                <a:latin typeface="Times New Roman" panose="02020603050405020304" pitchFamily="18" charset="0"/>
                <a:ea typeface="Times New Roman" panose="02020603050405020304" pitchFamily="18" charset="0"/>
              </a:rPr>
              <a:t>:</a:t>
            </a:r>
          </a:p>
          <a:p>
            <a:pPr marR="82550" algn="just">
              <a:lnSpc>
                <a:spcPct val="115000"/>
              </a:lnSpc>
              <a:tabLst>
                <a:tab pos="523240" algn="l"/>
              </a:tabLst>
            </a:pPr>
            <a:endParaRPr lang="en-US" sz="2400" dirty="0" smtClean="0">
              <a:latin typeface="Times New Roman" panose="02020603050405020304" pitchFamily="18" charset="0"/>
              <a:ea typeface="Times New Roman" panose="02020603050405020304" pitchFamily="18" charset="0"/>
            </a:endParaRPr>
          </a:p>
          <a:p>
            <a:pPr marR="82550" algn="just">
              <a:lnSpc>
                <a:spcPct val="115000"/>
              </a:lnSpc>
              <a:tabLst>
                <a:tab pos="523240" algn="l"/>
              </a:tabLst>
            </a:pPr>
            <a:endParaRPr lang="en-US" sz="2400" dirty="0" smtClean="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dirty="0" smtClean="0">
                <a:latin typeface="Times New Roman" panose="02020603050405020304" pitchFamily="18" charset="0"/>
                <a:ea typeface="Times New Roman" panose="02020603050405020304" pitchFamily="18" charset="0"/>
              </a:rPr>
              <a:t>1.    </a:t>
            </a:r>
            <a:r>
              <a:rPr lang="en-US" sz="1800" u="sng" dirty="0" smtClean="0">
                <a:effectLst/>
                <a:latin typeface="Times New Roman" panose="02020603050405020304" pitchFamily="18" charset="0"/>
                <a:ea typeface="Times New Roman" panose="02020603050405020304" pitchFamily="18" charset="0"/>
              </a:rPr>
              <a:t>ORGANISED </a:t>
            </a:r>
            <a:r>
              <a:rPr lang="en-US" sz="1800" u="sng" dirty="0">
                <a:effectLst/>
                <a:latin typeface="Times New Roman" panose="02020603050405020304" pitchFamily="18" charset="0"/>
                <a:ea typeface="Times New Roman" panose="02020603050405020304" pitchFamily="18" charset="0"/>
              </a:rPr>
              <a:t>NOTES</a:t>
            </a:r>
            <a:r>
              <a:rPr lang="en-US" sz="1800" dirty="0">
                <a:effectLst/>
                <a:latin typeface="Times New Roman" panose="02020603050405020304" pitchFamily="18" charset="0"/>
                <a:ea typeface="Times New Roman" panose="02020603050405020304" pitchFamily="18" charset="0"/>
              </a:rPr>
              <a:t>: The webpage </a:t>
            </a:r>
            <a:r>
              <a:rPr lang="en-US" sz="1800" b="1" dirty="0">
                <a:effectLst/>
                <a:latin typeface="Times New Roman" panose="02020603050405020304" pitchFamily="18" charset="0"/>
                <a:ea typeface="Times New Roman" panose="02020603050405020304" pitchFamily="18" charset="0"/>
              </a:rPr>
              <a:t>NOTELOG </a:t>
            </a:r>
            <a:r>
              <a:rPr lang="en-US" sz="1800" dirty="0">
                <a:effectLst/>
                <a:latin typeface="Times New Roman" panose="02020603050405020304" pitchFamily="18" charset="0"/>
                <a:ea typeface="Times New Roman" panose="02020603050405020304" pitchFamily="18" charset="0"/>
              </a:rPr>
              <a:t>makes it easy for the </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user to organize their notes orderly , with date, day and time of  entries.</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smtClean="0">
                <a:effectLst/>
                <a:latin typeface="Times New Roman" panose="02020603050405020304" pitchFamily="18" charset="0"/>
                <a:ea typeface="Times New Roman" panose="02020603050405020304" pitchFamily="18" charset="0"/>
              </a:rPr>
              <a:t>2.   </a:t>
            </a:r>
            <a:r>
              <a:rPr lang="en-US" sz="1800" u="sng" dirty="0">
                <a:effectLst/>
                <a:latin typeface="Times New Roman" panose="02020603050405020304" pitchFamily="18" charset="0"/>
                <a:ea typeface="Times New Roman" panose="02020603050405020304" pitchFamily="18" charset="0"/>
              </a:rPr>
              <a:t>ACCESSIBILITY</a:t>
            </a:r>
            <a:r>
              <a:rPr lang="en-US" sz="1800" dirty="0">
                <a:effectLst/>
                <a:latin typeface="Times New Roman" panose="02020603050405020304" pitchFamily="18" charset="0"/>
                <a:ea typeface="Times New Roman" panose="02020603050405020304" pitchFamily="18" charset="0"/>
              </a:rPr>
              <a:t>:   Since notes are online, these can be available</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Anywhere , anytime with ease.</a:t>
            </a:r>
            <a:endParaRPr lang="en-IN" sz="1800" dirty="0">
              <a:effectLst/>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smtClean="0">
                <a:effectLst/>
                <a:latin typeface="Times New Roman" panose="02020603050405020304" pitchFamily="18" charset="0"/>
                <a:ea typeface="Times New Roman" panose="02020603050405020304" pitchFamily="18" charset="0"/>
              </a:rPr>
              <a:t>3. </a:t>
            </a:r>
            <a:r>
              <a:rPr lang="en-US" sz="1800" u="sng" dirty="0" smtClean="0">
                <a:effectLst/>
                <a:latin typeface="Times New Roman" panose="02020603050405020304" pitchFamily="18" charset="0"/>
                <a:ea typeface="Times New Roman" panose="02020603050405020304" pitchFamily="18" charset="0"/>
              </a:rPr>
              <a:t>EFFICIENT</a:t>
            </a:r>
            <a:r>
              <a:rPr lang="en-US" sz="1800" dirty="0">
                <a:effectLst/>
                <a:latin typeface="Times New Roman" panose="02020603050405020304" pitchFamily="18" charset="0"/>
                <a:ea typeface="Times New Roman" panose="02020603050405020304" pitchFamily="18" charset="0"/>
              </a:rPr>
              <a:t>: Very </a:t>
            </a:r>
            <a:r>
              <a:rPr lang="en-US" sz="1800" dirty="0" smtClean="0">
                <a:effectLst/>
                <a:latin typeface="Times New Roman" panose="02020603050405020304" pitchFamily="18" charset="0"/>
                <a:ea typeface="Times New Roman" panose="02020603050405020304" pitchFamily="18" charset="0"/>
              </a:rPr>
              <a:t>few resources </a:t>
            </a:r>
            <a:r>
              <a:rPr lang="en-US" sz="1800" dirty="0">
                <a:effectLst/>
                <a:latin typeface="Times New Roman" panose="02020603050405020304" pitchFamily="18" charset="0"/>
                <a:ea typeface="Times New Roman" panose="02020603050405020304" pitchFamily="18" charset="0"/>
              </a:rPr>
              <a:t>are required to store and </a:t>
            </a:r>
            <a:r>
              <a:rPr lang="en-US" sz="1800" dirty="0" smtClean="0">
                <a:effectLst/>
                <a:latin typeface="Times New Roman" panose="02020603050405020304" pitchFamily="18" charset="0"/>
                <a:ea typeface="Times New Roman" panose="02020603050405020304" pitchFamily="18" charset="0"/>
              </a:rPr>
              <a:t>run the </a:t>
            </a:r>
            <a:br>
              <a:rPr lang="en-US" sz="1800" dirty="0" smtClean="0">
                <a:effectLst/>
                <a:latin typeface="Times New Roman" panose="02020603050405020304" pitchFamily="18" charset="0"/>
                <a:ea typeface="Times New Roman" panose="02020603050405020304" pitchFamily="18" charset="0"/>
              </a:rPr>
            </a:br>
            <a:r>
              <a:rPr lang="en-US" sz="1800" dirty="0" smtClean="0">
                <a:effectLst/>
                <a:latin typeface="Times New Roman" panose="02020603050405020304" pitchFamily="18" charset="0"/>
                <a:ea typeface="Times New Roman" panose="02020603050405020304" pitchFamily="18" charset="0"/>
              </a:rPr>
              <a:t>           webpage.</a:t>
            </a:r>
          </a:p>
          <a:p>
            <a:pPr marR="82550" algn="just">
              <a:lnSpc>
                <a:spcPct val="115000"/>
              </a:lnSpc>
              <a:tabLst>
                <a:tab pos="523240" algn="l"/>
              </a:tabLst>
            </a:pPr>
            <a:endParaRPr lang="en-IN" dirty="0">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552" y="116632"/>
            <a:ext cx="5486400" cy="914400"/>
          </a:xfrm>
        </p:spPr>
        <p:txBody>
          <a:bodyPr/>
          <a:lstStyle/>
          <a:p>
            <a:r>
              <a:rPr lang="en-US" sz="2400" dirty="0" err="1" smtClean="0"/>
              <a:t>Contd</a:t>
            </a:r>
            <a:r>
              <a:rPr lang="en-US" sz="2400" dirty="0" smtClean="0"/>
              <a:t>…</a:t>
            </a:r>
            <a:endParaRPr lang="en-IN" sz="2400" dirty="0"/>
          </a:p>
        </p:txBody>
      </p:sp>
      <p:sp>
        <p:nvSpPr>
          <p:cNvPr id="3" name="Subtitle 2"/>
          <p:cNvSpPr>
            <a:spLocks noGrp="1"/>
          </p:cNvSpPr>
          <p:nvPr>
            <p:ph type="subTitle" idx="1"/>
          </p:nvPr>
        </p:nvSpPr>
        <p:spPr>
          <a:xfrm>
            <a:off x="539552" y="1844824"/>
            <a:ext cx="7632848" cy="4724400"/>
          </a:xfrm>
        </p:spPr>
        <p:txBody>
          <a:bodyPr/>
          <a:lstStyle/>
          <a:p>
            <a:pPr marR="82550" algn="just">
              <a:lnSpc>
                <a:spcPct val="115000"/>
              </a:lnSpc>
              <a:tabLst>
                <a:tab pos="523240" algn="l"/>
              </a:tabLst>
            </a:pPr>
            <a:r>
              <a:rPr lang="en-US" sz="1800" dirty="0" smtClean="0">
                <a:solidFill>
                  <a:schemeClr val="tx1"/>
                </a:solidFill>
                <a:latin typeface="Times New Roman" panose="02020603050405020304" pitchFamily="18" charset="0"/>
                <a:ea typeface="Times New Roman" panose="02020603050405020304" pitchFamily="18" charset="0"/>
              </a:rPr>
              <a:t>4. </a:t>
            </a:r>
            <a:r>
              <a:rPr lang="en-US" sz="1800" u="sng" dirty="0" smtClean="0">
                <a:solidFill>
                  <a:schemeClr val="tx1"/>
                </a:solidFill>
                <a:latin typeface="Times New Roman" panose="02020603050405020304" pitchFamily="18" charset="0"/>
                <a:ea typeface="Times New Roman" panose="02020603050405020304" pitchFamily="18" charset="0"/>
              </a:rPr>
              <a:t>EASY </a:t>
            </a:r>
            <a:r>
              <a:rPr lang="en-US" sz="1800" u="sng" dirty="0">
                <a:solidFill>
                  <a:schemeClr val="tx1"/>
                </a:solidFill>
                <a:latin typeface="Times New Roman" panose="02020603050405020304" pitchFamily="18" charset="0"/>
                <a:ea typeface="Times New Roman" panose="02020603050405020304" pitchFamily="18" charset="0"/>
              </a:rPr>
              <a:t>TO USE</a:t>
            </a:r>
            <a:r>
              <a:rPr lang="en-US" sz="1800" dirty="0">
                <a:solidFill>
                  <a:schemeClr val="tx1"/>
                </a:solidFill>
                <a:latin typeface="Times New Roman" panose="02020603050405020304" pitchFamily="18" charset="0"/>
                <a:ea typeface="Times New Roman" panose="02020603050405020304" pitchFamily="18" charset="0"/>
              </a:rPr>
              <a:t> : The application provides an easy to use , user-</a:t>
            </a:r>
            <a:endParaRPr lang="en-IN" sz="1800" dirty="0">
              <a:solidFill>
                <a:schemeClr val="tx1"/>
              </a:solidFill>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solidFill>
                  <a:schemeClr val="tx1"/>
                </a:solidFill>
                <a:latin typeface="Times New Roman" panose="02020603050405020304" pitchFamily="18" charset="0"/>
                <a:ea typeface="Times New Roman" panose="02020603050405020304" pitchFamily="18" charset="0"/>
              </a:rPr>
              <a:t>           friendly interface which provides addition of notes, notepads, list all</a:t>
            </a:r>
            <a:endParaRPr lang="en-IN" sz="1800" dirty="0">
              <a:solidFill>
                <a:schemeClr val="tx1"/>
              </a:solidFill>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solidFill>
                  <a:schemeClr val="tx1"/>
                </a:solidFill>
                <a:latin typeface="Times New Roman" panose="02020603050405020304" pitchFamily="18" charset="0"/>
                <a:ea typeface="Times New Roman" panose="02020603050405020304" pitchFamily="18" charset="0"/>
              </a:rPr>
              <a:t>           the tasks together, sort completed and incomplete tasks in one-single       </a:t>
            </a:r>
            <a:endParaRPr lang="en-IN" sz="1800" dirty="0">
              <a:solidFill>
                <a:schemeClr val="tx1"/>
              </a:solidFill>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solidFill>
                  <a:schemeClr val="tx1"/>
                </a:solidFill>
                <a:latin typeface="Times New Roman" panose="02020603050405020304" pitchFamily="18" charset="0"/>
                <a:ea typeface="Times New Roman" panose="02020603050405020304" pitchFamily="18" charset="0"/>
              </a:rPr>
              <a:t>           click.</a:t>
            </a:r>
            <a:endParaRPr lang="en-IN" sz="1800" dirty="0">
              <a:solidFill>
                <a:schemeClr val="tx1"/>
              </a:solidFill>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solidFill>
                  <a:schemeClr val="tx1"/>
                </a:solidFill>
                <a:latin typeface="Times New Roman" panose="02020603050405020304" pitchFamily="18" charset="0"/>
                <a:ea typeface="Times New Roman" panose="02020603050405020304" pitchFamily="18" charset="0"/>
              </a:rPr>
              <a:t> </a:t>
            </a:r>
            <a:endParaRPr lang="en-IN" sz="1800" dirty="0">
              <a:solidFill>
                <a:schemeClr val="tx1"/>
              </a:solidFill>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solidFill>
                  <a:schemeClr val="tx1"/>
                </a:solidFill>
                <a:latin typeface="Times New Roman" panose="02020603050405020304" pitchFamily="18" charset="0"/>
                <a:ea typeface="Times New Roman" panose="02020603050405020304" pitchFamily="18" charset="0"/>
              </a:rPr>
              <a:t> </a:t>
            </a:r>
            <a:r>
              <a:rPr lang="en-US" sz="1800" dirty="0" smtClean="0">
                <a:solidFill>
                  <a:schemeClr val="tx1"/>
                </a:solidFill>
                <a:latin typeface="Times New Roman" panose="02020603050405020304" pitchFamily="18" charset="0"/>
                <a:ea typeface="Times New Roman" panose="02020603050405020304" pitchFamily="18" charset="0"/>
              </a:rPr>
              <a:t>5.  </a:t>
            </a:r>
            <a:r>
              <a:rPr lang="en-US" sz="1800" u="sng" dirty="0">
                <a:solidFill>
                  <a:schemeClr val="tx1"/>
                </a:solidFill>
                <a:latin typeface="Times New Roman" panose="02020603050405020304" pitchFamily="18" charset="0"/>
                <a:ea typeface="Times New Roman" panose="02020603050405020304" pitchFamily="18" charset="0"/>
              </a:rPr>
              <a:t>FREE TO USE </a:t>
            </a:r>
            <a:r>
              <a:rPr lang="en-US" sz="1800" dirty="0">
                <a:solidFill>
                  <a:schemeClr val="tx1"/>
                </a:solidFill>
                <a:latin typeface="Times New Roman" panose="02020603050405020304" pitchFamily="18" charset="0"/>
                <a:ea typeface="Times New Roman" panose="02020603050405020304" pitchFamily="18" charset="0"/>
              </a:rPr>
              <a:t>: The </a:t>
            </a:r>
            <a:r>
              <a:rPr lang="en-US" sz="1800" dirty="0" err="1">
                <a:solidFill>
                  <a:schemeClr val="tx1"/>
                </a:solidFill>
                <a:latin typeface="Times New Roman" panose="02020603050405020304" pitchFamily="18" charset="0"/>
                <a:ea typeface="Times New Roman" panose="02020603050405020304" pitchFamily="18" charset="0"/>
              </a:rPr>
              <a:t>notelog</a:t>
            </a:r>
            <a:r>
              <a:rPr lang="en-US" sz="1800" dirty="0">
                <a:solidFill>
                  <a:schemeClr val="tx1"/>
                </a:solidFill>
                <a:latin typeface="Times New Roman" panose="02020603050405020304" pitchFamily="18" charset="0"/>
                <a:ea typeface="Times New Roman" panose="02020603050405020304" pitchFamily="18" charset="0"/>
              </a:rPr>
              <a:t> application is completely free to use and </a:t>
            </a:r>
            <a:endParaRPr lang="en-IN" sz="1800" dirty="0">
              <a:solidFill>
                <a:schemeClr val="tx1"/>
              </a:solidFill>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solidFill>
                  <a:schemeClr val="tx1"/>
                </a:solidFill>
                <a:latin typeface="Times New Roman" panose="02020603050405020304" pitchFamily="18" charset="0"/>
                <a:ea typeface="Times New Roman" panose="02020603050405020304" pitchFamily="18" charset="0"/>
              </a:rPr>
              <a:t>          </a:t>
            </a:r>
            <a:r>
              <a:rPr lang="en-US" sz="1800" dirty="0" smtClean="0">
                <a:solidFill>
                  <a:schemeClr val="tx1"/>
                </a:solidFill>
                <a:latin typeface="Times New Roman" panose="02020603050405020304" pitchFamily="18" charset="0"/>
                <a:ea typeface="Times New Roman" panose="02020603050405020304" pitchFamily="18" charset="0"/>
              </a:rPr>
              <a:t> Can </a:t>
            </a:r>
            <a:r>
              <a:rPr lang="en-US" sz="1800" dirty="0">
                <a:solidFill>
                  <a:schemeClr val="tx1"/>
                </a:solidFill>
                <a:latin typeface="Times New Roman" panose="02020603050405020304" pitchFamily="18" charset="0"/>
                <a:ea typeface="Times New Roman" panose="02020603050405020304" pitchFamily="18" charset="0"/>
              </a:rPr>
              <a:t>be used by anyone for any purpose (household / professional/ </a:t>
            </a:r>
            <a:endParaRPr lang="en-IN" sz="1800" dirty="0">
              <a:solidFill>
                <a:schemeClr val="tx1"/>
              </a:solidFill>
              <a:latin typeface="Times New Roman" panose="02020603050405020304" pitchFamily="18" charset="0"/>
              <a:ea typeface="Times New Roman" panose="02020603050405020304" pitchFamily="18" charset="0"/>
            </a:endParaRPr>
          </a:p>
          <a:p>
            <a:pPr marR="82550" algn="just">
              <a:lnSpc>
                <a:spcPct val="115000"/>
              </a:lnSpc>
              <a:tabLst>
                <a:tab pos="523240" algn="l"/>
              </a:tabLst>
            </a:pPr>
            <a:r>
              <a:rPr lang="en-US" sz="1800" dirty="0">
                <a:solidFill>
                  <a:schemeClr val="tx1"/>
                </a:solidFill>
                <a:latin typeface="Times New Roman" panose="02020603050405020304" pitchFamily="18" charset="0"/>
                <a:ea typeface="Times New Roman" panose="02020603050405020304" pitchFamily="18" charset="0"/>
              </a:rPr>
              <a:t>           Business etc. </a:t>
            </a:r>
            <a:r>
              <a:rPr lang="en-US" sz="1800" dirty="0" smtClean="0">
                <a:solidFill>
                  <a:schemeClr val="tx1"/>
                </a:solidFill>
                <a:latin typeface="Times New Roman" panose="02020603050405020304" pitchFamily="18" charset="0"/>
                <a:ea typeface="Times New Roman" panose="02020603050405020304" pitchFamily="18" charset="0"/>
              </a:rPr>
              <a:t>)</a:t>
            </a:r>
            <a:endParaRPr lang="en-IN" sz="1800" dirty="0">
              <a:solidFill>
                <a:schemeClr val="tx1"/>
              </a:solidFill>
              <a:latin typeface="Times New Roman" panose="02020603050405020304" pitchFamily="18" charset="0"/>
              <a:ea typeface="Times New Roman" panose="02020603050405020304" pitchFamily="18" charset="0"/>
            </a:endParaRPr>
          </a:p>
          <a:p>
            <a:pPr algn="just"/>
            <a:endParaRPr lang="en-IN" sz="1800" dirty="0"/>
          </a:p>
        </p:txBody>
      </p:sp>
    </p:spTree>
    <p:extLst>
      <p:ext uri="{BB962C8B-B14F-4D97-AF65-F5344CB8AC3E}">
        <p14:creationId xmlns:p14="http://schemas.microsoft.com/office/powerpoint/2010/main" val="93069667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936</TotalTime>
  <Words>575</Words>
  <Application>Microsoft Office PowerPoint</Application>
  <PresentationFormat>On-screen Show (4:3)</PresentationFormat>
  <Paragraphs>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Gk</cp:lastModifiedBy>
  <cp:revision>58</cp:revision>
  <dcterms:created xsi:type="dcterms:W3CDTF">2022-12-12T14:14:34Z</dcterms:created>
  <dcterms:modified xsi:type="dcterms:W3CDTF">2023-05-28T12:19:05Z</dcterms:modified>
</cp:coreProperties>
</file>