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78" r:id="rId9"/>
    <p:sldId id="279"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2" d="100"/>
          <a:sy n="72" d="100"/>
        </p:scale>
        <p:origin x="113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5/21/2023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5/21/2023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43184"/>
            <a:ext cx="5112568" cy="2185214"/>
          </a:xfrm>
          <a:prstGeom prst="rect">
            <a:avLst/>
          </a:prstGeom>
          <a:solidFill>
            <a:schemeClr val="accent6">
              <a:lumMod val="60000"/>
              <a:lumOff val="40000"/>
            </a:schemeClr>
          </a:solidFill>
        </p:spPr>
        <p:txBody>
          <a:bodyPr wrap="square" rtlCol="0">
            <a:spAutoFit/>
          </a:bodyPr>
          <a:lstStyle/>
          <a:p>
            <a:r>
              <a:rPr lang="en-US" sz="2000" dirty="0"/>
              <a:t>Team Details: Garima(2210990313)</a:t>
            </a:r>
          </a:p>
          <a:p>
            <a:r>
              <a:rPr lang="en-US" sz="2000" dirty="0"/>
              <a:t> Garima(2210990314)</a:t>
            </a:r>
          </a:p>
          <a:p>
            <a:r>
              <a:rPr lang="en-US" sz="2000" dirty="0" err="1"/>
              <a:t>Garv</a:t>
            </a:r>
            <a:r>
              <a:rPr lang="en-US" sz="2000" dirty="0"/>
              <a:t>(2210990315)</a:t>
            </a:r>
          </a:p>
          <a:p>
            <a:r>
              <a:rPr lang="en-US" sz="2000" dirty="0"/>
              <a:t>Garvit(2210990316)</a:t>
            </a:r>
          </a:p>
          <a:p>
            <a:endParaRPr lang="en-US" dirty="0">
              <a:solidFill>
                <a:schemeClr val="bg1"/>
              </a:solidFill>
            </a:endParaRPr>
          </a:p>
          <a:p>
            <a:r>
              <a:rPr lang="en-US" sz="2000" dirty="0">
                <a:latin typeface="Times New Roman" pitchFamily="18" charset="0"/>
                <a:cs typeface="Times New Roman" pitchFamily="18" charset="0"/>
              </a:rPr>
              <a:t>Faculty Coordinator: Dr. Monika Sethi</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251520" y="1340768"/>
            <a:ext cx="8136904" cy="4770537"/>
          </a:xfrm>
          <a:prstGeom prst="rect">
            <a:avLst/>
          </a:prstGeom>
        </p:spPr>
        <p:txBody>
          <a:bodyPr wrap="square">
            <a:spAutoFit/>
          </a:bodyPr>
          <a:lstStyle/>
          <a:p>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NOTE</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LOG</a:t>
            </a:r>
          </a:p>
          <a:p>
            <a:endParaRPr lang="en-US" sz="3200" b="1" dirty="0">
              <a:latin typeface="Times New Roman" pitchFamily="18" charset="0"/>
              <a:cs typeface="Times New Roman" pitchFamily="18" charset="0"/>
            </a:endParaRPr>
          </a:p>
          <a:p>
            <a:r>
              <a:rPr lang="en-US" dirty="0">
                <a:latin typeface="Times New Roman" pitchFamily="18" charset="0"/>
                <a:cs typeface="Times New Roman" pitchFamily="18" charset="0"/>
              </a:rPr>
              <a:t>MADE </a:t>
            </a:r>
            <a:r>
              <a:rPr lang="en-US" dirty="0" err="1">
                <a:latin typeface="Times New Roman" pitchFamily="18" charset="0"/>
                <a:cs typeface="Times New Roman" pitchFamily="18" charset="0"/>
              </a:rPr>
              <a:t>BY:</a:t>
            </a:r>
            <a:r>
              <a:rPr lang="en-US" dirty="0" err="1"/>
              <a:t>Garima</a:t>
            </a:r>
            <a:r>
              <a:rPr lang="en-US" dirty="0"/>
              <a:t>(2210990313)</a:t>
            </a:r>
          </a:p>
          <a:p>
            <a:r>
              <a:rPr lang="en-US" dirty="0"/>
              <a:t> Garima(2210990314)</a:t>
            </a:r>
          </a:p>
          <a:p>
            <a:r>
              <a:rPr lang="en-US" dirty="0" err="1"/>
              <a:t>Garv</a:t>
            </a:r>
            <a:r>
              <a:rPr lang="en-US" dirty="0"/>
              <a:t>(2210990315)</a:t>
            </a:r>
          </a:p>
          <a:p>
            <a:r>
              <a:rPr lang="en-US" dirty="0"/>
              <a:t>Garvit(2210990316)</a:t>
            </a:r>
          </a:p>
          <a:p>
            <a:r>
              <a:rPr lang="en-US" sz="3200" dirty="0">
                <a:latin typeface="Times New Roman" pitchFamily="18" charset="0"/>
                <a:cs typeface="Times New Roman" pitchFamily="18" charset="0"/>
              </a:rPr>
              <a:t> </a:t>
            </a:r>
          </a:p>
          <a:p>
            <a:r>
              <a:rPr lang="en-US" sz="1800" dirty="0">
                <a:effectLst/>
                <a:latin typeface="Times New Roman" panose="02020603050405020304" pitchFamily="18" charset="0"/>
                <a:ea typeface="Times New Roman" panose="02020603050405020304" pitchFamily="18" charset="0"/>
              </a:rPr>
              <a:t>A Note log is a simple prioritized list of the tasks a person must complete. People make a list of everything they need to do, ranked according to priority from the most critical task at the top to the least critical task at the bottom. Note logs are quickly made entries of the tasks or the atomic entities. </a:t>
            </a:r>
            <a:endParaRPr lang="en-IN" sz="1800" dirty="0">
              <a:effectLst/>
              <a:latin typeface="Times New Roman" panose="02020603050405020304" pitchFamily="18" charset="0"/>
              <a:ea typeface="Times New Roman" panose="02020603050405020304" pitchFamily="18" charset="0"/>
            </a:endParaRPr>
          </a:p>
          <a:p>
            <a:endParaRPr lang="en-US" sz="3200" dirty="0">
              <a:latin typeface="Times New Roman" pitchFamily="18" charset="0"/>
              <a:cs typeface="Times New Roman" pitchFamily="18" charset="0"/>
            </a:endParaRPr>
          </a:p>
          <a:p>
            <a:r>
              <a:rPr lang="en-US" sz="3200" b="1" dirty="0">
                <a:latin typeface="Times New Roman" pitchFamily="18" charset="0"/>
                <a:cs typeface="Times New Roman" pitchFamily="18" charset="0"/>
              </a:rPr>
              <a:t> </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3728200"/>
          </a:xfrm>
          <a:prstGeom prst="rect">
            <a:avLst/>
          </a:prstGeom>
        </p:spPr>
        <p:txBody>
          <a:bodyPr wrap="square">
            <a:spAutoFit/>
          </a:bodyPr>
          <a:lstStyle/>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rPr>
              <a:t>Traditionally , notes are written on a piece of paper, or post-it notes and do act as memory aids. But as technology has evolved with time, we have been able to create notes using online notepads, applications, spreadsheets, word documents and many more. Note logs can be used in personal and professional life both , accessed anytime, anywhere with ease. </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rPr>
              <a:t>But sometimes many note making apps are not well </a:t>
            </a:r>
            <a:r>
              <a:rPr lang="en-US" sz="1800" dirty="0" err="1">
                <a:effectLst/>
                <a:latin typeface="Times New Roman" panose="02020603050405020304" pitchFamily="18" charset="0"/>
                <a:ea typeface="Times New Roman" panose="02020603050405020304" pitchFamily="18" charset="0"/>
              </a:rPr>
              <a:t>organised</a:t>
            </a:r>
            <a:r>
              <a:rPr lang="en-US" sz="1800" dirty="0">
                <a:effectLst/>
                <a:latin typeface="Times New Roman" panose="02020603050405020304" pitchFamily="18" charset="0"/>
                <a:ea typeface="Times New Roman" panose="02020603050405020304" pitchFamily="18" charset="0"/>
              </a:rPr>
              <a:t> and make it difficult to </a:t>
            </a:r>
            <a:r>
              <a:rPr lang="en-US" sz="1800" dirty="0" err="1">
                <a:effectLst/>
                <a:latin typeface="Times New Roman" panose="02020603050405020304" pitchFamily="18" charset="0"/>
                <a:ea typeface="Times New Roman" panose="02020603050405020304" pitchFamily="18" charset="0"/>
              </a:rPr>
              <a:t>organise</a:t>
            </a:r>
            <a:r>
              <a:rPr lang="en-US" sz="1800" dirty="0">
                <a:effectLst/>
                <a:latin typeface="Times New Roman" panose="02020603050405020304" pitchFamily="18" charset="0"/>
                <a:ea typeface="Times New Roman" panose="02020603050405020304" pitchFamily="18" charset="0"/>
              </a:rPr>
              <a:t> notes; sometimes notes are not properly synced which creates frustration among users , and the interface that is used is quite boring for the users.</a:t>
            </a:r>
            <a:endParaRPr lang="en-IN" sz="1800" dirty="0">
              <a:effectLst/>
              <a:latin typeface="Times New Roman" panose="02020603050405020304" pitchFamily="18" charset="0"/>
              <a:ea typeface="Times New Roman" panose="02020603050405020304" pitchFamily="18" charset="0"/>
            </a:endParaRPr>
          </a:p>
          <a:p>
            <a:r>
              <a:rPr lang="en-US" sz="1800" kern="0" dirty="0">
                <a:effectLst/>
                <a:latin typeface="Times New Roman" panose="02020603050405020304" pitchFamily="18" charset="0"/>
                <a:ea typeface="Times New Roman" panose="02020603050405020304" pitchFamily="18" charset="0"/>
              </a:rPr>
              <a:t>Overall, there is a solution to above problem in the form of online note-making app that offers effective </a:t>
            </a:r>
            <a:r>
              <a:rPr lang="en-US" sz="1800" kern="0" dirty="0" err="1">
                <a:effectLst/>
                <a:latin typeface="Times New Roman" panose="02020603050405020304" pitchFamily="18" charset="0"/>
                <a:ea typeface="Times New Roman" panose="02020603050405020304" pitchFamily="18" charset="0"/>
              </a:rPr>
              <a:t>organisation</a:t>
            </a:r>
            <a:r>
              <a:rPr lang="en-US" sz="1800" kern="0" dirty="0">
                <a:effectLst/>
                <a:latin typeface="Times New Roman" panose="02020603050405020304" pitchFamily="18" charset="0"/>
                <a:ea typeface="Times New Roman" panose="02020603050405020304" pitchFamily="18" charset="0"/>
              </a:rPr>
              <a:t>, with time, day and date of entry of notes and an  interesting interface to the user </a:t>
            </a: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611560" y="845423"/>
            <a:ext cx="8136904" cy="3293209"/>
          </a:xfrm>
          <a:prstGeom prst="rect">
            <a:avLst/>
          </a:prstGeom>
        </p:spPr>
        <p:txBody>
          <a:bodyPr wrap="square">
            <a:spAutoFit/>
          </a:bodyPr>
          <a:lstStyle/>
          <a:p>
            <a:endParaRPr lang="en-US" sz="3200" dirty="0">
              <a:latin typeface="Times New Roman" pitchFamily="18" charset="0"/>
              <a:cs typeface="Times New Roman" pitchFamily="18" charset="0"/>
            </a:endParaRPr>
          </a:p>
          <a:p>
            <a:r>
              <a:rPr lang="en-US" sz="1800" b="1" dirty="0">
                <a:effectLst/>
                <a:latin typeface="Times New Roman" panose="02020603050405020304" pitchFamily="18" charset="0"/>
                <a:ea typeface="Times New Roman" panose="02020603050405020304" pitchFamily="18" charset="0"/>
              </a:rPr>
              <a:t>The Front-End technologies that are used to implement this project are:</a:t>
            </a:r>
          </a:p>
          <a:p>
            <a:pPr marL="342900" indent="-342900">
              <a:buAutoNum type="arabicPeriod"/>
            </a:pPr>
            <a:r>
              <a:rPr lang="en-US" b="1" dirty="0">
                <a:latin typeface="Times New Roman" panose="02020603050405020304" pitchFamily="18" charset="0"/>
                <a:ea typeface="Times New Roman" panose="02020603050405020304" pitchFamily="18" charset="0"/>
              </a:rPr>
              <a:t>HTML</a:t>
            </a:r>
          </a:p>
          <a:p>
            <a:pPr marL="342900" indent="-342900">
              <a:buAutoNum type="arabicPeriod"/>
            </a:pPr>
            <a:endParaRPr lang="en-US" b="1" dirty="0">
              <a:latin typeface="Times New Roman" panose="02020603050405020304" pitchFamily="18" charset="0"/>
              <a:ea typeface="Times New Roman" panose="02020603050405020304" pitchFamily="18" charset="0"/>
            </a:endParaRPr>
          </a:p>
          <a:p>
            <a:pPr marL="342900" indent="-342900">
              <a:buAutoNum type="arabicPeriod"/>
            </a:pPr>
            <a:r>
              <a:rPr lang="en-US" sz="1800" b="1" dirty="0">
                <a:effectLst/>
                <a:latin typeface="Times New Roman" panose="02020603050405020304" pitchFamily="18" charset="0"/>
                <a:ea typeface="Times New Roman" panose="02020603050405020304" pitchFamily="18" charset="0"/>
              </a:rPr>
              <a:t>CSS</a:t>
            </a:r>
          </a:p>
          <a:p>
            <a:pPr marL="342900" indent="-342900">
              <a:buAutoNum type="arabicPeriod"/>
            </a:pPr>
            <a:endParaRPr lang="en-US" sz="1800" b="1" dirty="0">
              <a:effectLst/>
              <a:latin typeface="Times New Roman" panose="02020603050405020304" pitchFamily="18" charset="0"/>
              <a:ea typeface="Times New Roman" panose="02020603050405020304" pitchFamily="18" charset="0"/>
            </a:endParaRPr>
          </a:p>
          <a:p>
            <a:pPr marL="342900" indent="-342900">
              <a:buAutoNum type="arabicPeriod"/>
            </a:pPr>
            <a:r>
              <a:rPr lang="en-US" b="1" dirty="0">
                <a:latin typeface="Times New Roman" panose="02020603050405020304" pitchFamily="18" charset="0"/>
                <a:ea typeface="Times New Roman" panose="02020603050405020304" pitchFamily="18" charset="0"/>
              </a:rPr>
              <a:t>JAVA SCRIPT</a:t>
            </a:r>
          </a:p>
          <a:p>
            <a:pPr marL="342900" indent="-342900">
              <a:buAutoNum type="arabicPeriod"/>
            </a:pPr>
            <a:endParaRPr lang="en-US" b="1" dirty="0">
              <a:latin typeface="Times New Roman" panose="02020603050405020304" pitchFamily="18" charset="0"/>
              <a:ea typeface="Times New Roman" panose="02020603050405020304" pitchFamily="18" charset="0"/>
            </a:endParaRPr>
          </a:p>
          <a:p>
            <a:pPr marL="342900" indent="-342900">
              <a:buAutoNum type="arabicPeriod"/>
            </a:pPr>
            <a:r>
              <a:rPr lang="en-US" sz="1800" b="1" dirty="0">
                <a:effectLst/>
                <a:latin typeface="Times New Roman" panose="02020603050405020304" pitchFamily="18" charset="0"/>
                <a:ea typeface="Times New Roman" panose="02020603050405020304" pitchFamily="18" charset="0"/>
              </a:rPr>
              <a:t>VS CODE </a:t>
            </a:r>
            <a:endParaRPr lang="en-IN" sz="1800" dirty="0">
              <a:effectLst/>
              <a:latin typeface="Times New Roman" panose="02020603050405020304" pitchFamily="18" charset="0"/>
              <a:ea typeface="Times New Roman" panose="02020603050405020304" pitchFamily="18" charset="0"/>
            </a:endParaRPr>
          </a:p>
          <a:p>
            <a:endParaRPr lang="en-US" sz="3200" dirty="0">
              <a:latin typeface="Times New Roman" pitchFamily="18" charset="0"/>
              <a:cs typeface="Times New Roman" pitchFamily="18" charset="0"/>
            </a:endParaRPr>
          </a:p>
        </p:txBody>
      </p:sp>
      <p:pic>
        <p:nvPicPr>
          <p:cNvPr id="4" name="Picture 3" descr="A red and white sign&#10;&#10;Description automatically generated with low confidence">
            <a:extLst>
              <a:ext uri="{FF2B5EF4-FFF2-40B4-BE49-F238E27FC236}">
                <a16:creationId xmlns:a16="http://schemas.microsoft.com/office/drawing/2014/main" id="{E9C01C7F-2EBB-BD77-5401-53C055D53F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5033" y="3876559"/>
            <a:ext cx="1054100" cy="1155700"/>
          </a:xfrm>
          <a:prstGeom prst="rect">
            <a:avLst/>
          </a:prstGeom>
        </p:spPr>
      </p:pic>
      <p:pic>
        <p:nvPicPr>
          <p:cNvPr id="5" name="Picture 4" descr="Icon&#10;&#10;Description automatically generated">
            <a:extLst>
              <a:ext uri="{FF2B5EF4-FFF2-40B4-BE49-F238E27FC236}">
                <a16:creationId xmlns:a16="http://schemas.microsoft.com/office/drawing/2014/main" id="{A563FBA7-CA85-1515-8422-8FF79B92BD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0073" y="3861515"/>
            <a:ext cx="1028700" cy="1155700"/>
          </a:xfrm>
          <a:prstGeom prst="rect">
            <a:avLst/>
          </a:prstGeom>
        </p:spPr>
      </p:pic>
      <p:pic>
        <p:nvPicPr>
          <p:cNvPr id="6" name="Picture 5" descr="Icon&#10;&#10;Description automatically generated">
            <a:extLst>
              <a:ext uri="{FF2B5EF4-FFF2-40B4-BE49-F238E27FC236}">
                <a16:creationId xmlns:a16="http://schemas.microsoft.com/office/drawing/2014/main" id="{CF3A0EF1-8719-09E3-37A0-DC4F128B39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4453" y="4102815"/>
            <a:ext cx="1054100" cy="914400"/>
          </a:xfrm>
          <a:prstGeom prst="rect">
            <a:avLst/>
          </a:prstGeom>
        </p:spPr>
      </p:pic>
      <p:pic>
        <p:nvPicPr>
          <p:cNvPr id="7" name="Picture 6">
            <a:extLst>
              <a:ext uri="{FF2B5EF4-FFF2-40B4-BE49-F238E27FC236}">
                <a16:creationId xmlns:a16="http://schemas.microsoft.com/office/drawing/2014/main" id="{E7BBCEEB-D9BC-88B9-0037-EBF812891EF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3102" y="3893958"/>
            <a:ext cx="1047750" cy="1104900"/>
          </a:xfrm>
          <a:prstGeom prst="rect">
            <a:avLst/>
          </a:prstGeom>
          <a:noFill/>
          <a:ln>
            <a:noFill/>
          </a:ln>
        </p:spPr>
      </p:pic>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196752"/>
            <a:ext cx="8136904" cy="6000104"/>
          </a:xfrm>
          <a:prstGeom prst="rect">
            <a:avLst/>
          </a:prstGeom>
        </p:spPr>
        <p:txBody>
          <a:bodyPr wrap="square">
            <a:spAutoFit/>
          </a:bodyPr>
          <a:lstStyle/>
          <a:p>
            <a:pPr marR="82550" algn="just">
              <a:lnSpc>
                <a:spcPct val="115000"/>
              </a:lnSpc>
              <a:tabLst>
                <a:tab pos="523240" algn="l"/>
              </a:tabLst>
            </a:pPr>
            <a:r>
              <a:rPr lang="en-US" sz="1800" u="sng" dirty="0">
                <a:effectLst/>
                <a:latin typeface="Times New Roman" panose="02020603050405020304" pitchFamily="18" charset="0"/>
                <a:ea typeface="Times New Roman" panose="02020603050405020304" pitchFamily="18" charset="0"/>
              </a:rPr>
              <a:t>   ORGANISED NOTES</a:t>
            </a:r>
            <a:r>
              <a:rPr lang="en-US" sz="1800" dirty="0">
                <a:effectLst/>
                <a:latin typeface="Times New Roman" panose="02020603050405020304" pitchFamily="18" charset="0"/>
                <a:ea typeface="Times New Roman" panose="02020603050405020304" pitchFamily="18" charset="0"/>
              </a:rPr>
              <a:t>: The webpage </a:t>
            </a:r>
            <a:r>
              <a:rPr lang="en-US" sz="1800" b="1" dirty="0">
                <a:effectLst/>
                <a:latin typeface="Times New Roman" panose="02020603050405020304" pitchFamily="18" charset="0"/>
                <a:ea typeface="Times New Roman" panose="02020603050405020304" pitchFamily="18" charset="0"/>
              </a:rPr>
              <a:t>NOTELOG </a:t>
            </a:r>
            <a:r>
              <a:rPr lang="en-US" sz="1800" dirty="0">
                <a:effectLst/>
                <a:latin typeface="Times New Roman" panose="02020603050405020304" pitchFamily="18" charset="0"/>
                <a:ea typeface="Times New Roman" panose="02020603050405020304" pitchFamily="18" charset="0"/>
              </a:rPr>
              <a:t>makes it easy for the </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user to organize their notes orderly , with date, day and time of  entries.</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ACCESSIBILITY</a:t>
            </a:r>
            <a:r>
              <a:rPr lang="en-US" sz="1800" dirty="0">
                <a:effectLst/>
                <a:latin typeface="Times New Roman" panose="02020603050405020304" pitchFamily="18" charset="0"/>
                <a:ea typeface="Times New Roman" panose="02020603050405020304" pitchFamily="18" charset="0"/>
              </a:rPr>
              <a:t>:   Since notes are online, these can be available</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Anywhere , anytime with ease.</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EFFICIENT</a:t>
            </a:r>
            <a:r>
              <a:rPr lang="en-US" sz="1800" dirty="0">
                <a:effectLst/>
                <a:latin typeface="Times New Roman" panose="02020603050405020304" pitchFamily="18" charset="0"/>
                <a:ea typeface="Times New Roman" panose="02020603050405020304" pitchFamily="18" charset="0"/>
              </a:rPr>
              <a:t>: Very few  resources are required to store and  run the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webpage.</a:t>
            </a:r>
            <a:endParaRPr lang="en-IN" dirty="0">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EASY TO USE</a:t>
            </a:r>
            <a:r>
              <a:rPr lang="en-US" sz="1800" dirty="0">
                <a:effectLst/>
                <a:latin typeface="Times New Roman" panose="02020603050405020304" pitchFamily="18" charset="0"/>
                <a:ea typeface="Times New Roman" panose="02020603050405020304" pitchFamily="18" charset="0"/>
              </a:rPr>
              <a:t> : The application provides an easy to use , user-</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friendly interface which provides addition of notes, notepads, list all</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the tasks together, sort completed and incomplete tasks in one-single       </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click.</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FREE TO USE </a:t>
            </a:r>
            <a:r>
              <a:rPr lang="en-US" sz="1800" dirty="0">
                <a:effectLst/>
                <a:latin typeface="Times New Roman" panose="02020603050405020304" pitchFamily="18" charset="0"/>
                <a:ea typeface="Times New Roman" panose="02020603050405020304" pitchFamily="18" charset="0"/>
              </a:rPr>
              <a:t>: The </a:t>
            </a:r>
            <a:r>
              <a:rPr lang="en-US" sz="1800" dirty="0" err="1">
                <a:effectLst/>
                <a:latin typeface="Times New Roman" panose="02020603050405020304" pitchFamily="18" charset="0"/>
                <a:ea typeface="Times New Roman" panose="02020603050405020304" pitchFamily="18" charset="0"/>
              </a:rPr>
              <a:t>notelog</a:t>
            </a:r>
            <a:r>
              <a:rPr lang="en-US" sz="1800" dirty="0">
                <a:effectLst/>
                <a:latin typeface="Times New Roman" panose="02020603050405020304" pitchFamily="18" charset="0"/>
                <a:ea typeface="Times New Roman" panose="02020603050405020304" pitchFamily="18" charset="0"/>
              </a:rPr>
              <a:t> application is completely free to use and </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Can be used by anyone for any purpose (household / professional/ </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Business etc. </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5" name="Picture 4">
            <a:extLst>
              <a:ext uri="{FF2B5EF4-FFF2-40B4-BE49-F238E27FC236}">
                <a16:creationId xmlns:a16="http://schemas.microsoft.com/office/drawing/2014/main" id="{7D5F8516-347A-4D57-615A-614E7BDCE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6" y="1268760"/>
            <a:ext cx="4968552" cy="5112568"/>
          </a:xfrm>
          <a:prstGeom prst="rect">
            <a:avLst/>
          </a:prstGeom>
        </p:spPr>
      </p:pic>
      <p:pic>
        <p:nvPicPr>
          <p:cNvPr id="7" name="Picture 6">
            <a:extLst>
              <a:ext uri="{FF2B5EF4-FFF2-40B4-BE49-F238E27FC236}">
                <a16:creationId xmlns:a16="http://schemas.microsoft.com/office/drawing/2014/main" id="{BB0B8859-5AEA-46FE-CA4F-152DAA5B0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1512662"/>
            <a:ext cx="4670778" cy="4070911"/>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473449" y="1196752"/>
            <a:ext cx="8136904" cy="3885936"/>
          </a:xfrm>
          <a:prstGeom prst="rect">
            <a:avLst/>
          </a:prstGeom>
        </p:spPr>
        <p:txBody>
          <a:bodyPr wrap="square">
            <a:spAutoFit/>
          </a:bodyPr>
          <a:lstStyle/>
          <a:p>
            <a:pPr marL="342900" marR="82550" lvl="0" indent="-342900" algn="just">
              <a:lnSpc>
                <a:spcPct val="200000"/>
              </a:lnSpc>
              <a:spcAft>
                <a:spcPts val="0"/>
              </a:spcAft>
              <a:buFont typeface="Symbol" panose="05050102010706020507" pitchFamily="18" charset="2"/>
              <a:buChar char=""/>
              <a:tabLst>
                <a:tab pos="523240" algn="l"/>
              </a:tabLst>
            </a:pPr>
            <a:r>
              <a:rPr lang="en-US" sz="1800" dirty="0">
                <a:effectLst/>
                <a:latin typeface="Times New Roman" panose="02020603050405020304" pitchFamily="18" charset="0"/>
                <a:ea typeface="Times New Roman" panose="02020603050405020304" pitchFamily="18" charset="0"/>
              </a:rPr>
              <a:t>Improvement in security and integrity</a:t>
            </a:r>
            <a:endParaRPr lang="en-IN" sz="1800" dirty="0">
              <a:effectLst/>
              <a:latin typeface="Times New Roman" panose="02020603050405020304" pitchFamily="18" charset="0"/>
              <a:ea typeface="Times New Roman" panose="02020603050405020304" pitchFamily="18" charset="0"/>
            </a:endParaRPr>
          </a:p>
          <a:p>
            <a:pPr marL="457200" marR="82550" indent="-457835" algn="just">
              <a:lnSpc>
                <a:spcPct val="200000"/>
              </a:lnSpc>
              <a:spcAft>
                <a:spcPts val="0"/>
              </a:spcAft>
              <a:tabLst>
                <a:tab pos="52324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lnSpc>
                <a:spcPct val="200000"/>
              </a:lnSpc>
              <a:spcAft>
                <a:spcPts val="0"/>
              </a:spcAft>
              <a:buFont typeface="Symbol" panose="05050102010706020507" pitchFamily="18" charset="2"/>
              <a:buChar char=""/>
              <a:tabLst>
                <a:tab pos="523240" algn="l"/>
              </a:tabLst>
            </a:pPr>
            <a:r>
              <a:rPr lang="en-US" sz="1800" dirty="0">
                <a:effectLst/>
                <a:latin typeface="Times New Roman" panose="02020603050405020304" pitchFamily="18" charset="0"/>
                <a:ea typeface="Times New Roman" panose="02020603050405020304" pitchFamily="18" charset="0"/>
              </a:rPr>
              <a:t>Integration with other applications such as calendar, mail, location etc.</a:t>
            </a:r>
            <a:endParaRPr lang="en-IN" sz="1800" dirty="0">
              <a:effectLst/>
              <a:latin typeface="Times New Roman" panose="02020603050405020304" pitchFamily="18" charset="0"/>
              <a:ea typeface="Times New Roman" panose="02020603050405020304" pitchFamily="18" charset="0"/>
            </a:endParaRPr>
          </a:p>
          <a:p>
            <a:pPr marL="457200" marR="82550" indent="-457835" algn="just">
              <a:lnSpc>
                <a:spcPct val="200000"/>
              </a:lnSpc>
              <a:spcAft>
                <a:spcPts val="0"/>
              </a:spcAft>
              <a:tabLst>
                <a:tab pos="52324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lnSpc>
                <a:spcPct val="200000"/>
              </a:lnSpc>
              <a:spcAft>
                <a:spcPts val="0"/>
              </a:spcAft>
              <a:buFont typeface="Symbol" panose="05050102010706020507" pitchFamily="18" charset="2"/>
              <a:buChar char=""/>
              <a:tabLst>
                <a:tab pos="523240" algn="l"/>
              </a:tabLst>
            </a:pPr>
            <a:r>
              <a:rPr lang="en-US" sz="1800" dirty="0">
                <a:effectLst/>
                <a:latin typeface="Times New Roman" panose="02020603050405020304" pitchFamily="18" charset="0"/>
                <a:ea typeface="Times New Roman" panose="02020603050405020304" pitchFamily="18" charset="0"/>
              </a:rPr>
              <a:t>Adding features like storage of data, more convenient organization of user data, make the page more customized.</a:t>
            </a:r>
            <a:endParaRPr lang="en-IN" dirty="0">
              <a:latin typeface="Times New Roman" panose="02020603050405020304" pitchFamily="18" charset="0"/>
              <a:ea typeface="Times New Roman" panose="02020603050405020304" pitchFamily="18" charset="0"/>
            </a:endParaRPr>
          </a:p>
          <a:p>
            <a:pPr marL="342900" marR="82550" lvl="0" indent="-342900" algn="just">
              <a:lnSpc>
                <a:spcPct val="200000"/>
              </a:lnSpc>
              <a:spcAft>
                <a:spcPts val="0"/>
              </a:spcAft>
              <a:buFont typeface="Symbol" panose="05050102010706020507" pitchFamily="18" charset="2"/>
              <a:buChar char=""/>
              <a:tabLst>
                <a:tab pos="523240" algn="l"/>
              </a:tabLst>
            </a:pPr>
            <a:r>
              <a:rPr lang="en-US" sz="1800" kern="0" dirty="0">
                <a:effectLst/>
                <a:latin typeface="Times New Roman" panose="02020603050405020304" pitchFamily="18" charset="0"/>
                <a:ea typeface="Times New Roman" panose="02020603050405020304" pitchFamily="18" charset="0"/>
              </a:rPr>
              <a:t>Hosting the web application online to make it accessible to more users.</a:t>
            </a: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2800767"/>
          </a:xfrm>
          <a:prstGeom prst="rect">
            <a:avLst/>
          </a:prstGeom>
        </p:spPr>
        <p:txBody>
          <a:bodyPr wrap="square">
            <a:spAutoFit/>
          </a:bodyPr>
          <a:lstStyle/>
          <a:p>
            <a:pPr marL="342900" marR="82550" lvl="0" indent="-342900">
              <a:lnSpc>
                <a:spcPct val="200000"/>
              </a:lnSpc>
              <a:spcAft>
                <a:spcPts val="0"/>
              </a:spcAft>
              <a:buFont typeface="+mj-lt"/>
              <a:buAutoNum type="alphaLcPeriod"/>
              <a:tabLst>
                <a:tab pos="523240" algn="l"/>
              </a:tabLst>
            </a:pPr>
            <a:r>
              <a:rPr lang="en-US" sz="1800" dirty="0">
                <a:effectLst/>
                <a:latin typeface="Times New Roman" panose="02020603050405020304" pitchFamily="18" charset="0"/>
                <a:ea typeface="Times New Roman" panose="02020603050405020304" pitchFamily="18" charset="0"/>
              </a:rPr>
              <a:t>https://en.wikipedia.org/wiki/HTML</a:t>
            </a:r>
            <a:endParaRPr lang="en-IN" sz="1800" dirty="0">
              <a:effectLst/>
              <a:latin typeface="Times New Roman" panose="02020603050405020304" pitchFamily="18" charset="0"/>
              <a:ea typeface="Times New Roman" panose="02020603050405020304" pitchFamily="18" charset="0"/>
            </a:endParaRPr>
          </a:p>
          <a:p>
            <a:pPr marL="342900" marR="82550" lvl="0" indent="-342900">
              <a:lnSpc>
                <a:spcPct val="200000"/>
              </a:lnSpc>
              <a:spcAft>
                <a:spcPts val="0"/>
              </a:spcAft>
              <a:buFont typeface="+mj-lt"/>
              <a:buAutoNum type="alphaLcPeriod"/>
              <a:tabLst>
                <a:tab pos="523240" algn="l"/>
              </a:tabLst>
            </a:pPr>
            <a:r>
              <a:rPr lang="en-US" sz="1800" dirty="0">
                <a:effectLst/>
                <a:latin typeface="Times New Roman" panose="02020603050405020304" pitchFamily="18" charset="0"/>
                <a:ea typeface="Times New Roman" panose="02020603050405020304" pitchFamily="18" charset="0"/>
              </a:rPr>
              <a:t>www.w3 schools.com</a:t>
            </a:r>
            <a:endParaRPr lang="en-IN" sz="1800" dirty="0">
              <a:effectLst/>
              <a:latin typeface="Times New Roman" panose="02020603050405020304" pitchFamily="18" charset="0"/>
              <a:ea typeface="Times New Roman" panose="02020603050405020304" pitchFamily="18" charset="0"/>
            </a:endParaRPr>
          </a:p>
          <a:p>
            <a:pPr marL="342900" marR="82550" lvl="0" indent="-342900">
              <a:lnSpc>
                <a:spcPct val="200000"/>
              </a:lnSpc>
              <a:spcAft>
                <a:spcPts val="0"/>
              </a:spcAft>
              <a:buFont typeface="+mj-lt"/>
              <a:buAutoNum type="alphaLcPeriod"/>
              <a:tabLst>
                <a:tab pos="523240" algn="l"/>
              </a:tabLst>
            </a:pPr>
            <a:r>
              <a:rPr lang="en-US" sz="1800" dirty="0">
                <a:effectLst/>
                <a:latin typeface="Times New Roman" panose="02020603050405020304" pitchFamily="18" charset="0"/>
                <a:ea typeface="Times New Roman" panose="02020603050405020304" pitchFamily="18" charset="0"/>
              </a:rPr>
              <a:t>https://www.javatpoint.com/css-tutorial</a:t>
            </a:r>
            <a:endParaRPr lang="en-IN" sz="1800" dirty="0">
              <a:effectLst/>
              <a:latin typeface="Times New Roman" panose="02020603050405020304" pitchFamily="18" charset="0"/>
              <a:ea typeface="Times New Roman" panose="02020603050405020304" pitchFamily="18" charset="0"/>
            </a:endParaRPr>
          </a:p>
          <a:p>
            <a:pPr marL="342900" marR="82550" lvl="0" indent="-342900">
              <a:lnSpc>
                <a:spcPct val="200000"/>
              </a:lnSpc>
              <a:spcAft>
                <a:spcPts val="0"/>
              </a:spcAft>
              <a:buFont typeface="+mj-lt"/>
              <a:buAutoNum type="alphaLcPeriod"/>
              <a:tabLst>
                <a:tab pos="523240" algn="l"/>
              </a:tabLst>
            </a:pPr>
            <a:r>
              <a:rPr lang="en-US" sz="1800" dirty="0">
                <a:effectLst/>
                <a:latin typeface="Times New Roman" panose="02020603050405020304" pitchFamily="18" charset="0"/>
                <a:ea typeface="Times New Roman" panose="02020603050405020304" pitchFamily="18" charset="0"/>
              </a:rPr>
              <a:t>codingnepalweb.com</a:t>
            </a:r>
            <a:endParaRPr lang="en-IN" sz="1800" dirty="0">
              <a:effectLst/>
              <a:latin typeface="Times New Roman" panose="02020603050405020304" pitchFamily="18" charset="0"/>
              <a:ea typeface="Times New Roman" panose="02020603050405020304" pitchFamily="18" charset="0"/>
            </a:endParaRPr>
          </a:p>
          <a:p>
            <a:r>
              <a:rPr lang="en-US" sz="3200" dirty="0">
                <a:latin typeface="Times New Roman" pitchFamily="18" charset="0"/>
                <a:cs typeface="Times New Roman" pitchFamily="18" charset="0"/>
              </a:rPr>
              <a:t>  </a:t>
            </a: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TotalTime>
  <Words>556</Words>
  <Application>Microsoft Office PowerPoint</Application>
  <PresentationFormat>On-screen Show (4:3)</PresentationFormat>
  <Paragraphs>74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Symbol</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Garvit Setia</cp:lastModifiedBy>
  <cp:revision>36</cp:revision>
  <dcterms:created xsi:type="dcterms:W3CDTF">2022-12-12T14:14:34Z</dcterms:created>
  <dcterms:modified xsi:type="dcterms:W3CDTF">2023-05-21T17:08:30Z</dcterms:modified>
</cp:coreProperties>
</file>