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75" r:id="rId3"/>
    <p:sldId id="256" r:id="rId4"/>
    <p:sldId id="260" r:id="rId5"/>
    <p:sldId id="257" r:id="rId6"/>
    <p:sldId id="258" r:id="rId7"/>
    <p:sldId id="276" r:id="rId8"/>
    <p:sldId id="261" r:id="rId9"/>
    <p:sldId id="272" r:id="rId10"/>
    <p:sldId id="268" r:id="rId11"/>
    <p:sldId id="273" r:id="rId12"/>
    <p:sldId id="269" r:id="rId13"/>
    <p:sldId id="270" r:id="rId14"/>
    <p:sldId id="271"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C2"/>
    <a:srgbClr val="AD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76"/>
  </p:normalViewPr>
  <p:slideViewPr>
    <p:cSldViewPr snapToGrid="0" snapToObjects="1">
      <p:cViewPr varScale="1">
        <p:scale>
          <a:sx n="86" d="100"/>
          <a:sy n="86" d="100"/>
        </p:scale>
        <p:origin x="34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E2FE-EAD4-AF4E-AAE1-0E34ADE0C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10F811-3534-4543-A0A6-80E7CF6C5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60509-5B56-C94F-873E-A681402F1DD3}"/>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D93EE5D3-7B24-E54E-B69B-E896F309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A8D62-785F-CF45-9145-1050A471C3AD}"/>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172552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02A1-658C-6A42-B640-4BD474255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3E6087-4F1F-4740-A18B-962E4245E8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C281C-415D-834C-AA3B-64179B9C80D3}"/>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61C774DB-26D2-D543-A881-C88D709BB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20DD-9CDA-604A-B6A6-A7F6DB524FA5}"/>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196685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AFE8C-C607-864A-8E30-0D7A2F540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079F4F-9D6D-3143-B878-CFE8581E0F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C2BC1-B93D-DC45-B492-E7CCDBB3F0E9}"/>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476BD1B6-80AB-4F42-BF76-7DA7CB125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730FE-44E9-F645-A4C4-BA8DD8F44272}"/>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6626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11E0-3241-2447-8D94-3B09E8CAC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03B3E-E27F-204A-9121-74385E85BC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A9B45-7296-C64C-B383-BBE735DF0864}"/>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99BFEA7F-1041-9548-9A9A-E15A79902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95974-4CB6-A542-A4E7-0206354A9CD0}"/>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403814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5E57-C94D-974B-A5E6-150C9106F7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F93ACB-FA37-0746-BC87-A1A624D43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48CDAB-7EDE-D54F-B677-9A803E58FC5B}"/>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992C0E28-038C-F44F-86C1-CEC922A26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78E1-5C6A-1F47-BC5E-058E6D0CEE5B}"/>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404914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42CD-AAD8-8A4F-845B-347EB52F9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1C008-EE35-9541-A478-934B5A1B27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206E4B-AA9A-0043-AAE5-ADDE9A2D98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79A2CE-9D32-C14C-970B-09E8B33169D6}"/>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6" name="Footer Placeholder 5">
            <a:extLst>
              <a:ext uri="{FF2B5EF4-FFF2-40B4-BE49-F238E27FC236}">
                <a16:creationId xmlns:a16="http://schemas.microsoft.com/office/drawing/2014/main" id="{2FB33B14-A4E0-D048-8269-653267AE0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17C6C-25B3-7A47-8602-D6BAA3AF716B}"/>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44930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0B65-F3FC-CE4B-805F-8FD1FAB579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FC9A83-F01D-4B44-8522-F2FE901B9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DD57AB-DB05-034C-8457-E5E7EE4645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C79BE9-49A5-334D-A5AB-1ADC3CD61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09D095-8BC7-E942-935A-59D1212501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67012-626D-6C4A-89EF-760C1BDAD817}"/>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8" name="Footer Placeholder 7">
            <a:extLst>
              <a:ext uri="{FF2B5EF4-FFF2-40B4-BE49-F238E27FC236}">
                <a16:creationId xmlns:a16="http://schemas.microsoft.com/office/drawing/2014/main" id="{8A39893F-5B6E-5E40-AF7B-0EDFCEF9B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87355C-86B4-9143-9551-E074BEEB9409}"/>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40287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0687-4699-0449-99A6-D8B894C88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35D9A-55F9-774C-8CFE-B5AF38307E8A}"/>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4" name="Footer Placeholder 3">
            <a:extLst>
              <a:ext uri="{FF2B5EF4-FFF2-40B4-BE49-F238E27FC236}">
                <a16:creationId xmlns:a16="http://schemas.microsoft.com/office/drawing/2014/main" id="{C7680E51-D5E0-7748-B409-D44D0CFCD5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7990A-D3AA-5443-986D-9C055F25B10A}"/>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385513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B134A-3954-144F-82B5-A3E0B802DBB6}"/>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3" name="Footer Placeholder 2">
            <a:extLst>
              <a:ext uri="{FF2B5EF4-FFF2-40B4-BE49-F238E27FC236}">
                <a16:creationId xmlns:a16="http://schemas.microsoft.com/office/drawing/2014/main" id="{10808BB3-E297-4E49-AB15-B6ECCEC8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AEC8AC-1599-0247-B762-A023A8553C06}"/>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293925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F182-A64D-BF47-850A-8DE8A44EC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9D9F0-4AF6-5542-8F2A-F6616F185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D6ED-126C-DC46-9EDC-0D836B535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189DE0-FA20-4247-9CA8-672ABA959C55}"/>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6" name="Footer Placeholder 5">
            <a:extLst>
              <a:ext uri="{FF2B5EF4-FFF2-40B4-BE49-F238E27FC236}">
                <a16:creationId xmlns:a16="http://schemas.microsoft.com/office/drawing/2014/main" id="{9C63CB70-74CE-1146-BE72-C9BE98E61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995CC-7F1B-1B44-B49E-82937A479800}"/>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323964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577C-8018-0440-828C-2F8D16D75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58225-21C4-3C49-89DD-E28301628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62048-6C35-E149-833E-A796BDEED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5B315A-B511-104C-A365-C23142D2963B}"/>
              </a:ext>
            </a:extLst>
          </p:cNvPr>
          <p:cNvSpPr>
            <a:spLocks noGrp="1"/>
          </p:cNvSpPr>
          <p:nvPr>
            <p:ph type="dt" sz="half" idx="10"/>
          </p:nvPr>
        </p:nvSpPr>
        <p:spPr/>
        <p:txBody>
          <a:bodyPr/>
          <a:lstStyle/>
          <a:p>
            <a:fld id="{8E7FFBF8-4124-604F-8A99-8594198AA2C5}" type="datetimeFigureOut">
              <a:rPr lang="en-US" smtClean="0"/>
              <a:t>3/25/2019</a:t>
            </a:fld>
            <a:endParaRPr lang="en-US"/>
          </a:p>
        </p:txBody>
      </p:sp>
      <p:sp>
        <p:nvSpPr>
          <p:cNvPr id="6" name="Footer Placeholder 5">
            <a:extLst>
              <a:ext uri="{FF2B5EF4-FFF2-40B4-BE49-F238E27FC236}">
                <a16:creationId xmlns:a16="http://schemas.microsoft.com/office/drawing/2014/main" id="{C475EA9A-5588-784B-BF33-BCE054E47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AC106-7941-B340-A71F-AA92E104C1AA}"/>
              </a:ext>
            </a:extLst>
          </p:cNvPr>
          <p:cNvSpPr>
            <a:spLocks noGrp="1"/>
          </p:cNvSpPr>
          <p:nvPr>
            <p:ph type="sldNum" sz="quarter" idx="12"/>
          </p:nvPr>
        </p:nvSpPr>
        <p:spPr/>
        <p:txBody>
          <a:bodyPr/>
          <a:lstStyle/>
          <a:p>
            <a:fld id="{ED030559-C113-784A-B923-ED3E4B156363}" type="slidenum">
              <a:rPr lang="en-US" smtClean="0"/>
              <a:t>‹#›</a:t>
            </a:fld>
            <a:endParaRPr lang="en-US"/>
          </a:p>
        </p:txBody>
      </p:sp>
    </p:spTree>
    <p:extLst>
      <p:ext uri="{BB962C8B-B14F-4D97-AF65-F5344CB8AC3E}">
        <p14:creationId xmlns:p14="http://schemas.microsoft.com/office/powerpoint/2010/main" val="402902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429F3-5B51-8649-98FE-BE3AE7AE4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0CEC0-BCF3-BA43-AD09-ACF68B16D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06EE1-1BBE-8D4F-B316-E51EF3B9C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FFBF8-4124-604F-8A99-8594198AA2C5}" type="datetimeFigureOut">
              <a:rPr lang="en-US" smtClean="0"/>
              <a:t>3/25/2019</a:t>
            </a:fld>
            <a:endParaRPr lang="en-US"/>
          </a:p>
        </p:txBody>
      </p:sp>
      <p:sp>
        <p:nvSpPr>
          <p:cNvPr id="5" name="Footer Placeholder 4">
            <a:extLst>
              <a:ext uri="{FF2B5EF4-FFF2-40B4-BE49-F238E27FC236}">
                <a16:creationId xmlns:a16="http://schemas.microsoft.com/office/drawing/2014/main" id="{D0634212-672B-474E-97F5-86F994207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5714E-5428-5446-A943-223C7AD7A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30559-C113-784A-B923-ED3E4B156363}" type="slidenum">
              <a:rPr lang="en-US" smtClean="0"/>
              <a:t>‹#›</a:t>
            </a:fld>
            <a:endParaRPr lang="en-US"/>
          </a:p>
        </p:txBody>
      </p:sp>
    </p:spTree>
    <p:extLst>
      <p:ext uri="{BB962C8B-B14F-4D97-AF65-F5344CB8AC3E}">
        <p14:creationId xmlns:p14="http://schemas.microsoft.com/office/powerpoint/2010/main" val="367346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derechonntt.com/derecho-y-nntt/es-posible-demostrar-la-autenticidad-de-un-emai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man&#10;&#10;Description automatically generated">
            <a:extLst>
              <a:ext uri="{FF2B5EF4-FFF2-40B4-BE49-F238E27FC236}">
                <a16:creationId xmlns:a16="http://schemas.microsoft.com/office/drawing/2014/main" id="{FAA87913-BEF1-9C43-8B69-3AAB68B37B72}"/>
              </a:ext>
            </a:extLst>
          </p:cNvPr>
          <p:cNvPicPr>
            <a:picLocks noChangeAspect="1"/>
          </p:cNvPicPr>
          <p:nvPr/>
        </p:nvPicPr>
        <p:blipFill>
          <a:blip r:embed="rId2"/>
          <a:stretch>
            <a:fillRect/>
          </a:stretch>
        </p:blipFill>
        <p:spPr>
          <a:xfrm>
            <a:off x="213768" y="171450"/>
            <a:ext cx="11802020" cy="6550232"/>
          </a:xfrm>
          <a:prstGeom prst="rect">
            <a:avLst/>
          </a:prstGeom>
        </p:spPr>
      </p:pic>
    </p:spTree>
    <p:extLst>
      <p:ext uri="{BB962C8B-B14F-4D97-AF65-F5344CB8AC3E}">
        <p14:creationId xmlns:p14="http://schemas.microsoft.com/office/powerpoint/2010/main" val="3243208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BFEA-B7B5-434A-BF17-70DE1320858C}"/>
              </a:ext>
            </a:extLst>
          </p:cNvPr>
          <p:cNvSpPr>
            <a:spLocks noGrp="1"/>
          </p:cNvSpPr>
          <p:nvPr>
            <p:ph type="title"/>
          </p:nvPr>
        </p:nvSpPr>
        <p:spPr>
          <a:xfrm>
            <a:off x="838200" y="365125"/>
            <a:ext cx="10515600" cy="770414"/>
          </a:xfrm>
        </p:spPr>
        <p:txBody>
          <a:bodyPr>
            <a:normAutofit fontScale="90000"/>
          </a:bodyPr>
          <a:lstStyle/>
          <a:p>
            <a:pPr algn="ctr"/>
            <a:br>
              <a:rPr lang="en-US" altLang="en-US" b="1" dirty="0">
                <a:latin typeface="Calibri" panose="020F0502020204030204" pitchFamily="34" charset="0"/>
                <a:ea typeface="Calibri" panose="020F0502020204030204" pitchFamily="34" charset="0"/>
                <a:cs typeface="Mangal" panose="02040503050203030202" pitchFamily="18" charset="0"/>
              </a:rPr>
            </a:br>
            <a:r>
              <a:rPr lang="en-US" altLang="en-US" b="1" u="sng" dirty="0">
                <a:latin typeface="Calibri" panose="020F0502020204030204" pitchFamily="34" charset="0"/>
                <a:ea typeface="Calibri" panose="020F0502020204030204" pitchFamily="34" charset="0"/>
                <a:cs typeface="Mangal" panose="02040503050203030202" pitchFamily="18" charset="0"/>
              </a:rPr>
              <a:t>Sales Organization Admin</a:t>
            </a:r>
            <a:br>
              <a:rPr lang="en-US" altLang="en-US" sz="2000" dirty="0"/>
            </a:br>
            <a:endParaRPr lang="en-US" dirty="0"/>
          </a:p>
        </p:txBody>
      </p:sp>
      <p:sp>
        <p:nvSpPr>
          <p:cNvPr id="3" name="Content Placeholder 2">
            <a:extLst>
              <a:ext uri="{FF2B5EF4-FFF2-40B4-BE49-F238E27FC236}">
                <a16:creationId xmlns:a16="http://schemas.microsoft.com/office/drawing/2014/main" id="{9C4DCE31-8341-8541-ADE5-F32220D498FF}"/>
              </a:ext>
            </a:extLst>
          </p:cNvPr>
          <p:cNvSpPr>
            <a:spLocks noGrp="1"/>
          </p:cNvSpPr>
          <p:nvPr>
            <p:ph idx="1"/>
          </p:nvPr>
        </p:nvSpPr>
        <p:spPr>
          <a:xfrm>
            <a:off x="838200" y="1348740"/>
            <a:ext cx="10515600" cy="4828223"/>
          </a:xfrm>
        </p:spPr>
        <p:txBody>
          <a:bodyPr/>
          <a:lstStyle/>
          <a:p>
            <a:pPr marL="0" indent="0">
              <a:buNone/>
            </a:pPr>
            <a:endParaRPr lang="en-US" dirty="0"/>
          </a:p>
        </p:txBody>
      </p:sp>
      <p:sp>
        <p:nvSpPr>
          <p:cNvPr id="8" name="Oval 74">
            <a:extLst>
              <a:ext uri="{FF2B5EF4-FFF2-40B4-BE49-F238E27FC236}">
                <a16:creationId xmlns:a16="http://schemas.microsoft.com/office/drawing/2014/main" id="{DF2EFD72-DA0D-934C-910F-E1661085AF6F}"/>
              </a:ext>
            </a:extLst>
          </p:cNvPr>
          <p:cNvSpPr>
            <a:spLocks noChangeArrowheads="1"/>
          </p:cNvSpPr>
          <p:nvPr/>
        </p:nvSpPr>
        <p:spPr bwMode="auto">
          <a:xfrm>
            <a:off x="4982742" y="2150666"/>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Initiate New Sale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77">
            <a:extLst>
              <a:ext uri="{FF2B5EF4-FFF2-40B4-BE49-F238E27FC236}">
                <a16:creationId xmlns:a16="http://schemas.microsoft.com/office/drawing/2014/main" id="{6DAE3284-C96A-474C-90A3-F0010B3778B3}"/>
              </a:ext>
            </a:extLst>
          </p:cNvPr>
          <p:cNvSpPr>
            <a:spLocks noChangeArrowheads="1"/>
          </p:cNvSpPr>
          <p:nvPr/>
        </p:nvSpPr>
        <p:spPr bwMode="auto">
          <a:xfrm>
            <a:off x="5058942" y="3004661"/>
            <a:ext cx="2755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Order Delivery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Oval 81">
            <a:extLst>
              <a:ext uri="{FF2B5EF4-FFF2-40B4-BE49-F238E27FC236}">
                <a16:creationId xmlns:a16="http://schemas.microsoft.com/office/drawing/2014/main" id="{48BCAE69-7006-354F-BB7E-594D6BFAA73D}"/>
              </a:ext>
            </a:extLst>
          </p:cNvPr>
          <p:cNvSpPr>
            <a:spLocks noChangeArrowheads="1"/>
          </p:cNvSpPr>
          <p:nvPr/>
        </p:nvSpPr>
        <p:spPr bwMode="auto">
          <a:xfrm>
            <a:off x="5146040" y="4135835"/>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Forward Request to HCP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C3CBF2D3-2506-9240-ADF2-05FFC3EFAA83}"/>
              </a:ext>
            </a:extLst>
          </p:cNvPr>
          <p:cNvCxnSpPr/>
          <p:nvPr/>
        </p:nvCxnSpPr>
        <p:spPr>
          <a:xfrm flipV="1">
            <a:off x="3108960" y="2622391"/>
            <a:ext cx="1600200" cy="35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8697DC8-4D84-6D45-8745-3688CD3A8A2B}"/>
              </a:ext>
            </a:extLst>
          </p:cNvPr>
          <p:cNvCxnSpPr/>
          <p:nvPr/>
        </p:nvCxnSpPr>
        <p:spPr>
          <a:xfrm>
            <a:off x="3110230" y="3416141"/>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87802C6-7FFA-D14E-8B71-15221BE2472D}"/>
              </a:ext>
            </a:extLst>
          </p:cNvPr>
          <p:cNvCxnSpPr>
            <a:cxnSpLocks/>
          </p:cNvCxnSpPr>
          <p:nvPr/>
        </p:nvCxnSpPr>
        <p:spPr>
          <a:xfrm>
            <a:off x="2982492" y="3993118"/>
            <a:ext cx="2054860" cy="517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6">
            <a:extLst>
              <a:ext uri="{FF2B5EF4-FFF2-40B4-BE49-F238E27FC236}">
                <a16:creationId xmlns:a16="http://schemas.microsoft.com/office/drawing/2014/main" id="{16679D51-2ED2-D04B-BA8A-310AE2FBADFF}"/>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Content Placeholder 18">
            <a:extLst>
              <a:ext uri="{FF2B5EF4-FFF2-40B4-BE49-F238E27FC236}">
                <a16:creationId xmlns:a16="http://schemas.microsoft.com/office/drawing/2014/main" id="{E120B9BB-7854-C447-9F62-BE8D43ECCC35}"/>
              </a:ext>
            </a:extLst>
          </p:cNvPr>
          <p:cNvPicPr>
            <a:picLocks noChangeAspect="1"/>
          </p:cNvPicPr>
          <p:nvPr/>
        </p:nvPicPr>
        <p:blipFill>
          <a:blip r:embed="rId2"/>
          <a:stretch>
            <a:fillRect/>
          </a:stretch>
        </p:blipFill>
        <p:spPr>
          <a:xfrm>
            <a:off x="1308100" y="2816066"/>
            <a:ext cx="1235916" cy="1232208"/>
          </a:xfrm>
          <a:prstGeom prst="rect">
            <a:avLst/>
          </a:prstGeom>
        </p:spPr>
      </p:pic>
    </p:spTree>
    <p:extLst>
      <p:ext uri="{BB962C8B-B14F-4D97-AF65-F5344CB8AC3E}">
        <p14:creationId xmlns:p14="http://schemas.microsoft.com/office/powerpoint/2010/main" val="342056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94A8-0500-154A-B463-2F154BF937AB}"/>
              </a:ext>
            </a:extLst>
          </p:cNvPr>
          <p:cNvSpPr>
            <a:spLocks noGrp="1"/>
          </p:cNvSpPr>
          <p:nvPr>
            <p:ph type="title"/>
          </p:nvPr>
        </p:nvSpPr>
        <p:spPr/>
        <p:txBody>
          <a:bodyPr/>
          <a:lstStyle/>
          <a:p>
            <a:r>
              <a:rPr lang="en-US" b="1" dirty="0"/>
              <a:t>		</a:t>
            </a:r>
            <a:r>
              <a:rPr lang="en-US" b="1" u="sng" dirty="0"/>
              <a:t>Healthcare Enterprise Admin</a:t>
            </a:r>
            <a:endParaRPr lang="en-US" u="sng" dirty="0"/>
          </a:p>
        </p:txBody>
      </p:sp>
      <p:sp>
        <p:nvSpPr>
          <p:cNvPr id="8" name="Oval 32">
            <a:extLst>
              <a:ext uri="{FF2B5EF4-FFF2-40B4-BE49-F238E27FC236}">
                <a16:creationId xmlns:a16="http://schemas.microsoft.com/office/drawing/2014/main" id="{1E27B55D-3495-084C-93B4-D67043C2FE82}"/>
              </a:ext>
            </a:extLst>
          </p:cNvPr>
          <p:cNvSpPr>
            <a:spLocks noChangeArrowheads="1"/>
          </p:cNvSpPr>
          <p:nvPr/>
        </p:nvSpPr>
        <p:spPr bwMode="auto">
          <a:xfrm>
            <a:off x="4729480" y="1899603"/>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Organization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34">
            <a:extLst>
              <a:ext uri="{FF2B5EF4-FFF2-40B4-BE49-F238E27FC236}">
                <a16:creationId xmlns:a16="http://schemas.microsoft.com/office/drawing/2014/main" id="{4F7894CF-3197-1449-B54A-2F7336194EA2}"/>
              </a:ext>
            </a:extLst>
          </p:cNvPr>
          <p:cNvSpPr>
            <a:spLocks noChangeArrowheads="1"/>
          </p:cNvSpPr>
          <p:nvPr/>
        </p:nvSpPr>
        <p:spPr bwMode="auto">
          <a:xfrm>
            <a:off x="4805680" y="2904490"/>
            <a:ext cx="2755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Employee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Oval 37">
            <a:extLst>
              <a:ext uri="{FF2B5EF4-FFF2-40B4-BE49-F238E27FC236}">
                <a16:creationId xmlns:a16="http://schemas.microsoft.com/office/drawing/2014/main" id="{3E5397CE-38B3-114F-8946-4F28203BB02B}"/>
              </a:ext>
            </a:extLst>
          </p:cNvPr>
          <p:cNvSpPr>
            <a:spLocks noChangeArrowheads="1"/>
          </p:cNvSpPr>
          <p:nvPr/>
        </p:nvSpPr>
        <p:spPr bwMode="auto">
          <a:xfrm>
            <a:off x="4805680" y="3818890"/>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Employee Access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6E769A25-7F8F-8345-AAB7-61F2A45CF53F}"/>
              </a:ext>
            </a:extLst>
          </p:cNvPr>
          <p:cNvCxnSpPr/>
          <p:nvPr/>
        </p:nvCxnSpPr>
        <p:spPr>
          <a:xfrm flipV="1">
            <a:off x="3034030" y="2210753"/>
            <a:ext cx="1663700" cy="100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EA897E3-34CA-6549-87B6-99A37F24DC99}"/>
              </a:ext>
            </a:extLst>
          </p:cNvPr>
          <p:cNvCxnSpPr/>
          <p:nvPr/>
        </p:nvCxnSpPr>
        <p:spPr>
          <a:xfrm flipV="1">
            <a:off x="3091180" y="3182938"/>
            <a:ext cx="1663700" cy="444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51207B1-48BE-7943-88DE-30DC3A95B57F}"/>
              </a:ext>
            </a:extLst>
          </p:cNvPr>
          <p:cNvCxnSpPr>
            <a:cxnSpLocks/>
          </p:cNvCxnSpPr>
          <p:nvPr/>
        </p:nvCxnSpPr>
        <p:spPr>
          <a:xfrm flipV="1">
            <a:off x="3091180" y="4151471"/>
            <a:ext cx="1638300" cy="34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47">
            <a:extLst>
              <a:ext uri="{FF2B5EF4-FFF2-40B4-BE49-F238E27FC236}">
                <a16:creationId xmlns:a16="http://schemas.microsoft.com/office/drawing/2014/main" id="{A01B0E8C-39C8-4743-8A3F-B5E4389A9FDD}"/>
              </a:ext>
            </a:extLst>
          </p:cNvPr>
          <p:cNvSpPr>
            <a:spLocks noChangeArrowheads="1"/>
          </p:cNvSpPr>
          <p:nvPr/>
        </p:nvSpPr>
        <p:spPr bwMode="auto">
          <a:xfrm>
            <a:off x="4869180" y="4795203"/>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Work Queue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0482403E-3593-954B-8678-B53BB02EA633}"/>
              </a:ext>
            </a:extLst>
          </p:cNvPr>
          <p:cNvCxnSpPr/>
          <p:nvPr/>
        </p:nvCxnSpPr>
        <p:spPr>
          <a:xfrm>
            <a:off x="2976880" y="4630421"/>
            <a:ext cx="17780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Content Placeholder 18">
            <a:extLst>
              <a:ext uri="{FF2B5EF4-FFF2-40B4-BE49-F238E27FC236}">
                <a16:creationId xmlns:a16="http://schemas.microsoft.com/office/drawing/2014/main" id="{58C10F77-FC34-9C42-848C-0A6FDF6AD111}"/>
              </a:ext>
            </a:extLst>
          </p:cNvPr>
          <p:cNvPicPr>
            <a:picLocks noGrp="1" noChangeAspect="1"/>
          </p:cNvPicPr>
          <p:nvPr>
            <p:ph idx="1"/>
          </p:nvPr>
        </p:nvPicPr>
        <p:blipFill>
          <a:blip r:embed="rId2"/>
          <a:stretch>
            <a:fillRect/>
          </a:stretch>
        </p:blipFill>
        <p:spPr>
          <a:xfrm>
            <a:off x="1412343" y="3351215"/>
            <a:ext cx="1283055" cy="1279206"/>
          </a:xfrm>
          <a:prstGeom prst="rect">
            <a:avLst/>
          </a:prstGeom>
        </p:spPr>
      </p:pic>
      <p:sp>
        <p:nvSpPr>
          <p:cNvPr id="19" name="Rectangle 18">
            <a:extLst>
              <a:ext uri="{FF2B5EF4-FFF2-40B4-BE49-F238E27FC236}">
                <a16:creationId xmlns:a16="http://schemas.microsoft.com/office/drawing/2014/main" id="{3A9A863F-4D73-D444-9D85-CF980F1B5F11}"/>
              </a:ext>
            </a:extLst>
          </p:cNvPr>
          <p:cNvSpPr/>
          <p:nvPr/>
        </p:nvSpPr>
        <p:spPr>
          <a:xfrm>
            <a:off x="8431530" y="5292546"/>
            <a:ext cx="6096000" cy="1200329"/>
          </a:xfrm>
          <a:prstGeom prst="rect">
            <a:avLst/>
          </a:prstGeom>
        </p:spPr>
        <p:txBody>
          <a:bodyPr>
            <a:spAutoFit/>
          </a:bodyPr>
          <a:lstStyle/>
          <a:p>
            <a:pPr lvl="0" eaLnBrk="0" fontAlgn="base" hangingPunct="0">
              <a:spcBef>
                <a:spcPct val="0"/>
              </a:spcBef>
              <a:spcAft>
                <a:spcPct val="0"/>
              </a:spcAft>
              <a:tabLst>
                <a:tab pos="812800" algn="l"/>
              </a:tabLst>
            </a:pPr>
            <a:r>
              <a:rPr lang="en-US" altLang="en-US" b="1" dirty="0">
                <a:latin typeface="Calibri" panose="020F0502020204030204" pitchFamily="34" charset="0"/>
                <a:ea typeface="Calibri" panose="020F0502020204030204" pitchFamily="34" charset="0"/>
                <a:cs typeface="Mangal" panose="02040503050203030202" pitchFamily="18" charset="0"/>
              </a:rPr>
              <a:t>Healthcare Organizations: </a:t>
            </a:r>
            <a:endParaRPr lang="en-US" altLang="en-US" sz="1000" dirty="0"/>
          </a:p>
          <a:p>
            <a:pPr lvl="0" eaLnBrk="0" fontAlgn="base" hangingPunct="0">
              <a:spcBef>
                <a:spcPct val="0"/>
              </a:spcBef>
              <a:spcAft>
                <a:spcPct val="0"/>
              </a:spcAft>
              <a:buFontTx/>
              <a:buChar char="•"/>
              <a:tabLst>
                <a:tab pos="812800" algn="l"/>
              </a:tabLst>
            </a:pPr>
            <a:r>
              <a:rPr lang="en-US" altLang="en-US" b="1" dirty="0">
                <a:latin typeface="Calibri" panose="020F0502020204030204" pitchFamily="34" charset="0"/>
                <a:ea typeface="Calibri" panose="020F0502020204030204" pitchFamily="34" charset="0"/>
                <a:cs typeface="Mangal" panose="02040503050203030202" pitchFamily="18" charset="0"/>
              </a:rPr>
              <a:t> Doctor Organization </a:t>
            </a:r>
            <a:endParaRPr lang="en-US" altLang="en-US" sz="1000" dirty="0"/>
          </a:p>
          <a:p>
            <a:pPr lvl="0" eaLnBrk="0" fontAlgn="base" hangingPunct="0">
              <a:spcBef>
                <a:spcPct val="0"/>
              </a:spcBef>
              <a:spcAft>
                <a:spcPct val="0"/>
              </a:spcAft>
              <a:buFontTx/>
              <a:buChar char="•"/>
              <a:tabLst>
                <a:tab pos="812800" algn="l"/>
              </a:tabLst>
            </a:pPr>
            <a:r>
              <a:rPr lang="en-US" altLang="en-US" b="1" dirty="0">
                <a:latin typeface="Calibri" panose="020F0502020204030204" pitchFamily="34" charset="0"/>
                <a:ea typeface="Calibri" panose="020F0502020204030204" pitchFamily="34" charset="0"/>
                <a:cs typeface="Mangal" panose="02040503050203030202" pitchFamily="18" charset="0"/>
              </a:rPr>
              <a:t> Device Lab Organization</a:t>
            </a:r>
            <a:endParaRPr lang="en-US" altLang="en-US" sz="1000" dirty="0"/>
          </a:p>
          <a:p>
            <a:pPr lvl="0" eaLnBrk="0" fontAlgn="base" hangingPunct="0">
              <a:spcBef>
                <a:spcPct val="0"/>
              </a:spcBef>
              <a:spcAft>
                <a:spcPct val="0"/>
              </a:spcAft>
              <a:buFontTx/>
              <a:buChar char="•"/>
              <a:tabLst>
                <a:tab pos="812800" algn="l"/>
              </a:tabLst>
            </a:pPr>
            <a:r>
              <a:rPr lang="en-US" altLang="en-US" b="1" dirty="0">
                <a:latin typeface="Calibri" panose="020F0502020204030204" pitchFamily="34" charset="0"/>
                <a:ea typeface="Calibri" panose="020F0502020204030204" pitchFamily="34" charset="0"/>
                <a:cs typeface="Mangal" panose="02040503050203030202" pitchFamily="18" charset="0"/>
              </a:rPr>
              <a:t> Authorization Organization</a:t>
            </a:r>
            <a:endParaRPr lang="en-US" altLang="en-US" dirty="0">
              <a:latin typeface="Arial" panose="020B0604020202020204" pitchFamily="34" charset="0"/>
            </a:endParaRPr>
          </a:p>
        </p:txBody>
      </p:sp>
    </p:spTree>
    <p:extLst>
      <p:ext uri="{BB962C8B-B14F-4D97-AF65-F5344CB8AC3E}">
        <p14:creationId xmlns:p14="http://schemas.microsoft.com/office/powerpoint/2010/main" val="371040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4F1C-4630-0A43-8FA5-13E4AFD3F6A6}"/>
              </a:ext>
            </a:extLst>
          </p:cNvPr>
          <p:cNvSpPr>
            <a:spLocks noGrp="1"/>
          </p:cNvSpPr>
          <p:nvPr>
            <p:ph type="title"/>
          </p:nvPr>
        </p:nvSpPr>
        <p:spPr>
          <a:xfrm>
            <a:off x="742950" y="365125"/>
            <a:ext cx="10610850" cy="1042789"/>
          </a:xfrm>
        </p:spPr>
        <p:txBody>
          <a:bodyPr>
            <a:normAutofit/>
          </a:bodyPr>
          <a:lstStyle/>
          <a:p>
            <a:pPr algn="ctr"/>
            <a:r>
              <a:rPr lang="en-US" b="1" dirty="0"/>
              <a:t>Authorization Organization Admin</a:t>
            </a:r>
            <a:endParaRPr lang="en-US" dirty="0"/>
          </a:p>
        </p:txBody>
      </p:sp>
      <p:pic>
        <p:nvPicPr>
          <p:cNvPr id="19" name="Content Placeholder 18">
            <a:extLst>
              <a:ext uri="{FF2B5EF4-FFF2-40B4-BE49-F238E27FC236}">
                <a16:creationId xmlns:a16="http://schemas.microsoft.com/office/drawing/2014/main" id="{0F62534D-B590-9C49-B88C-32902AB7D048}"/>
              </a:ext>
            </a:extLst>
          </p:cNvPr>
          <p:cNvPicPr>
            <a:picLocks noGrp="1" noChangeAspect="1"/>
          </p:cNvPicPr>
          <p:nvPr>
            <p:ph idx="1"/>
          </p:nvPr>
        </p:nvPicPr>
        <p:blipFill>
          <a:blip r:embed="rId2"/>
          <a:stretch>
            <a:fillRect/>
          </a:stretch>
        </p:blipFill>
        <p:spPr>
          <a:xfrm>
            <a:off x="2841840" y="2563859"/>
            <a:ext cx="1235916" cy="1232208"/>
          </a:xfrm>
        </p:spPr>
      </p:pic>
      <p:sp>
        <p:nvSpPr>
          <p:cNvPr id="8" name="Oval 85">
            <a:extLst>
              <a:ext uri="{FF2B5EF4-FFF2-40B4-BE49-F238E27FC236}">
                <a16:creationId xmlns:a16="http://schemas.microsoft.com/office/drawing/2014/main" id="{C65FC60D-5D32-E948-B58C-8DFA0A733C75}"/>
              </a:ext>
            </a:extLst>
          </p:cNvPr>
          <p:cNvSpPr>
            <a:spLocks noChangeArrowheads="1"/>
          </p:cNvSpPr>
          <p:nvPr/>
        </p:nvSpPr>
        <p:spPr bwMode="auto">
          <a:xfrm>
            <a:off x="6096000" y="1982234"/>
            <a:ext cx="3136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Update Status or Request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88">
            <a:extLst>
              <a:ext uri="{FF2B5EF4-FFF2-40B4-BE49-F238E27FC236}">
                <a16:creationId xmlns:a16="http://schemas.microsoft.com/office/drawing/2014/main" id="{D447BB37-AB90-1F46-BBC4-B5B84C9BF1F0}"/>
              </a:ext>
            </a:extLst>
          </p:cNvPr>
          <p:cNvSpPr>
            <a:spLocks noChangeArrowheads="1"/>
          </p:cNvSpPr>
          <p:nvPr/>
        </p:nvSpPr>
        <p:spPr bwMode="auto">
          <a:xfrm>
            <a:off x="6096000" y="2857500"/>
            <a:ext cx="3136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Place Order by Email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Oval 92">
            <a:extLst>
              <a:ext uri="{FF2B5EF4-FFF2-40B4-BE49-F238E27FC236}">
                <a16:creationId xmlns:a16="http://schemas.microsoft.com/office/drawing/2014/main" id="{4C3E26A3-D46A-D34A-853A-BAD505CA0C1B}"/>
              </a:ext>
            </a:extLst>
          </p:cNvPr>
          <p:cNvSpPr>
            <a:spLocks noChangeArrowheads="1"/>
          </p:cNvSpPr>
          <p:nvPr/>
        </p:nvSpPr>
        <p:spPr bwMode="auto">
          <a:xfrm>
            <a:off x="6143206" y="3806192"/>
            <a:ext cx="30734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Send Device Test Request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7A47878E-14F6-BA48-9457-E2B340EF1C67}"/>
              </a:ext>
            </a:extLst>
          </p:cNvPr>
          <p:cNvCxnSpPr>
            <a:cxnSpLocks/>
          </p:cNvCxnSpPr>
          <p:nvPr/>
        </p:nvCxnSpPr>
        <p:spPr>
          <a:xfrm flipV="1">
            <a:off x="4448596" y="3108761"/>
            <a:ext cx="1600200" cy="71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37955E1-7C01-5947-A973-2164E16931E0}"/>
              </a:ext>
            </a:extLst>
          </p:cNvPr>
          <p:cNvCxnSpPr>
            <a:cxnSpLocks/>
          </p:cNvCxnSpPr>
          <p:nvPr/>
        </p:nvCxnSpPr>
        <p:spPr>
          <a:xfrm>
            <a:off x="4448596" y="3694818"/>
            <a:ext cx="1600200" cy="397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2">
            <a:extLst>
              <a:ext uri="{FF2B5EF4-FFF2-40B4-BE49-F238E27FC236}">
                <a16:creationId xmlns:a16="http://schemas.microsoft.com/office/drawing/2014/main" id="{FA05E2F6-FAA7-0D45-A8B3-C6648EFAF553}"/>
              </a:ext>
            </a:extLst>
          </p:cNvPr>
          <p:cNvSpPr>
            <a:spLocks noChangeArrowheads="1"/>
          </p:cNvSpPr>
          <p:nvPr/>
        </p:nvSpPr>
        <p:spPr bwMode="auto">
          <a:xfrm>
            <a:off x="-303530" y="-1452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6">
            <a:extLst>
              <a:ext uri="{FF2B5EF4-FFF2-40B4-BE49-F238E27FC236}">
                <a16:creationId xmlns:a16="http://schemas.microsoft.com/office/drawing/2014/main" id="{1A9C416D-81A4-FA4F-AD93-ADDBC921691C}"/>
              </a:ext>
            </a:extLst>
          </p:cNvPr>
          <p:cNvSpPr>
            <a:spLocks noChangeArrowheads="1"/>
          </p:cNvSpPr>
          <p:nvPr/>
        </p:nvSpPr>
        <p:spPr bwMode="auto">
          <a:xfrm>
            <a:off x="-303530" y="3119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0" name="Straight Arrow Connector 19">
            <a:extLst>
              <a:ext uri="{FF2B5EF4-FFF2-40B4-BE49-F238E27FC236}">
                <a16:creationId xmlns:a16="http://schemas.microsoft.com/office/drawing/2014/main" id="{1268C95A-5D22-6D43-BF28-8D4EC6A61697}"/>
              </a:ext>
            </a:extLst>
          </p:cNvPr>
          <p:cNvCxnSpPr/>
          <p:nvPr/>
        </p:nvCxnSpPr>
        <p:spPr>
          <a:xfrm flipV="1">
            <a:off x="4448596" y="2267984"/>
            <a:ext cx="1600200" cy="35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958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C661-173E-9C43-B4D7-EE48FC6A844E}"/>
              </a:ext>
            </a:extLst>
          </p:cNvPr>
          <p:cNvSpPr>
            <a:spLocks noGrp="1"/>
          </p:cNvSpPr>
          <p:nvPr>
            <p:ph type="title"/>
          </p:nvPr>
        </p:nvSpPr>
        <p:spPr>
          <a:xfrm>
            <a:off x="980123" y="291432"/>
            <a:ext cx="10515600" cy="755015"/>
          </a:xfrm>
        </p:spPr>
        <p:txBody>
          <a:bodyPr>
            <a:normAutofit fontScale="90000"/>
          </a:bodyPr>
          <a:lstStyle/>
          <a:p>
            <a:pPr algn="ctr"/>
            <a:br>
              <a:rPr lang="en-US" b="1" dirty="0"/>
            </a:br>
            <a:r>
              <a:rPr lang="en-US" b="1" u="sng" dirty="0"/>
              <a:t>Device  Organization Admin</a:t>
            </a:r>
            <a:br>
              <a:rPr lang="en-US" dirty="0"/>
            </a:br>
            <a:endParaRPr lang="en-US" dirty="0"/>
          </a:p>
        </p:txBody>
      </p:sp>
      <p:pic>
        <p:nvPicPr>
          <p:cNvPr id="4" name="Content Placeholder 18">
            <a:extLst>
              <a:ext uri="{FF2B5EF4-FFF2-40B4-BE49-F238E27FC236}">
                <a16:creationId xmlns:a16="http://schemas.microsoft.com/office/drawing/2014/main" id="{951279CD-0661-A94B-A1B9-472BCB99BF47}"/>
              </a:ext>
            </a:extLst>
          </p:cNvPr>
          <p:cNvPicPr>
            <a:picLocks noGrp="1" noChangeAspect="1"/>
          </p:cNvPicPr>
          <p:nvPr>
            <p:ph idx="1"/>
          </p:nvPr>
        </p:nvPicPr>
        <p:blipFill>
          <a:blip r:embed="rId2"/>
          <a:stretch>
            <a:fillRect/>
          </a:stretch>
        </p:blipFill>
        <p:spPr>
          <a:xfrm>
            <a:off x="2573624" y="2590451"/>
            <a:ext cx="1682144" cy="1677098"/>
          </a:xfrm>
        </p:spPr>
      </p:pic>
      <p:sp>
        <p:nvSpPr>
          <p:cNvPr id="22" name="Oval 96">
            <a:extLst>
              <a:ext uri="{FF2B5EF4-FFF2-40B4-BE49-F238E27FC236}">
                <a16:creationId xmlns:a16="http://schemas.microsoft.com/office/drawing/2014/main" id="{8FAAC8F0-1163-A846-AC7F-F8263B650B3B}"/>
              </a:ext>
            </a:extLst>
          </p:cNvPr>
          <p:cNvSpPr>
            <a:spLocks noChangeArrowheads="1"/>
          </p:cNvSpPr>
          <p:nvPr/>
        </p:nvSpPr>
        <p:spPr bwMode="auto">
          <a:xfrm>
            <a:off x="6127750" y="2282858"/>
            <a:ext cx="3136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Test Device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Oval 99">
            <a:extLst>
              <a:ext uri="{FF2B5EF4-FFF2-40B4-BE49-F238E27FC236}">
                <a16:creationId xmlns:a16="http://schemas.microsoft.com/office/drawing/2014/main" id="{3B31EED8-F1C9-B648-8A31-E7D1DAB28C0E}"/>
              </a:ext>
            </a:extLst>
          </p:cNvPr>
          <p:cNvSpPr>
            <a:spLocks noChangeArrowheads="1"/>
          </p:cNvSpPr>
          <p:nvPr/>
        </p:nvSpPr>
        <p:spPr bwMode="auto">
          <a:xfrm>
            <a:off x="6176012" y="3001710"/>
            <a:ext cx="3136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Approve / Reject Request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Oval 106">
            <a:extLst>
              <a:ext uri="{FF2B5EF4-FFF2-40B4-BE49-F238E27FC236}">
                <a16:creationId xmlns:a16="http://schemas.microsoft.com/office/drawing/2014/main" id="{A7D8EFF8-6374-4746-A0A6-10F27624876B}"/>
              </a:ext>
            </a:extLst>
          </p:cNvPr>
          <p:cNvSpPr>
            <a:spLocks noChangeArrowheads="1"/>
          </p:cNvSpPr>
          <p:nvPr/>
        </p:nvSpPr>
        <p:spPr bwMode="auto">
          <a:xfrm>
            <a:off x="6207762" y="3853213"/>
            <a:ext cx="30734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Forward Request to Doctor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6" name="Straight Arrow Connector 25">
            <a:extLst>
              <a:ext uri="{FF2B5EF4-FFF2-40B4-BE49-F238E27FC236}">
                <a16:creationId xmlns:a16="http://schemas.microsoft.com/office/drawing/2014/main" id="{D65F4AA5-553A-7B4B-A70C-C823121192FE}"/>
              </a:ext>
            </a:extLst>
          </p:cNvPr>
          <p:cNvCxnSpPr/>
          <p:nvPr/>
        </p:nvCxnSpPr>
        <p:spPr>
          <a:xfrm flipV="1">
            <a:off x="4495800" y="2554637"/>
            <a:ext cx="1600200" cy="35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0C32434-509C-F541-9117-83B6E0E2586F}"/>
              </a:ext>
            </a:extLst>
          </p:cNvPr>
          <p:cNvCxnSpPr/>
          <p:nvPr/>
        </p:nvCxnSpPr>
        <p:spPr>
          <a:xfrm>
            <a:off x="4415790" y="3201386"/>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F82EE83-4D1F-4F48-8796-7A22B5E6C3A1}"/>
              </a:ext>
            </a:extLst>
          </p:cNvPr>
          <p:cNvCxnSpPr/>
          <p:nvPr/>
        </p:nvCxnSpPr>
        <p:spPr>
          <a:xfrm>
            <a:off x="4495800" y="3573210"/>
            <a:ext cx="16002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B559DDF9-B136-8642-A475-265B7E06E9B1}"/>
              </a:ext>
            </a:extLst>
          </p:cNvPr>
          <p:cNvSpPr>
            <a:spLocks noChangeArrowheads="1"/>
          </p:cNvSpPr>
          <p:nvPr/>
        </p:nvSpPr>
        <p:spPr bwMode="auto">
          <a:xfrm>
            <a:off x="1971675" y="1014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01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C1A4-BDFC-2545-BBD1-242AB8A18660}"/>
              </a:ext>
            </a:extLst>
          </p:cNvPr>
          <p:cNvSpPr>
            <a:spLocks noGrp="1"/>
          </p:cNvSpPr>
          <p:nvPr>
            <p:ph type="title"/>
          </p:nvPr>
        </p:nvSpPr>
        <p:spPr>
          <a:xfrm>
            <a:off x="838200" y="365125"/>
            <a:ext cx="10515600" cy="663575"/>
          </a:xfrm>
        </p:spPr>
        <p:txBody>
          <a:bodyPr>
            <a:normAutofit fontScale="90000"/>
          </a:bodyPr>
          <a:lstStyle/>
          <a:p>
            <a:pPr algn="ctr"/>
            <a:br>
              <a:rPr lang="en-US" b="1" dirty="0"/>
            </a:br>
            <a:r>
              <a:rPr lang="en-US" b="1" u="sng" dirty="0"/>
              <a:t>Doctor Organization Admin</a:t>
            </a:r>
            <a:br>
              <a:rPr lang="en-US" dirty="0"/>
            </a:br>
            <a:endParaRPr lang="en-US" dirty="0"/>
          </a:p>
        </p:txBody>
      </p:sp>
      <p:pic>
        <p:nvPicPr>
          <p:cNvPr id="4" name="Content Placeholder 18">
            <a:extLst>
              <a:ext uri="{FF2B5EF4-FFF2-40B4-BE49-F238E27FC236}">
                <a16:creationId xmlns:a16="http://schemas.microsoft.com/office/drawing/2014/main" id="{09BA0A9E-0CEC-804F-9B6B-06F39007DF66}"/>
              </a:ext>
            </a:extLst>
          </p:cNvPr>
          <p:cNvPicPr>
            <a:picLocks noGrp="1" noChangeAspect="1"/>
          </p:cNvPicPr>
          <p:nvPr>
            <p:ph idx="1"/>
          </p:nvPr>
        </p:nvPicPr>
        <p:blipFill>
          <a:blip r:embed="rId2"/>
          <a:stretch>
            <a:fillRect/>
          </a:stretch>
        </p:blipFill>
        <p:spPr>
          <a:xfrm>
            <a:off x="1765936" y="2295525"/>
            <a:ext cx="1863127" cy="1857538"/>
          </a:xfrm>
        </p:spPr>
      </p:pic>
      <p:sp>
        <p:nvSpPr>
          <p:cNvPr id="5" name="Oval 4">
            <a:extLst>
              <a:ext uri="{FF2B5EF4-FFF2-40B4-BE49-F238E27FC236}">
                <a16:creationId xmlns:a16="http://schemas.microsoft.com/office/drawing/2014/main" id="{F640CB25-CC94-2D4F-BC51-6916009C247C}"/>
              </a:ext>
            </a:extLst>
          </p:cNvPr>
          <p:cNvSpPr/>
          <p:nvPr/>
        </p:nvSpPr>
        <p:spPr>
          <a:xfrm>
            <a:off x="5918200" y="2964025"/>
            <a:ext cx="3136900" cy="571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a:solidFill>
                  <a:srgbClr val="000000"/>
                </a:solidFill>
                <a:effectLst/>
                <a:ea typeface="Calibri" panose="020F0502020204030204" pitchFamily="34" charset="0"/>
                <a:cs typeface="Mangal" panose="02040503050203030202" pitchFamily="18" charset="0"/>
              </a:rPr>
              <a:t>       Approve/ Reject Request</a:t>
            </a:r>
            <a:endParaRPr lang="en-US" sz="1200" dirty="0">
              <a:effectLst/>
              <a:ea typeface="Calibri" panose="020F0502020204030204" pitchFamily="34" charset="0"/>
              <a:cs typeface="Mangal" panose="02040503050203030202" pitchFamily="18" charset="0"/>
            </a:endParaRPr>
          </a:p>
        </p:txBody>
      </p:sp>
      <p:cxnSp>
        <p:nvCxnSpPr>
          <p:cNvPr id="6" name="Straight Arrow Connector 5">
            <a:extLst>
              <a:ext uri="{FF2B5EF4-FFF2-40B4-BE49-F238E27FC236}">
                <a16:creationId xmlns:a16="http://schemas.microsoft.com/office/drawing/2014/main" id="{1058229D-6D34-934E-8553-796C5614A6F9}"/>
              </a:ext>
            </a:extLst>
          </p:cNvPr>
          <p:cNvCxnSpPr/>
          <p:nvPr/>
        </p:nvCxnSpPr>
        <p:spPr>
          <a:xfrm>
            <a:off x="7950200" y="10015220"/>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4EA4F27-7722-014C-AB9B-1A114112BA33}"/>
              </a:ext>
            </a:extLst>
          </p:cNvPr>
          <p:cNvCxnSpPr/>
          <p:nvPr/>
        </p:nvCxnSpPr>
        <p:spPr>
          <a:xfrm>
            <a:off x="8102600" y="10167620"/>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0B5E825-810D-BE42-9BAF-E2F3C11B2EF0}"/>
              </a:ext>
            </a:extLst>
          </p:cNvPr>
          <p:cNvCxnSpPr/>
          <p:nvPr/>
        </p:nvCxnSpPr>
        <p:spPr>
          <a:xfrm>
            <a:off x="8255000" y="10320020"/>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2E10BA8-2BA6-A144-8139-211784CB5168}"/>
              </a:ext>
            </a:extLst>
          </p:cNvPr>
          <p:cNvCxnSpPr/>
          <p:nvPr/>
        </p:nvCxnSpPr>
        <p:spPr>
          <a:xfrm>
            <a:off x="8407400" y="10472420"/>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4A34E4A-2A2D-684E-98C0-619988930E1E}"/>
              </a:ext>
            </a:extLst>
          </p:cNvPr>
          <p:cNvCxnSpPr/>
          <p:nvPr/>
        </p:nvCxnSpPr>
        <p:spPr>
          <a:xfrm>
            <a:off x="8559800" y="10624820"/>
            <a:ext cx="16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83E37F-E51D-9140-ACDB-F9E2B3D91EAF}"/>
              </a:ext>
            </a:extLst>
          </p:cNvPr>
          <p:cNvCxnSpPr>
            <a:cxnSpLocks/>
          </p:cNvCxnSpPr>
          <p:nvPr/>
        </p:nvCxnSpPr>
        <p:spPr>
          <a:xfrm>
            <a:off x="3382962" y="3224294"/>
            <a:ext cx="2232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713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D652-EEEA-8044-9E8B-C81FE5A7A613}"/>
              </a:ext>
            </a:extLst>
          </p:cNvPr>
          <p:cNvSpPr>
            <a:spLocks noGrp="1"/>
          </p:cNvSpPr>
          <p:nvPr>
            <p:ph type="title"/>
          </p:nvPr>
        </p:nvSpPr>
        <p:spPr/>
        <p:txBody>
          <a:bodyPr/>
          <a:lstStyle/>
          <a:p>
            <a:r>
              <a:rPr lang="en-US" b="1" dirty="0"/>
              <a:t>Application Screenshots</a:t>
            </a:r>
          </a:p>
        </p:txBody>
      </p:sp>
      <p:graphicFrame>
        <p:nvGraphicFramePr>
          <p:cNvPr id="6" name="Object 5">
            <a:extLst>
              <a:ext uri="{FF2B5EF4-FFF2-40B4-BE49-F238E27FC236}">
                <a16:creationId xmlns:a16="http://schemas.microsoft.com/office/drawing/2014/main" id="{E2A7D2AA-D28F-BB40-A2FE-39B68E1079BF}"/>
              </a:ext>
            </a:extLst>
          </p:cNvPr>
          <p:cNvGraphicFramePr>
            <a:graphicFrameLocks noChangeAspect="1"/>
          </p:cNvGraphicFramePr>
          <p:nvPr>
            <p:extLst>
              <p:ext uri="{D42A27DB-BD31-4B8C-83A1-F6EECF244321}">
                <p14:modId xmlns:p14="http://schemas.microsoft.com/office/powerpoint/2010/main" val="3969555239"/>
              </p:ext>
            </p:extLst>
          </p:nvPr>
        </p:nvGraphicFramePr>
        <p:xfrm>
          <a:off x="3798887" y="2151063"/>
          <a:ext cx="3773488" cy="2383256"/>
        </p:xfrm>
        <a:graphic>
          <a:graphicData uri="http://schemas.openxmlformats.org/presentationml/2006/ole">
            <mc:AlternateContent xmlns:mc="http://schemas.openxmlformats.org/markup-compatibility/2006">
              <mc:Choice xmlns:v="urn:schemas-microsoft-com:vml" Requires="v">
                <p:oleObj spid="_x0000_s1027"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3798887" y="2151063"/>
                        <a:ext cx="3773488" cy="2383256"/>
                      </a:xfrm>
                      <a:prstGeom prst="rect">
                        <a:avLst/>
                      </a:prstGeom>
                    </p:spPr>
                  </p:pic>
                </p:oleObj>
              </mc:Fallback>
            </mc:AlternateContent>
          </a:graphicData>
        </a:graphic>
      </p:graphicFrame>
    </p:spTree>
    <p:extLst>
      <p:ext uri="{BB962C8B-B14F-4D97-AF65-F5344CB8AC3E}">
        <p14:creationId xmlns:p14="http://schemas.microsoft.com/office/powerpoint/2010/main" val="21230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F5EC-E3B2-6241-AD21-40BC9612143B}"/>
              </a:ext>
            </a:extLst>
          </p:cNvPr>
          <p:cNvSpPr>
            <a:spLocks noGrp="1"/>
          </p:cNvSpPr>
          <p:nvPr>
            <p:ph type="title"/>
          </p:nvPr>
        </p:nvSpPr>
        <p:spPr>
          <a:xfrm>
            <a:off x="838200" y="365125"/>
            <a:ext cx="5471160" cy="709295"/>
          </a:xfrm>
        </p:spPr>
        <p:txBody>
          <a:bodyPr/>
          <a:lstStyle/>
          <a:p>
            <a:r>
              <a:rPr lang="en-US" b="1" dirty="0"/>
              <a:t>Problem Statement</a:t>
            </a:r>
          </a:p>
        </p:txBody>
      </p:sp>
      <p:sp>
        <p:nvSpPr>
          <p:cNvPr id="3" name="Content Placeholder 2">
            <a:extLst>
              <a:ext uri="{FF2B5EF4-FFF2-40B4-BE49-F238E27FC236}">
                <a16:creationId xmlns:a16="http://schemas.microsoft.com/office/drawing/2014/main" id="{E04CDA76-AFBA-4440-9BF9-2CE0067F39B5}"/>
              </a:ext>
            </a:extLst>
          </p:cNvPr>
          <p:cNvSpPr>
            <a:spLocks noGrp="1"/>
          </p:cNvSpPr>
          <p:nvPr>
            <p:ph idx="1"/>
          </p:nvPr>
        </p:nvSpPr>
        <p:spPr>
          <a:xfrm>
            <a:off x="723900" y="1196975"/>
            <a:ext cx="10515600" cy="2232025"/>
          </a:xfrm>
        </p:spPr>
        <p:txBody>
          <a:bodyPr>
            <a:normAutofit/>
          </a:bodyPr>
          <a:lstStyle/>
          <a:p>
            <a:pPr marL="0" indent="0">
              <a:buNone/>
            </a:pPr>
            <a:r>
              <a:rPr lang="en-US" sz="1500" dirty="0"/>
              <a:t>The medical device industry plays a vital role in Healthcare management and generates humongous amounts of revenue. Medical devices such as prosthetics, surgical operating machines/robots and medical implants etc. cost a lot, and patients are willing to pay to improve quality of life and reduce pain. However, a lot of times the patients are unaware of the adverse side effects and challenges associated with these devices.</a:t>
            </a:r>
            <a:r>
              <a:rPr lang="en-US" sz="1500" b="1" dirty="0"/>
              <a:t> </a:t>
            </a:r>
            <a:r>
              <a:rPr lang="en-US" sz="1500" dirty="0"/>
              <a:t>Often, marketing schemes sideline the associated facts in order to entice people to choose their products.</a:t>
            </a:r>
          </a:p>
          <a:p>
            <a:pPr marL="0" indent="0">
              <a:buNone/>
            </a:pPr>
            <a:r>
              <a:rPr lang="en-US" sz="1500" dirty="0"/>
              <a:t>There are 70000 medical adverse events (MDRs*) logged on government official websites every month. It takes around 2 months            to 2 years for the authorities to identify a malfunctioning device. It takes even longer to investigate, recall the device from the market and inform the healthcare communities to prohibit its use. By the time product is off the market, a significant damage has already been caused.</a:t>
            </a:r>
          </a:p>
          <a:p>
            <a:pPr marL="0" indent="0">
              <a:buNone/>
            </a:pPr>
            <a:endParaRPr lang="en-US" dirty="0"/>
          </a:p>
          <a:p>
            <a:pPr marL="0" indent="0">
              <a:buNone/>
            </a:pPr>
            <a:endParaRPr lang="en-US" dirty="0"/>
          </a:p>
        </p:txBody>
      </p:sp>
      <p:sp>
        <p:nvSpPr>
          <p:cNvPr id="6" name="Title 1">
            <a:extLst>
              <a:ext uri="{FF2B5EF4-FFF2-40B4-BE49-F238E27FC236}">
                <a16:creationId xmlns:a16="http://schemas.microsoft.com/office/drawing/2014/main" id="{E789A1AA-19B3-BD4D-B617-B1EE0457F929}"/>
              </a:ext>
            </a:extLst>
          </p:cNvPr>
          <p:cNvSpPr txBox="1">
            <a:spLocks/>
          </p:cNvSpPr>
          <p:nvPr/>
        </p:nvSpPr>
        <p:spPr>
          <a:xfrm>
            <a:off x="838200" y="3551555"/>
            <a:ext cx="5471160" cy="709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Proposed Solution</a:t>
            </a:r>
          </a:p>
        </p:txBody>
      </p:sp>
      <p:sp>
        <p:nvSpPr>
          <p:cNvPr id="7" name="Content Placeholder 2">
            <a:extLst>
              <a:ext uri="{FF2B5EF4-FFF2-40B4-BE49-F238E27FC236}">
                <a16:creationId xmlns:a16="http://schemas.microsoft.com/office/drawing/2014/main" id="{5E9DFCDD-6587-A840-9A5B-54F108E02192}"/>
              </a:ext>
            </a:extLst>
          </p:cNvPr>
          <p:cNvSpPr txBox="1">
            <a:spLocks/>
          </p:cNvSpPr>
          <p:nvPr/>
        </p:nvSpPr>
        <p:spPr>
          <a:xfrm>
            <a:off x="838200" y="4260850"/>
            <a:ext cx="10515600" cy="1400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sz="1400" dirty="0"/>
              <a:t>We would provide an application where in product will be available in healthcare for use once it is processed and tested well in a healthcare organization which intends to buy that product from a manufacturer. </a:t>
            </a:r>
          </a:p>
          <a:p>
            <a:pPr>
              <a:buFont typeface="Wingdings" pitchFamily="2" charset="2"/>
              <a:buChar char="Ø"/>
            </a:pPr>
            <a:r>
              <a:rPr lang="en-US" sz="1400" dirty="0"/>
              <a:t>There will be a defined approval process for that product/medical device.</a:t>
            </a:r>
          </a:p>
          <a:p>
            <a:pPr>
              <a:buFont typeface="Wingdings" pitchFamily="2" charset="2"/>
              <a:buChar char="Ø"/>
            </a:pPr>
            <a:r>
              <a:rPr lang="en-US" sz="1400" dirty="0"/>
              <a:t>The medical device sales analysis chart will help the manufacturer to improve the medical device quality to increase his sales.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0161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62C6C1-B531-E946-9727-7D9427D3E488}"/>
              </a:ext>
            </a:extLst>
          </p:cNvPr>
          <p:cNvSpPr/>
          <p:nvPr/>
        </p:nvSpPr>
        <p:spPr>
          <a:xfrm>
            <a:off x="4570095" y="320040"/>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Ecosystem</a:t>
            </a:r>
          </a:p>
        </p:txBody>
      </p:sp>
      <p:sp>
        <p:nvSpPr>
          <p:cNvPr id="9" name="Rectangle 8">
            <a:extLst>
              <a:ext uri="{FF2B5EF4-FFF2-40B4-BE49-F238E27FC236}">
                <a16:creationId xmlns:a16="http://schemas.microsoft.com/office/drawing/2014/main" id="{1E8C9387-B1C9-974C-A3DB-B369E331E379}"/>
              </a:ext>
            </a:extLst>
          </p:cNvPr>
          <p:cNvSpPr/>
          <p:nvPr/>
        </p:nvSpPr>
        <p:spPr>
          <a:xfrm>
            <a:off x="4570095" y="883920"/>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a:t>
            </a:r>
          </a:p>
        </p:txBody>
      </p:sp>
      <p:sp>
        <p:nvSpPr>
          <p:cNvPr id="10" name="Rectangle 9">
            <a:extLst>
              <a:ext uri="{FF2B5EF4-FFF2-40B4-BE49-F238E27FC236}">
                <a16:creationId xmlns:a16="http://schemas.microsoft.com/office/drawing/2014/main" id="{1B1AA314-FA0D-324B-928E-922235F1F5A6}"/>
              </a:ext>
            </a:extLst>
          </p:cNvPr>
          <p:cNvSpPr/>
          <p:nvPr/>
        </p:nvSpPr>
        <p:spPr>
          <a:xfrm>
            <a:off x="4570095" y="1432560"/>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Enterprise Directory</a:t>
            </a:r>
          </a:p>
        </p:txBody>
      </p:sp>
      <p:sp>
        <p:nvSpPr>
          <p:cNvPr id="12" name="Rectangle 11">
            <a:extLst>
              <a:ext uri="{FF2B5EF4-FFF2-40B4-BE49-F238E27FC236}">
                <a16:creationId xmlns:a16="http://schemas.microsoft.com/office/drawing/2014/main" id="{3A7D0E96-4D9D-0E47-860B-690659324003}"/>
              </a:ext>
            </a:extLst>
          </p:cNvPr>
          <p:cNvSpPr/>
          <p:nvPr/>
        </p:nvSpPr>
        <p:spPr>
          <a:xfrm>
            <a:off x="4570095" y="2011680"/>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Enterprise</a:t>
            </a:r>
          </a:p>
        </p:txBody>
      </p:sp>
      <p:sp>
        <p:nvSpPr>
          <p:cNvPr id="14" name="Rectangle 13">
            <a:extLst>
              <a:ext uri="{FF2B5EF4-FFF2-40B4-BE49-F238E27FC236}">
                <a16:creationId xmlns:a16="http://schemas.microsoft.com/office/drawing/2014/main" id="{7DCA6486-C2BB-BF4B-B1B8-989D4A5EBC05}"/>
              </a:ext>
            </a:extLst>
          </p:cNvPr>
          <p:cNvSpPr/>
          <p:nvPr/>
        </p:nvSpPr>
        <p:spPr>
          <a:xfrm>
            <a:off x="6903720" y="1830705"/>
            <a:ext cx="1687830" cy="297180"/>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Manufacturer</a:t>
            </a:r>
          </a:p>
        </p:txBody>
      </p:sp>
      <p:sp>
        <p:nvSpPr>
          <p:cNvPr id="15" name="Rectangle 14">
            <a:extLst>
              <a:ext uri="{FF2B5EF4-FFF2-40B4-BE49-F238E27FC236}">
                <a16:creationId xmlns:a16="http://schemas.microsoft.com/office/drawing/2014/main" id="{1DAB9494-4E3E-A549-8E78-C6C8C4B944EA}"/>
              </a:ext>
            </a:extLst>
          </p:cNvPr>
          <p:cNvSpPr/>
          <p:nvPr/>
        </p:nvSpPr>
        <p:spPr>
          <a:xfrm>
            <a:off x="6903720" y="2164080"/>
            <a:ext cx="1687830" cy="297180"/>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Healthcare Provider</a:t>
            </a:r>
          </a:p>
        </p:txBody>
      </p:sp>
      <p:cxnSp>
        <p:nvCxnSpPr>
          <p:cNvPr id="17" name="Straight Connector 16">
            <a:extLst>
              <a:ext uri="{FF2B5EF4-FFF2-40B4-BE49-F238E27FC236}">
                <a16:creationId xmlns:a16="http://schemas.microsoft.com/office/drawing/2014/main" id="{B87C8548-BABD-4F4A-AA49-FDFEB95F7641}"/>
              </a:ext>
            </a:extLst>
          </p:cNvPr>
          <p:cNvCxnSpPr>
            <a:cxnSpLocks/>
            <a:stCxn id="12" idx="3"/>
            <a:endCxn id="14" idx="1"/>
          </p:cNvCxnSpPr>
          <p:nvPr/>
        </p:nvCxnSpPr>
        <p:spPr>
          <a:xfrm flipV="1">
            <a:off x="6408419" y="1979295"/>
            <a:ext cx="495301" cy="18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3084C0-5CCF-DB47-BF34-E02DB2379B91}"/>
              </a:ext>
            </a:extLst>
          </p:cNvPr>
          <p:cNvCxnSpPr>
            <a:cxnSpLocks/>
            <a:stCxn id="12" idx="3"/>
            <a:endCxn id="15" idx="1"/>
          </p:cNvCxnSpPr>
          <p:nvPr/>
        </p:nvCxnSpPr>
        <p:spPr>
          <a:xfrm>
            <a:off x="6408419" y="2160270"/>
            <a:ext cx="495301"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8FE47DA-EA40-8147-BA46-2EDCCFE32F1B}"/>
              </a:ext>
            </a:extLst>
          </p:cNvPr>
          <p:cNvSpPr/>
          <p:nvPr/>
        </p:nvSpPr>
        <p:spPr>
          <a:xfrm>
            <a:off x="4570095" y="2587467"/>
            <a:ext cx="1838325"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Organization Directory</a:t>
            </a:r>
          </a:p>
        </p:txBody>
      </p:sp>
      <p:sp>
        <p:nvSpPr>
          <p:cNvPr id="21" name="Rectangle 20">
            <a:extLst>
              <a:ext uri="{FF2B5EF4-FFF2-40B4-BE49-F238E27FC236}">
                <a16:creationId xmlns:a16="http://schemas.microsoft.com/office/drawing/2014/main" id="{4D14CA83-B156-224C-882D-9FB293D0BE2E}"/>
              </a:ext>
            </a:extLst>
          </p:cNvPr>
          <p:cNvSpPr/>
          <p:nvPr/>
        </p:nvSpPr>
        <p:spPr>
          <a:xfrm>
            <a:off x="4570090" y="3184684"/>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Organization</a:t>
            </a:r>
          </a:p>
        </p:txBody>
      </p:sp>
      <p:cxnSp>
        <p:nvCxnSpPr>
          <p:cNvPr id="41" name="Elbow Connector 40">
            <a:extLst>
              <a:ext uri="{FF2B5EF4-FFF2-40B4-BE49-F238E27FC236}">
                <a16:creationId xmlns:a16="http://schemas.microsoft.com/office/drawing/2014/main" id="{8CC4C7E4-11B9-1A49-A8FE-520FEDCBE9BA}"/>
              </a:ext>
            </a:extLst>
          </p:cNvPr>
          <p:cNvCxnSpPr>
            <a:cxnSpLocks/>
            <a:stCxn id="12" idx="1"/>
            <a:endCxn id="21" idx="1"/>
          </p:cNvCxnSpPr>
          <p:nvPr/>
        </p:nvCxnSpPr>
        <p:spPr>
          <a:xfrm rot="10800000" flipV="1">
            <a:off x="4570091" y="2160270"/>
            <a:ext cx="5" cy="1173004"/>
          </a:xfrm>
          <a:prstGeom prst="bentConnector3">
            <a:avLst>
              <a:gd name="adj1" fmla="val 457210000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6B843938-EB83-4942-8359-A10C477FF052}"/>
              </a:ext>
            </a:extLst>
          </p:cNvPr>
          <p:cNvCxnSpPr>
            <a:cxnSpLocks/>
            <a:stCxn id="8" idx="3"/>
            <a:endCxn id="21" idx="3"/>
          </p:cNvCxnSpPr>
          <p:nvPr/>
        </p:nvCxnSpPr>
        <p:spPr>
          <a:xfrm flipH="1">
            <a:off x="6408414" y="468630"/>
            <a:ext cx="5" cy="2864644"/>
          </a:xfrm>
          <a:prstGeom prst="bentConnector3">
            <a:avLst>
              <a:gd name="adj1" fmla="val -45720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07024427-FCA9-7041-928F-4030E904A409}"/>
              </a:ext>
            </a:extLst>
          </p:cNvPr>
          <p:cNvSpPr/>
          <p:nvPr/>
        </p:nvSpPr>
        <p:spPr>
          <a:xfrm>
            <a:off x="3099752" y="4014787"/>
            <a:ext cx="1483043" cy="297180"/>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Sales Organization</a:t>
            </a:r>
          </a:p>
        </p:txBody>
      </p:sp>
      <p:sp>
        <p:nvSpPr>
          <p:cNvPr id="51" name="Rectangle 50">
            <a:extLst>
              <a:ext uri="{FF2B5EF4-FFF2-40B4-BE49-F238E27FC236}">
                <a16:creationId xmlns:a16="http://schemas.microsoft.com/office/drawing/2014/main" id="{0EBFB543-72FA-D24E-9F7B-4B50C9D762E1}"/>
              </a:ext>
            </a:extLst>
          </p:cNvPr>
          <p:cNvSpPr/>
          <p:nvPr/>
        </p:nvSpPr>
        <p:spPr>
          <a:xfrm>
            <a:off x="4672962" y="4014787"/>
            <a:ext cx="1983107" cy="297180"/>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Authorization Organization</a:t>
            </a:r>
          </a:p>
        </p:txBody>
      </p:sp>
      <p:sp>
        <p:nvSpPr>
          <p:cNvPr id="52" name="Rectangle 51">
            <a:extLst>
              <a:ext uri="{FF2B5EF4-FFF2-40B4-BE49-F238E27FC236}">
                <a16:creationId xmlns:a16="http://schemas.microsoft.com/office/drawing/2014/main" id="{3B611C4C-D83A-3F4F-96E1-C65DADBED962}"/>
              </a:ext>
            </a:extLst>
          </p:cNvPr>
          <p:cNvSpPr/>
          <p:nvPr/>
        </p:nvSpPr>
        <p:spPr>
          <a:xfrm>
            <a:off x="6746236" y="4014786"/>
            <a:ext cx="1687830" cy="297180"/>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 Lab Organization</a:t>
            </a:r>
          </a:p>
        </p:txBody>
      </p:sp>
      <p:sp>
        <p:nvSpPr>
          <p:cNvPr id="53" name="Rectangle 52">
            <a:extLst>
              <a:ext uri="{FF2B5EF4-FFF2-40B4-BE49-F238E27FC236}">
                <a16:creationId xmlns:a16="http://schemas.microsoft.com/office/drawing/2014/main" id="{3ED2146A-268C-A74D-8A94-ED267B07C279}"/>
              </a:ext>
            </a:extLst>
          </p:cNvPr>
          <p:cNvSpPr/>
          <p:nvPr/>
        </p:nvSpPr>
        <p:spPr>
          <a:xfrm>
            <a:off x="8524233" y="4014786"/>
            <a:ext cx="1687830" cy="297180"/>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Doctor Organization</a:t>
            </a:r>
          </a:p>
        </p:txBody>
      </p:sp>
      <p:sp>
        <p:nvSpPr>
          <p:cNvPr id="54" name="Rectangle 53">
            <a:extLst>
              <a:ext uri="{FF2B5EF4-FFF2-40B4-BE49-F238E27FC236}">
                <a16:creationId xmlns:a16="http://schemas.microsoft.com/office/drawing/2014/main" id="{4C2A6864-C1F1-674F-94E0-6EED4E0A23B5}"/>
              </a:ext>
            </a:extLst>
          </p:cNvPr>
          <p:cNvSpPr/>
          <p:nvPr/>
        </p:nvSpPr>
        <p:spPr>
          <a:xfrm>
            <a:off x="10302230" y="4014786"/>
            <a:ext cx="1687830"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Admin Organization</a:t>
            </a:r>
          </a:p>
        </p:txBody>
      </p:sp>
      <p:cxnSp>
        <p:nvCxnSpPr>
          <p:cNvPr id="68" name="Straight Connector 67">
            <a:extLst>
              <a:ext uri="{FF2B5EF4-FFF2-40B4-BE49-F238E27FC236}">
                <a16:creationId xmlns:a16="http://schemas.microsoft.com/office/drawing/2014/main" id="{2C1E4ED9-21C0-4444-8CB3-76BBA5B64F81}"/>
              </a:ext>
            </a:extLst>
          </p:cNvPr>
          <p:cNvCxnSpPr>
            <a:cxnSpLocks/>
          </p:cNvCxnSpPr>
          <p:nvPr/>
        </p:nvCxnSpPr>
        <p:spPr>
          <a:xfrm>
            <a:off x="3841273" y="3757613"/>
            <a:ext cx="7304871"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2F9F86-2ABC-F64F-B111-7D72294392A7}"/>
              </a:ext>
            </a:extLst>
          </p:cNvPr>
          <p:cNvCxnSpPr>
            <a:cxnSpLocks/>
            <a:stCxn id="21" idx="2"/>
          </p:cNvCxnSpPr>
          <p:nvPr/>
        </p:nvCxnSpPr>
        <p:spPr>
          <a:xfrm>
            <a:off x="5489252" y="3481864"/>
            <a:ext cx="0" cy="2757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DF189E1-16B0-2E43-8A4C-487A1A36018F}"/>
              </a:ext>
            </a:extLst>
          </p:cNvPr>
          <p:cNvCxnSpPr>
            <a:endCxn id="48" idx="0"/>
          </p:cNvCxnSpPr>
          <p:nvPr/>
        </p:nvCxnSpPr>
        <p:spPr>
          <a:xfrm>
            <a:off x="3841273" y="3757613"/>
            <a:ext cx="1" cy="257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A0C3CE6-BE64-EC47-81C0-6F23146980AC}"/>
              </a:ext>
            </a:extLst>
          </p:cNvPr>
          <p:cNvCxnSpPr>
            <a:cxnSpLocks/>
          </p:cNvCxnSpPr>
          <p:nvPr/>
        </p:nvCxnSpPr>
        <p:spPr>
          <a:xfrm>
            <a:off x="5832156" y="3736182"/>
            <a:ext cx="1" cy="257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F45093F-AD90-1C49-9362-78E892E35C92}"/>
              </a:ext>
            </a:extLst>
          </p:cNvPr>
          <p:cNvCxnSpPr>
            <a:cxnSpLocks/>
          </p:cNvCxnSpPr>
          <p:nvPr/>
        </p:nvCxnSpPr>
        <p:spPr>
          <a:xfrm>
            <a:off x="7575230" y="3743327"/>
            <a:ext cx="1" cy="257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665FA9A-4AEA-A84D-9E62-90AA21FDB408}"/>
              </a:ext>
            </a:extLst>
          </p:cNvPr>
          <p:cNvCxnSpPr>
            <a:cxnSpLocks/>
          </p:cNvCxnSpPr>
          <p:nvPr/>
        </p:nvCxnSpPr>
        <p:spPr>
          <a:xfrm>
            <a:off x="9566112" y="3736182"/>
            <a:ext cx="1" cy="257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386B2BD-9CB6-144B-92F2-5DC2013D95A5}"/>
              </a:ext>
            </a:extLst>
          </p:cNvPr>
          <p:cNvCxnSpPr>
            <a:cxnSpLocks/>
          </p:cNvCxnSpPr>
          <p:nvPr/>
        </p:nvCxnSpPr>
        <p:spPr>
          <a:xfrm>
            <a:off x="11146144" y="3736182"/>
            <a:ext cx="1" cy="257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490F76A-9D86-364E-A19D-A20C2CDFC1C4}"/>
              </a:ext>
            </a:extLst>
          </p:cNvPr>
          <p:cNvCxnSpPr>
            <a:cxnSpLocks/>
            <a:endCxn id="9" idx="0"/>
          </p:cNvCxnSpPr>
          <p:nvPr/>
        </p:nvCxnSpPr>
        <p:spPr>
          <a:xfrm>
            <a:off x="5489256" y="602933"/>
            <a:ext cx="1" cy="2809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F63F0E-51A9-5F47-BBD3-1907716E62B2}"/>
              </a:ext>
            </a:extLst>
          </p:cNvPr>
          <p:cNvCxnSpPr>
            <a:cxnSpLocks/>
            <a:endCxn id="10" idx="0"/>
          </p:cNvCxnSpPr>
          <p:nvPr/>
        </p:nvCxnSpPr>
        <p:spPr>
          <a:xfrm>
            <a:off x="5489255" y="1172052"/>
            <a:ext cx="2" cy="2605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CC743E8-D826-0E47-8485-7D32FCE7623E}"/>
              </a:ext>
            </a:extLst>
          </p:cNvPr>
          <p:cNvCxnSpPr>
            <a:cxnSpLocks/>
          </p:cNvCxnSpPr>
          <p:nvPr/>
        </p:nvCxnSpPr>
        <p:spPr>
          <a:xfrm>
            <a:off x="5489254" y="1726883"/>
            <a:ext cx="1" cy="2809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E0E4B85-4442-3049-A27A-74B053C3D0AF}"/>
              </a:ext>
            </a:extLst>
          </p:cNvPr>
          <p:cNvCxnSpPr>
            <a:cxnSpLocks/>
          </p:cNvCxnSpPr>
          <p:nvPr/>
        </p:nvCxnSpPr>
        <p:spPr>
          <a:xfrm>
            <a:off x="5489253" y="2296477"/>
            <a:ext cx="1" cy="2809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EBEEA60-D537-1745-8BEF-BC9E7E6E2A0A}"/>
              </a:ext>
            </a:extLst>
          </p:cNvPr>
          <p:cNvCxnSpPr>
            <a:cxnSpLocks/>
            <a:endCxn id="21" idx="0"/>
          </p:cNvCxnSpPr>
          <p:nvPr/>
        </p:nvCxnSpPr>
        <p:spPr>
          <a:xfrm>
            <a:off x="5489252" y="2885599"/>
            <a:ext cx="0" cy="299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F5CAA36-287D-3440-9648-F4339C2D9992}"/>
              </a:ext>
            </a:extLst>
          </p:cNvPr>
          <p:cNvSpPr/>
          <p:nvPr/>
        </p:nvSpPr>
        <p:spPr>
          <a:xfrm>
            <a:off x="2216627" y="4569141"/>
            <a:ext cx="1624645"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User Account Directory</a:t>
            </a:r>
          </a:p>
        </p:txBody>
      </p:sp>
      <p:sp>
        <p:nvSpPr>
          <p:cNvPr id="96" name="Rectangle 95">
            <a:extLst>
              <a:ext uri="{FF2B5EF4-FFF2-40B4-BE49-F238E27FC236}">
                <a16:creationId xmlns:a16="http://schemas.microsoft.com/office/drawing/2014/main" id="{426818A4-D5D9-B44A-A572-662B5161D4DD}"/>
              </a:ext>
            </a:extLst>
          </p:cNvPr>
          <p:cNvSpPr/>
          <p:nvPr/>
        </p:nvSpPr>
        <p:spPr>
          <a:xfrm>
            <a:off x="185104" y="4569141"/>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Employee Directory</a:t>
            </a:r>
          </a:p>
        </p:txBody>
      </p:sp>
      <p:sp>
        <p:nvSpPr>
          <p:cNvPr id="98" name="Rectangle 97">
            <a:extLst>
              <a:ext uri="{FF2B5EF4-FFF2-40B4-BE49-F238E27FC236}">
                <a16:creationId xmlns:a16="http://schemas.microsoft.com/office/drawing/2014/main" id="{64A0F1D1-738C-A840-BB92-4013902C4729}"/>
              </a:ext>
            </a:extLst>
          </p:cNvPr>
          <p:cNvSpPr/>
          <p:nvPr/>
        </p:nvSpPr>
        <p:spPr>
          <a:xfrm>
            <a:off x="180341" y="5110636"/>
            <a:ext cx="1838324"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Employee</a:t>
            </a:r>
          </a:p>
        </p:txBody>
      </p:sp>
      <p:sp>
        <p:nvSpPr>
          <p:cNvPr id="99" name="Rectangle 98">
            <a:extLst>
              <a:ext uri="{FF2B5EF4-FFF2-40B4-BE49-F238E27FC236}">
                <a16:creationId xmlns:a16="http://schemas.microsoft.com/office/drawing/2014/main" id="{D9CD6E71-BA33-C24E-A832-D300A92239C3}"/>
              </a:ext>
            </a:extLst>
          </p:cNvPr>
          <p:cNvSpPr/>
          <p:nvPr/>
        </p:nvSpPr>
        <p:spPr>
          <a:xfrm>
            <a:off x="2216626" y="5099682"/>
            <a:ext cx="1624647"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User Account</a:t>
            </a:r>
          </a:p>
        </p:txBody>
      </p:sp>
      <p:sp>
        <p:nvSpPr>
          <p:cNvPr id="100" name="Rectangle 99">
            <a:extLst>
              <a:ext uri="{FF2B5EF4-FFF2-40B4-BE49-F238E27FC236}">
                <a16:creationId xmlns:a16="http://schemas.microsoft.com/office/drawing/2014/main" id="{96058ACD-9672-5C43-B17F-C03EDE1C52D0}"/>
              </a:ext>
            </a:extLst>
          </p:cNvPr>
          <p:cNvSpPr/>
          <p:nvPr/>
        </p:nvSpPr>
        <p:spPr>
          <a:xfrm>
            <a:off x="2216625" y="5567365"/>
            <a:ext cx="1624647"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Role</a:t>
            </a:r>
          </a:p>
        </p:txBody>
      </p:sp>
      <p:sp>
        <p:nvSpPr>
          <p:cNvPr id="101" name="Rectangle 100">
            <a:extLst>
              <a:ext uri="{FF2B5EF4-FFF2-40B4-BE49-F238E27FC236}">
                <a16:creationId xmlns:a16="http://schemas.microsoft.com/office/drawing/2014/main" id="{EB53D48D-4FC4-7149-8BBA-C50804A230F5}"/>
              </a:ext>
            </a:extLst>
          </p:cNvPr>
          <p:cNvSpPr/>
          <p:nvPr/>
        </p:nvSpPr>
        <p:spPr>
          <a:xfrm>
            <a:off x="665480" y="6305553"/>
            <a:ext cx="1357947" cy="264316"/>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 Role</a:t>
            </a:r>
          </a:p>
        </p:txBody>
      </p:sp>
      <p:sp>
        <p:nvSpPr>
          <p:cNvPr id="102" name="Rectangle 101">
            <a:extLst>
              <a:ext uri="{FF2B5EF4-FFF2-40B4-BE49-F238E27FC236}">
                <a16:creationId xmlns:a16="http://schemas.microsoft.com/office/drawing/2014/main" id="{F167FADE-F756-E54B-A09F-DA10DC30AFD1}"/>
              </a:ext>
            </a:extLst>
          </p:cNvPr>
          <p:cNvSpPr/>
          <p:nvPr/>
        </p:nvSpPr>
        <p:spPr>
          <a:xfrm>
            <a:off x="2118674" y="6296031"/>
            <a:ext cx="1357947" cy="29336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Authorization Role</a:t>
            </a:r>
          </a:p>
        </p:txBody>
      </p:sp>
      <p:sp>
        <p:nvSpPr>
          <p:cNvPr id="103" name="Rectangle 102">
            <a:extLst>
              <a:ext uri="{FF2B5EF4-FFF2-40B4-BE49-F238E27FC236}">
                <a16:creationId xmlns:a16="http://schemas.microsoft.com/office/drawing/2014/main" id="{6DA9EC68-2B90-2A4D-907B-7520411D7910}"/>
              </a:ext>
            </a:extLst>
          </p:cNvPr>
          <p:cNvSpPr/>
          <p:nvPr/>
        </p:nvSpPr>
        <p:spPr>
          <a:xfrm>
            <a:off x="3571868" y="6292220"/>
            <a:ext cx="1357947" cy="29336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Lab Assistant Role</a:t>
            </a:r>
          </a:p>
        </p:txBody>
      </p:sp>
      <p:sp>
        <p:nvSpPr>
          <p:cNvPr id="104" name="Rectangle 103">
            <a:extLst>
              <a:ext uri="{FF2B5EF4-FFF2-40B4-BE49-F238E27FC236}">
                <a16:creationId xmlns:a16="http://schemas.microsoft.com/office/drawing/2014/main" id="{928299E8-31E5-4B41-9F17-EAC7171B582F}"/>
              </a:ext>
            </a:extLst>
          </p:cNvPr>
          <p:cNvSpPr/>
          <p:nvPr/>
        </p:nvSpPr>
        <p:spPr>
          <a:xfrm>
            <a:off x="5031423" y="6288408"/>
            <a:ext cx="1376992" cy="281461"/>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Doctor Role</a:t>
            </a:r>
          </a:p>
        </p:txBody>
      </p:sp>
      <p:sp>
        <p:nvSpPr>
          <p:cNvPr id="105" name="Rectangle 104">
            <a:extLst>
              <a:ext uri="{FF2B5EF4-FFF2-40B4-BE49-F238E27FC236}">
                <a16:creationId xmlns:a16="http://schemas.microsoft.com/office/drawing/2014/main" id="{31BE07B4-1D77-034B-9F4E-110B75E737C6}"/>
              </a:ext>
            </a:extLst>
          </p:cNvPr>
          <p:cNvSpPr/>
          <p:nvPr/>
        </p:nvSpPr>
        <p:spPr>
          <a:xfrm>
            <a:off x="6510023" y="6272689"/>
            <a:ext cx="1624647"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Admin Role</a:t>
            </a:r>
          </a:p>
        </p:txBody>
      </p:sp>
      <p:cxnSp>
        <p:nvCxnSpPr>
          <p:cNvPr id="107" name="Straight Arrow Connector 106">
            <a:extLst>
              <a:ext uri="{FF2B5EF4-FFF2-40B4-BE49-F238E27FC236}">
                <a16:creationId xmlns:a16="http://schemas.microsoft.com/office/drawing/2014/main" id="{7D70DAA0-8690-8846-9864-B4BDA4534565}"/>
              </a:ext>
            </a:extLst>
          </p:cNvPr>
          <p:cNvCxnSpPr>
            <a:cxnSpLocks/>
            <a:stCxn id="95" idx="2"/>
            <a:endCxn id="99" idx="0"/>
          </p:cNvCxnSpPr>
          <p:nvPr/>
        </p:nvCxnSpPr>
        <p:spPr>
          <a:xfrm>
            <a:off x="3028950" y="4866321"/>
            <a:ext cx="0" cy="2333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1046B63-1B41-E64F-9DEE-1A719AC602C2}"/>
              </a:ext>
            </a:extLst>
          </p:cNvPr>
          <p:cNvCxnSpPr>
            <a:cxnSpLocks/>
          </p:cNvCxnSpPr>
          <p:nvPr/>
        </p:nvCxnSpPr>
        <p:spPr>
          <a:xfrm>
            <a:off x="3028948" y="5365433"/>
            <a:ext cx="0" cy="201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24A82A3-9CCD-A04F-B8AC-64A38B5CAEC8}"/>
              </a:ext>
            </a:extLst>
          </p:cNvPr>
          <p:cNvCxnSpPr>
            <a:cxnSpLocks/>
          </p:cNvCxnSpPr>
          <p:nvPr/>
        </p:nvCxnSpPr>
        <p:spPr>
          <a:xfrm>
            <a:off x="1099503" y="4891084"/>
            <a:ext cx="0" cy="201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39AB7C4-B854-0F42-808D-3447C2AAD2B0}"/>
              </a:ext>
            </a:extLst>
          </p:cNvPr>
          <p:cNvCxnSpPr>
            <a:cxnSpLocks/>
            <a:stCxn id="98" idx="3"/>
            <a:endCxn id="99" idx="1"/>
          </p:cNvCxnSpPr>
          <p:nvPr/>
        </p:nvCxnSpPr>
        <p:spPr>
          <a:xfrm flipV="1">
            <a:off x="2018665" y="5248272"/>
            <a:ext cx="197961" cy="10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8719BEB-1564-4E4F-AA7B-52BBD154C27F}"/>
              </a:ext>
            </a:extLst>
          </p:cNvPr>
          <p:cNvCxnSpPr>
            <a:cxnSpLocks/>
          </p:cNvCxnSpPr>
          <p:nvPr/>
        </p:nvCxnSpPr>
        <p:spPr>
          <a:xfrm>
            <a:off x="1344453" y="6043613"/>
            <a:ext cx="5977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F3555B9-7936-5240-9205-BF1BEB57C1B3}"/>
              </a:ext>
            </a:extLst>
          </p:cNvPr>
          <p:cNvCxnSpPr>
            <a:endCxn id="101" idx="0"/>
          </p:cNvCxnSpPr>
          <p:nvPr/>
        </p:nvCxnSpPr>
        <p:spPr>
          <a:xfrm>
            <a:off x="1344453" y="6043613"/>
            <a:ext cx="1" cy="26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9CB5308-A4C1-294C-BE4F-F040FFDCB982}"/>
              </a:ext>
            </a:extLst>
          </p:cNvPr>
          <p:cNvCxnSpPr/>
          <p:nvPr/>
        </p:nvCxnSpPr>
        <p:spPr>
          <a:xfrm>
            <a:off x="2781764" y="6050279"/>
            <a:ext cx="1" cy="26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44046E6-08F1-8D44-9882-08B2D6E984AB}"/>
              </a:ext>
            </a:extLst>
          </p:cNvPr>
          <p:cNvCxnSpPr>
            <a:cxnSpLocks/>
            <a:endCxn id="103" idx="0"/>
          </p:cNvCxnSpPr>
          <p:nvPr/>
        </p:nvCxnSpPr>
        <p:spPr>
          <a:xfrm>
            <a:off x="4250842" y="6050279"/>
            <a:ext cx="0" cy="241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9C7BBB8-1D3D-BD42-ADC3-D15190BA787B}"/>
              </a:ext>
            </a:extLst>
          </p:cNvPr>
          <p:cNvCxnSpPr/>
          <p:nvPr/>
        </p:nvCxnSpPr>
        <p:spPr>
          <a:xfrm>
            <a:off x="5719918" y="6025040"/>
            <a:ext cx="1" cy="26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6079890-36DC-DA44-AC46-53C5A0E772D3}"/>
              </a:ext>
            </a:extLst>
          </p:cNvPr>
          <p:cNvCxnSpPr>
            <a:cxnSpLocks/>
            <a:endCxn id="105" idx="0"/>
          </p:cNvCxnSpPr>
          <p:nvPr/>
        </p:nvCxnSpPr>
        <p:spPr>
          <a:xfrm>
            <a:off x="7311236" y="6050279"/>
            <a:ext cx="11111" cy="222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6DFAE4A2-1869-524C-9CB9-A4419C3B4EF5}"/>
              </a:ext>
            </a:extLst>
          </p:cNvPr>
          <p:cNvSpPr/>
          <p:nvPr/>
        </p:nvSpPr>
        <p:spPr>
          <a:xfrm>
            <a:off x="4783769" y="5093016"/>
            <a:ext cx="1624645" cy="31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 Queue</a:t>
            </a:r>
          </a:p>
        </p:txBody>
      </p:sp>
      <p:sp>
        <p:nvSpPr>
          <p:cNvPr id="134" name="Rectangle 133">
            <a:extLst>
              <a:ext uri="{FF2B5EF4-FFF2-40B4-BE49-F238E27FC236}">
                <a16:creationId xmlns:a16="http://schemas.microsoft.com/office/drawing/2014/main" id="{6890D621-B5B5-414E-8E34-FC7F45A402A5}"/>
              </a:ext>
            </a:extLst>
          </p:cNvPr>
          <p:cNvSpPr/>
          <p:nvPr/>
        </p:nvSpPr>
        <p:spPr>
          <a:xfrm>
            <a:off x="6873629" y="5110636"/>
            <a:ext cx="1624645"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 Request</a:t>
            </a:r>
          </a:p>
        </p:txBody>
      </p:sp>
      <p:cxnSp>
        <p:nvCxnSpPr>
          <p:cNvPr id="136" name="Straight Arrow Connector 135">
            <a:extLst>
              <a:ext uri="{FF2B5EF4-FFF2-40B4-BE49-F238E27FC236}">
                <a16:creationId xmlns:a16="http://schemas.microsoft.com/office/drawing/2014/main" id="{5316BB66-8763-7C42-9767-E6B02B178645}"/>
              </a:ext>
            </a:extLst>
          </p:cNvPr>
          <p:cNvCxnSpPr>
            <a:cxnSpLocks/>
            <a:stCxn id="99" idx="3"/>
            <a:endCxn id="133" idx="1"/>
          </p:cNvCxnSpPr>
          <p:nvPr/>
        </p:nvCxnSpPr>
        <p:spPr>
          <a:xfrm>
            <a:off x="3841273" y="5248272"/>
            <a:ext cx="942496" cy="21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D78E0860-D305-7643-BCE9-0ED280A85137}"/>
              </a:ext>
            </a:extLst>
          </p:cNvPr>
          <p:cNvCxnSpPr>
            <a:cxnSpLocks/>
            <a:stCxn id="133" idx="3"/>
            <a:endCxn id="134" idx="1"/>
          </p:cNvCxnSpPr>
          <p:nvPr/>
        </p:nvCxnSpPr>
        <p:spPr>
          <a:xfrm>
            <a:off x="6408414" y="5250416"/>
            <a:ext cx="465215" cy="88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773ABBEC-1ADE-CB4B-94ED-A86B0DD9CB4C}"/>
              </a:ext>
            </a:extLst>
          </p:cNvPr>
          <p:cNvCxnSpPr>
            <a:cxnSpLocks/>
            <a:stCxn id="21" idx="1"/>
            <a:endCxn id="96" idx="0"/>
          </p:cNvCxnSpPr>
          <p:nvPr/>
        </p:nvCxnSpPr>
        <p:spPr>
          <a:xfrm rot="10800000" flipV="1">
            <a:off x="1104266" y="3333273"/>
            <a:ext cx="3465824" cy="1235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913579EA-B9C0-424D-BBBB-DAD5D5948F83}"/>
              </a:ext>
            </a:extLst>
          </p:cNvPr>
          <p:cNvCxnSpPr>
            <a:cxnSpLocks/>
            <a:endCxn id="95" idx="0"/>
          </p:cNvCxnSpPr>
          <p:nvPr/>
        </p:nvCxnSpPr>
        <p:spPr>
          <a:xfrm rot="10800000" flipV="1">
            <a:off x="3028951" y="3415189"/>
            <a:ext cx="1541131" cy="1153952"/>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D356D057-AC94-5A45-87CC-ADCE50D2110A}"/>
              </a:ext>
            </a:extLst>
          </p:cNvPr>
          <p:cNvCxnSpPr>
            <a:cxnSpLocks/>
          </p:cNvCxnSpPr>
          <p:nvPr/>
        </p:nvCxnSpPr>
        <p:spPr>
          <a:xfrm>
            <a:off x="3028948" y="5835981"/>
            <a:ext cx="0" cy="206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F97F944-B63B-DA4D-AAFD-91DF937D4B55}"/>
              </a:ext>
            </a:extLst>
          </p:cNvPr>
          <p:cNvSpPr/>
          <p:nvPr/>
        </p:nvSpPr>
        <p:spPr>
          <a:xfrm>
            <a:off x="7373619" y="3221357"/>
            <a:ext cx="1624645" cy="31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 Queue</a:t>
            </a:r>
          </a:p>
        </p:txBody>
      </p:sp>
      <p:sp>
        <p:nvSpPr>
          <p:cNvPr id="59" name="Rectangle 58">
            <a:extLst>
              <a:ext uri="{FF2B5EF4-FFF2-40B4-BE49-F238E27FC236}">
                <a16:creationId xmlns:a16="http://schemas.microsoft.com/office/drawing/2014/main" id="{1D91921A-981C-134D-821C-6D4351A44C04}"/>
              </a:ext>
            </a:extLst>
          </p:cNvPr>
          <p:cNvSpPr/>
          <p:nvPr/>
        </p:nvSpPr>
        <p:spPr>
          <a:xfrm>
            <a:off x="9349099" y="3230167"/>
            <a:ext cx="1624645" cy="297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Work Request</a:t>
            </a:r>
          </a:p>
        </p:txBody>
      </p:sp>
      <p:cxnSp>
        <p:nvCxnSpPr>
          <p:cNvPr id="60" name="Straight Arrow Connector 59">
            <a:extLst>
              <a:ext uri="{FF2B5EF4-FFF2-40B4-BE49-F238E27FC236}">
                <a16:creationId xmlns:a16="http://schemas.microsoft.com/office/drawing/2014/main" id="{42B8EECA-E11F-5E42-A73E-A4535F5C9DE2}"/>
              </a:ext>
            </a:extLst>
          </p:cNvPr>
          <p:cNvCxnSpPr>
            <a:cxnSpLocks/>
            <a:stCxn id="58" idx="3"/>
            <a:endCxn id="59" idx="1"/>
          </p:cNvCxnSpPr>
          <p:nvPr/>
        </p:nvCxnSpPr>
        <p:spPr>
          <a:xfrm>
            <a:off x="8998264" y="3378757"/>
            <a:ext cx="3508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CE7B6AE-AE38-824E-A922-55615D1D9F7D}"/>
              </a:ext>
            </a:extLst>
          </p:cNvPr>
          <p:cNvCxnSpPr>
            <a:cxnSpLocks/>
          </p:cNvCxnSpPr>
          <p:nvPr/>
        </p:nvCxnSpPr>
        <p:spPr>
          <a:xfrm>
            <a:off x="6432472" y="3400777"/>
            <a:ext cx="942496" cy="21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284C8109-5C63-1A4C-B8D5-386E5B843F69}"/>
              </a:ext>
            </a:extLst>
          </p:cNvPr>
          <p:cNvSpPr txBox="1"/>
          <p:nvPr/>
        </p:nvSpPr>
        <p:spPr>
          <a:xfrm>
            <a:off x="434669" y="218601"/>
            <a:ext cx="2665083" cy="524825"/>
          </a:xfrm>
          <a:prstGeom prst="rect">
            <a:avLst/>
          </a:prstGeom>
          <a:noFill/>
        </p:spPr>
        <p:txBody>
          <a:bodyPr wrap="square" rtlCol="0">
            <a:spAutoFit/>
          </a:bodyPr>
          <a:lstStyle/>
          <a:p>
            <a:r>
              <a:rPr lang="en-US" sz="2800" b="1" dirty="0"/>
              <a:t>Object Model</a:t>
            </a:r>
          </a:p>
        </p:txBody>
      </p:sp>
    </p:spTree>
    <p:extLst>
      <p:ext uri="{BB962C8B-B14F-4D97-AF65-F5344CB8AC3E}">
        <p14:creationId xmlns:p14="http://schemas.microsoft.com/office/powerpoint/2010/main" val="195056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FF594-919F-314B-A854-F1BCB6251C88}"/>
              </a:ext>
            </a:extLst>
          </p:cNvPr>
          <p:cNvSpPr/>
          <p:nvPr/>
        </p:nvSpPr>
        <p:spPr>
          <a:xfrm>
            <a:off x="974261" y="1071539"/>
            <a:ext cx="2296113" cy="378393"/>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Manufacturer Enterprise</a:t>
            </a:r>
          </a:p>
        </p:txBody>
      </p:sp>
      <p:sp>
        <p:nvSpPr>
          <p:cNvPr id="5" name="Rectangle 4">
            <a:extLst>
              <a:ext uri="{FF2B5EF4-FFF2-40B4-BE49-F238E27FC236}">
                <a16:creationId xmlns:a16="http://schemas.microsoft.com/office/drawing/2014/main" id="{66594AE0-0821-4E48-8C55-69B9B36D8F5E}"/>
              </a:ext>
            </a:extLst>
          </p:cNvPr>
          <p:cNvSpPr/>
          <p:nvPr/>
        </p:nvSpPr>
        <p:spPr>
          <a:xfrm>
            <a:off x="7004167" y="1058906"/>
            <a:ext cx="2322617" cy="391022"/>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Healthcare Provider Enterprise</a:t>
            </a:r>
          </a:p>
        </p:txBody>
      </p:sp>
      <p:cxnSp>
        <p:nvCxnSpPr>
          <p:cNvPr id="7" name="Straight Arrow Connector 6">
            <a:extLst>
              <a:ext uri="{FF2B5EF4-FFF2-40B4-BE49-F238E27FC236}">
                <a16:creationId xmlns:a16="http://schemas.microsoft.com/office/drawing/2014/main" id="{EB7F8249-BBCD-024E-A6C9-42A6307BA970}"/>
              </a:ext>
            </a:extLst>
          </p:cNvPr>
          <p:cNvCxnSpPr/>
          <p:nvPr/>
        </p:nvCxnSpPr>
        <p:spPr>
          <a:xfrm>
            <a:off x="3270374" y="1334646"/>
            <a:ext cx="373379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F1B5D8F-2689-7341-8A3F-0EF2D09ACC1A}"/>
              </a:ext>
            </a:extLst>
          </p:cNvPr>
          <p:cNvSpPr txBox="1"/>
          <p:nvPr/>
        </p:nvSpPr>
        <p:spPr>
          <a:xfrm>
            <a:off x="4305204" y="1375592"/>
            <a:ext cx="994410" cy="246221"/>
          </a:xfrm>
          <a:prstGeom prst="rect">
            <a:avLst/>
          </a:prstGeom>
          <a:noFill/>
        </p:spPr>
        <p:txBody>
          <a:bodyPr wrap="square" rtlCol="0">
            <a:spAutoFit/>
          </a:bodyPr>
          <a:lstStyle/>
          <a:p>
            <a:r>
              <a:rPr lang="en-US" sz="1000" b="1" dirty="0"/>
              <a:t>Selling Request</a:t>
            </a:r>
          </a:p>
        </p:txBody>
      </p:sp>
      <p:cxnSp>
        <p:nvCxnSpPr>
          <p:cNvPr id="10" name="Straight Arrow Connector 9">
            <a:extLst>
              <a:ext uri="{FF2B5EF4-FFF2-40B4-BE49-F238E27FC236}">
                <a16:creationId xmlns:a16="http://schemas.microsoft.com/office/drawing/2014/main" id="{397E6FA2-D55E-4447-92FA-90E74977CCD3}"/>
              </a:ext>
            </a:extLst>
          </p:cNvPr>
          <p:cNvCxnSpPr>
            <a:cxnSpLocks/>
          </p:cNvCxnSpPr>
          <p:nvPr/>
        </p:nvCxnSpPr>
        <p:spPr>
          <a:xfrm flipH="1">
            <a:off x="3270373" y="1187298"/>
            <a:ext cx="3733793" cy="6319"/>
          </a:xfrm>
          <a:prstGeom prst="straightConnector1">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9D27763-F911-0A40-88EA-9A9DD238E46A}"/>
              </a:ext>
            </a:extLst>
          </p:cNvPr>
          <p:cNvSpPr txBox="1"/>
          <p:nvPr/>
        </p:nvSpPr>
        <p:spPr>
          <a:xfrm>
            <a:off x="4305204" y="942446"/>
            <a:ext cx="1634490" cy="246221"/>
          </a:xfrm>
          <a:prstGeom prst="rect">
            <a:avLst/>
          </a:prstGeom>
          <a:noFill/>
        </p:spPr>
        <p:txBody>
          <a:bodyPr wrap="square" rtlCol="0">
            <a:spAutoFit/>
          </a:bodyPr>
          <a:lstStyle/>
          <a:p>
            <a:r>
              <a:rPr lang="en-US" sz="1000" b="1" dirty="0"/>
              <a:t>Response  (Accept/ Reject)</a:t>
            </a:r>
          </a:p>
        </p:txBody>
      </p:sp>
      <p:sp>
        <p:nvSpPr>
          <p:cNvPr id="12" name="Diamond 11">
            <a:extLst>
              <a:ext uri="{FF2B5EF4-FFF2-40B4-BE49-F238E27FC236}">
                <a16:creationId xmlns:a16="http://schemas.microsoft.com/office/drawing/2014/main" id="{8FBF3055-81EC-3E45-94F6-2041A820D565}"/>
              </a:ext>
            </a:extLst>
          </p:cNvPr>
          <p:cNvSpPr/>
          <p:nvPr/>
        </p:nvSpPr>
        <p:spPr>
          <a:xfrm>
            <a:off x="1348056" y="1621813"/>
            <a:ext cx="1548522" cy="993979"/>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Healthcare</a:t>
            </a:r>
          </a:p>
          <a:p>
            <a:pPr algn="ctr"/>
            <a:r>
              <a:rPr lang="en-US" sz="1000" dirty="0"/>
              <a:t>Response</a:t>
            </a:r>
          </a:p>
        </p:txBody>
      </p:sp>
      <p:cxnSp>
        <p:nvCxnSpPr>
          <p:cNvPr id="14" name="Straight Connector 13">
            <a:extLst>
              <a:ext uri="{FF2B5EF4-FFF2-40B4-BE49-F238E27FC236}">
                <a16:creationId xmlns:a16="http://schemas.microsoft.com/office/drawing/2014/main" id="{C0CC600B-2101-B643-8306-BDC5CD4A1C85}"/>
              </a:ext>
            </a:extLst>
          </p:cNvPr>
          <p:cNvCxnSpPr>
            <a:stCxn id="4" idx="2"/>
            <a:endCxn id="12" idx="0"/>
          </p:cNvCxnSpPr>
          <p:nvPr/>
        </p:nvCxnSpPr>
        <p:spPr>
          <a:xfrm flipH="1">
            <a:off x="2122317" y="1449932"/>
            <a:ext cx="1" cy="1718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E202B5-CE37-C842-8A38-51CB825ABBC7}"/>
              </a:ext>
            </a:extLst>
          </p:cNvPr>
          <p:cNvCxnSpPr>
            <a:cxnSpLocks/>
            <a:stCxn id="12" idx="2"/>
            <a:endCxn id="19" idx="0"/>
          </p:cNvCxnSpPr>
          <p:nvPr/>
        </p:nvCxnSpPr>
        <p:spPr>
          <a:xfrm>
            <a:off x="2122317" y="2615792"/>
            <a:ext cx="7776" cy="661566"/>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5E063DE-EE78-3F4B-A4A1-267D11C7DB49}"/>
              </a:ext>
            </a:extLst>
          </p:cNvPr>
          <p:cNvSpPr txBox="1"/>
          <p:nvPr/>
        </p:nvSpPr>
        <p:spPr>
          <a:xfrm>
            <a:off x="2207268" y="2799199"/>
            <a:ext cx="1394171" cy="246221"/>
          </a:xfrm>
          <a:prstGeom prst="rect">
            <a:avLst/>
          </a:prstGeom>
          <a:noFill/>
        </p:spPr>
        <p:txBody>
          <a:bodyPr wrap="square" rtlCol="0">
            <a:spAutoFit/>
          </a:bodyPr>
          <a:lstStyle/>
          <a:p>
            <a:r>
              <a:rPr lang="en-US" sz="1000" b="1" dirty="0"/>
              <a:t>Accept</a:t>
            </a:r>
          </a:p>
        </p:txBody>
      </p:sp>
      <p:sp>
        <p:nvSpPr>
          <p:cNvPr id="19" name="Rectangle 18">
            <a:extLst>
              <a:ext uri="{FF2B5EF4-FFF2-40B4-BE49-F238E27FC236}">
                <a16:creationId xmlns:a16="http://schemas.microsoft.com/office/drawing/2014/main" id="{2497BCE5-8D8F-544C-AAD5-70E5816FC980}"/>
              </a:ext>
            </a:extLst>
          </p:cNvPr>
          <p:cNvSpPr/>
          <p:nvPr/>
        </p:nvSpPr>
        <p:spPr>
          <a:xfrm>
            <a:off x="1081945" y="3277358"/>
            <a:ext cx="2096296" cy="300185"/>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Sales Organization</a:t>
            </a:r>
          </a:p>
        </p:txBody>
      </p:sp>
      <p:sp>
        <p:nvSpPr>
          <p:cNvPr id="21" name="TextBox 20">
            <a:extLst>
              <a:ext uri="{FF2B5EF4-FFF2-40B4-BE49-F238E27FC236}">
                <a16:creationId xmlns:a16="http://schemas.microsoft.com/office/drawing/2014/main" id="{A8A2EC90-240E-DB41-AC9A-E751B7B0D1FD}"/>
              </a:ext>
            </a:extLst>
          </p:cNvPr>
          <p:cNvSpPr txBox="1"/>
          <p:nvPr/>
        </p:nvSpPr>
        <p:spPr>
          <a:xfrm>
            <a:off x="3198922" y="3227395"/>
            <a:ext cx="3491791" cy="400110"/>
          </a:xfrm>
          <a:prstGeom prst="rect">
            <a:avLst/>
          </a:prstGeom>
          <a:noFill/>
        </p:spPr>
        <p:txBody>
          <a:bodyPr wrap="square" rtlCol="0">
            <a:spAutoFit/>
          </a:bodyPr>
          <a:lstStyle/>
          <a:p>
            <a:r>
              <a:rPr lang="en-US" sz="1000" b="1" dirty="0"/>
              <a:t>Request Queue  Status : </a:t>
            </a:r>
          </a:p>
          <a:p>
            <a:r>
              <a:rPr lang="en-US" sz="1000" dirty="0"/>
              <a:t>To be processed/ Sent to Healthcare/Rejected /Order Placed</a:t>
            </a:r>
            <a:endParaRPr lang="en-US" sz="1000" b="1" dirty="0"/>
          </a:p>
        </p:txBody>
      </p:sp>
      <p:cxnSp>
        <p:nvCxnSpPr>
          <p:cNvPr id="23" name="Straight Arrow Connector 22">
            <a:extLst>
              <a:ext uri="{FF2B5EF4-FFF2-40B4-BE49-F238E27FC236}">
                <a16:creationId xmlns:a16="http://schemas.microsoft.com/office/drawing/2014/main" id="{6B3C0590-4314-4B4F-9F08-1FABC14A7146}"/>
              </a:ext>
            </a:extLst>
          </p:cNvPr>
          <p:cNvCxnSpPr>
            <a:cxnSpLocks/>
            <a:stCxn id="19" idx="2"/>
            <a:endCxn id="24" idx="0"/>
          </p:cNvCxnSpPr>
          <p:nvPr/>
        </p:nvCxnSpPr>
        <p:spPr>
          <a:xfrm>
            <a:off x="2130093" y="3577543"/>
            <a:ext cx="0" cy="1412685"/>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25994F57-1707-8542-9E30-E5CA7E581FAA}"/>
              </a:ext>
            </a:extLst>
          </p:cNvPr>
          <p:cNvSpPr/>
          <p:nvPr/>
        </p:nvSpPr>
        <p:spPr>
          <a:xfrm>
            <a:off x="1081945" y="4990228"/>
            <a:ext cx="2096296" cy="334024"/>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Authorization Organization</a:t>
            </a:r>
          </a:p>
        </p:txBody>
      </p:sp>
      <p:sp>
        <p:nvSpPr>
          <p:cNvPr id="31" name="Rectangle 30">
            <a:extLst>
              <a:ext uri="{FF2B5EF4-FFF2-40B4-BE49-F238E27FC236}">
                <a16:creationId xmlns:a16="http://schemas.microsoft.com/office/drawing/2014/main" id="{2F6148A0-F765-3D46-97D1-ABF228C4BC73}"/>
              </a:ext>
            </a:extLst>
          </p:cNvPr>
          <p:cNvSpPr/>
          <p:nvPr/>
        </p:nvSpPr>
        <p:spPr>
          <a:xfrm>
            <a:off x="4556664" y="5019492"/>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 Lab Organization</a:t>
            </a:r>
          </a:p>
        </p:txBody>
      </p:sp>
      <p:cxnSp>
        <p:nvCxnSpPr>
          <p:cNvPr id="33" name="Straight Arrow Connector 32">
            <a:extLst>
              <a:ext uri="{FF2B5EF4-FFF2-40B4-BE49-F238E27FC236}">
                <a16:creationId xmlns:a16="http://schemas.microsoft.com/office/drawing/2014/main" id="{86A96EBB-0369-AA45-A19D-849A3CE9069D}"/>
              </a:ext>
            </a:extLst>
          </p:cNvPr>
          <p:cNvCxnSpPr>
            <a:cxnSpLocks/>
            <a:stCxn id="24" idx="3"/>
          </p:cNvCxnSpPr>
          <p:nvPr/>
        </p:nvCxnSpPr>
        <p:spPr>
          <a:xfrm>
            <a:off x="3178241" y="5157240"/>
            <a:ext cx="137842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0" name="Diamond 39">
            <a:extLst>
              <a:ext uri="{FF2B5EF4-FFF2-40B4-BE49-F238E27FC236}">
                <a16:creationId xmlns:a16="http://schemas.microsoft.com/office/drawing/2014/main" id="{4E8E346B-5644-F34A-981E-0675A564CDEC}"/>
              </a:ext>
            </a:extLst>
          </p:cNvPr>
          <p:cNvSpPr/>
          <p:nvPr/>
        </p:nvSpPr>
        <p:spPr>
          <a:xfrm>
            <a:off x="7296570" y="4671924"/>
            <a:ext cx="1283449" cy="96133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Device Lab </a:t>
            </a:r>
            <a:r>
              <a:rPr lang="en-US" sz="800" dirty="0"/>
              <a:t> </a:t>
            </a:r>
            <a:r>
              <a:rPr lang="en-US" sz="1000" dirty="0"/>
              <a:t>Test</a:t>
            </a:r>
          </a:p>
        </p:txBody>
      </p:sp>
      <p:cxnSp>
        <p:nvCxnSpPr>
          <p:cNvPr id="43" name="Straight Connector 42">
            <a:extLst>
              <a:ext uri="{FF2B5EF4-FFF2-40B4-BE49-F238E27FC236}">
                <a16:creationId xmlns:a16="http://schemas.microsoft.com/office/drawing/2014/main" id="{0751867F-B5E0-D646-A4FB-6AAD37E498A5}"/>
              </a:ext>
            </a:extLst>
          </p:cNvPr>
          <p:cNvCxnSpPr>
            <a:stCxn id="31" idx="3"/>
          </p:cNvCxnSpPr>
          <p:nvPr/>
        </p:nvCxnSpPr>
        <p:spPr>
          <a:xfrm flipV="1">
            <a:off x="6467678" y="5169885"/>
            <a:ext cx="828892" cy="2"/>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6AF0EC03-203A-C444-8F02-F62610D08F9D}"/>
              </a:ext>
            </a:extLst>
          </p:cNvPr>
          <p:cNvSpPr/>
          <p:nvPr/>
        </p:nvSpPr>
        <p:spPr>
          <a:xfrm>
            <a:off x="9568873" y="4990228"/>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Doctor Organization</a:t>
            </a:r>
          </a:p>
        </p:txBody>
      </p:sp>
      <p:cxnSp>
        <p:nvCxnSpPr>
          <p:cNvPr id="46" name="Straight Arrow Connector 45">
            <a:extLst>
              <a:ext uri="{FF2B5EF4-FFF2-40B4-BE49-F238E27FC236}">
                <a16:creationId xmlns:a16="http://schemas.microsoft.com/office/drawing/2014/main" id="{72A0800A-EDA6-F045-9B9D-52F69EB7F9D7}"/>
              </a:ext>
            </a:extLst>
          </p:cNvPr>
          <p:cNvCxnSpPr>
            <a:stCxn id="40" idx="3"/>
            <a:endCxn id="44" idx="1"/>
          </p:cNvCxnSpPr>
          <p:nvPr/>
        </p:nvCxnSpPr>
        <p:spPr>
          <a:xfrm flipV="1">
            <a:off x="8580019" y="5140623"/>
            <a:ext cx="988854" cy="11968"/>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7AF92923-00F1-3342-902F-C533C4DC9846}"/>
              </a:ext>
            </a:extLst>
          </p:cNvPr>
          <p:cNvSpPr txBox="1"/>
          <p:nvPr/>
        </p:nvSpPr>
        <p:spPr>
          <a:xfrm>
            <a:off x="8549967" y="4832931"/>
            <a:ext cx="531001" cy="246221"/>
          </a:xfrm>
          <a:prstGeom prst="rect">
            <a:avLst/>
          </a:prstGeom>
          <a:noFill/>
        </p:spPr>
        <p:txBody>
          <a:bodyPr wrap="square" rtlCol="0">
            <a:spAutoFit/>
          </a:bodyPr>
          <a:lstStyle/>
          <a:p>
            <a:r>
              <a:rPr lang="en-US" sz="1000" b="1" dirty="0"/>
              <a:t>Pass</a:t>
            </a:r>
          </a:p>
        </p:txBody>
      </p:sp>
      <p:cxnSp>
        <p:nvCxnSpPr>
          <p:cNvPr id="54" name="Elbow Connector 53">
            <a:extLst>
              <a:ext uri="{FF2B5EF4-FFF2-40B4-BE49-F238E27FC236}">
                <a16:creationId xmlns:a16="http://schemas.microsoft.com/office/drawing/2014/main" id="{BF0DF4EB-BBD7-574C-94F5-8CFBC73826A1}"/>
              </a:ext>
            </a:extLst>
          </p:cNvPr>
          <p:cNvCxnSpPr>
            <a:cxnSpLocks/>
            <a:stCxn id="40" idx="0"/>
            <a:endCxn id="31" idx="0"/>
          </p:cNvCxnSpPr>
          <p:nvPr/>
        </p:nvCxnSpPr>
        <p:spPr>
          <a:xfrm rot="16200000" flipH="1" flipV="1">
            <a:off x="6551449" y="3632646"/>
            <a:ext cx="347568" cy="2426124"/>
          </a:xfrm>
          <a:prstGeom prst="bentConnector3">
            <a:avLst>
              <a:gd name="adj1" fmla="val -98657"/>
            </a:avLst>
          </a:prstGeom>
          <a:ln w="19050">
            <a:solidFill>
              <a:srgbClr val="00B05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6A104B4A-6B3C-0E40-B0C3-BE5977012198}"/>
              </a:ext>
            </a:extLst>
          </p:cNvPr>
          <p:cNvSpPr txBox="1"/>
          <p:nvPr/>
        </p:nvSpPr>
        <p:spPr>
          <a:xfrm>
            <a:off x="7938294" y="4462926"/>
            <a:ext cx="988854" cy="252773"/>
          </a:xfrm>
          <a:prstGeom prst="rect">
            <a:avLst/>
          </a:prstGeom>
          <a:noFill/>
        </p:spPr>
        <p:txBody>
          <a:bodyPr wrap="square" rtlCol="0">
            <a:spAutoFit/>
          </a:bodyPr>
          <a:lstStyle/>
          <a:p>
            <a:r>
              <a:rPr lang="en-US" sz="1000" b="1" dirty="0"/>
              <a:t> Fail</a:t>
            </a:r>
          </a:p>
        </p:txBody>
      </p:sp>
      <p:cxnSp>
        <p:nvCxnSpPr>
          <p:cNvPr id="83" name="Elbow Connector 82">
            <a:extLst>
              <a:ext uri="{FF2B5EF4-FFF2-40B4-BE49-F238E27FC236}">
                <a16:creationId xmlns:a16="http://schemas.microsoft.com/office/drawing/2014/main" id="{E33A0EC3-65C8-F045-A420-8EC46DE1C0CE}"/>
              </a:ext>
            </a:extLst>
          </p:cNvPr>
          <p:cNvCxnSpPr>
            <a:cxnSpLocks/>
          </p:cNvCxnSpPr>
          <p:nvPr/>
        </p:nvCxnSpPr>
        <p:spPr>
          <a:xfrm rot="10800000" flipV="1">
            <a:off x="2579277" y="4328662"/>
            <a:ext cx="2929983" cy="655550"/>
          </a:xfrm>
          <a:prstGeom prst="bentConnector3">
            <a:avLst>
              <a:gd name="adj1" fmla="val 99543"/>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33AD67AE-922F-7D49-A881-5C2FCDF9420C}"/>
              </a:ext>
            </a:extLst>
          </p:cNvPr>
          <p:cNvSpPr txBox="1"/>
          <p:nvPr/>
        </p:nvSpPr>
        <p:spPr>
          <a:xfrm>
            <a:off x="887269" y="634532"/>
            <a:ext cx="4911361" cy="400110"/>
          </a:xfrm>
          <a:prstGeom prst="rect">
            <a:avLst/>
          </a:prstGeom>
          <a:noFill/>
        </p:spPr>
        <p:txBody>
          <a:bodyPr wrap="square" rtlCol="0">
            <a:spAutoFit/>
          </a:bodyPr>
          <a:lstStyle/>
          <a:p>
            <a:r>
              <a:rPr lang="en-US" sz="1000" b="1" dirty="0"/>
              <a:t>Request Queue  Status : </a:t>
            </a:r>
          </a:p>
          <a:p>
            <a:r>
              <a:rPr lang="en-US" sz="1000" dirty="0"/>
              <a:t>Approved/ Rejected / Sent to Sales Department/ Order Placed </a:t>
            </a:r>
          </a:p>
        </p:txBody>
      </p:sp>
      <p:sp>
        <p:nvSpPr>
          <p:cNvPr id="90" name="TextBox 89">
            <a:extLst>
              <a:ext uri="{FF2B5EF4-FFF2-40B4-BE49-F238E27FC236}">
                <a16:creationId xmlns:a16="http://schemas.microsoft.com/office/drawing/2014/main" id="{A8FCC0A6-044C-6F46-8991-B6D79BE4E283}"/>
              </a:ext>
            </a:extLst>
          </p:cNvPr>
          <p:cNvSpPr txBox="1"/>
          <p:nvPr/>
        </p:nvSpPr>
        <p:spPr>
          <a:xfrm>
            <a:off x="2165223" y="5418925"/>
            <a:ext cx="3577156" cy="553998"/>
          </a:xfrm>
          <a:prstGeom prst="rect">
            <a:avLst/>
          </a:prstGeom>
          <a:noFill/>
        </p:spPr>
        <p:txBody>
          <a:bodyPr wrap="square" rtlCol="0">
            <a:spAutoFit/>
          </a:bodyPr>
          <a:lstStyle/>
          <a:p>
            <a:r>
              <a:rPr lang="en-US" sz="1000" b="1" dirty="0"/>
              <a:t>Request Queue  Status : </a:t>
            </a:r>
          </a:p>
          <a:p>
            <a:r>
              <a:rPr lang="en-US" sz="1000" dirty="0"/>
              <a:t>To be processed/ Sent to Lab/Approved </a:t>
            </a:r>
          </a:p>
          <a:p>
            <a:r>
              <a:rPr lang="en-US" sz="1000" dirty="0"/>
              <a:t>/Rejected /Order placed</a:t>
            </a:r>
            <a:endParaRPr lang="en-US" sz="1000" b="1" dirty="0"/>
          </a:p>
        </p:txBody>
      </p:sp>
      <p:sp>
        <p:nvSpPr>
          <p:cNvPr id="91" name="TextBox 90">
            <a:extLst>
              <a:ext uri="{FF2B5EF4-FFF2-40B4-BE49-F238E27FC236}">
                <a16:creationId xmlns:a16="http://schemas.microsoft.com/office/drawing/2014/main" id="{4E474E98-E86E-E64F-B240-3F1F3490580A}"/>
              </a:ext>
            </a:extLst>
          </p:cNvPr>
          <p:cNvSpPr txBox="1"/>
          <p:nvPr/>
        </p:nvSpPr>
        <p:spPr>
          <a:xfrm>
            <a:off x="5509260" y="5377306"/>
            <a:ext cx="3577156" cy="553998"/>
          </a:xfrm>
          <a:prstGeom prst="rect">
            <a:avLst/>
          </a:prstGeom>
          <a:noFill/>
        </p:spPr>
        <p:txBody>
          <a:bodyPr wrap="square" rtlCol="0">
            <a:spAutoFit/>
          </a:bodyPr>
          <a:lstStyle/>
          <a:p>
            <a:r>
              <a:rPr lang="en-US" sz="1000" b="1" dirty="0"/>
              <a:t>Request Queue  Status : </a:t>
            </a:r>
          </a:p>
          <a:p>
            <a:r>
              <a:rPr lang="en-US" sz="1000" dirty="0"/>
              <a:t>To be processed/ Forward to Doctor </a:t>
            </a:r>
          </a:p>
          <a:p>
            <a:r>
              <a:rPr lang="en-US" sz="1000" dirty="0"/>
              <a:t>/Pending for Doc Approval/</a:t>
            </a:r>
            <a:r>
              <a:rPr lang="en-US" sz="1000" b="1" dirty="0"/>
              <a:t> </a:t>
            </a:r>
            <a:r>
              <a:rPr lang="en-US" sz="1000" dirty="0"/>
              <a:t>Approved /Rejected</a:t>
            </a:r>
          </a:p>
        </p:txBody>
      </p:sp>
      <p:sp>
        <p:nvSpPr>
          <p:cNvPr id="92" name="TextBox 91">
            <a:extLst>
              <a:ext uri="{FF2B5EF4-FFF2-40B4-BE49-F238E27FC236}">
                <a16:creationId xmlns:a16="http://schemas.microsoft.com/office/drawing/2014/main" id="{25F8464B-20C3-F54B-B71A-497F5BBEC1D9}"/>
              </a:ext>
            </a:extLst>
          </p:cNvPr>
          <p:cNvSpPr txBox="1"/>
          <p:nvPr/>
        </p:nvSpPr>
        <p:spPr>
          <a:xfrm>
            <a:off x="9488162" y="5405835"/>
            <a:ext cx="2515808" cy="400110"/>
          </a:xfrm>
          <a:prstGeom prst="rect">
            <a:avLst/>
          </a:prstGeom>
          <a:noFill/>
        </p:spPr>
        <p:txBody>
          <a:bodyPr wrap="square" rtlCol="0">
            <a:spAutoFit/>
          </a:bodyPr>
          <a:lstStyle/>
          <a:p>
            <a:r>
              <a:rPr lang="en-US" sz="1000" b="1" dirty="0"/>
              <a:t>Request Queue  Status : </a:t>
            </a:r>
          </a:p>
          <a:p>
            <a:r>
              <a:rPr lang="en-US" sz="1000" dirty="0"/>
              <a:t>To be processed/ /Approved /Rejected </a:t>
            </a:r>
          </a:p>
        </p:txBody>
      </p:sp>
      <p:sp>
        <p:nvSpPr>
          <p:cNvPr id="93" name="TextBox 92">
            <a:extLst>
              <a:ext uri="{FF2B5EF4-FFF2-40B4-BE49-F238E27FC236}">
                <a16:creationId xmlns:a16="http://schemas.microsoft.com/office/drawing/2014/main" id="{0B9A71B9-0312-944B-95A9-7702A7D9AD74}"/>
              </a:ext>
            </a:extLst>
          </p:cNvPr>
          <p:cNvSpPr txBox="1"/>
          <p:nvPr/>
        </p:nvSpPr>
        <p:spPr>
          <a:xfrm>
            <a:off x="4307422" y="122663"/>
            <a:ext cx="2461368" cy="369332"/>
          </a:xfrm>
          <a:prstGeom prst="rect">
            <a:avLst/>
          </a:prstGeom>
          <a:noFill/>
        </p:spPr>
        <p:txBody>
          <a:bodyPr wrap="square" rtlCol="0">
            <a:spAutoFit/>
          </a:bodyPr>
          <a:lstStyle/>
          <a:p>
            <a:r>
              <a:rPr lang="en-US" b="1" dirty="0"/>
              <a:t>Work Flow Diagram</a:t>
            </a:r>
          </a:p>
        </p:txBody>
      </p:sp>
      <p:sp>
        <p:nvSpPr>
          <p:cNvPr id="94" name="TextBox 93">
            <a:extLst>
              <a:ext uri="{FF2B5EF4-FFF2-40B4-BE49-F238E27FC236}">
                <a16:creationId xmlns:a16="http://schemas.microsoft.com/office/drawing/2014/main" id="{EFCEC2DE-2DBF-1843-B48D-5DF4874A8922}"/>
              </a:ext>
            </a:extLst>
          </p:cNvPr>
          <p:cNvSpPr txBox="1"/>
          <p:nvPr/>
        </p:nvSpPr>
        <p:spPr>
          <a:xfrm>
            <a:off x="5197015" y="4049128"/>
            <a:ext cx="994410" cy="246221"/>
          </a:xfrm>
          <a:prstGeom prst="rect">
            <a:avLst/>
          </a:prstGeom>
          <a:noFill/>
        </p:spPr>
        <p:txBody>
          <a:bodyPr wrap="square" rtlCol="0">
            <a:spAutoFit/>
          </a:bodyPr>
          <a:lstStyle/>
          <a:p>
            <a:r>
              <a:rPr lang="en-US" sz="1000" b="1" dirty="0"/>
              <a:t>Rejected</a:t>
            </a:r>
          </a:p>
        </p:txBody>
      </p:sp>
      <p:pic>
        <p:nvPicPr>
          <p:cNvPr id="96" name="Picture 95" descr="¿Es posible demostrar la autenticidad de un email ...">
            <a:extLst>
              <a:ext uri="{FF2B5EF4-FFF2-40B4-BE49-F238E27FC236}">
                <a16:creationId xmlns:a16="http://schemas.microsoft.com/office/drawing/2014/main" id="{04FE207B-FDA5-754D-A15C-D4A3FBE88B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88158" y="4078883"/>
            <a:ext cx="630893" cy="593039"/>
          </a:xfrm>
          <a:prstGeom prst="rect">
            <a:avLst/>
          </a:prstGeom>
        </p:spPr>
      </p:pic>
      <p:cxnSp>
        <p:nvCxnSpPr>
          <p:cNvPr id="126" name="Elbow Connector 125">
            <a:extLst>
              <a:ext uri="{FF2B5EF4-FFF2-40B4-BE49-F238E27FC236}">
                <a16:creationId xmlns:a16="http://schemas.microsoft.com/office/drawing/2014/main" id="{27D6091A-AEB7-F947-8666-E4CBE4CA537A}"/>
              </a:ext>
            </a:extLst>
          </p:cNvPr>
          <p:cNvCxnSpPr>
            <a:cxnSpLocks/>
            <a:stCxn id="96" idx="0"/>
            <a:endCxn id="19" idx="1"/>
          </p:cNvCxnSpPr>
          <p:nvPr/>
        </p:nvCxnSpPr>
        <p:spPr>
          <a:xfrm rot="5400000" flipH="1" flipV="1">
            <a:off x="517059" y="3513997"/>
            <a:ext cx="651432" cy="478340"/>
          </a:xfrm>
          <a:prstGeom prst="bentConnector2">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29" name="Elbow Connector 128">
            <a:extLst>
              <a:ext uri="{FF2B5EF4-FFF2-40B4-BE49-F238E27FC236}">
                <a16:creationId xmlns:a16="http://schemas.microsoft.com/office/drawing/2014/main" id="{4E277961-BD53-8B4A-A908-6B7ABC9ABD87}"/>
              </a:ext>
            </a:extLst>
          </p:cNvPr>
          <p:cNvCxnSpPr>
            <a:cxnSpLocks/>
            <a:endCxn id="24" idx="1"/>
          </p:cNvCxnSpPr>
          <p:nvPr/>
        </p:nvCxnSpPr>
        <p:spPr>
          <a:xfrm rot="16200000" flipH="1">
            <a:off x="546256" y="4621550"/>
            <a:ext cx="593039" cy="478340"/>
          </a:xfrm>
          <a:prstGeom prst="bentConnector2">
            <a:avLst/>
          </a:prstGeom>
          <a:ln w="19050">
            <a:solidFill>
              <a:srgbClr val="00B050"/>
            </a:solidFill>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86BCCF4A-6595-F641-807E-10DD58360C85}"/>
              </a:ext>
            </a:extLst>
          </p:cNvPr>
          <p:cNvSpPr txBox="1"/>
          <p:nvPr/>
        </p:nvSpPr>
        <p:spPr>
          <a:xfrm rot="16200000">
            <a:off x="-311644" y="2988980"/>
            <a:ext cx="1392901" cy="246221"/>
          </a:xfrm>
          <a:prstGeom prst="rect">
            <a:avLst/>
          </a:prstGeom>
          <a:noFill/>
        </p:spPr>
        <p:txBody>
          <a:bodyPr wrap="square" rtlCol="0">
            <a:spAutoFit/>
          </a:bodyPr>
          <a:lstStyle/>
          <a:p>
            <a:r>
              <a:rPr lang="en-US" sz="1000" b="1" dirty="0"/>
              <a:t>Accepted/ Rejected</a:t>
            </a:r>
          </a:p>
        </p:txBody>
      </p:sp>
      <p:cxnSp>
        <p:nvCxnSpPr>
          <p:cNvPr id="140" name="Elbow Connector 139">
            <a:extLst>
              <a:ext uri="{FF2B5EF4-FFF2-40B4-BE49-F238E27FC236}">
                <a16:creationId xmlns:a16="http://schemas.microsoft.com/office/drawing/2014/main" id="{B4CB91E9-8931-A548-998E-9F5F2BB98AB8}"/>
              </a:ext>
            </a:extLst>
          </p:cNvPr>
          <p:cNvCxnSpPr>
            <a:cxnSpLocks/>
            <a:endCxn id="4" idx="1"/>
          </p:cNvCxnSpPr>
          <p:nvPr/>
        </p:nvCxnSpPr>
        <p:spPr>
          <a:xfrm rot="5400000" flipH="1" flipV="1">
            <a:off x="-294426" y="2158766"/>
            <a:ext cx="2166717" cy="370658"/>
          </a:xfrm>
          <a:prstGeom prst="bentConnector2">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43" name="Elbow Connector 142">
            <a:extLst>
              <a:ext uri="{FF2B5EF4-FFF2-40B4-BE49-F238E27FC236}">
                <a16:creationId xmlns:a16="http://schemas.microsoft.com/office/drawing/2014/main" id="{0859FC5B-B1BF-FB48-8B52-5EED2F3E69FC}"/>
              </a:ext>
            </a:extLst>
          </p:cNvPr>
          <p:cNvCxnSpPr>
            <a:cxnSpLocks/>
            <a:stCxn id="44" idx="3"/>
            <a:endCxn id="31" idx="2"/>
          </p:cNvCxnSpPr>
          <p:nvPr/>
        </p:nvCxnSpPr>
        <p:spPr>
          <a:xfrm flipH="1">
            <a:off x="5512171" y="5140623"/>
            <a:ext cx="5967716" cy="179658"/>
          </a:xfrm>
          <a:prstGeom prst="bentConnector4">
            <a:avLst>
              <a:gd name="adj1" fmla="val -3831"/>
              <a:gd name="adj2" fmla="val 556208"/>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47" name="Elbow Connector 146">
            <a:extLst>
              <a:ext uri="{FF2B5EF4-FFF2-40B4-BE49-F238E27FC236}">
                <a16:creationId xmlns:a16="http://schemas.microsoft.com/office/drawing/2014/main" id="{1153096A-699E-B540-990E-033A29BE6934}"/>
              </a:ext>
            </a:extLst>
          </p:cNvPr>
          <p:cNvCxnSpPr>
            <a:cxnSpLocks/>
            <a:endCxn id="24" idx="2"/>
          </p:cNvCxnSpPr>
          <p:nvPr/>
        </p:nvCxnSpPr>
        <p:spPr>
          <a:xfrm rot="10800000">
            <a:off x="2130094" y="5324252"/>
            <a:ext cx="3379167" cy="820070"/>
          </a:xfrm>
          <a:prstGeom prst="bentConnector2">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E39DC114-CC9D-EE41-96C4-132DBEB23575}"/>
              </a:ext>
            </a:extLst>
          </p:cNvPr>
          <p:cNvSpPr txBox="1"/>
          <p:nvPr/>
        </p:nvSpPr>
        <p:spPr>
          <a:xfrm>
            <a:off x="5101589" y="6238996"/>
            <a:ext cx="1366089" cy="246221"/>
          </a:xfrm>
          <a:prstGeom prst="rect">
            <a:avLst/>
          </a:prstGeom>
          <a:noFill/>
        </p:spPr>
        <p:txBody>
          <a:bodyPr wrap="square" rtlCol="0">
            <a:spAutoFit/>
          </a:bodyPr>
          <a:lstStyle/>
          <a:p>
            <a:r>
              <a:rPr lang="en-US" sz="1000" b="1" dirty="0"/>
              <a:t>Approved /Rejected</a:t>
            </a:r>
          </a:p>
        </p:txBody>
      </p:sp>
      <p:cxnSp>
        <p:nvCxnSpPr>
          <p:cNvPr id="157" name="Straight Arrow Connector 156">
            <a:extLst>
              <a:ext uri="{FF2B5EF4-FFF2-40B4-BE49-F238E27FC236}">
                <a16:creationId xmlns:a16="http://schemas.microsoft.com/office/drawing/2014/main" id="{AFB1C4BD-FE4F-714E-A08F-CE8084F32A78}"/>
              </a:ext>
            </a:extLst>
          </p:cNvPr>
          <p:cNvCxnSpPr/>
          <p:nvPr/>
        </p:nvCxnSpPr>
        <p:spPr>
          <a:xfrm>
            <a:off x="10158761" y="1161057"/>
            <a:ext cx="892098"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26E92337-B46F-3B47-BD7A-121ED3421BDE}"/>
              </a:ext>
            </a:extLst>
          </p:cNvPr>
          <p:cNvCxnSpPr/>
          <p:nvPr/>
        </p:nvCxnSpPr>
        <p:spPr>
          <a:xfrm>
            <a:off x="10158761" y="1418248"/>
            <a:ext cx="89209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40A77487-405F-F64A-9F09-116DC77EF92E}"/>
              </a:ext>
            </a:extLst>
          </p:cNvPr>
          <p:cNvSpPr txBox="1"/>
          <p:nvPr/>
        </p:nvSpPr>
        <p:spPr>
          <a:xfrm>
            <a:off x="11031337" y="1032064"/>
            <a:ext cx="685482" cy="246221"/>
          </a:xfrm>
          <a:prstGeom prst="rect">
            <a:avLst/>
          </a:prstGeom>
          <a:noFill/>
        </p:spPr>
        <p:txBody>
          <a:bodyPr wrap="square" rtlCol="0">
            <a:spAutoFit/>
          </a:bodyPr>
          <a:lstStyle/>
          <a:p>
            <a:r>
              <a:rPr lang="en-US" sz="1000" b="1" dirty="0"/>
              <a:t>Request</a:t>
            </a:r>
          </a:p>
        </p:txBody>
      </p:sp>
      <p:sp>
        <p:nvSpPr>
          <p:cNvPr id="160" name="TextBox 159">
            <a:extLst>
              <a:ext uri="{FF2B5EF4-FFF2-40B4-BE49-F238E27FC236}">
                <a16:creationId xmlns:a16="http://schemas.microsoft.com/office/drawing/2014/main" id="{52FC9F7D-5123-7742-A816-067F51EEE802}"/>
              </a:ext>
            </a:extLst>
          </p:cNvPr>
          <p:cNvSpPr txBox="1"/>
          <p:nvPr/>
        </p:nvSpPr>
        <p:spPr>
          <a:xfrm>
            <a:off x="11050859" y="1295137"/>
            <a:ext cx="806616" cy="246221"/>
          </a:xfrm>
          <a:prstGeom prst="rect">
            <a:avLst/>
          </a:prstGeom>
          <a:noFill/>
        </p:spPr>
        <p:txBody>
          <a:bodyPr wrap="square" rtlCol="0">
            <a:spAutoFit/>
          </a:bodyPr>
          <a:lstStyle/>
          <a:p>
            <a:r>
              <a:rPr lang="en-US" sz="1000" b="1" dirty="0"/>
              <a:t>Response</a:t>
            </a:r>
          </a:p>
        </p:txBody>
      </p:sp>
      <p:sp>
        <p:nvSpPr>
          <p:cNvPr id="161" name="TextBox 160">
            <a:extLst>
              <a:ext uri="{FF2B5EF4-FFF2-40B4-BE49-F238E27FC236}">
                <a16:creationId xmlns:a16="http://schemas.microsoft.com/office/drawing/2014/main" id="{58A8F6FB-DD98-B747-A7F7-A6B4F4C676D2}"/>
              </a:ext>
            </a:extLst>
          </p:cNvPr>
          <p:cNvSpPr txBox="1"/>
          <p:nvPr/>
        </p:nvSpPr>
        <p:spPr>
          <a:xfrm>
            <a:off x="10090015" y="780756"/>
            <a:ext cx="892098" cy="276999"/>
          </a:xfrm>
          <a:prstGeom prst="rect">
            <a:avLst/>
          </a:prstGeom>
          <a:noFill/>
        </p:spPr>
        <p:txBody>
          <a:bodyPr wrap="square" rtlCol="0">
            <a:spAutoFit/>
          </a:bodyPr>
          <a:lstStyle/>
          <a:p>
            <a:r>
              <a:rPr lang="en-US" sz="1200" b="1" dirty="0"/>
              <a:t>Legends</a:t>
            </a:r>
          </a:p>
        </p:txBody>
      </p:sp>
    </p:spTree>
    <p:extLst>
      <p:ext uri="{BB962C8B-B14F-4D97-AF65-F5344CB8AC3E}">
        <p14:creationId xmlns:p14="http://schemas.microsoft.com/office/powerpoint/2010/main" val="289119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C2FC9-79BD-2F4A-81DE-CBC6481B962F}"/>
              </a:ext>
            </a:extLst>
          </p:cNvPr>
          <p:cNvSpPr/>
          <p:nvPr/>
        </p:nvSpPr>
        <p:spPr>
          <a:xfrm>
            <a:off x="3956393" y="421107"/>
            <a:ext cx="4060643" cy="525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 Organization  Request Queue</a:t>
            </a:r>
          </a:p>
        </p:txBody>
      </p:sp>
      <p:sp>
        <p:nvSpPr>
          <p:cNvPr id="5" name="Rectangle 4">
            <a:extLst>
              <a:ext uri="{FF2B5EF4-FFF2-40B4-BE49-F238E27FC236}">
                <a16:creationId xmlns:a16="http://schemas.microsoft.com/office/drawing/2014/main" id="{D2F0BD6C-847E-AC42-B728-0883CF74356E}"/>
              </a:ext>
            </a:extLst>
          </p:cNvPr>
          <p:cNvSpPr/>
          <p:nvPr/>
        </p:nvSpPr>
        <p:spPr>
          <a:xfrm>
            <a:off x="818147" y="547437"/>
            <a:ext cx="2322617" cy="286569"/>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Manufacturer Organizations</a:t>
            </a:r>
          </a:p>
        </p:txBody>
      </p:sp>
      <p:sp>
        <p:nvSpPr>
          <p:cNvPr id="7" name="Rectangle 6">
            <a:extLst>
              <a:ext uri="{FF2B5EF4-FFF2-40B4-BE49-F238E27FC236}">
                <a16:creationId xmlns:a16="http://schemas.microsoft.com/office/drawing/2014/main" id="{DCD4E6BF-F779-A144-83C2-329D311FD1EF}"/>
              </a:ext>
            </a:extLst>
          </p:cNvPr>
          <p:cNvSpPr/>
          <p:nvPr/>
        </p:nvSpPr>
        <p:spPr>
          <a:xfrm>
            <a:off x="818147" y="928620"/>
            <a:ext cx="2322617" cy="28656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Healthcare Provider Organization</a:t>
            </a:r>
          </a:p>
        </p:txBody>
      </p:sp>
      <p:sp>
        <p:nvSpPr>
          <p:cNvPr id="8" name="Rectangle 7">
            <a:extLst>
              <a:ext uri="{FF2B5EF4-FFF2-40B4-BE49-F238E27FC236}">
                <a16:creationId xmlns:a16="http://schemas.microsoft.com/office/drawing/2014/main" id="{14C9388D-3ACA-454B-AA02-94C98F032E25}"/>
              </a:ext>
            </a:extLst>
          </p:cNvPr>
          <p:cNvSpPr/>
          <p:nvPr/>
        </p:nvSpPr>
        <p:spPr>
          <a:xfrm>
            <a:off x="1708481" y="2269956"/>
            <a:ext cx="1544050" cy="300789"/>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Sales Organization</a:t>
            </a:r>
          </a:p>
        </p:txBody>
      </p:sp>
      <p:sp>
        <p:nvSpPr>
          <p:cNvPr id="9" name="Rectangle 8">
            <a:extLst>
              <a:ext uri="{FF2B5EF4-FFF2-40B4-BE49-F238E27FC236}">
                <a16:creationId xmlns:a16="http://schemas.microsoft.com/office/drawing/2014/main" id="{214668EF-663A-444B-87AB-6BE7587D3AC2}"/>
              </a:ext>
            </a:extLst>
          </p:cNvPr>
          <p:cNvSpPr/>
          <p:nvPr/>
        </p:nvSpPr>
        <p:spPr>
          <a:xfrm>
            <a:off x="4620123" y="2422354"/>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Authorization Organization</a:t>
            </a:r>
          </a:p>
        </p:txBody>
      </p:sp>
      <p:sp>
        <p:nvSpPr>
          <p:cNvPr id="10" name="Rectangle 9">
            <a:extLst>
              <a:ext uri="{FF2B5EF4-FFF2-40B4-BE49-F238E27FC236}">
                <a16:creationId xmlns:a16="http://schemas.microsoft.com/office/drawing/2014/main" id="{5B1D701B-AE11-1844-A24E-F96456072145}"/>
              </a:ext>
            </a:extLst>
          </p:cNvPr>
          <p:cNvSpPr/>
          <p:nvPr/>
        </p:nvSpPr>
        <p:spPr>
          <a:xfrm>
            <a:off x="6408818" y="3124198"/>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 Lab Organization</a:t>
            </a:r>
          </a:p>
        </p:txBody>
      </p:sp>
      <p:sp>
        <p:nvSpPr>
          <p:cNvPr id="11" name="Rectangle 10">
            <a:extLst>
              <a:ext uri="{FF2B5EF4-FFF2-40B4-BE49-F238E27FC236}">
                <a16:creationId xmlns:a16="http://schemas.microsoft.com/office/drawing/2014/main" id="{5689723E-72B6-8D45-8484-2C2ABC5FA878}"/>
              </a:ext>
            </a:extLst>
          </p:cNvPr>
          <p:cNvSpPr/>
          <p:nvPr/>
        </p:nvSpPr>
        <p:spPr>
          <a:xfrm>
            <a:off x="8017039" y="3828046"/>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Doctor Organization</a:t>
            </a:r>
          </a:p>
        </p:txBody>
      </p:sp>
      <p:cxnSp>
        <p:nvCxnSpPr>
          <p:cNvPr id="28" name="Curved Connector 27">
            <a:extLst>
              <a:ext uri="{FF2B5EF4-FFF2-40B4-BE49-F238E27FC236}">
                <a16:creationId xmlns:a16="http://schemas.microsoft.com/office/drawing/2014/main" id="{308D8D0F-9B06-CF40-A28C-A250813551CA}"/>
              </a:ext>
            </a:extLst>
          </p:cNvPr>
          <p:cNvCxnSpPr>
            <a:cxnSpLocks/>
            <a:stCxn id="8" idx="2"/>
            <a:endCxn id="9" idx="2"/>
          </p:cNvCxnSpPr>
          <p:nvPr/>
        </p:nvCxnSpPr>
        <p:spPr>
          <a:xfrm rot="16200000" flipH="1">
            <a:off x="3951869" y="1099382"/>
            <a:ext cx="152398" cy="3095124"/>
          </a:xfrm>
          <a:prstGeom prst="curvedConnector3">
            <a:avLst>
              <a:gd name="adj1" fmla="val 5973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EE68206-E101-E14B-9660-03DC3A87F9F8}"/>
              </a:ext>
            </a:extLst>
          </p:cNvPr>
          <p:cNvCxnSpPr>
            <a:cxnSpLocks/>
            <a:stCxn id="9" idx="2"/>
            <a:endCxn id="10" idx="2"/>
          </p:cNvCxnSpPr>
          <p:nvPr/>
        </p:nvCxnSpPr>
        <p:spPr>
          <a:xfrm rot="16200000" flipH="1">
            <a:off x="6119055" y="2179717"/>
            <a:ext cx="701844" cy="1788695"/>
          </a:xfrm>
          <a:prstGeom prst="curvedConnector3">
            <a:avLst>
              <a:gd name="adj1" fmla="val 1548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729E31C3-9971-5D4C-AA2D-EDFCB6B1A525}"/>
              </a:ext>
            </a:extLst>
          </p:cNvPr>
          <p:cNvCxnSpPr>
            <a:cxnSpLocks/>
            <a:stCxn id="10" idx="2"/>
            <a:endCxn id="11" idx="2"/>
          </p:cNvCxnSpPr>
          <p:nvPr/>
        </p:nvCxnSpPr>
        <p:spPr>
          <a:xfrm rot="16200000" flipH="1">
            <a:off x="7816511" y="2972800"/>
            <a:ext cx="703848" cy="1608221"/>
          </a:xfrm>
          <a:prstGeom prst="curvedConnector3">
            <a:avLst>
              <a:gd name="adj1" fmla="val 1427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B1ADA8C-3469-CF4A-812D-456E45920FC1}"/>
              </a:ext>
            </a:extLst>
          </p:cNvPr>
          <p:cNvSpPr txBox="1"/>
          <p:nvPr/>
        </p:nvSpPr>
        <p:spPr>
          <a:xfrm>
            <a:off x="3465092" y="3124198"/>
            <a:ext cx="842210" cy="276999"/>
          </a:xfrm>
          <a:prstGeom prst="rect">
            <a:avLst/>
          </a:prstGeom>
          <a:noFill/>
        </p:spPr>
        <p:txBody>
          <a:bodyPr wrap="square" rtlCol="0">
            <a:spAutoFit/>
          </a:bodyPr>
          <a:lstStyle/>
          <a:p>
            <a:r>
              <a:rPr lang="en-US" sz="1200" dirty="0"/>
              <a:t>Queue1</a:t>
            </a:r>
          </a:p>
        </p:txBody>
      </p:sp>
      <p:sp>
        <p:nvSpPr>
          <p:cNvPr id="43" name="TextBox 42">
            <a:extLst>
              <a:ext uri="{FF2B5EF4-FFF2-40B4-BE49-F238E27FC236}">
                <a16:creationId xmlns:a16="http://schemas.microsoft.com/office/drawing/2014/main" id="{AA812143-6868-AA4C-A257-53128D67A4FA}"/>
              </a:ext>
            </a:extLst>
          </p:cNvPr>
          <p:cNvSpPr txBox="1"/>
          <p:nvPr/>
        </p:nvSpPr>
        <p:spPr>
          <a:xfrm>
            <a:off x="5566607" y="3701441"/>
            <a:ext cx="842210" cy="276999"/>
          </a:xfrm>
          <a:prstGeom prst="rect">
            <a:avLst/>
          </a:prstGeom>
          <a:noFill/>
        </p:spPr>
        <p:txBody>
          <a:bodyPr wrap="square" rtlCol="0">
            <a:spAutoFit/>
          </a:bodyPr>
          <a:lstStyle/>
          <a:p>
            <a:r>
              <a:rPr lang="en-US" sz="1200" dirty="0"/>
              <a:t>Queue 2</a:t>
            </a:r>
          </a:p>
        </p:txBody>
      </p:sp>
      <p:sp>
        <p:nvSpPr>
          <p:cNvPr id="44" name="TextBox 43">
            <a:extLst>
              <a:ext uri="{FF2B5EF4-FFF2-40B4-BE49-F238E27FC236}">
                <a16:creationId xmlns:a16="http://schemas.microsoft.com/office/drawing/2014/main" id="{647CA22D-7E7B-324D-B0FF-34FAB7318FF1}"/>
              </a:ext>
            </a:extLst>
          </p:cNvPr>
          <p:cNvSpPr txBox="1"/>
          <p:nvPr/>
        </p:nvSpPr>
        <p:spPr>
          <a:xfrm>
            <a:off x="7595934" y="4393394"/>
            <a:ext cx="842210" cy="276999"/>
          </a:xfrm>
          <a:prstGeom prst="rect">
            <a:avLst/>
          </a:prstGeom>
          <a:noFill/>
        </p:spPr>
        <p:txBody>
          <a:bodyPr wrap="square" rtlCol="0">
            <a:spAutoFit/>
          </a:bodyPr>
          <a:lstStyle/>
          <a:p>
            <a:r>
              <a:rPr lang="en-US" sz="1200" dirty="0"/>
              <a:t>Queue 3</a:t>
            </a:r>
          </a:p>
        </p:txBody>
      </p:sp>
      <p:cxnSp>
        <p:nvCxnSpPr>
          <p:cNvPr id="47" name="Straight Connector 46">
            <a:extLst>
              <a:ext uri="{FF2B5EF4-FFF2-40B4-BE49-F238E27FC236}">
                <a16:creationId xmlns:a16="http://schemas.microsoft.com/office/drawing/2014/main" id="{1D62831C-3328-C945-8F7E-60161FBB9F61}"/>
              </a:ext>
            </a:extLst>
          </p:cNvPr>
          <p:cNvCxnSpPr>
            <a:cxnSpLocks/>
          </p:cNvCxnSpPr>
          <p:nvPr/>
        </p:nvCxnSpPr>
        <p:spPr>
          <a:xfrm>
            <a:off x="5575629" y="1901120"/>
            <a:ext cx="3396917" cy="3208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2CAEB57-CEDB-754D-AD34-FF08B0444005}"/>
              </a:ext>
            </a:extLst>
          </p:cNvPr>
          <p:cNvCxnSpPr>
            <a:endCxn id="9" idx="0"/>
          </p:cNvCxnSpPr>
          <p:nvPr/>
        </p:nvCxnSpPr>
        <p:spPr>
          <a:xfrm>
            <a:off x="5575629" y="1925051"/>
            <a:ext cx="1" cy="497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445DCAF-DA70-464E-B93F-71A771D8EF1B}"/>
              </a:ext>
            </a:extLst>
          </p:cNvPr>
          <p:cNvCxnSpPr>
            <a:cxnSpLocks/>
            <a:endCxn id="10" idx="0"/>
          </p:cNvCxnSpPr>
          <p:nvPr/>
        </p:nvCxnSpPr>
        <p:spPr>
          <a:xfrm>
            <a:off x="7319207" y="1925051"/>
            <a:ext cx="45118" cy="1199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E787C296-D1F2-144D-83FF-91CF39A67C84}"/>
              </a:ext>
            </a:extLst>
          </p:cNvPr>
          <p:cNvCxnSpPr>
            <a:cxnSpLocks/>
            <a:endCxn id="11" idx="0"/>
          </p:cNvCxnSpPr>
          <p:nvPr/>
        </p:nvCxnSpPr>
        <p:spPr>
          <a:xfrm>
            <a:off x="8972546" y="1925051"/>
            <a:ext cx="0" cy="1902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2382BD4-47D9-DF4D-B2D8-209684112762}"/>
              </a:ext>
            </a:extLst>
          </p:cNvPr>
          <p:cNvSpPr txBox="1"/>
          <p:nvPr/>
        </p:nvSpPr>
        <p:spPr>
          <a:xfrm>
            <a:off x="1232504" y="178104"/>
            <a:ext cx="1544050" cy="369332"/>
          </a:xfrm>
          <a:prstGeom prst="rect">
            <a:avLst/>
          </a:prstGeom>
          <a:noFill/>
        </p:spPr>
        <p:txBody>
          <a:bodyPr wrap="square" rtlCol="0">
            <a:spAutoFit/>
          </a:bodyPr>
          <a:lstStyle/>
          <a:p>
            <a:r>
              <a:rPr lang="en-US" dirty="0"/>
              <a:t>    LEGENDS</a:t>
            </a:r>
          </a:p>
        </p:txBody>
      </p:sp>
    </p:spTree>
    <p:extLst>
      <p:ext uri="{BB962C8B-B14F-4D97-AF65-F5344CB8AC3E}">
        <p14:creationId xmlns:p14="http://schemas.microsoft.com/office/powerpoint/2010/main" val="358640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C2FC9-79BD-2F4A-81DE-CBC6481B962F}"/>
              </a:ext>
            </a:extLst>
          </p:cNvPr>
          <p:cNvSpPr/>
          <p:nvPr/>
        </p:nvSpPr>
        <p:spPr>
          <a:xfrm>
            <a:off x="3956393" y="421107"/>
            <a:ext cx="4167189" cy="525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 Organization  Response Queue</a:t>
            </a:r>
          </a:p>
        </p:txBody>
      </p:sp>
      <p:sp>
        <p:nvSpPr>
          <p:cNvPr id="5" name="Rectangle 4">
            <a:extLst>
              <a:ext uri="{FF2B5EF4-FFF2-40B4-BE49-F238E27FC236}">
                <a16:creationId xmlns:a16="http://schemas.microsoft.com/office/drawing/2014/main" id="{D2F0BD6C-847E-AC42-B728-0883CF74356E}"/>
              </a:ext>
            </a:extLst>
          </p:cNvPr>
          <p:cNvSpPr/>
          <p:nvPr/>
        </p:nvSpPr>
        <p:spPr>
          <a:xfrm>
            <a:off x="818147" y="547437"/>
            <a:ext cx="2296113" cy="300789"/>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Manufacturer Organizations</a:t>
            </a:r>
          </a:p>
        </p:txBody>
      </p:sp>
      <p:sp>
        <p:nvSpPr>
          <p:cNvPr id="7" name="Rectangle 6">
            <a:extLst>
              <a:ext uri="{FF2B5EF4-FFF2-40B4-BE49-F238E27FC236}">
                <a16:creationId xmlns:a16="http://schemas.microsoft.com/office/drawing/2014/main" id="{DCD4E6BF-F779-A144-83C2-329D311FD1EF}"/>
              </a:ext>
            </a:extLst>
          </p:cNvPr>
          <p:cNvSpPr/>
          <p:nvPr/>
        </p:nvSpPr>
        <p:spPr>
          <a:xfrm>
            <a:off x="818148" y="928619"/>
            <a:ext cx="2296113"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Healthcare Provider Organizations</a:t>
            </a:r>
          </a:p>
        </p:txBody>
      </p:sp>
      <p:sp>
        <p:nvSpPr>
          <p:cNvPr id="8" name="Rectangle 7">
            <a:extLst>
              <a:ext uri="{FF2B5EF4-FFF2-40B4-BE49-F238E27FC236}">
                <a16:creationId xmlns:a16="http://schemas.microsoft.com/office/drawing/2014/main" id="{14C9388D-3ACA-454B-AA02-94C98F032E25}"/>
              </a:ext>
            </a:extLst>
          </p:cNvPr>
          <p:cNvSpPr/>
          <p:nvPr/>
        </p:nvSpPr>
        <p:spPr>
          <a:xfrm>
            <a:off x="1708481" y="2269956"/>
            <a:ext cx="1544050" cy="300789"/>
          </a:xfrm>
          <a:prstGeom prst="rect">
            <a:avLst/>
          </a:prstGeom>
          <a:solidFill>
            <a:srgbClr val="FFC4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Sales Organization</a:t>
            </a:r>
          </a:p>
        </p:txBody>
      </p:sp>
      <p:sp>
        <p:nvSpPr>
          <p:cNvPr id="9" name="Rectangle 8">
            <a:extLst>
              <a:ext uri="{FF2B5EF4-FFF2-40B4-BE49-F238E27FC236}">
                <a16:creationId xmlns:a16="http://schemas.microsoft.com/office/drawing/2014/main" id="{214668EF-663A-444B-87AB-6BE7587D3AC2}"/>
              </a:ext>
            </a:extLst>
          </p:cNvPr>
          <p:cNvSpPr/>
          <p:nvPr/>
        </p:nvSpPr>
        <p:spPr>
          <a:xfrm>
            <a:off x="4620123" y="2422354"/>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Authorization Organization</a:t>
            </a:r>
          </a:p>
        </p:txBody>
      </p:sp>
      <p:sp>
        <p:nvSpPr>
          <p:cNvPr id="10" name="Rectangle 9">
            <a:extLst>
              <a:ext uri="{FF2B5EF4-FFF2-40B4-BE49-F238E27FC236}">
                <a16:creationId xmlns:a16="http://schemas.microsoft.com/office/drawing/2014/main" id="{5B1D701B-AE11-1844-A24E-F96456072145}"/>
              </a:ext>
            </a:extLst>
          </p:cNvPr>
          <p:cNvSpPr/>
          <p:nvPr/>
        </p:nvSpPr>
        <p:spPr>
          <a:xfrm>
            <a:off x="6408818" y="3124198"/>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 Lab Organization</a:t>
            </a:r>
          </a:p>
        </p:txBody>
      </p:sp>
      <p:sp>
        <p:nvSpPr>
          <p:cNvPr id="11" name="Rectangle 10">
            <a:extLst>
              <a:ext uri="{FF2B5EF4-FFF2-40B4-BE49-F238E27FC236}">
                <a16:creationId xmlns:a16="http://schemas.microsoft.com/office/drawing/2014/main" id="{5689723E-72B6-8D45-8484-2C2ABC5FA878}"/>
              </a:ext>
            </a:extLst>
          </p:cNvPr>
          <p:cNvSpPr/>
          <p:nvPr/>
        </p:nvSpPr>
        <p:spPr>
          <a:xfrm>
            <a:off x="8017039" y="3828046"/>
            <a:ext cx="1911014" cy="300789"/>
          </a:xfrm>
          <a:prstGeom prst="rect">
            <a:avLst/>
          </a:prstGeom>
          <a:solidFill>
            <a:srgbClr val="ADE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Doctor Organization</a:t>
            </a:r>
          </a:p>
        </p:txBody>
      </p:sp>
      <p:sp>
        <p:nvSpPr>
          <p:cNvPr id="44" name="TextBox 43">
            <a:extLst>
              <a:ext uri="{FF2B5EF4-FFF2-40B4-BE49-F238E27FC236}">
                <a16:creationId xmlns:a16="http://schemas.microsoft.com/office/drawing/2014/main" id="{647CA22D-7E7B-324D-B0FF-34FAB7318FF1}"/>
              </a:ext>
            </a:extLst>
          </p:cNvPr>
          <p:cNvSpPr txBox="1"/>
          <p:nvPr/>
        </p:nvSpPr>
        <p:spPr>
          <a:xfrm>
            <a:off x="6408818" y="4307080"/>
            <a:ext cx="2017299" cy="276999"/>
          </a:xfrm>
          <a:prstGeom prst="rect">
            <a:avLst/>
          </a:prstGeom>
          <a:noFill/>
        </p:spPr>
        <p:txBody>
          <a:bodyPr wrap="square" rtlCol="0">
            <a:spAutoFit/>
          </a:bodyPr>
          <a:lstStyle/>
          <a:p>
            <a:r>
              <a:rPr lang="en-US" sz="1200" dirty="0"/>
              <a:t>Response – Approve/ Reject</a:t>
            </a:r>
          </a:p>
        </p:txBody>
      </p:sp>
      <p:sp>
        <p:nvSpPr>
          <p:cNvPr id="62" name="TextBox 61">
            <a:extLst>
              <a:ext uri="{FF2B5EF4-FFF2-40B4-BE49-F238E27FC236}">
                <a16:creationId xmlns:a16="http://schemas.microsoft.com/office/drawing/2014/main" id="{52382BD4-47D9-DF4D-B2D8-209684112762}"/>
              </a:ext>
            </a:extLst>
          </p:cNvPr>
          <p:cNvSpPr txBox="1"/>
          <p:nvPr/>
        </p:nvSpPr>
        <p:spPr>
          <a:xfrm>
            <a:off x="818148" y="180474"/>
            <a:ext cx="1544050" cy="369332"/>
          </a:xfrm>
          <a:prstGeom prst="rect">
            <a:avLst/>
          </a:prstGeom>
          <a:noFill/>
        </p:spPr>
        <p:txBody>
          <a:bodyPr wrap="square" rtlCol="0">
            <a:spAutoFit/>
          </a:bodyPr>
          <a:lstStyle/>
          <a:p>
            <a:r>
              <a:rPr lang="en-US" dirty="0"/>
              <a:t>    LEGENDS</a:t>
            </a:r>
          </a:p>
        </p:txBody>
      </p:sp>
      <p:cxnSp>
        <p:nvCxnSpPr>
          <p:cNvPr id="3" name="Curved Connector 2">
            <a:extLst>
              <a:ext uri="{FF2B5EF4-FFF2-40B4-BE49-F238E27FC236}">
                <a16:creationId xmlns:a16="http://schemas.microsoft.com/office/drawing/2014/main" id="{9D170E5B-47E9-F14A-BA82-B18721229B2C}"/>
              </a:ext>
            </a:extLst>
          </p:cNvPr>
          <p:cNvCxnSpPr>
            <a:cxnSpLocks/>
            <a:stCxn id="11" idx="2"/>
            <a:endCxn id="10" idx="2"/>
          </p:cNvCxnSpPr>
          <p:nvPr/>
        </p:nvCxnSpPr>
        <p:spPr>
          <a:xfrm rot="5400000" flipH="1">
            <a:off x="7816512" y="2972801"/>
            <a:ext cx="703848" cy="1608221"/>
          </a:xfrm>
          <a:prstGeom prst="curvedConnector3">
            <a:avLst>
              <a:gd name="adj1" fmla="val -3247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BCDCE2-15B3-4344-A5E3-D675F551C4C7}"/>
              </a:ext>
            </a:extLst>
          </p:cNvPr>
          <p:cNvSpPr txBox="1"/>
          <p:nvPr/>
        </p:nvSpPr>
        <p:spPr>
          <a:xfrm>
            <a:off x="5575630" y="4848724"/>
            <a:ext cx="2017299" cy="276999"/>
          </a:xfrm>
          <a:prstGeom prst="rect">
            <a:avLst/>
          </a:prstGeom>
          <a:noFill/>
        </p:spPr>
        <p:txBody>
          <a:bodyPr wrap="square" rtlCol="0">
            <a:spAutoFit/>
          </a:bodyPr>
          <a:lstStyle/>
          <a:p>
            <a:r>
              <a:rPr lang="en-US" sz="1200" dirty="0"/>
              <a:t>Response – Approve/ Reject</a:t>
            </a:r>
          </a:p>
        </p:txBody>
      </p:sp>
      <p:cxnSp>
        <p:nvCxnSpPr>
          <p:cNvPr id="13" name="Curved Connector 12">
            <a:extLst>
              <a:ext uri="{FF2B5EF4-FFF2-40B4-BE49-F238E27FC236}">
                <a16:creationId xmlns:a16="http://schemas.microsoft.com/office/drawing/2014/main" id="{D5654E92-016E-3B4C-8971-E05C89046771}"/>
              </a:ext>
            </a:extLst>
          </p:cNvPr>
          <p:cNvCxnSpPr>
            <a:cxnSpLocks/>
            <a:stCxn id="11" idx="2"/>
            <a:endCxn id="9" idx="2"/>
          </p:cNvCxnSpPr>
          <p:nvPr/>
        </p:nvCxnSpPr>
        <p:spPr>
          <a:xfrm rot="5400000" flipH="1">
            <a:off x="6571242" y="1727531"/>
            <a:ext cx="1405692" cy="3396916"/>
          </a:xfrm>
          <a:prstGeom prst="curvedConnector3">
            <a:avLst>
              <a:gd name="adj1" fmla="val -549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8D42F7B-C633-A344-850B-71A305D9534E}"/>
              </a:ext>
            </a:extLst>
          </p:cNvPr>
          <p:cNvCxnSpPr>
            <a:cxnSpLocks/>
            <a:stCxn id="9" idx="2"/>
            <a:endCxn id="8" idx="2"/>
          </p:cNvCxnSpPr>
          <p:nvPr/>
        </p:nvCxnSpPr>
        <p:spPr>
          <a:xfrm rot="5400000" flipH="1">
            <a:off x="3951869" y="1099382"/>
            <a:ext cx="152398" cy="3095124"/>
          </a:xfrm>
          <a:prstGeom prst="curvedConnector3">
            <a:avLst>
              <a:gd name="adj1" fmla="val -758705"/>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21ED90-0EF7-7142-BA07-8E1E1ADAEFD2}"/>
              </a:ext>
            </a:extLst>
          </p:cNvPr>
          <p:cNvSpPr txBox="1"/>
          <p:nvPr/>
        </p:nvSpPr>
        <p:spPr>
          <a:xfrm>
            <a:off x="2810377" y="3907846"/>
            <a:ext cx="2017299" cy="646331"/>
          </a:xfrm>
          <a:prstGeom prst="rect">
            <a:avLst/>
          </a:prstGeom>
          <a:noFill/>
        </p:spPr>
        <p:txBody>
          <a:bodyPr wrap="square" rtlCol="0">
            <a:spAutoFit/>
          </a:bodyPr>
          <a:lstStyle/>
          <a:p>
            <a:r>
              <a:rPr lang="en-US" sz="1200" dirty="0"/>
              <a:t>Response – Approve/ Reject</a:t>
            </a:r>
          </a:p>
          <a:p>
            <a:r>
              <a:rPr lang="en-US" sz="1200" dirty="0"/>
              <a:t>	&amp; </a:t>
            </a:r>
          </a:p>
          <a:p>
            <a:r>
              <a:rPr lang="en-US" sz="1200" dirty="0"/>
              <a:t>Order Email (if Approved)</a:t>
            </a:r>
          </a:p>
        </p:txBody>
      </p:sp>
    </p:spTree>
    <p:extLst>
      <p:ext uri="{BB962C8B-B14F-4D97-AF65-F5344CB8AC3E}">
        <p14:creationId xmlns:p14="http://schemas.microsoft.com/office/powerpoint/2010/main" val="232508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E5BD6-3C51-AC41-8776-707451DAEB8E}"/>
              </a:ext>
            </a:extLst>
          </p:cNvPr>
          <p:cNvSpPr>
            <a:spLocks noGrp="1"/>
          </p:cNvSpPr>
          <p:nvPr>
            <p:ph idx="1"/>
          </p:nvPr>
        </p:nvSpPr>
        <p:spPr>
          <a:xfrm>
            <a:off x="826770" y="2385695"/>
            <a:ext cx="10226040" cy="929005"/>
          </a:xfrm>
        </p:spPr>
        <p:txBody>
          <a:bodyPr>
            <a:normAutofit/>
          </a:bodyPr>
          <a:lstStyle/>
          <a:p>
            <a:pPr marL="0" indent="0" algn="ctr">
              <a:buNone/>
            </a:pPr>
            <a:r>
              <a:rPr lang="en-US" sz="5400" dirty="0"/>
              <a:t>Application Use Cases</a:t>
            </a:r>
          </a:p>
        </p:txBody>
      </p:sp>
    </p:spTree>
    <p:extLst>
      <p:ext uri="{BB962C8B-B14F-4D97-AF65-F5344CB8AC3E}">
        <p14:creationId xmlns:p14="http://schemas.microsoft.com/office/powerpoint/2010/main" val="3281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EA76FAC6-C39A-744D-ADCF-AA22582F4E73}"/>
              </a:ext>
            </a:extLst>
          </p:cNvPr>
          <p:cNvSpPr>
            <a:spLocks noChangeArrowheads="1"/>
          </p:cNvSpPr>
          <p:nvPr/>
        </p:nvSpPr>
        <p:spPr bwMode="auto">
          <a:xfrm>
            <a:off x="6635750" y="1844689"/>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Network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10">
            <a:extLst>
              <a:ext uri="{FF2B5EF4-FFF2-40B4-BE49-F238E27FC236}">
                <a16:creationId xmlns:a16="http://schemas.microsoft.com/office/drawing/2014/main" id="{FD029E6F-42C4-9740-A0F5-F0D018A14CDC}"/>
              </a:ext>
            </a:extLst>
          </p:cNvPr>
          <p:cNvSpPr>
            <a:spLocks noChangeArrowheads="1"/>
          </p:cNvSpPr>
          <p:nvPr/>
        </p:nvSpPr>
        <p:spPr bwMode="auto">
          <a:xfrm>
            <a:off x="6790690" y="2791460"/>
            <a:ext cx="2755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Enterprise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1">
            <a:extLst>
              <a:ext uri="{FF2B5EF4-FFF2-40B4-BE49-F238E27FC236}">
                <a16:creationId xmlns:a16="http://schemas.microsoft.com/office/drawing/2014/main" id="{50889FF5-ED92-2C46-9B1C-1942FC9FCE62}"/>
              </a:ext>
            </a:extLst>
          </p:cNvPr>
          <p:cNvSpPr>
            <a:spLocks noChangeArrowheads="1"/>
          </p:cNvSpPr>
          <p:nvPr/>
        </p:nvSpPr>
        <p:spPr bwMode="auto">
          <a:xfrm>
            <a:off x="6752590" y="3676096"/>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Enterprise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F01713A0-35F3-C04F-AD9E-3FE3E3619F23}"/>
              </a:ext>
            </a:extLst>
          </p:cNvPr>
          <p:cNvCxnSpPr>
            <a:cxnSpLocks/>
          </p:cNvCxnSpPr>
          <p:nvPr/>
        </p:nvCxnSpPr>
        <p:spPr>
          <a:xfrm flipV="1">
            <a:off x="4343082" y="2130439"/>
            <a:ext cx="2301875" cy="558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4FDFDA9-74FA-2949-A608-BC98E658F0B2}"/>
              </a:ext>
            </a:extLst>
          </p:cNvPr>
          <p:cNvCxnSpPr>
            <a:cxnSpLocks/>
          </p:cNvCxnSpPr>
          <p:nvPr/>
        </p:nvCxnSpPr>
        <p:spPr>
          <a:xfrm flipV="1">
            <a:off x="4215130" y="3087687"/>
            <a:ext cx="2557780" cy="54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621D091-2DF6-3843-B32E-BAEBF660FC73}"/>
              </a:ext>
            </a:extLst>
          </p:cNvPr>
          <p:cNvCxnSpPr>
            <a:cxnSpLocks/>
            <a:endCxn id="11" idx="2"/>
          </p:cNvCxnSpPr>
          <p:nvPr/>
        </p:nvCxnSpPr>
        <p:spPr>
          <a:xfrm>
            <a:off x="4167505" y="3562747"/>
            <a:ext cx="2585085" cy="399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2">
            <a:extLst>
              <a:ext uri="{FF2B5EF4-FFF2-40B4-BE49-F238E27FC236}">
                <a16:creationId xmlns:a16="http://schemas.microsoft.com/office/drawing/2014/main" id="{7B23B615-7F87-4E40-A261-981E9F97C93E}"/>
              </a:ext>
            </a:extLst>
          </p:cNvPr>
          <p:cNvSpPr>
            <a:spLocks noChangeArrowheads="1"/>
          </p:cNvSpPr>
          <p:nvPr/>
        </p:nvSpPr>
        <p:spPr bwMode="auto">
          <a:xfrm>
            <a:off x="3970655" y="344458"/>
            <a:ext cx="378079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u="sng" dirty="0">
                <a:latin typeface="Calibri" panose="020F0502020204030204" pitchFamily="34" charset="0"/>
                <a:cs typeface="Mangal" panose="02040503050203030202" pitchFamily="18" charset="0"/>
              </a:rPr>
              <a:t>System Admin</a:t>
            </a:r>
            <a:endParaRPr kumimoji="0" lang="en-US" altLang="en-US" sz="32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1D511E52-BA73-1040-AB24-092A865A7007}"/>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 name="Content Placeholder 18">
            <a:extLst>
              <a:ext uri="{FF2B5EF4-FFF2-40B4-BE49-F238E27FC236}">
                <a16:creationId xmlns:a16="http://schemas.microsoft.com/office/drawing/2014/main" id="{1C4A066F-11F8-4C48-B009-DCCC08068152}"/>
              </a:ext>
            </a:extLst>
          </p:cNvPr>
          <p:cNvPicPr>
            <a:picLocks noChangeAspect="1"/>
          </p:cNvPicPr>
          <p:nvPr/>
        </p:nvPicPr>
        <p:blipFill>
          <a:blip r:embed="rId2"/>
          <a:stretch>
            <a:fillRect/>
          </a:stretch>
        </p:blipFill>
        <p:spPr>
          <a:xfrm>
            <a:off x="2598692" y="2416189"/>
            <a:ext cx="1235916" cy="1232208"/>
          </a:xfrm>
          <a:prstGeom prst="rect">
            <a:avLst/>
          </a:prstGeom>
        </p:spPr>
      </p:pic>
    </p:spTree>
    <p:extLst>
      <p:ext uri="{BB962C8B-B14F-4D97-AF65-F5344CB8AC3E}">
        <p14:creationId xmlns:p14="http://schemas.microsoft.com/office/powerpoint/2010/main" val="2753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4BF-B955-794F-9192-42E94E6A7958}"/>
              </a:ext>
            </a:extLst>
          </p:cNvPr>
          <p:cNvSpPr>
            <a:spLocks noGrp="1"/>
          </p:cNvSpPr>
          <p:nvPr>
            <p:ph type="title"/>
          </p:nvPr>
        </p:nvSpPr>
        <p:spPr>
          <a:xfrm>
            <a:off x="952500" y="467995"/>
            <a:ext cx="10515600" cy="846455"/>
          </a:xfrm>
        </p:spPr>
        <p:txBody>
          <a:bodyPr>
            <a:normAutofit fontScale="90000"/>
          </a:bodyPr>
          <a:lstStyle/>
          <a:p>
            <a:pPr algn="ctr"/>
            <a:br>
              <a:rPr lang="en-US" b="1" dirty="0"/>
            </a:br>
            <a:r>
              <a:rPr lang="en-US" b="1" u="sng" dirty="0" err="1"/>
              <a:t>Manfacturer</a:t>
            </a:r>
            <a:r>
              <a:rPr lang="en-US" b="1" u="sng" dirty="0"/>
              <a:t> Enterprise Admin</a:t>
            </a:r>
            <a:br>
              <a:rPr lang="en-US" dirty="0"/>
            </a:br>
            <a:endParaRPr lang="en-US" dirty="0"/>
          </a:p>
        </p:txBody>
      </p:sp>
      <p:sp>
        <p:nvSpPr>
          <p:cNvPr id="5" name="Oval 15">
            <a:extLst>
              <a:ext uri="{FF2B5EF4-FFF2-40B4-BE49-F238E27FC236}">
                <a16:creationId xmlns:a16="http://schemas.microsoft.com/office/drawing/2014/main" id="{4EC4CA8C-EB5B-B84B-975C-37EEBF5EDC4F}"/>
              </a:ext>
            </a:extLst>
          </p:cNvPr>
          <p:cNvSpPr>
            <a:spLocks noChangeArrowheads="1"/>
          </p:cNvSpPr>
          <p:nvPr/>
        </p:nvSpPr>
        <p:spPr bwMode="auto">
          <a:xfrm>
            <a:off x="6135370" y="1582103"/>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Organization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18">
            <a:extLst>
              <a:ext uri="{FF2B5EF4-FFF2-40B4-BE49-F238E27FC236}">
                <a16:creationId xmlns:a16="http://schemas.microsoft.com/office/drawing/2014/main" id="{533B4A84-1605-AE4F-9BDC-86081E883D80}"/>
              </a:ext>
            </a:extLst>
          </p:cNvPr>
          <p:cNvSpPr>
            <a:spLocks noChangeArrowheads="1"/>
          </p:cNvSpPr>
          <p:nvPr/>
        </p:nvSpPr>
        <p:spPr bwMode="auto">
          <a:xfrm>
            <a:off x="6211570" y="2396490"/>
            <a:ext cx="27559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Employee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Oval 22">
            <a:extLst>
              <a:ext uri="{FF2B5EF4-FFF2-40B4-BE49-F238E27FC236}">
                <a16:creationId xmlns:a16="http://schemas.microsoft.com/office/drawing/2014/main" id="{BFF9A535-1719-5D4F-A212-728716B53CDF}"/>
              </a:ext>
            </a:extLst>
          </p:cNvPr>
          <p:cNvSpPr>
            <a:spLocks noChangeArrowheads="1"/>
          </p:cNvSpPr>
          <p:nvPr/>
        </p:nvSpPr>
        <p:spPr bwMode="auto">
          <a:xfrm>
            <a:off x="6211570" y="3145790"/>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Employee Access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5C103E80-D2C1-974E-88D6-F83221E17BF2}"/>
              </a:ext>
            </a:extLst>
          </p:cNvPr>
          <p:cNvCxnSpPr>
            <a:cxnSpLocks/>
          </p:cNvCxnSpPr>
          <p:nvPr/>
        </p:nvCxnSpPr>
        <p:spPr>
          <a:xfrm flipV="1">
            <a:off x="3405822" y="3482975"/>
            <a:ext cx="2566353" cy="556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3D30EB-8CA5-C340-AD24-5C0E5A001DB2}"/>
              </a:ext>
            </a:extLst>
          </p:cNvPr>
          <p:cNvCxnSpPr>
            <a:cxnSpLocks/>
          </p:cNvCxnSpPr>
          <p:nvPr/>
        </p:nvCxnSpPr>
        <p:spPr>
          <a:xfrm flipV="1">
            <a:off x="3374390" y="4157821"/>
            <a:ext cx="2597785" cy="14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D45081C-04B6-5545-8BB1-A34FDB43734B}"/>
              </a:ext>
            </a:extLst>
          </p:cNvPr>
          <p:cNvCxnSpPr>
            <a:cxnSpLocks/>
          </p:cNvCxnSpPr>
          <p:nvPr/>
        </p:nvCxnSpPr>
        <p:spPr>
          <a:xfrm>
            <a:off x="3437255" y="4586922"/>
            <a:ext cx="2564131" cy="286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26">
            <a:extLst>
              <a:ext uri="{FF2B5EF4-FFF2-40B4-BE49-F238E27FC236}">
                <a16:creationId xmlns:a16="http://schemas.microsoft.com/office/drawing/2014/main" id="{31E0EB73-484B-5B4C-8E23-B9689FF34859}"/>
              </a:ext>
            </a:extLst>
          </p:cNvPr>
          <p:cNvSpPr>
            <a:spLocks noChangeArrowheads="1"/>
          </p:cNvSpPr>
          <p:nvPr/>
        </p:nvSpPr>
        <p:spPr bwMode="auto">
          <a:xfrm>
            <a:off x="6173470" y="3931603"/>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Device Catalogue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27">
            <a:extLst>
              <a:ext uri="{FF2B5EF4-FFF2-40B4-BE49-F238E27FC236}">
                <a16:creationId xmlns:a16="http://schemas.microsoft.com/office/drawing/2014/main" id="{6C763FDE-82C0-604B-ADD5-DAA22E46182A}"/>
              </a:ext>
            </a:extLst>
          </p:cNvPr>
          <p:cNvSpPr>
            <a:spLocks noChangeArrowheads="1"/>
          </p:cNvSpPr>
          <p:nvPr/>
        </p:nvSpPr>
        <p:spPr bwMode="auto">
          <a:xfrm>
            <a:off x="6173470" y="4745990"/>
            <a:ext cx="28321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Initiate Sale Request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Oval 28">
            <a:extLst>
              <a:ext uri="{FF2B5EF4-FFF2-40B4-BE49-F238E27FC236}">
                <a16:creationId xmlns:a16="http://schemas.microsoft.com/office/drawing/2014/main" id="{4DF318D2-3F20-C543-8B74-2A211A80420E}"/>
              </a:ext>
            </a:extLst>
          </p:cNvPr>
          <p:cNvSpPr>
            <a:spLocks noChangeArrowheads="1"/>
          </p:cNvSpPr>
          <p:nvPr/>
        </p:nvSpPr>
        <p:spPr bwMode="auto">
          <a:xfrm>
            <a:off x="6173470" y="5466716"/>
            <a:ext cx="2971800" cy="5715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Manage Device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14221611-1354-1044-821C-F83EB369358D}"/>
              </a:ext>
            </a:extLst>
          </p:cNvPr>
          <p:cNvCxnSpPr>
            <a:cxnSpLocks/>
          </p:cNvCxnSpPr>
          <p:nvPr/>
        </p:nvCxnSpPr>
        <p:spPr>
          <a:xfrm>
            <a:off x="3482340" y="5072221"/>
            <a:ext cx="2519046" cy="490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44D5167-AF0A-1149-89CE-60C4A5282B42}"/>
              </a:ext>
            </a:extLst>
          </p:cNvPr>
          <p:cNvCxnSpPr>
            <a:cxnSpLocks/>
          </p:cNvCxnSpPr>
          <p:nvPr/>
        </p:nvCxnSpPr>
        <p:spPr>
          <a:xfrm flipV="1">
            <a:off x="3451382" y="2880677"/>
            <a:ext cx="2475231" cy="716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7FA44A4-6643-9045-B641-1D2015A45CDC}"/>
              </a:ext>
            </a:extLst>
          </p:cNvPr>
          <p:cNvCxnSpPr>
            <a:cxnSpLocks/>
          </p:cNvCxnSpPr>
          <p:nvPr/>
        </p:nvCxnSpPr>
        <p:spPr>
          <a:xfrm flipV="1">
            <a:off x="3437255" y="2024934"/>
            <a:ext cx="2412366" cy="1134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Content Placeholder 18">
            <a:extLst>
              <a:ext uri="{FF2B5EF4-FFF2-40B4-BE49-F238E27FC236}">
                <a16:creationId xmlns:a16="http://schemas.microsoft.com/office/drawing/2014/main" id="{739081D2-2B5F-BB45-B95B-BE49C1E87F2F}"/>
              </a:ext>
            </a:extLst>
          </p:cNvPr>
          <p:cNvPicPr>
            <a:picLocks noGrp="1" noChangeAspect="1"/>
          </p:cNvPicPr>
          <p:nvPr>
            <p:ph idx="1"/>
          </p:nvPr>
        </p:nvPicPr>
        <p:blipFill>
          <a:blip r:embed="rId2"/>
          <a:stretch>
            <a:fillRect/>
          </a:stretch>
        </p:blipFill>
        <p:spPr>
          <a:xfrm>
            <a:off x="1734848" y="3341736"/>
            <a:ext cx="1400147" cy="1395947"/>
          </a:xfrm>
          <a:prstGeom prst="rect">
            <a:avLst/>
          </a:prstGeom>
        </p:spPr>
      </p:pic>
    </p:spTree>
    <p:extLst>
      <p:ext uri="{BB962C8B-B14F-4D97-AF65-F5344CB8AC3E}">
        <p14:creationId xmlns:p14="http://schemas.microsoft.com/office/powerpoint/2010/main" val="3428050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593</Words>
  <Application>Microsoft Office PowerPoint</Application>
  <PresentationFormat>Widescreen</PresentationFormat>
  <Paragraphs>128</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Mangal</vt:lpstr>
      <vt:lpstr>Wingdings</vt:lpstr>
      <vt:lpstr>Office Theme</vt:lpstr>
      <vt:lpstr>Microsoft Word Document</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 Manfacturer Enterprise Admin </vt:lpstr>
      <vt:lpstr> Sales Organization Admin </vt:lpstr>
      <vt:lpstr>  Healthcare Enterprise Admin</vt:lpstr>
      <vt:lpstr>Authorization Organization Admin</vt:lpstr>
      <vt:lpstr> Device  Organization Admin </vt:lpstr>
      <vt:lpstr> Doctor Organization Admin </vt:lpstr>
      <vt:lpstr>Application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Garima Khandekar</cp:lastModifiedBy>
  <cp:revision>27</cp:revision>
  <cp:lastPrinted>2018-12-10T04:43:21Z</cp:lastPrinted>
  <dcterms:created xsi:type="dcterms:W3CDTF">2018-12-04T06:02:58Z</dcterms:created>
  <dcterms:modified xsi:type="dcterms:W3CDTF">2019-03-26T01:29:24Z</dcterms:modified>
</cp:coreProperties>
</file>