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91" r:id="rId2"/>
    <p:sldId id="504" r:id="rId3"/>
    <p:sldId id="497" r:id="rId4"/>
    <p:sldId id="505" r:id="rId5"/>
    <p:sldId id="493" r:id="rId6"/>
    <p:sldId id="507" r:id="rId7"/>
    <p:sldId id="508" r:id="rId8"/>
    <p:sldId id="509" r:id="rId9"/>
    <p:sldId id="510" r:id="rId10"/>
    <p:sldId id="511" r:id="rId11"/>
    <p:sldId id="51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4/28/2025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676400" y="914400"/>
            <a:ext cx="64770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b="1" dirty="0" err="1" smtClean="0">
                <a:solidFill>
                  <a:srgbClr val="3A30FA"/>
                </a:solidFill>
                <a:latin typeface="Calibri" pitchFamily="34" charset="0"/>
              </a:rPr>
              <a:t>ElectroVerse</a:t>
            </a:r>
            <a:r>
              <a:rPr lang="en-US" sz="4000" b="1" dirty="0" smtClean="0">
                <a:solidFill>
                  <a:srgbClr val="3A30FA"/>
                </a:solidFill>
                <a:latin typeface="Calibri" pitchFamily="34" charset="0"/>
              </a:rPr>
              <a:t>- An ecommerce platform.</a:t>
            </a:r>
            <a:endParaRPr lang="en-US" sz="4000" b="1" dirty="0">
              <a:solidFill>
                <a:srgbClr val="3A30FA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2286001"/>
            <a:ext cx="4038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Developed </a:t>
            </a:r>
            <a:r>
              <a:rPr lang="en-US" dirty="0" smtClean="0"/>
              <a:t>by-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/>
              <a:t>Garima</a:t>
            </a:r>
            <a:r>
              <a:rPr lang="en-US" dirty="0" smtClean="0"/>
              <a:t> (2210990313)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Garima  (2210990314)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/>
              <a:t>Gaurav</a:t>
            </a:r>
            <a:r>
              <a:rPr lang="en-US" dirty="0" smtClean="0"/>
              <a:t> </a:t>
            </a:r>
            <a:r>
              <a:rPr lang="en-US" dirty="0" err="1" smtClean="0"/>
              <a:t>Luthra</a:t>
            </a:r>
            <a:r>
              <a:rPr lang="en-US" dirty="0" smtClean="0"/>
              <a:t>  (2210990317)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/>
              <a:t>Gaurav</a:t>
            </a:r>
            <a:r>
              <a:rPr lang="en-US" dirty="0" smtClean="0"/>
              <a:t> </a:t>
            </a:r>
            <a:r>
              <a:rPr lang="en-US" dirty="0" err="1" smtClean="0"/>
              <a:t>Kumain</a:t>
            </a:r>
            <a:r>
              <a:rPr lang="en-US" dirty="0" smtClean="0"/>
              <a:t> (2210990319)</a:t>
            </a:r>
          </a:p>
          <a:p>
            <a:pPr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800600"/>
            <a:ext cx="4648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Under the </a:t>
            </a:r>
            <a:r>
              <a:rPr lang="en-US" b="1" dirty="0" smtClean="0"/>
              <a:t>supervision of:</a:t>
            </a:r>
            <a:endParaRPr lang="en-US" b="1" dirty="0"/>
          </a:p>
          <a:p>
            <a:pPr algn="ctr">
              <a:lnSpc>
                <a:spcPct val="150000"/>
              </a:lnSpc>
            </a:pPr>
            <a:r>
              <a:rPr lang="en-US" dirty="0" err="1" smtClean="0"/>
              <a:t>Gautam</a:t>
            </a:r>
            <a:r>
              <a:rPr lang="en-US" dirty="0" smtClean="0"/>
              <a:t> Mukherjee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98702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CSE Department 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scope/Improvements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Advanced Search Filters</a:t>
            </a:r>
            <a:r>
              <a:rPr lang="en-US" sz="2400" dirty="0"/>
              <a:t> – Add filtering options such as category, price range, ratings, and brand for better product discovery.</a:t>
            </a:r>
          </a:p>
          <a:p>
            <a:r>
              <a:rPr lang="en-US" sz="2400" b="1" dirty="0"/>
              <a:t>Product Recommendations</a:t>
            </a:r>
            <a:r>
              <a:rPr lang="en-US" sz="2400" dirty="0"/>
              <a:t> – Implement AI-based recommendations </a:t>
            </a:r>
            <a:endParaRPr lang="en-US" sz="2400" dirty="0" smtClean="0"/>
          </a:p>
          <a:p>
            <a:r>
              <a:rPr lang="en-US" sz="2400" b="1" dirty="0" err="1" smtClean="0"/>
              <a:t>Wishlist</a:t>
            </a:r>
            <a:r>
              <a:rPr lang="en-US" sz="2400" b="1" dirty="0" smtClean="0"/>
              <a:t> </a:t>
            </a:r>
            <a:r>
              <a:rPr lang="en-US" sz="2400" b="1" dirty="0"/>
              <a:t>Feature</a:t>
            </a:r>
            <a:r>
              <a:rPr lang="en-US" sz="2400" dirty="0"/>
              <a:t> – Allow users to save products to a </a:t>
            </a:r>
            <a:r>
              <a:rPr lang="en-US" sz="2400" dirty="0" err="1"/>
              <a:t>wishlist</a:t>
            </a:r>
            <a:r>
              <a:rPr lang="en-US" sz="2400" dirty="0"/>
              <a:t> for future purchases.</a:t>
            </a:r>
          </a:p>
          <a:p>
            <a:r>
              <a:rPr lang="en-US" sz="2400" b="1" dirty="0"/>
              <a:t>Multiple Payment Gateways</a:t>
            </a:r>
            <a:r>
              <a:rPr lang="en-US" sz="2400" dirty="0"/>
              <a:t> – Integrate additional payment options like PayPal, Stripe, and digital wallets for broader reach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Improved Search Engine Optimization (</a:t>
            </a:r>
            <a:r>
              <a:rPr lang="en-US" sz="2400" dirty="0" smtClean="0"/>
              <a:t>SEO)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109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819400"/>
            <a:ext cx="44196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err="1" smtClean="0"/>
              <a:t>ThankYou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000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b="1" dirty="0" smtClean="0"/>
              <a:t>of</a:t>
            </a:r>
            <a:r>
              <a:rPr lang="en-US" dirty="0" smtClean="0"/>
              <a:t> </a:t>
            </a:r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61722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Problem Statement</a:t>
            </a:r>
          </a:p>
          <a:p>
            <a:r>
              <a:rPr lang="en-US" sz="2800" dirty="0" smtClean="0"/>
              <a:t>Tools &amp; technologies</a:t>
            </a:r>
          </a:p>
          <a:p>
            <a:r>
              <a:rPr lang="en-US" sz="2800" dirty="0" smtClean="0"/>
              <a:t>Frontend Architecture</a:t>
            </a:r>
          </a:p>
          <a:p>
            <a:r>
              <a:rPr lang="en-US" sz="2800" dirty="0" smtClean="0"/>
              <a:t>Backend overview</a:t>
            </a:r>
          </a:p>
          <a:p>
            <a:r>
              <a:rPr lang="en-IN" sz="2800" dirty="0"/>
              <a:t>Features</a:t>
            </a:r>
            <a:endParaRPr lang="en-US" sz="2800" dirty="0" smtClean="0"/>
          </a:p>
          <a:p>
            <a:r>
              <a:rPr lang="en-IN" sz="2800" dirty="0"/>
              <a:t>Future Scope / Improvements</a:t>
            </a:r>
            <a:endParaRPr lang="en-US" sz="2800" dirty="0" smtClean="0"/>
          </a:p>
          <a:p>
            <a:r>
              <a:rPr lang="en-IN" sz="2800" dirty="0"/>
              <a:t>Thank You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3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9906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Ecommerce </a:t>
            </a:r>
            <a:r>
              <a:rPr lang="en-US" sz="2400" b="1" dirty="0">
                <a:solidFill>
                  <a:srgbClr val="002060"/>
                </a:solidFill>
              </a:rPr>
              <a:t>website </a:t>
            </a:r>
            <a:r>
              <a:rPr lang="en-US" sz="2400" b="1" dirty="0" smtClean="0">
                <a:solidFill>
                  <a:srgbClr val="002060"/>
                </a:solidFill>
              </a:rPr>
              <a:t>  </a:t>
            </a:r>
            <a:r>
              <a:rPr lang="en-US" sz="2000" dirty="0" smtClean="0"/>
              <a:t>allows </a:t>
            </a:r>
            <a:r>
              <a:rPr lang="en-US" sz="2000" dirty="0"/>
              <a:t>people to buy and sell physical goods, services, and digital products over the internet rather than at a brick-and-mortar location. Through an e-commerce website, a business can process orders, accept payments, manage shipping and logistics, and provide customer </a:t>
            </a:r>
            <a:r>
              <a:rPr lang="en-US" sz="2000" dirty="0" smtClean="0"/>
              <a:t>service.</a:t>
            </a:r>
          </a:p>
          <a:p>
            <a:pPr lvl="0" eaLnBrk="0" hangingPunct="0">
              <a:defRPr/>
            </a:pPr>
            <a:endParaRPr lang="en-US" sz="2000" dirty="0" smtClean="0"/>
          </a:p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000" dirty="0" smtClean="0"/>
              <a:t>E-commerce </a:t>
            </a:r>
            <a:r>
              <a:rPr lang="en-US" sz="2000" dirty="0"/>
              <a:t>has continued to grow in popularity and importance, particularly in light of the COVID-19 pandemic, which has led to a surge in online shopping as people seek to minimize in-person </a:t>
            </a:r>
            <a:r>
              <a:rPr lang="en-US" sz="2000" dirty="0" smtClean="0"/>
              <a:t>interactions.</a:t>
            </a:r>
          </a:p>
          <a:p>
            <a:pPr lvl="0" eaLnBrk="0" hangingPunct="0">
              <a:defRPr/>
            </a:pPr>
            <a:endParaRPr lang="en-US" sz="2000" dirty="0" smtClean="0"/>
          </a:p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000" dirty="0" smtClean="0"/>
              <a:t>All </a:t>
            </a:r>
            <a:r>
              <a:rPr lang="en-US" sz="2000" dirty="0"/>
              <a:t>freelancers, as well as small and large businesses, have benefited from e-commerce which enables them to sell their goods and services at a scale that was not possible with traditional offline retail</a:t>
            </a:r>
            <a:r>
              <a:rPr lang="en-US" dirty="0"/>
              <a:t>. </a:t>
            </a:r>
            <a:endParaRPr lang="en-US" dirty="0" smtClean="0">
              <a:latin typeface="+mj-lt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</a:t>
            </a:r>
            <a:r>
              <a:rPr lang="en-US" dirty="0" smtClean="0"/>
              <a:t> </a:t>
            </a:r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038600"/>
          </a:xfrm>
        </p:spPr>
        <p:txBody>
          <a:bodyPr>
            <a:noAutofit/>
          </a:bodyPr>
          <a:lstStyle/>
          <a:p>
            <a:r>
              <a:rPr lang="en-US" sz="2000" dirty="0"/>
              <a:t>Many ecommerce websites lack a seamless and user-friendly experience for customers.</a:t>
            </a:r>
          </a:p>
          <a:p>
            <a:r>
              <a:rPr lang="en-US" sz="2000" dirty="0"/>
              <a:t>Issues such as slow loading times, complicated navigation, and limited product information contribute to customer frustration.</a:t>
            </a:r>
          </a:p>
          <a:p>
            <a:r>
              <a:rPr lang="en-US" sz="2000" dirty="0" smtClean="0"/>
              <a:t>Our </a:t>
            </a:r>
            <a:r>
              <a:rPr lang="en-US" sz="2000" dirty="0"/>
              <a:t>goal is to design and implement an ecommerce website that prioritizes user </a:t>
            </a:r>
            <a:r>
              <a:rPr lang="en-US" sz="2000" dirty="0" smtClean="0"/>
              <a:t>experience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and accessibility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By addressing these challenges, we aim to enhance customer </a:t>
            </a:r>
            <a:r>
              <a:rPr lang="en-US" sz="2000" dirty="0" smtClean="0"/>
              <a:t>satisfaction </a:t>
            </a:r>
            <a:r>
              <a:rPr lang="en-US" sz="2000" dirty="0"/>
              <a:t>and drive increased sales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2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IN" sz="2000" b="1" dirty="0"/>
              <a:t>Backend – Node.js &amp; Express.js</a:t>
            </a:r>
          </a:p>
          <a:p>
            <a:pPr marL="0" indent="0">
              <a:buNone/>
            </a:pPr>
            <a:r>
              <a:rPr lang="en-IN" sz="2000" b="1" dirty="0"/>
              <a:t>Node.js</a:t>
            </a:r>
            <a:r>
              <a:rPr lang="en-IN" sz="2000" dirty="0"/>
              <a:t>: JavaScript runtime built on Chrome’s V8 engine, used for server-side development.</a:t>
            </a:r>
          </a:p>
          <a:p>
            <a:pPr marL="0" indent="0">
              <a:buNone/>
            </a:pPr>
            <a:r>
              <a:rPr lang="en-IN" sz="2000" b="1" dirty="0"/>
              <a:t>Express.js</a:t>
            </a:r>
            <a:r>
              <a:rPr lang="en-IN" sz="2000" dirty="0"/>
              <a:t>: Lightweight web framework for Node.js that simplifies API creation and routing.</a:t>
            </a:r>
          </a:p>
          <a:p>
            <a:pPr marL="0" indent="0">
              <a:buNone/>
            </a:pPr>
            <a:r>
              <a:rPr lang="en-IN" sz="2000" dirty="0"/>
              <a:t>Handles user authentication, product management, and order processing.</a:t>
            </a:r>
          </a:p>
          <a:p>
            <a:pPr marL="0" indent="0">
              <a:buNone/>
            </a:pPr>
            <a:endParaRPr lang="en-US" sz="2000" dirty="0" smtClean="0">
              <a:ea typeface="MS PGothic" pitchFamily="34" charset="-128"/>
            </a:endParaRPr>
          </a:p>
          <a:p>
            <a:r>
              <a:rPr lang="en-US" sz="2000" b="1" dirty="0"/>
              <a:t>Frontend – React.js</a:t>
            </a:r>
          </a:p>
          <a:p>
            <a:pPr marL="0" indent="0">
              <a:buNone/>
            </a:pPr>
            <a:r>
              <a:rPr lang="en-US" sz="2000" dirty="0"/>
              <a:t>A modern JavaScript library for building fast and dynamic user interfaces.</a:t>
            </a:r>
          </a:p>
          <a:p>
            <a:pPr marL="0" indent="0">
              <a:buNone/>
            </a:pPr>
            <a:r>
              <a:rPr lang="en-US" sz="2000" dirty="0"/>
              <a:t>Component-based architecture for reusability and scalability.</a:t>
            </a:r>
          </a:p>
          <a:p>
            <a:endParaRPr lang="en-US" sz="2000" dirty="0" smtClean="0">
              <a:ea typeface="MS PGothic" pitchFamily="34" charset="-128"/>
            </a:endParaRPr>
          </a:p>
          <a:p>
            <a:r>
              <a:rPr lang="en-US" sz="2000" b="1" dirty="0"/>
              <a:t>Database – MySQL</a:t>
            </a:r>
          </a:p>
          <a:p>
            <a:pPr marL="0" indent="0">
              <a:buNone/>
            </a:pPr>
            <a:r>
              <a:rPr lang="en-US" sz="2000" dirty="0"/>
              <a:t>A reliable, structured relational database system.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Tools &amp; Technologies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Version Control System (e.g., </a:t>
            </a:r>
            <a:r>
              <a:rPr lang="en-US" sz="2000" b="1" dirty="0" smtClean="0">
                <a:ea typeface="MS PGothic" pitchFamily="34" charset="-128"/>
              </a:rPr>
              <a:t>Git)</a:t>
            </a:r>
            <a:r>
              <a:rPr lang="en-US" sz="2000" dirty="0" smtClean="0">
                <a:ea typeface="MS PGothic" pitchFamily="34" charset="-128"/>
              </a:rPr>
              <a:t>: </a:t>
            </a:r>
            <a:r>
              <a:rPr lang="en-US" sz="2000" dirty="0">
                <a:ea typeface="MS PGothic" pitchFamily="34" charset="-128"/>
              </a:rPr>
              <a:t>Version control systems are software tools that help track changes to files and manage collaborative development projects</a:t>
            </a:r>
            <a:r>
              <a:rPr lang="en-US" sz="20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2000" u="sng" dirty="0" smtClean="0">
                <a:ea typeface="MS PGothic" pitchFamily="34" charset="-128"/>
              </a:rPr>
              <a:t>Role</a:t>
            </a:r>
            <a:r>
              <a:rPr lang="en-US" sz="2000" dirty="0">
                <a:ea typeface="MS PGothic" pitchFamily="34" charset="-128"/>
              </a:rPr>
              <a:t>: Used for managing the project's source code, tracking changes, and enabling collaboration among team members</a:t>
            </a:r>
            <a:r>
              <a:rPr lang="en-US" sz="20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endParaRPr lang="en-US" sz="2000" dirty="0">
              <a:ea typeface="MS PGothic" pitchFamily="34" charset="-128"/>
            </a:endParaRP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28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Frontend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Navbar</a:t>
            </a:r>
            <a:r>
              <a:rPr lang="en-US" sz="2400" dirty="0"/>
              <a:t> – Always visible; provides navigation across the app.</a:t>
            </a:r>
          </a:p>
          <a:p>
            <a:r>
              <a:rPr lang="en-US" sz="2400" b="1" dirty="0"/>
              <a:t>Home</a:t>
            </a:r>
            <a:r>
              <a:rPr lang="en-US" sz="2400" dirty="0"/>
              <a:t> – Landing page with featured sections/products.</a:t>
            </a:r>
          </a:p>
          <a:p>
            <a:r>
              <a:rPr lang="en-US" sz="2400" b="1" dirty="0" err="1"/>
              <a:t>ProductList</a:t>
            </a:r>
            <a:r>
              <a:rPr lang="en-US" sz="2400" dirty="0"/>
              <a:t> – Displays all available products to users.</a:t>
            </a:r>
          </a:p>
          <a:p>
            <a:r>
              <a:rPr lang="en-US" sz="2400" b="1" dirty="0" err="1"/>
              <a:t>ProductDetails</a:t>
            </a:r>
            <a:r>
              <a:rPr lang="en-US" sz="2400" dirty="0"/>
              <a:t> – Shows selected product details using dynamic routing.</a:t>
            </a:r>
          </a:p>
          <a:p>
            <a:r>
              <a:rPr lang="en-US" sz="2400" b="1" dirty="0"/>
              <a:t>Login &amp; Register</a:t>
            </a:r>
            <a:r>
              <a:rPr lang="en-US" sz="2400" dirty="0"/>
              <a:t> – Handles user authentication.</a:t>
            </a:r>
          </a:p>
          <a:p>
            <a:r>
              <a:rPr lang="en-US" sz="2400" b="1" dirty="0" err="1"/>
              <a:t>AdminDashboard</a:t>
            </a:r>
            <a:r>
              <a:rPr lang="en-US" sz="2400" dirty="0"/>
              <a:t> – Admin panel for managing products and orders.</a:t>
            </a:r>
          </a:p>
          <a:p>
            <a:r>
              <a:rPr lang="en-US" sz="2400" b="1" dirty="0"/>
              <a:t>Profile</a:t>
            </a:r>
            <a:r>
              <a:rPr lang="en-US" sz="2400" dirty="0"/>
              <a:t> – Displays user-specific data and actions.</a:t>
            </a:r>
          </a:p>
          <a:p>
            <a:r>
              <a:rPr lang="en-US" sz="2400" b="1" dirty="0" err="1"/>
              <a:t>AddProduct</a:t>
            </a:r>
            <a:r>
              <a:rPr lang="en-US" sz="2400" dirty="0"/>
              <a:t> – Admin page for adding new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Backend Overview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001000" cy="5334001"/>
          </a:xfrm>
        </p:spPr>
      </p:pic>
    </p:spTree>
    <p:extLst>
      <p:ext uri="{BB962C8B-B14F-4D97-AF65-F5344CB8AC3E}">
        <p14:creationId xmlns:p14="http://schemas.microsoft.com/office/powerpoint/2010/main" val="61416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User Registration &amp; Login</a:t>
            </a:r>
            <a:r>
              <a:rPr lang="en-US" sz="2400" dirty="0"/>
              <a:t> – Users can sign up, log in, and access their profiles securely.</a:t>
            </a:r>
          </a:p>
          <a:p>
            <a:r>
              <a:rPr lang="en-US" sz="2400" b="1" dirty="0"/>
              <a:t>Product Browsing</a:t>
            </a:r>
            <a:r>
              <a:rPr lang="en-US" sz="2400" dirty="0"/>
              <a:t> – View a list of products with detailed information, including images, prices, and descriptions.</a:t>
            </a:r>
          </a:p>
          <a:p>
            <a:r>
              <a:rPr lang="en-US" sz="2400" b="1" dirty="0"/>
              <a:t>Admin Dashboard</a:t>
            </a:r>
            <a:r>
              <a:rPr lang="en-US" sz="2400" dirty="0"/>
              <a:t> – Centralized panel for managing users, orders, and products.</a:t>
            </a:r>
          </a:p>
          <a:p>
            <a:r>
              <a:rPr lang="en-US" sz="2400" b="1" dirty="0"/>
              <a:t>Add, Edit &amp; Delete Products</a:t>
            </a:r>
            <a:r>
              <a:rPr lang="en-US" sz="2400" dirty="0"/>
              <a:t> – Admins can add new products, edit product details, and delete products from the catalog.</a:t>
            </a:r>
          </a:p>
          <a:p>
            <a:r>
              <a:rPr lang="en-US" sz="2400" b="1" dirty="0"/>
              <a:t>Admin Authorization</a:t>
            </a:r>
            <a:r>
              <a:rPr lang="en-US" sz="2400" dirty="0"/>
              <a:t> – Admin-only routes for managing products and users.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240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18025</TotalTime>
  <Words>617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Table of Content</vt:lpstr>
      <vt:lpstr>Introduction</vt:lpstr>
      <vt:lpstr>Problem Statement</vt:lpstr>
      <vt:lpstr>Tools &amp; Technologies</vt:lpstr>
      <vt:lpstr>Tools &amp; Technologies</vt:lpstr>
      <vt:lpstr>Frontend Architecture</vt:lpstr>
      <vt:lpstr>Backend Overview</vt:lpstr>
      <vt:lpstr>Features</vt:lpstr>
      <vt:lpstr>Future scope/Improvements</vt:lpstr>
      <vt:lpstr>PowerPoint Presentation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Gk</cp:lastModifiedBy>
  <cp:revision>1272</cp:revision>
  <dcterms:created xsi:type="dcterms:W3CDTF">2010-04-09T07:36:15Z</dcterms:created>
  <dcterms:modified xsi:type="dcterms:W3CDTF">2025-04-28T08:59:29Z</dcterms:modified>
</cp:coreProperties>
</file>