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1" r:id="rId2"/>
    <p:sldId id="504" r:id="rId3"/>
    <p:sldId id="497" r:id="rId4"/>
    <p:sldId id="505" r:id="rId5"/>
    <p:sldId id="494" r:id="rId6"/>
    <p:sldId id="493" r:id="rId7"/>
    <p:sldId id="496" r:id="rId8"/>
    <p:sldId id="498" r:id="rId9"/>
    <p:sldId id="506" r:id="rId10"/>
    <p:sldId id="500" r:id="rId11"/>
    <p:sldId id="503" r:id="rId12"/>
    <p:sldId id="50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60"/>
  </p:normalViewPr>
  <p:slideViewPr>
    <p:cSldViewPr>
      <p:cViewPr>
        <p:scale>
          <a:sx n="66" d="100"/>
          <a:sy n="66" d="100"/>
        </p:scale>
        <p:origin x="-1326" y="-60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5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5/3/2024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si=xG7uMJe-UwDO640H&amp;v=ubw2hdQIl4E&amp;feature=youtu.be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676400" y="914400"/>
            <a:ext cx="64770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dirty="0" smtClean="0">
                <a:solidFill>
                  <a:srgbClr val="3A30FA"/>
                </a:solidFill>
                <a:latin typeface="Calibri" pitchFamily="34" charset="0"/>
              </a:rPr>
              <a:t>Ecommerce Website</a:t>
            </a:r>
            <a:endParaRPr lang="en-US" sz="3200" b="1" dirty="0">
              <a:solidFill>
                <a:srgbClr val="3A30FA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2286001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Presented by-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Diya Gupta (2210990303)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/>
              <a:t>Garima</a:t>
            </a:r>
            <a:r>
              <a:rPr lang="en-US" dirty="0" smtClean="0"/>
              <a:t>  (2210990313)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/>
              <a:t>Garima</a:t>
            </a:r>
            <a:r>
              <a:rPr lang="en-US" dirty="0" smtClean="0"/>
              <a:t>  (2210990314)</a:t>
            </a:r>
          </a:p>
          <a:p>
            <a:pPr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426720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Under the </a:t>
            </a:r>
            <a:r>
              <a:rPr lang="en-US" dirty="0" smtClean="0"/>
              <a:t>supervision of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smtClean="0"/>
              <a:t>Vikas Patel 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Parul Gahelot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98702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CSE Department 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Conclusion/Theme Plan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MS PGothic" pitchFamily="34" charset="-128"/>
              </a:rPr>
              <a:t>Key Points</a:t>
            </a:r>
            <a:r>
              <a:rPr lang="en-US" sz="2400" dirty="0" smtClean="0">
                <a:ea typeface="MS PGothic" pitchFamily="34" charset="-128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400" dirty="0" smtClean="0">
                <a:ea typeface="MS PGothic" pitchFamily="34" charset="-128"/>
              </a:rPr>
              <a:t>Throughout </a:t>
            </a:r>
            <a:r>
              <a:rPr lang="en-US" sz="2400" dirty="0">
                <a:ea typeface="MS PGothic" pitchFamily="34" charset="-128"/>
              </a:rPr>
              <a:t>this presentation, we've discussed project overview, outlining our objectives and vision for creating a user-friendly, efficient and appealing online shopping platform</a:t>
            </a:r>
            <a:r>
              <a:rPr lang="en-US" sz="24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ea typeface="MS PGothic" pitchFamily="34" charset="-128"/>
              </a:rPr>
              <a:t>We </a:t>
            </a:r>
            <a:r>
              <a:rPr lang="en-US" sz="2400" dirty="0">
                <a:ea typeface="MS PGothic" pitchFamily="34" charset="-128"/>
              </a:rPr>
              <a:t>delved into the technologies and tools used, including HTML, CSS, and JavaScript, to design and develop the website's frontend </a:t>
            </a:r>
            <a:r>
              <a:rPr lang="en-US" sz="2400" dirty="0" smtClean="0">
                <a:ea typeface="MS PGothic" pitchFamily="34" charset="-128"/>
              </a:rPr>
              <a:t>interface. </a:t>
            </a:r>
            <a:endParaRPr lang="en-US" sz="2400" dirty="0" smtClean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400" dirty="0" smtClean="0">
                <a:ea typeface="MS PGothic" pitchFamily="34" charset="-128"/>
              </a:rPr>
              <a:t>We </a:t>
            </a:r>
            <a:r>
              <a:rPr lang="en-US" sz="2400" dirty="0">
                <a:ea typeface="MS PGothic" pitchFamily="34" charset="-128"/>
              </a:rPr>
              <a:t>explored the backend functionality powered by JavaScript to enable dynamic interactions and seamless user experiences.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References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rgbClr val="002060"/>
                </a:solidFill>
                <a:hlinkClick r:id="rId2"/>
              </a:rPr>
              <a:t>www.w3schools.com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002060"/>
                </a:solidFill>
                <a:hlinkClick r:id="rId3"/>
              </a:rPr>
              <a:t>www.youtube.com/watch?si=xG7uMJe-UwDO640H&amp;v=ubw2hdQIl4E&amp;feature=youtu.be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600" u="sng" dirty="0" smtClean="0">
                <a:solidFill>
                  <a:srgbClr val="002060"/>
                </a:solidFill>
              </a:rPr>
              <a:t>https://amazon.com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MS PGothic" pitchFamily="34" charset="-128"/>
              </a:rPr>
              <a:t>Questions???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76399"/>
            <a:ext cx="8229600" cy="3505201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3A3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Any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3A3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Questions??</a:t>
            </a:r>
            <a:endParaRPr lang="en-US" sz="5400" b="1" dirty="0">
              <a:solidFill>
                <a:srgbClr val="3A30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b="1" dirty="0" smtClean="0"/>
              <a:t>of</a:t>
            </a:r>
            <a:r>
              <a:rPr lang="en-US" dirty="0" smtClean="0"/>
              <a:t> </a:t>
            </a:r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61722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Problem Statement</a:t>
            </a:r>
          </a:p>
          <a:p>
            <a:r>
              <a:rPr lang="en-US" sz="2800" dirty="0" smtClean="0"/>
              <a:t>Motivation of research</a:t>
            </a:r>
          </a:p>
          <a:p>
            <a:r>
              <a:rPr lang="en-US" sz="2800" dirty="0" smtClean="0"/>
              <a:t>Tools &amp; technologies</a:t>
            </a:r>
          </a:p>
          <a:p>
            <a:r>
              <a:rPr lang="en-US" sz="2800" dirty="0" smtClean="0"/>
              <a:t>Code Snapshots</a:t>
            </a:r>
          </a:p>
          <a:p>
            <a:r>
              <a:rPr lang="en-US" sz="2800" dirty="0" smtClean="0"/>
              <a:t>Future Scope</a:t>
            </a:r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3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9906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Ecommerce </a:t>
            </a:r>
            <a:r>
              <a:rPr lang="en-US" sz="2400" b="1" dirty="0">
                <a:solidFill>
                  <a:srgbClr val="002060"/>
                </a:solidFill>
              </a:rPr>
              <a:t>website </a:t>
            </a:r>
            <a:r>
              <a:rPr lang="en-US" sz="2400" b="1" dirty="0" smtClean="0">
                <a:solidFill>
                  <a:srgbClr val="002060"/>
                </a:solidFill>
              </a:rPr>
              <a:t>  </a:t>
            </a:r>
            <a:r>
              <a:rPr lang="en-US" sz="2000" dirty="0" smtClean="0"/>
              <a:t>allows </a:t>
            </a:r>
            <a:r>
              <a:rPr lang="en-US" sz="2000" dirty="0"/>
              <a:t>people to buy and sell physical goods, services, and digital products over the internet rather than at a brick-and-mortar location. Through an e-commerce website, a business can process orders, accept payments, manage shipping and logistics, and provide customer </a:t>
            </a:r>
            <a:r>
              <a:rPr lang="en-US" sz="2000" dirty="0" smtClean="0"/>
              <a:t>service.</a:t>
            </a:r>
          </a:p>
          <a:p>
            <a:pPr lvl="0" eaLnBrk="0" hangingPunct="0">
              <a:defRPr/>
            </a:pPr>
            <a:endParaRPr lang="en-US" sz="2000" dirty="0" smtClean="0"/>
          </a:p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000" dirty="0" smtClean="0"/>
              <a:t>E-commerce </a:t>
            </a:r>
            <a:r>
              <a:rPr lang="en-US" sz="2000" dirty="0"/>
              <a:t>has continued to grow in popularity and importance, particularly in light of the COVID-19 pandemic, which has led to a surge in online shopping as people seek to minimize in-person </a:t>
            </a:r>
            <a:r>
              <a:rPr lang="en-US" sz="2000" dirty="0" smtClean="0"/>
              <a:t>interactions.</a:t>
            </a:r>
          </a:p>
          <a:p>
            <a:pPr lvl="0" eaLnBrk="0" hangingPunct="0">
              <a:defRPr/>
            </a:pPr>
            <a:endParaRPr lang="en-US" sz="2000" dirty="0" smtClean="0"/>
          </a:p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000" dirty="0" smtClean="0"/>
              <a:t>All </a:t>
            </a:r>
            <a:r>
              <a:rPr lang="en-US" sz="2000" dirty="0"/>
              <a:t>freelancers, as well as small and large businesses, have benefited from e-commerce which enables them to sell their goods and services at a scale that was not possible with traditional offline retail</a:t>
            </a:r>
            <a:r>
              <a:rPr lang="en-US" dirty="0"/>
              <a:t>. </a:t>
            </a:r>
            <a:endParaRPr lang="en-US" dirty="0" smtClean="0">
              <a:latin typeface="+mj-lt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</a:t>
            </a:r>
            <a:r>
              <a:rPr lang="en-US" dirty="0" smtClean="0"/>
              <a:t> </a:t>
            </a:r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038600"/>
          </a:xfrm>
        </p:spPr>
        <p:txBody>
          <a:bodyPr>
            <a:noAutofit/>
          </a:bodyPr>
          <a:lstStyle/>
          <a:p>
            <a:r>
              <a:rPr lang="en-US" sz="2000" dirty="0"/>
              <a:t>Many ecommerce websites lack a seamless and user-friendly experience for customers.</a:t>
            </a:r>
          </a:p>
          <a:p>
            <a:r>
              <a:rPr lang="en-US" sz="2000" dirty="0"/>
              <a:t>Issues such as slow loading times, complicated navigation, and limited product information contribute to customer frustration.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current landscape hinders customer satisfaction and results in high bounce rates.</a:t>
            </a:r>
          </a:p>
          <a:p>
            <a:r>
              <a:rPr lang="en-US" sz="2000" dirty="0"/>
              <a:t>Our goal is to design and implement an ecommerce website that prioritizes user </a:t>
            </a:r>
            <a:r>
              <a:rPr lang="en-US" sz="2000" dirty="0" smtClean="0"/>
              <a:t>experience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and accessibility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By addressing these challenges, we aim to enhance customer </a:t>
            </a:r>
            <a:r>
              <a:rPr lang="en-US" sz="2000" dirty="0" smtClean="0"/>
              <a:t>satisfaction </a:t>
            </a:r>
            <a:r>
              <a:rPr lang="en-US" sz="2000" dirty="0"/>
              <a:t>and drive increased sales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2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Motivation of Research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z="2000" b="1" dirty="0"/>
              <a:t>Understanding Customers:</a:t>
            </a:r>
            <a:r>
              <a:rPr lang="en-US" sz="2000" dirty="0"/>
              <a:t> We want to learn what customers like and want when they shop online </a:t>
            </a:r>
            <a:r>
              <a:rPr lang="en-US" sz="2000" dirty="0" smtClean="0"/>
              <a:t>.So </a:t>
            </a:r>
            <a:r>
              <a:rPr lang="en-US" sz="2000" dirty="0"/>
              <a:t>we </a:t>
            </a:r>
            <a:r>
              <a:rPr lang="en-US" sz="2000" dirty="0" smtClean="0"/>
              <a:t>aim to</a:t>
            </a:r>
            <a:r>
              <a:rPr lang="en-US" sz="2000" dirty="0" smtClean="0"/>
              <a:t> create a </a:t>
            </a:r>
            <a:r>
              <a:rPr lang="en-US" sz="2000" dirty="0"/>
              <a:t>website better </a:t>
            </a:r>
            <a:r>
              <a:rPr lang="en-US" sz="2000" dirty="0" smtClean="0"/>
              <a:t>which</a:t>
            </a:r>
            <a:r>
              <a:rPr lang="en-US" sz="2000" dirty="0" smtClean="0"/>
              <a:t> prioritize users needs and necessities.</a:t>
            </a:r>
            <a:endParaRPr lang="en-US" sz="2000" dirty="0"/>
          </a:p>
          <a:p>
            <a:r>
              <a:rPr lang="en-US" sz="2000" b="1" dirty="0"/>
              <a:t>Keeping Up with Trends:</a:t>
            </a:r>
            <a:r>
              <a:rPr lang="en-US" sz="2000" dirty="0"/>
              <a:t> By looking at what's popular in online shopping right now, we can make sure our website stays up-to-date and competitive.</a:t>
            </a:r>
          </a:p>
          <a:p>
            <a:r>
              <a:rPr lang="en-US" sz="2000" b="1" dirty="0"/>
              <a:t>Making Shopping Easier:</a:t>
            </a:r>
            <a:r>
              <a:rPr lang="en-US" sz="2000" dirty="0"/>
              <a:t> Research helps us figure out what parts of our website might be confusing or frustrating for customers, so we can fix them and make shopping easier.</a:t>
            </a:r>
          </a:p>
          <a:p>
            <a:r>
              <a:rPr lang="en-US" sz="2000" b="1" dirty="0"/>
              <a:t>Choosing the Right Products:</a:t>
            </a:r>
            <a:r>
              <a:rPr lang="en-US" sz="2000" dirty="0"/>
              <a:t> We want to pick the products that people are most interested in buying, so we do research to find out what those are.</a:t>
            </a:r>
          </a:p>
          <a:p>
            <a:r>
              <a:rPr lang="en-US" sz="2000" b="1" dirty="0"/>
              <a:t>Growing Our Business:</a:t>
            </a:r>
            <a:r>
              <a:rPr lang="en-US" sz="2000" dirty="0"/>
              <a:t> Ultimately, by doing research and making improvements based on what we learn, we hope to attract more </a:t>
            </a:r>
            <a:r>
              <a:rPr lang="en-US" sz="2000" dirty="0" smtClean="0"/>
              <a:t>sellers</a:t>
            </a:r>
            <a:r>
              <a:rPr lang="en-US" sz="2000" dirty="0" smtClean="0"/>
              <a:t>, </a:t>
            </a:r>
            <a:r>
              <a:rPr lang="en-US" sz="2000" dirty="0"/>
              <a:t>sell more products, and make our ecommerce business </a:t>
            </a:r>
            <a:r>
              <a:rPr lang="en-US" sz="2000" dirty="0" smtClean="0"/>
              <a:t>successful.</a:t>
            </a:r>
            <a:endParaRPr lang="en-US" sz="2000" dirty="0"/>
          </a:p>
          <a:p>
            <a:pPr marL="1136650" lvl="2" indent="-222250" algn="just" hangingPunct="1">
              <a:spcBef>
                <a:spcPts val="500"/>
              </a:spcBef>
              <a:buFont typeface="Arial" pitchFamily="34" charset="0"/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 smtClean="0">
                <a:ea typeface="MS PGothic" pitchFamily="34" charset="-128"/>
              </a:rPr>
              <a:t>REACT JS</a:t>
            </a:r>
            <a:r>
              <a:rPr lang="en-US" sz="2000" u="sng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React is a JavaScript library for building user interfaces, enabling developers to create reusable UI components and efficiently manage application state.</a:t>
            </a:r>
          </a:p>
          <a:p>
            <a:pPr marL="0" indent="0">
              <a:buNone/>
            </a:pPr>
            <a:r>
              <a:rPr lang="en-US" sz="1800" u="sng" dirty="0">
                <a:ea typeface="MS PGothic" pitchFamily="34" charset="-128"/>
              </a:rPr>
              <a:t>Role:  </a:t>
            </a:r>
            <a:r>
              <a:rPr lang="en-US" sz="1800" dirty="0">
                <a:ea typeface="MS PGothic" pitchFamily="34" charset="-128"/>
              </a:rPr>
              <a:t>React simplifies and accelerates the creation of dynamic user interfaces for web applications through its component-based architecture, virtual DOM rendering, and state management capabilities, enhancing both developer productivity and user experience.</a:t>
            </a:r>
            <a:endParaRPr lang="en-US" sz="1800" dirty="0" smtClean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000" b="1" u="sng" dirty="0" smtClean="0">
                <a:ea typeface="MS PGothic" pitchFamily="34" charset="-128"/>
              </a:rPr>
              <a:t>CSS (Cascading </a:t>
            </a:r>
            <a:r>
              <a:rPr lang="en-US" sz="2000" b="1" u="sng" dirty="0">
                <a:ea typeface="MS PGothic" pitchFamily="34" charset="-128"/>
              </a:rPr>
              <a:t>Style </a:t>
            </a:r>
            <a:r>
              <a:rPr lang="en-US" sz="2000" b="1" u="sng" dirty="0" smtClean="0">
                <a:ea typeface="MS PGothic" pitchFamily="34" charset="-128"/>
              </a:rPr>
              <a:t>Sheets)</a:t>
            </a:r>
            <a:r>
              <a:rPr lang="en-US" sz="1800" u="sng" dirty="0" smtClean="0">
                <a:ea typeface="MS PGothic" pitchFamily="34" charset="-128"/>
              </a:rPr>
              <a:t>: </a:t>
            </a:r>
            <a:r>
              <a:rPr lang="en-US" sz="1800" dirty="0" smtClean="0">
                <a:ea typeface="MS PGothic" pitchFamily="34" charset="-128"/>
              </a:rPr>
              <a:t>CSS is a style sheet language used for describing the presentation of a document written in HTML.</a:t>
            </a:r>
            <a:endParaRPr lang="en-US" sz="1800" u="sng" dirty="0" smtClean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Role: </a:t>
            </a:r>
            <a:r>
              <a:rPr lang="en-US" sz="1800" dirty="0" smtClean="0">
                <a:ea typeface="MS PGothic" pitchFamily="34" charset="-128"/>
              </a:rPr>
              <a:t>Used for styling the visual aspects of the e-commerce websites, including layout, </a:t>
            </a:r>
            <a:r>
              <a:rPr lang="en-US" sz="1800" dirty="0" err="1" smtClean="0">
                <a:ea typeface="MS PGothic" pitchFamily="34" charset="-128"/>
              </a:rPr>
              <a:t>colours</a:t>
            </a:r>
            <a:r>
              <a:rPr lang="en-US" sz="1800" dirty="0" smtClean="0">
                <a:ea typeface="MS PGothic" pitchFamily="34" charset="-128"/>
              </a:rPr>
              <a:t>, fonts and animation.</a:t>
            </a:r>
          </a:p>
          <a:p>
            <a:pPr marL="0" indent="0">
              <a:buNone/>
            </a:pPr>
            <a:r>
              <a:rPr lang="en-US" sz="2000" b="1" u="sng" dirty="0" smtClean="0">
                <a:ea typeface="MS PGothic" pitchFamily="34" charset="-128"/>
              </a:rPr>
              <a:t>JavaScript</a:t>
            </a:r>
            <a:r>
              <a:rPr lang="en-US" sz="1600" u="sng" dirty="0" smtClean="0">
                <a:ea typeface="MS PGothic" pitchFamily="34" charset="-128"/>
              </a:rPr>
              <a:t>:</a:t>
            </a:r>
            <a:r>
              <a:rPr lang="en-US" sz="1600" dirty="0" smtClean="0">
                <a:ea typeface="MS PGothic" pitchFamily="34" charset="-128"/>
              </a:rPr>
              <a:t> </a:t>
            </a:r>
            <a:r>
              <a:rPr lang="en-US" sz="1800" dirty="0">
                <a:ea typeface="MS PGothic" pitchFamily="34" charset="-128"/>
              </a:rPr>
              <a:t>JavaScript is a programming language that enables interactive web pages and web applications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implementing dynamic and interactive features on the e-commerce website, such as fetching data from APIs, handling user interactions, and creating responsive designs.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Code Snapshots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25" y="1905000"/>
            <a:ext cx="80883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990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code sets up </a:t>
            </a:r>
            <a:r>
              <a:rPr lang="en-US" dirty="0" smtClean="0"/>
              <a:t>routes </a:t>
            </a:r>
            <a:r>
              <a:rPr lang="en-US" dirty="0"/>
              <a:t>for displaying products, product details, searching for </a:t>
            </a:r>
            <a:r>
              <a:rPr lang="en-US" dirty="0" smtClean="0"/>
              <a:t>items and </a:t>
            </a:r>
            <a:r>
              <a:rPr lang="en-US" dirty="0"/>
              <a:t>managing a shopping </a:t>
            </a:r>
            <a:r>
              <a:rPr lang="en-US" dirty="0" smtClean="0"/>
              <a:t>cart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2"/>
          <p:cNvSpPr>
            <a:spLocks noGrp="1"/>
          </p:cNvSpPr>
          <p:nvPr>
            <p:ph idx="1"/>
          </p:nvPr>
        </p:nvSpPr>
        <p:spPr>
          <a:xfrm flipH="1" flipV="1">
            <a:off x="10058400" y="311462"/>
            <a:ext cx="1524000" cy="1523999"/>
          </a:xfrm>
        </p:spPr>
        <p:txBody>
          <a:bodyPr/>
          <a:lstStyle/>
          <a:p>
            <a:endParaRPr lang="en-US" dirty="0">
              <a:ea typeface="MS PGothic" pitchFamily="34" charset="-128"/>
            </a:endParaRPr>
          </a:p>
        </p:txBody>
      </p:sp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b="1" dirty="0">
              <a:ea typeface="MS PGothic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25742"/>
            <a:ext cx="4724399" cy="400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799" y="8887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Detail: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69" y="3657600"/>
            <a:ext cx="4526831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00" y="31358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Navigation bar: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6477000" cy="838200"/>
          </a:xfrm>
        </p:spPr>
        <p:txBody>
          <a:bodyPr/>
          <a:lstStyle/>
          <a:p>
            <a:pPr algn="l"/>
            <a:r>
              <a:rPr lang="en-US" b="1" dirty="0" smtClean="0"/>
              <a:t>Future Goals and Objectives: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830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Modification for better  GUI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Easy sign-up for users with enhanced protection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Adding a payment gateway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Diversification of product range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Enhanced </a:t>
            </a:r>
            <a:r>
              <a:rPr lang="en-US" sz="2400" dirty="0" err="1" smtClean="0"/>
              <a:t>personalisation</a:t>
            </a:r>
            <a:r>
              <a:rPr lang="en-US" sz="2400" dirty="0" smtClean="0"/>
              <a:t> and Product recommendation system.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6400800" cy="301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5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17780</TotalTime>
  <Words>587</Words>
  <Application>Microsoft Office PowerPoint</Application>
  <PresentationFormat>On-screen Show (4:3)</PresentationFormat>
  <Paragraphs>77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Table of Content</vt:lpstr>
      <vt:lpstr>Introduction</vt:lpstr>
      <vt:lpstr>Problem Statement</vt:lpstr>
      <vt:lpstr>Motivation of Research</vt:lpstr>
      <vt:lpstr>Tools &amp; Technologies</vt:lpstr>
      <vt:lpstr>Code Snapshots</vt:lpstr>
      <vt:lpstr>PowerPoint Presentation</vt:lpstr>
      <vt:lpstr>Future Goals and Objectives:</vt:lpstr>
      <vt:lpstr>Conclusion/Theme Plan</vt:lpstr>
      <vt:lpstr> References </vt:lpstr>
      <vt:lpstr>Questions???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Gk</cp:lastModifiedBy>
  <cp:revision>1274</cp:revision>
  <dcterms:created xsi:type="dcterms:W3CDTF">2010-04-09T07:36:15Z</dcterms:created>
  <dcterms:modified xsi:type="dcterms:W3CDTF">2024-05-03T05:57:28Z</dcterms:modified>
</cp:coreProperties>
</file>