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15"/>
  </p:notesMasterIdLst>
  <p:sldIdLst>
    <p:sldId id="257" r:id="rId5"/>
    <p:sldId id="258" r:id="rId6"/>
    <p:sldId id="259" r:id="rId7"/>
    <p:sldId id="261" r:id="rId8"/>
    <p:sldId id="260" r:id="rId9"/>
    <p:sldId id="354" r:id="rId10"/>
    <p:sldId id="262" r:id="rId11"/>
    <p:sldId id="274" r:id="rId12"/>
    <p:sldId id="273" r:id="rId13"/>
    <p:sldId id="275" r:id="rId14"/>
    <p:sldId id="276" r:id="rId15"/>
    <p:sldId id="263" r:id="rId16"/>
    <p:sldId id="277" r:id="rId17"/>
    <p:sldId id="264" r:id="rId18"/>
    <p:sldId id="265" r:id="rId19"/>
    <p:sldId id="278" r:id="rId20"/>
    <p:sldId id="279" r:id="rId21"/>
    <p:sldId id="280" r:id="rId22"/>
    <p:sldId id="281" r:id="rId23"/>
    <p:sldId id="282" r:id="rId24"/>
    <p:sldId id="283" r:id="rId25"/>
    <p:sldId id="284" r:id="rId26"/>
    <p:sldId id="285" r:id="rId27"/>
    <p:sldId id="266" r:id="rId28"/>
    <p:sldId id="267" r:id="rId29"/>
    <p:sldId id="286" r:id="rId30"/>
    <p:sldId id="287" r:id="rId31"/>
    <p:sldId id="288" r:id="rId32"/>
    <p:sldId id="268" r:id="rId33"/>
    <p:sldId id="289" r:id="rId34"/>
    <p:sldId id="270" r:id="rId35"/>
    <p:sldId id="293" r:id="rId36"/>
    <p:sldId id="294" r:id="rId37"/>
    <p:sldId id="290" r:id="rId38"/>
    <p:sldId id="295" r:id="rId39"/>
    <p:sldId id="291" r:id="rId40"/>
    <p:sldId id="292" r:id="rId41"/>
    <p:sldId id="296" r:id="rId42"/>
    <p:sldId id="269" r:id="rId43"/>
    <p:sldId id="271" r:id="rId44"/>
    <p:sldId id="272" r:id="rId45"/>
    <p:sldId id="297" r:id="rId46"/>
    <p:sldId id="298" r:id="rId47"/>
    <p:sldId id="299" r:id="rId48"/>
    <p:sldId id="300" r:id="rId49"/>
    <p:sldId id="301" r:id="rId50"/>
    <p:sldId id="302" r:id="rId51"/>
    <p:sldId id="303" r:id="rId52"/>
    <p:sldId id="304" r:id="rId53"/>
    <p:sldId id="305" r:id="rId54"/>
    <p:sldId id="306" r:id="rId55"/>
    <p:sldId id="332" r:id="rId56"/>
    <p:sldId id="330" r:id="rId57"/>
    <p:sldId id="333" r:id="rId58"/>
    <p:sldId id="334" r:id="rId59"/>
    <p:sldId id="307" r:id="rId60"/>
    <p:sldId id="308" r:id="rId61"/>
    <p:sldId id="309" r:id="rId62"/>
    <p:sldId id="310" r:id="rId63"/>
    <p:sldId id="312" r:id="rId64"/>
    <p:sldId id="361" r:id="rId65"/>
    <p:sldId id="313" r:id="rId66"/>
    <p:sldId id="325" r:id="rId67"/>
    <p:sldId id="315" r:id="rId68"/>
    <p:sldId id="358" r:id="rId69"/>
    <p:sldId id="359" r:id="rId70"/>
    <p:sldId id="360" r:id="rId71"/>
    <p:sldId id="316" r:id="rId72"/>
    <p:sldId id="317" r:id="rId73"/>
    <p:sldId id="331" r:id="rId74"/>
    <p:sldId id="318" r:id="rId75"/>
    <p:sldId id="322" r:id="rId76"/>
    <p:sldId id="321" r:id="rId77"/>
    <p:sldId id="323" r:id="rId78"/>
    <p:sldId id="320" r:id="rId79"/>
    <p:sldId id="324" r:id="rId80"/>
    <p:sldId id="326" r:id="rId81"/>
    <p:sldId id="328" r:id="rId82"/>
    <p:sldId id="327" r:id="rId83"/>
    <p:sldId id="329" r:id="rId84"/>
    <p:sldId id="335" r:id="rId85"/>
    <p:sldId id="336" r:id="rId86"/>
    <p:sldId id="343" r:id="rId87"/>
    <p:sldId id="337" r:id="rId88"/>
    <p:sldId id="338" r:id="rId89"/>
    <p:sldId id="344" r:id="rId90"/>
    <p:sldId id="339" r:id="rId91"/>
    <p:sldId id="340" r:id="rId92"/>
    <p:sldId id="345" r:id="rId93"/>
    <p:sldId id="341" r:id="rId94"/>
    <p:sldId id="346" r:id="rId95"/>
    <p:sldId id="363" r:id="rId96"/>
    <p:sldId id="364" r:id="rId97"/>
    <p:sldId id="365" r:id="rId98"/>
    <p:sldId id="366" r:id="rId99"/>
    <p:sldId id="367" r:id="rId100"/>
    <p:sldId id="371" r:id="rId101"/>
    <p:sldId id="372" r:id="rId102"/>
    <p:sldId id="368" r:id="rId103"/>
    <p:sldId id="369" r:id="rId104"/>
    <p:sldId id="370" r:id="rId105"/>
    <p:sldId id="362" r:id="rId106"/>
    <p:sldId id="350" r:id="rId107"/>
    <p:sldId id="351" r:id="rId108"/>
    <p:sldId id="356" r:id="rId109"/>
    <p:sldId id="373" r:id="rId110"/>
    <p:sldId id="374" r:id="rId111"/>
    <p:sldId id="375" r:id="rId112"/>
    <p:sldId id="352" r:id="rId113"/>
    <p:sldId id="353"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4619" autoAdjust="0"/>
  </p:normalViewPr>
  <p:slideViewPr>
    <p:cSldViewPr snapToGrid="0">
      <p:cViewPr varScale="1">
        <p:scale>
          <a:sx n="67" d="100"/>
          <a:sy n="67"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viewProps" Target="view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kal baral" userId="e18f24a75bc3f326" providerId="LiveId" clId="{A520C81F-51E4-4FC2-BE97-3D2FDF3119ED}"/>
    <pc:docChg chg="undo custSel addSld delSld modSld sldOrd">
      <pc:chgData name="bikal baral" userId="e18f24a75bc3f326" providerId="LiveId" clId="{A520C81F-51E4-4FC2-BE97-3D2FDF3119ED}" dt="2021-02-25T06:02:11.591" v="1829" actId="20577"/>
      <pc:docMkLst>
        <pc:docMk/>
      </pc:docMkLst>
      <pc:sldChg chg="modSp">
        <pc:chgData name="bikal baral" userId="e18f24a75bc3f326" providerId="LiveId" clId="{A520C81F-51E4-4FC2-BE97-3D2FDF3119ED}" dt="2021-02-22T04:25:42.186" v="928" actId="1036"/>
        <pc:sldMkLst>
          <pc:docMk/>
          <pc:sldMk cId="3018853527" sldId="318"/>
        </pc:sldMkLst>
        <pc:picChg chg="mod">
          <ac:chgData name="bikal baral" userId="e18f24a75bc3f326" providerId="LiveId" clId="{A520C81F-51E4-4FC2-BE97-3D2FDF3119ED}" dt="2021-02-22T04:25:42.186" v="928" actId="1036"/>
          <ac:picMkLst>
            <pc:docMk/>
            <pc:sldMk cId="3018853527" sldId="318"/>
            <ac:picMk id="4098" creationId="{73836228-18EA-4C66-9CE7-FD2709908FF5}"/>
          </ac:picMkLst>
        </pc:picChg>
        <pc:picChg chg="mod">
          <ac:chgData name="bikal baral" userId="e18f24a75bc3f326" providerId="LiveId" clId="{A520C81F-51E4-4FC2-BE97-3D2FDF3119ED}" dt="2021-02-22T04:25:20.110" v="924" actId="14100"/>
          <ac:picMkLst>
            <pc:docMk/>
            <pc:sldMk cId="3018853527" sldId="318"/>
            <ac:picMk id="4100" creationId="{21B81565-E150-4C53-9E46-99B9C7B67ABD}"/>
          </ac:picMkLst>
        </pc:picChg>
      </pc:sldChg>
      <pc:sldChg chg="del">
        <pc:chgData name="bikal baral" userId="e18f24a75bc3f326" providerId="LiveId" clId="{A520C81F-51E4-4FC2-BE97-3D2FDF3119ED}" dt="2021-02-21T14:29:13.784" v="0" actId="47"/>
        <pc:sldMkLst>
          <pc:docMk/>
          <pc:sldMk cId="348649019" sldId="319"/>
        </pc:sldMkLst>
      </pc:sldChg>
      <pc:sldChg chg="modSp add mod ord">
        <pc:chgData name="bikal baral" userId="e18f24a75bc3f326" providerId="LiveId" clId="{A520C81F-51E4-4FC2-BE97-3D2FDF3119ED}" dt="2021-02-21T14:39:46.748" v="547" actId="20577"/>
        <pc:sldMkLst>
          <pc:docMk/>
          <pc:sldMk cId="2592172732" sldId="326"/>
        </pc:sldMkLst>
        <pc:spChg chg="mod">
          <ac:chgData name="bikal baral" userId="e18f24a75bc3f326" providerId="LiveId" clId="{A520C81F-51E4-4FC2-BE97-3D2FDF3119ED}" dt="2021-02-21T14:39:46.748" v="547" actId="20577"/>
          <ac:spMkLst>
            <pc:docMk/>
            <pc:sldMk cId="2592172732" sldId="326"/>
            <ac:spMk id="2" creationId="{63C14A2D-4415-4728-B296-FFF618BBA350}"/>
          </ac:spMkLst>
        </pc:spChg>
        <pc:spChg chg="mod">
          <ac:chgData name="bikal baral" userId="e18f24a75bc3f326" providerId="LiveId" clId="{A520C81F-51E4-4FC2-BE97-3D2FDF3119ED}" dt="2021-02-21T14:39:17.647" v="528" actId="20577"/>
          <ac:spMkLst>
            <pc:docMk/>
            <pc:sldMk cId="2592172732" sldId="326"/>
            <ac:spMk id="3" creationId="{F9F0FDA3-6A4E-42AA-8940-F656A8FCDC27}"/>
          </ac:spMkLst>
        </pc:spChg>
      </pc:sldChg>
      <pc:sldChg chg="add del">
        <pc:chgData name="bikal baral" userId="e18f24a75bc3f326" providerId="LiveId" clId="{A520C81F-51E4-4FC2-BE97-3D2FDF3119ED}" dt="2021-02-21T14:30:02.127" v="31" actId="47"/>
        <pc:sldMkLst>
          <pc:docMk/>
          <pc:sldMk cId="9559023" sldId="327"/>
        </pc:sldMkLst>
      </pc:sldChg>
      <pc:sldChg chg="add del">
        <pc:chgData name="bikal baral" userId="e18f24a75bc3f326" providerId="LiveId" clId="{A520C81F-51E4-4FC2-BE97-3D2FDF3119ED}" dt="2021-02-21T14:29:56.168" v="29" actId="47"/>
        <pc:sldMkLst>
          <pc:docMk/>
          <pc:sldMk cId="823257885" sldId="327"/>
        </pc:sldMkLst>
      </pc:sldChg>
      <pc:sldChg chg="modSp add mod">
        <pc:chgData name="bikal baral" userId="e18f24a75bc3f326" providerId="LiveId" clId="{A520C81F-51E4-4FC2-BE97-3D2FDF3119ED}" dt="2021-02-21T14:52:12.679" v="855" actId="20577"/>
        <pc:sldMkLst>
          <pc:docMk/>
          <pc:sldMk cId="3302874083" sldId="327"/>
        </pc:sldMkLst>
        <pc:spChg chg="mod">
          <ac:chgData name="bikal baral" userId="e18f24a75bc3f326" providerId="LiveId" clId="{A520C81F-51E4-4FC2-BE97-3D2FDF3119ED}" dt="2021-02-21T14:50:49.881" v="738" actId="20577"/>
          <ac:spMkLst>
            <pc:docMk/>
            <pc:sldMk cId="3302874083" sldId="327"/>
            <ac:spMk id="2" creationId="{63C14A2D-4415-4728-B296-FFF618BBA350}"/>
          </ac:spMkLst>
        </pc:spChg>
        <pc:spChg chg="mod">
          <ac:chgData name="bikal baral" userId="e18f24a75bc3f326" providerId="LiveId" clId="{A520C81F-51E4-4FC2-BE97-3D2FDF3119ED}" dt="2021-02-21T14:52:12.679" v="855" actId="20577"/>
          <ac:spMkLst>
            <pc:docMk/>
            <pc:sldMk cId="3302874083" sldId="327"/>
            <ac:spMk id="3" creationId="{F9F0FDA3-6A4E-42AA-8940-F656A8FCDC27}"/>
          </ac:spMkLst>
        </pc:spChg>
      </pc:sldChg>
      <pc:sldChg chg="modSp add mod ord">
        <pc:chgData name="bikal baral" userId="e18f24a75bc3f326" providerId="LiveId" clId="{A520C81F-51E4-4FC2-BE97-3D2FDF3119ED}" dt="2021-02-21T14:41:56.635" v="726"/>
        <pc:sldMkLst>
          <pc:docMk/>
          <pc:sldMk cId="2950788603" sldId="328"/>
        </pc:sldMkLst>
        <pc:spChg chg="mod">
          <ac:chgData name="bikal baral" userId="e18f24a75bc3f326" providerId="LiveId" clId="{A520C81F-51E4-4FC2-BE97-3D2FDF3119ED}" dt="2021-02-21T14:41:53.730" v="724" actId="5793"/>
          <ac:spMkLst>
            <pc:docMk/>
            <pc:sldMk cId="2950788603" sldId="328"/>
            <ac:spMk id="3" creationId="{F9F0FDA3-6A4E-42AA-8940-F656A8FCDC27}"/>
          </ac:spMkLst>
        </pc:spChg>
      </pc:sldChg>
      <pc:sldChg chg="modSp add mod">
        <pc:chgData name="bikal baral" userId="e18f24a75bc3f326" providerId="LiveId" clId="{A520C81F-51E4-4FC2-BE97-3D2FDF3119ED}" dt="2021-02-21T14:52:47.949" v="893" actId="20577"/>
        <pc:sldMkLst>
          <pc:docMk/>
          <pc:sldMk cId="2746486959" sldId="329"/>
        </pc:sldMkLst>
        <pc:spChg chg="mod">
          <ac:chgData name="bikal baral" userId="e18f24a75bc3f326" providerId="LiveId" clId="{A520C81F-51E4-4FC2-BE97-3D2FDF3119ED}" dt="2021-02-21T14:52:25.042" v="861" actId="20577"/>
          <ac:spMkLst>
            <pc:docMk/>
            <pc:sldMk cId="2746486959" sldId="329"/>
            <ac:spMk id="2" creationId="{63C14A2D-4415-4728-B296-FFF618BBA350}"/>
          </ac:spMkLst>
        </pc:spChg>
        <pc:spChg chg="mod">
          <ac:chgData name="bikal baral" userId="e18f24a75bc3f326" providerId="LiveId" clId="{A520C81F-51E4-4FC2-BE97-3D2FDF3119ED}" dt="2021-02-21T14:52:47.949" v="893" actId="20577"/>
          <ac:spMkLst>
            <pc:docMk/>
            <pc:sldMk cId="2746486959" sldId="329"/>
            <ac:spMk id="3" creationId="{F9F0FDA3-6A4E-42AA-8940-F656A8FCDC27}"/>
          </ac:spMkLst>
        </pc:spChg>
      </pc:sldChg>
      <pc:sldChg chg="modSp add mod ord">
        <pc:chgData name="bikal baral" userId="e18f24a75bc3f326" providerId="LiveId" clId="{A520C81F-51E4-4FC2-BE97-3D2FDF3119ED}" dt="2021-02-22T09:51:30.655" v="953" actId="113"/>
        <pc:sldMkLst>
          <pc:docMk/>
          <pc:sldMk cId="1029048060" sldId="330"/>
        </pc:sldMkLst>
        <pc:spChg chg="mod">
          <ac:chgData name="bikal baral" userId="e18f24a75bc3f326" providerId="LiveId" clId="{A520C81F-51E4-4FC2-BE97-3D2FDF3119ED}" dt="2021-02-21T14:53:17.503" v="914" actId="20577"/>
          <ac:spMkLst>
            <pc:docMk/>
            <pc:sldMk cId="1029048060" sldId="330"/>
            <ac:spMk id="2" creationId="{63C14A2D-4415-4728-B296-FFF618BBA350}"/>
          </ac:spMkLst>
        </pc:spChg>
        <pc:spChg chg="mod">
          <ac:chgData name="bikal baral" userId="e18f24a75bc3f326" providerId="LiveId" clId="{A520C81F-51E4-4FC2-BE97-3D2FDF3119ED}" dt="2021-02-22T09:51:30.655" v="953" actId="113"/>
          <ac:spMkLst>
            <pc:docMk/>
            <pc:sldMk cId="1029048060" sldId="330"/>
            <ac:spMk id="3" creationId="{F9F0FDA3-6A4E-42AA-8940-F656A8FCDC27}"/>
          </ac:spMkLst>
        </pc:spChg>
      </pc:sldChg>
      <pc:sldChg chg="add ord">
        <pc:chgData name="bikal baral" userId="e18f24a75bc3f326" providerId="LiveId" clId="{A520C81F-51E4-4FC2-BE97-3D2FDF3119ED}" dt="2021-02-22T04:24:28.056" v="923"/>
        <pc:sldMkLst>
          <pc:docMk/>
          <pc:sldMk cId="1622256461" sldId="331"/>
        </pc:sldMkLst>
      </pc:sldChg>
      <pc:sldChg chg="modSp add mod">
        <pc:chgData name="bikal baral" userId="e18f24a75bc3f326" providerId="LiveId" clId="{A520C81F-51E4-4FC2-BE97-3D2FDF3119ED}" dt="2021-02-22T09:47:33.430" v="938" actId="20577"/>
        <pc:sldMkLst>
          <pc:docMk/>
          <pc:sldMk cId="2623705478" sldId="332"/>
        </pc:sldMkLst>
        <pc:spChg chg="mod">
          <ac:chgData name="bikal baral" userId="e18f24a75bc3f326" providerId="LiveId" clId="{A520C81F-51E4-4FC2-BE97-3D2FDF3119ED}" dt="2021-02-22T09:47:33.430" v="938" actId="20577"/>
          <ac:spMkLst>
            <pc:docMk/>
            <pc:sldMk cId="2623705478" sldId="332"/>
            <ac:spMk id="3" creationId="{F9F0FDA3-6A4E-42AA-8940-F656A8FCDC27}"/>
          </ac:spMkLst>
        </pc:spChg>
      </pc:sldChg>
      <pc:sldChg chg="modSp add mod">
        <pc:chgData name="bikal baral" userId="e18f24a75bc3f326" providerId="LiveId" clId="{A520C81F-51E4-4FC2-BE97-3D2FDF3119ED}" dt="2021-02-22T09:53:43.488" v="975" actId="113"/>
        <pc:sldMkLst>
          <pc:docMk/>
          <pc:sldMk cId="3429750143" sldId="333"/>
        </pc:sldMkLst>
        <pc:spChg chg="mod">
          <ac:chgData name="bikal baral" userId="e18f24a75bc3f326" providerId="LiveId" clId="{A520C81F-51E4-4FC2-BE97-3D2FDF3119ED}" dt="2021-02-22T09:53:43.488" v="975" actId="113"/>
          <ac:spMkLst>
            <pc:docMk/>
            <pc:sldMk cId="3429750143" sldId="333"/>
            <ac:spMk id="3" creationId="{F9F0FDA3-6A4E-42AA-8940-F656A8FCDC27}"/>
          </ac:spMkLst>
        </pc:spChg>
      </pc:sldChg>
      <pc:sldChg chg="modSp add mod">
        <pc:chgData name="bikal baral" userId="e18f24a75bc3f326" providerId="LiveId" clId="{A520C81F-51E4-4FC2-BE97-3D2FDF3119ED}" dt="2021-02-22T09:54:39.528" v="984" actId="113"/>
        <pc:sldMkLst>
          <pc:docMk/>
          <pc:sldMk cId="809737589" sldId="334"/>
        </pc:sldMkLst>
        <pc:spChg chg="mod">
          <ac:chgData name="bikal baral" userId="e18f24a75bc3f326" providerId="LiveId" clId="{A520C81F-51E4-4FC2-BE97-3D2FDF3119ED}" dt="2021-02-22T09:54:39.528" v="984" actId="113"/>
          <ac:spMkLst>
            <pc:docMk/>
            <pc:sldMk cId="809737589" sldId="334"/>
            <ac:spMk id="3" creationId="{F9F0FDA3-6A4E-42AA-8940-F656A8FCDC27}"/>
          </ac:spMkLst>
        </pc:spChg>
      </pc:sldChg>
      <pc:sldChg chg="modSp add mod">
        <pc:chgData name="bikal baral" userId="e18f24a75bc3f326" providerId="LiveId" clId="{A520C81F-51E4-4FC2-BE97-3D2FDF3119ED}" dt="2021-02-22T10:37:29.326" v="1036" actId="12"/>
        <pc:sldMkLst>
          <pc:docMk/>
          <pc:sldMk cId="1161077638" sldId="335"/>
        </pc:sldMkLst>
        <pc:spChg chg="mod">
          <ac:chgData name="bikal baral" userId="e18f24a75bc3f326" providerId="LiveId" clId="{A520C81F-51E4-4FC2-BE97-3D2FDF3119ED}" dt="2021-02-22T09:56:55.372" v="1016" actId="20577"/>
          <ac:spMkLst>
            <pc:docMk/>
            <pc:sldMk cId="1161077638" sldId="335"/>
            <ac:spMk id="2" creationId="{63C14A2D-4415-4728-B296-FFF618BBA350}"/>
          </ac:spMkLst>
        </pc:spChg>
        <pc:spChg chg="mod">
          <ac:chgData name="bikal baral" userId="e18f24a75bc3f326" providerId="LiveId" clId="{A520C81F-51E4-4FC2-BE97-3D2FDF3119ED}" dt="2021-02-22T10:37:29.326" v="1036" actId="12"/>
          <ac:spMkLst>
            <pc:docMk/>
            <pc:sldMk cId="1161077638" sldId="335"/>
            <ac:spMk id="3" creationId="{F9F0FDA3-6A4E-42AA-8940-F656A8FCDC27}"/>
          </ac:spMkLst>
        </pc:spChg>
      </pc:sldChg>
      <pc:sldChg chg="addSp modSp add mod">
        <pc:chgData name="bikal baral" userId="e18f24a75bc3f326" providerId="LiveId" clId="{A520C81F-51E4-4FC2-BE97-3D2FDF3119ED}" dt="2021-02-22T10:48:58.594" v="1118"/>
        <pc:sldMkLst>
          <pc:docMk/>
          <pc:sldMk cId="3831477260" sldId="336"/>
        </pc:sldMkLst>
        <pc:spChg chg="mod">
          <ac:chgData name="bikal baral" userId="e18f24a75bc3f326" providerId="LiveId" clId="{A520C81F-51E4-4FC2-BE97-3D2FDF3119ED}" dt="2021-02-22T10:48:58.594" v="1118"/>
          <ac:spMkLst>
            <pc:docMk/>
            <pc:sldMk cId="3831477260" sldId="336"/>
            <ac:spMk id="3" creationId="{F9F0FDA3-6A4E-42AA-8940-F656A8FCDC27}"/>
          </ac:spMkLst>
        </pc:spChg>
        <pc:spChg chg="add mod">
          <ac:chgData name="bikal baral" userId="e18f24a75bc3f326" providerId="LiveId" clId="{A520C81F-51E4-4FC2-BE97-3D2FDF3119ED}" dt="2021-02-22T10:44:31.304" v="1048" actId="21"/>
          <ac:spMkLst>
            <pc:docMk/>
            <pc:sldMk cId="3831477260" sldId="336"/>
            <ac:spMk id="6" creationId="{C113C769-8F33-4C30-B360-680FD103448F}"/>
          </ac:spMkLst>
        </pc:spChg>
        <pc:picChg chg="add mod">
          <ac:chgData name="bikal baral" userId="e18f24a75bc3f326" providerId="LiveId" clId="{A520C81F-51E4-4FC2-BE97-3D2FDF3119ED}" dt="2021-02-22T10:45:24.880" v="1056" actId="1076"/>
          <ac:picMkLst>
            <pc:docMk/>
            <pc:sldMk cId="3831477260" sldId="336"/>
            <ac:picMk id="1027" creationId="{98CABB07-EE08-4576-BA41-B7DBFA8FA0E6}"/>
          </ac:picMkLst>
        </pc:picChg>
      </pc:sldChg>
      <pc:sldChg chg="delSp modSp add mod">
        <pc:chgData name="bikal baral" userId="e18f24a75bc3f326" providerId="LiveId" clId="{A520C81F-51E4-4FC2-BE97-3D2FDF3119ED}" dt="2021-02-22T10:48:52.701" v="1117"/>
        <pc:sldMkLst>
          <pc:docMk/>
          <pc:sldMk cId="950065438" sldId="337"/>
        </pc:sldMkLst>
        <pc:spChg chg="mod">
          <ac:chgData name="bikal baral" userId="e18f24a75bc3f326" providerId="LiveId" clId="{A520C81F-51E4-4FC2-BE97-3D2FDF3119ED}" dt="2021-02-22T10:48:52.701" v="1117"/>
          <ac:spMkLst>
            <pc:docMk/>
            <pc:sldMk cId="950065438" sldId="337"/>
            <ac:spMk id="3" creationId="{F9F0FDA3-6A4E-42AA-8940-F656A8FCDC27}"/>
          </ac:spMkLst>
        </pc:spChg>
        <pc:picChg chg="del">
          <ac:chgData name="bikal baral" userId="e18f24a75bc3f326" providerId="LiveId" clId="{A520C81F-51E4-4FC2-BE97-3D2FDF3119ED}" dt="2021-02-22T10:46:36.020" v="1060" actId="478"/>
          <ac:picMkLst>
            <pc:docMk/>
            <pc:sldMk cId="950065438" sldId="337"/>
            <ac:picMk id="1027" creationId="{98CABB07-EE08-4576-BA41-B7DBFA8FA0E6}"/>
          </ac:picMkLst>
        </pc:picChg>
      </pc:sldChg>
      <pc:sldChg chg="addSp delSp modSp add mod">
        <pc:chgData name="bikal baral" userId="e18f24a75bc3f326" providerId="LiveId" clId="{A520C81F-51E4-4FC2-BE97-3D2FDF3119ED}" dt="2021-02-22T10:49:37.671" v="1125" actId="1076"/>
        <pc:sldMkLst>
          <pc:docMk/>
          <pc:sldMk cId="1230683282" sldId="338"/>
        </pc:sldMkLst>
        <pc:spChg chg="mod">
          <ac:chgData name="bikal baral" userId="e18f24a75bc3f326" providerId="LiveId" clId="{A520C81F-51E4-4FC2-BE97-3D2FDF3119ED}" dt="2021-02-22T10:49:25.538" v="1122" actId="207"/>
          <ac:spMkLst>
            <pc:docMk/>
            <pc:sldMk cId="1230683282" sldId="338"/>
            <ac:spMk id="3" creationId="{F9F0FDA3-6A4E-42AA-8940-F656A8FCDC27}"/>
          </ac:spMkLst>
        </pc:spChg>
        <pc:picChg chg="del">
          <ac:chgData name="bikal baral" userId="e18f24a75bc3f326" providerId="LiveId" clId="{A520C81F-51E4-4FC2-BE97-3D2FDF3119ED}" dt="2021-02-22T10:49:27.498" v="1123" actId="478"/>
          <ac:picMkLst>
            <pc:docMk/>
            <pc:sldMk cId="1230683282" sldId="338"/>
            <ac:picMk id="1027" creationId="{98CABB07-EE08-4576-BA41-B7DBFA8FA0E6}"/>
          </ac:picMkLst>
        </pc:picChg>
        <pc:picChg chg="add mod">
          <ac:chgData name="bikal baral" userId="e18f24a75bc3f326" providerId="LiveId" clId="{A520C81F-51E4-4FC2-BE97-3D2FDF3119ED}" dt="2021-02-22T10:49:37.671" v="1125" actId="1076"/>
          <ac:picMkLst>
            <pc:docMk/>
            <pc:sldMk cId="1230683282" sldId="338"/>
            <ac:picMk id="3074" creationId="{E0F082AE-0FFE-45DB-9BCA-B01476F11C34}"/>
          </ac:picMkLst>
        </pc:picChg>
      </pc:sldChg>
      <pc:sldChg chg="modSp add mod ord">
        <pc:chgData name="bikal baral" userId="e18f24a75bc3f326" providerId="LiveId" clId="{A520C81F-51E4-4FC2-BE97-3D2FDF3119ED}" dt="2021-02-23T02:56:52.482" v="1227" actId="20577"/>
        <pc:sldMkLst>
          <pc:docMk/>
          <pc:sldMk cId="1122897117" sldId="339"/>
        </pc:sldMkLst>
        <pc:spChg chg="mod">
          <ac:chgData name="bikal baral" userId="e18f24a75bc3f326" providerId="LiveId" clId="{A520C81F-51E4-4FC2-BE97-3D2FDF3119ED}" dt="2021-02-23T02:56:52.482" v="1227" actId="20577"/>
          <ac:spMkLst>
            <pc:docMk/>
            <pc:sldMk cId="1122897117" sldId="339"/>
            <ac:spMk id="3" creationId="{F9F0FDA3-6A4E-42AA-8940-F656A8FCDC27}"/>
          </ac:spMkLst>
        </pc:spChg>
      </pc:sldChg>
      <pc:sldChg chg="delSp modSp add mod">
        <pc:chgData name="bikal baral" userId="e18f24a75bc3f326" providerId="LiveId" clId="{A520C81F-51E4-4FC2-BE97-3D2FDF3119ED}" dt="2021-02-22T11:38:26.554" v="1145" actId="20577"/>
        <pc:sldMkLst>
          <pc:docMk/>
          <pc:sldMk cId="1908089589" sldId="340"/>
        </pc:sldMkLst>
        <pc:spChg chg="mod">
          <ac:chgData name="bikal baral" userId="e18f24a75bc3f326" providerId="LiveId" clId="{A520C81F-51E4-4FC2-BE97-3D2FDF3119ED}" dt="2021-02-22T11:38:26.554" v="1145" actId="20577"/>
          <ac:spMkLst>
            <pc:docMk/>
            <pc:sldMk cId="1908089589" sldId="340"/>
            <ac:spMk id="3" creationId="{F9F0FDA3-6A4E-42AA-8940-F656A8FCDC27}"/>
          </ac:spMkLst>
        </pc:spChg>
        <pc:picChg chg="del">
          <ac:chgData name="bikal baral" userId="e18f24a75bc3f326" providerId="LiveId" clId="{A520C81F-51E4-4FC2-BE97-3D2FDF3119ED}" dt="2021-02-22T11:37:57.263" v="1138" actId="478"/>
          <ac:picMkLst>
            <pc:docMk/>
            <pc:sldMk cId="1908089589" sldId="340"/>
            <ac:picMk id="3074" creationId="{E0F082AE-0FFE-45DB-9BCA-B01476F11C34}"/>
          </ac:picMkLst>
        </pc:picChg>
      </pc:sldChg>
      <pc:sldChg chg="modSp add mod">
        <pc:chgData name="bikal baral" userId="e18f24a75bc3f326" providerId="LiveId" clId="{A520C81F-51E4-4FC2-BE97-3D2FDF3119ED}" dt="2021-02-23T02:57:33.740" v="1244" actId="5793"/>
        <pc:sldMkLst>
          <pc:docMk/>
          <pc:sldMk cId="1740883438" sldId="341"/>
        </pc:sldMkLst>
        <pc:spChg chg="mod">
          <ac:chgData name="bikal baral" userId="e18f24a75bc3f326" providerId="LiveId" clId="{A520C81F-51E4-4FC2-BE97-3D2FDF3119ED}" dt="2021-02-23T02:57:33.740" v="1244" actId="5793"/>
          <ac:spMkLst>
            <pc:docMk/>
            <pc:sldMk cId="1740883438" sldId="341"/>
            <ac:spMk id="3" creationId="{F9F0FDA3-6A4E-42AA-8940-F656A8FCDC27}"/>
          </ac:spMkLst>
        </pc:spChg>
      </pc:sldChg>
      <pc:sldChg chg="add del">
        <pc:chgData name="bikal baral" userId="e18f24a75bc3f326" providerId="LiveId" clId="{A520C81F-51E4-4FC2-BE97-3D2FDF3119ED}" dt="2021-02-22T11:38:40.542" v="1146" actId="47"/>
        <pc:sldMkLst>
          <pc:docMk/>
          <pc:sldMk cId="3389189686" sldId="341"/>
        </pc:sldMkLst>
      </pc:sldChg>
      <pc:sldChg chg="modSp add mod">
        <pc:chgData name="bikal baral" userId="e18f24a75bc3f326" providerId="LiveId" clId="{A520C81F-51E4-4FC2-BE97-3D2FDF3119ED}" dt="2021-02-25T05:45:16.582" v="1327" actId="20577"/>
        <pc:sldMkLst>
          <pc:docMk/>
          <pc:sldMk cId="898909838" sldId="342"/>
        </pc:sldMkLst>
        <pc:spChg chg="mod">
          <ac:chgData name="bikal baral" userId="e18f24a75bc3f326" providerId="LiveId" clId="{A520C81F-51E4-4FC2-BE97-3D2FDF3119ED}" dt="2021-02-25T05:39:05.876" v="1294" actId="313"/>
          <ac:spMkLst>
            <pc:docMk/>
            <pc:sldMk cId="898909838" sldId="342"/>
            <ac:spMk id="2" creationId="{63C14A2D-4415-4728-B296-FFF618BBA350}"/>
          </ac:spMkLst>
        </pc:spChg>
        <pc:spChg chg="mod">
          <ac:chgData name="bikal baral" userId="e18f24a75bc3f326" providerId="LiveId" clId="{A520C81F-51E4-4FC2-BE97-3D2FDF3119ED}" dt="2021-02-25T05:45:16.582" v="1327" actId="20577"/>
          <ac:spMkLst>
            <pc:docMk/>
            <pc:sldMk cId="898909838" sldId="342"/>
            <ac:spMk id="3" creationId="{F9F0FDA3-6A4E-42AA-8940-F656A8FCDC27}"/>
          </ac:spMkLst>
        </pc:spChg>
      </pc:sldChg>
      <pc:sldChg chg="addSp delSp modSp add mod">
        <pc:chgData name="bikal baral" userId="e18f24a75bc3f326" providerId="LiveId" clId="{A520C81F-51E4-4FC2-BE97-3D2FDF3119ED}" dt="2021-02-23T02:58:38.767" v="1271" actId="1076"/>
        <pc:sldMkLst>
          <pc:docMk/>
          <pc:sldMk cId="3429780326" sldId="343"/>
        </pc:sldMkLst>
        <pc:spChg chg="mod">
          <ac:chgData name="bikal baral" userId="e18f24a75bc3f326" providerId="LiveId" clId="{A520C81F-51E4-4FC2-BE97-3D2FDF3119ED}" dt="2021-02-23T02:53:29.917" v="1168" actId="20577"/>
          <ac:spMkLst>
            <pc:docMk/>
            <pc:sldMk cId="3429780326" sldId="343"/>
            <ac:spMk id="3" creationId="{F9F0FDA3-6A4E-42AA-8940-F656A8FCDC27}"/>
          </ac:spMkLst>
        </pc:spChg>
        <pc:spChg chg="add del mod">
          <ac:chgData name="bikal baral" userId="e18f24a75bc3f326" providerId="LiveId" clId="{A520C81F-51E4-4FC2-BE97-3D2FDF3119ED}" dt="2021-02-23T02:54:29.423" v="1179"/>
          <ac:spMkLst>
            <pc:docMk/>
            <pc:sldMk cId="3429780326" sldId="343"/>
            <ac:spMk id="9" creationId="{9A0DD111-4205-4BFD-8C5D-9B892DA820DE}"/>
          </ac:spMkLst>
        </pc:spChg>
        <pc:spChg chg="add del mod">
          <ac:chgData name="bikal baral" userId="e18f24a75bc3f326" providerId="LiveId" clId="{A520C81F-51E4-4FC2-BE97-3D2FDF3119ED}" dt="2021-02-23T02:55:26.501" v="1193" actId="478"/>
          <ac:spMkLst>
            <pc:docMk/>
            <pc:sldMk cId="3429780326" sldId="343"/>
            <ac:spMk id="11" creationId="{30C49FF4-E816-41AA-97AA-3608F7823FAF}"/>
          </ac:spMkLst>
        </pc:spChg>
        <pc:spChg chg="add mod">
          <ac:chgData name="bikal baral" userId="e18f24a75bc3f326" providerId="LiveId" clId="{A520C81F-51E4-4FC2-BE97-3D2FDF3119ED}" dt="2021-02-23T02:58:38.767" v="1271" actId="1076"/>
          <ac:spMkLst>
            <pc:docMk/>
            <pc:sldMk cId="3429780326" sldId="343"/>
            <ac:spMk id="12" creationId="{06D2403C-59D2-4978-B46B-CCE58AB2AE8F}"/>
          </ac:spMkLst>
        </pc:spChg>
        <pc:graphicFrameChg chg="add mod modGraphic">
          <ac:chgData name="bikal baral" userId="e18f24a75bc3f326" providerId="LiveId" clId="{A520C81F-51E4-4FC2-BE97-3D2FDF3119ED}" dt="2021-02-23T02:54:12.789" v="1177" actId="1076"/>
          <ac:graphicFrameMkLst>
            <pc:docMk/>
            <pc:sldMk cId="3429780326" sldId="343"/>
            <ac:graphicFrameMk id="7" creationId="{704156F3-5257-4925-B0D2-217624D64429}"/>
          </ac:graphicFrameMkLst>
        </pc:graphicFrameChg>
        <pc:graphicFrameChg chg="add mod modGraphic">
          <ac:chgData name="bikal baral" userId="e18f24a75bc3f326" providerId="LiveId" clId="{A520C81F-51E4-4FC2-BE97-3D2FDF3119ED}" dt="2021-02-23T02:54:06.787" v="1175" actId="14100"/>
          <ac:graphicFrameMkLst>
            <pc:docMk/>
            <pc:sldMk cId="3429780326" sldId="343"/>
            <ac:graphicFrameMk id="8" creationId="{1FE95E5D-35D9-4DBC-814A-7070246EF935}"/>
          </ac:graphicFrameMkLst>
        </pc:graphicFrameChg>
        <pc:graphicFrameChg chg="add mod modGraphic">
          <ac:chgData name="bikal baral" userId="e18f24a75bc3f326" providerId="LiveId" clId="{A520C81F-51E4-4FC2-BE97-3D2FDF3119ED}" dt="2021-02-23T02:58:34.352" v="1270" actId="14100"/>
          <ac:graphicFrameMkLst>
            <pc:docMk/>
            <pc:sldMk cId="3429780326" sldId="343"/>
            <ac:graphicFrameMk id="10" creationId="{FEBDB153-5C2D-495A-8B4B-2291D8101850}"/>
          </ac:graphicFrameMkLst>
        </pc:graphicFrameChg>
        <pc:picChg chg="del">
          <ac:chgData name="bikal baral" userId="e18f24a75bc3f326" providerId="LiveId" clId="{A520C81F-51E4-4FC2-BE97-3D2FDF3119ED}" dt="2021-02-23T02:53:24.909" v="1166" actId="478"/>
          <ac:picMkLst>
            <pc:docMk/>
            <pc:sldMk cId="3429780326" sldId="343"/>
            <ac:picMk id="1027" creationId="{98CABB07-EE08-4576-BA41-B7DBFA8FA0E6}"/>
          </ac:picMkLst>
        </pc:picChg>
      </pc:sldChg>
      <pc:sldChg chg="addSp delSp modSp add mod ord">
        <pc:chgData name="bikal baral" userId="e18f24a75bc3f326" providerId="LiveId" clId="{A520C81F-51E4-4FC2-BE97-3D2FDF3119ED}" dt="2021-02-23T02:58:12.762" v="1267" actId="1076"/>
        <pc:sldMkLst>
          <pc:docMk/>
          <pc:sldMk cId="1339146296" sldId="344"/>
        </pc:sldMkLst>
        <pc:spChg chg="mod">
          <ac:chgData name="bikal baral" userId="e18f24a75bc3f326" providerId="LiveId" clId="{A520C81F-51E4-4FC2-BE97-3D2FDF3119ED}" dt="2021-02-23T02:56:39.156" v="1213" actId="20577"/>
          <ac:spMkLst>
            <pc:docMk/>
            <pc:sldMk cId="1339146296" sldId="344"/>
            <ac:spMk id="3" creationId="{F9F0FDA3-6A4E-42AA-8940-F656A8FCDC27}"/>
          </ac:spMkLst>
        </pc:spChg>
        <pc:spChg chg="mod">
          <ac:chgData name="bikal baral" userId="e18f24a75bc3f326" providerId="LiveId" clId="{A520C81F-51E4-4FC2-BE97-3D2FDF3119ED}" dt="2021-02-23T02:58:12.762" v="1267" actId="1076"/>
          <ac:spMkLst>
            <pc:docMk/>
            <pc:sldMk cId="1339146296" sldId="344"/>
            <ac:spMk id="12" creationId="{06D2403C-59D2-4978-B46B-CCE58AB2AE8F}"/>
          </ac:spMkLst>
        </pc:spChg>
        <pc:graphicFrameChg chg="add mod modGraphic">
          <ac:chgData name="bikal baral" userId="e18f24a75bc3f326" providerId="LiveId" clId="{A520C81F-51E4-4FC2-BE97-3D2FDF3119ED}" dt="2021-02-23T02:56:15.581" v="1206" actId="1076"/>
          <ac:graphicFrameMkLst>
            <pc:docMk/>
            <pc:sldMk cId="1339146296" sldId="344"/>
            <ac:graphicFrameMk id="9" creationId="{88F28F19-6D5B-448F-ACD9-0FE05A18E6AE}"/>
          </ac:graphicFrameMkLst>
        </pc:graphicFrameChg>
        <pc:graphicFrameChg chg="del">
          <ac:chgData name="bikal baral" userId="e18f24a75bc3f326" providerId="LiveId" clId="{A520C81F-51E4-4FC2-BE97-3D2FDF3119ED}" dt="2021-02-23T02:55:58.971" v="1202" actId="478"/>
          <ac:graphicFrameMkLst>
            <pc:docMk/>
            <pc:sldMk cId="1339146296" sldId="344"/>
            <ac:graphicFrameMk id="10" creationId="{FEBDB153-5C2D-495A-8B4B-2291D8101850}"/>
          </ac:graphicFrameMkLst>
        </pc:graphicFrameChg>
      </pc:sldChg>
      <pc:sldChg chg="addSp delSp modSp add mod ord">
        <pc:chgData name="bikal baral" userId="e18f24a75bc3f326" providerId="LiveId" clId="{A520C81F-51E4-4FC2-BE97-3D2FDF3119ED}" dt="2021-02-23T02:58:20.088" v="1268" actId="1076"/>
        <pc:sldMkLst>
          <pc:docMk/>
          <pc:sldMk cId="3799941949" sldId="345"/>
        </pc:sldMkLst>
        <pc:spChg chg="mod">
          <ac:chgData name="bikal baral" userId="e18f24a75bc3f326" providerId="LiveId" clId="{A520C81F-51E4-4FC2-BE97-3D2FDF3119ED}" dt="2021-02-23T02:58:20.088" v="1268" actId="1076"/>
          <ac:spMkLst>
            <pc:docMk/>
            <pc:sldMk cId="3799941949" sldId="345"/>
            <ac:spMk id="12" creationId="{06D2403C-59D2-4978-B46B-CCE58AB2AE8F}"/>
          </ac:spMkLst>
        </pc:spChg>
        <pc:graphicFrameChg chg="del">
          <ac:chgData name="bikal baral" userId="e18f24a75bc3f326" providerId="LiveId" clId="{A520C81F-51E4-4FC2-BE97-3D2FDF3119ED}" dt="2021-02-23T02:57:03.877" v="1237" actId="478"/>
          <ac:graphicFrameMkLst>
            <pc:docMk/>
            <pc:sldMk cId="3799941949" sldId="345"/>
            <ac:graphicFrameMk id="9" creationId="{88F28F19-6D5B-448F-ACD9-0FE05A18E6AE}"/>
          </ac:graphicFrameMkLst>
        </pc:graphicFrameChg>
        <pc:graphicFrameChg chg="add mod modGraphic">
          <ac:chgData name="bikal baral" userId="e18f24a75bc3f326" providerId="LiveId" clId="{A520C81F-51E4-4FC2-BE97-3D2FDF3119ED}" dt="2021-02-23T02:57:22.201" v="1240" actId="1076"/>
          <ac:graphicFrameMkLst>
            <pc:docMk/>
            <pc:sldMk cId="3799941949" sldId="345"/>
            <ac:graphicFrameMk id="10" creationId="{47457872-07CC-4FFF-A46D-B7D490534D08}"/>
          </ac:graphicFrameMkLst>
        </pc:graphicFrameChg>
      </pc:sldChg>
      <pc:sldChg chg="modSp add mod ord">
        <pc:chgData name="bikal baral" userId="e18f24a75bc3f326" providerId="LiveId" clId="{A520C81F-51E4-4FC2-BE97-3D2FDF3119ED}" dt="2021-02-23T02:58:24.362" v="1269" actId="1076"/>
        <pc:sldMkLst>
          <pc:docMk/>
          <pc:sldMk cId="4187750903" sldId="346"/>
        </pc:sldMkLst>
        <pc:spChg chg="mod">
          <ac:chgData name="bikal baral" userId="e18f24a75bc3f326" providerId="LiveId" clId="{A520C81F-51E4-4FC2-BE97-3D2FDF3119ED}" dt="2021-02-23T02:58:24.362" v="1269" actId="1076"/>
          <ac:spMkLst>
            <pc:docMk/>
            <pc:sldMk cId="4187750903" sldId="346"/>
            <ac:spMk id="12" creationId="{06D2403C-59D2-4978-B46B-CCE58AB2AE8F}"/>
          </ac:spMkLst>
        </pc:spChg>
        <pc:graphicFrameChg chg="modGraphic">
          <ac:chgData name="bikal baral" userId="e18f24a75bc3f326" providerId="LiveId" clId="{A520C81F-51E4-4FC2-BE97-3D2FDF3119ED}" dt="2021-02-23T02:57:56.796" v="1252" actId="20577"/>
          <ac:graphicFrameMkLst>
            <pc:docMk/>
            <pc:sldMk cId="4187750903" sldId="346"/>
            <ac:graphicFrameMk id="10" creationId="{47457872-07CC-4FFF-A46D-B7D490534D08}"/>
          </ac:graphicFrameMkLst>
        </pc:graphicFrameChg>
      </pc:sldChg>
      <pc:sldChg chg="modSp add mod">
        <pc:chgData name="bikal baral" userId="e18f24a75bc3f326" providerId="LiveId" clId="{A520C81F-51E4-4FC2-BE97-3D2FDF3119ED}" dt="2021-02-25T05:47:21.691" v="1361" actId="20577"/>
        <pc:sldMkLst>
          <pc:docMk/>
          <pc:sldMk cId="2874693102" sldId="347"/>
        </pc:sldMkLst>
        <pc:spChg chg="mod">
          <ac:chgData name="bikal baral" userId="e18f24a75bc3f326" providerId="LiveId" clId="{A520C81F-51E4-4FC2-BE97-3D2FDF3119ED}" dt="2021-02-25T05:46:36.680" v="1342"/>
          <ac:spMkLst>
            <pc:docMk/>
            <pc:sldMk cId="2874693102" sldId="347"/>
            <ac:spMk id="2" creationId="{63C14A2D-4415-4728-B296-FFF618BBA350}"/>
          </ac:spMkLst>
        </pc:spChg>
        <pc:spChg chg="mod">
          <ac:chgData name="bikal baral" userId="e18f24a75bc3f326" providerId="LiveId" clId="{A520C81F-51E4-4FC2-BE97-3D2FDF3119ED}" dt="2021-02-25T05:47:21.691" v="1361" actId="20577"/>
          <ac:spMkLst>
            <pc:docMk/>
            <pc:sldMk cId="2874693102" sldId="347"/>
            <ac:spMk id="3" creationId="{F9F0FDA3-6A4E-42AA-8940-F656A8FCDC27}"/>
          </ac:spMkLst>
        </pc:spChg>
      </pc:sldChg>
      <pc:sldChg chg="modSp add mod">
        <pc:chgData name="bikal baral" userId="e18f24a75bc3f326" providerId="LiveId" clId="{A520C81F-51E4-4FC2-BE97-3D2FDF3119ED}" dt="2021-02-25T05:48:47.299" v="1384" actId="20577"/>
        <pc:sldMkLst>
          <pc:docMk/>
          <pc:sldMk cId="57319794" sldId="348"/>
        </pc:sldMkLst>
        <pc:spChg chg="mod">
          <ac:chgData name="bikal baral" userId="e18f24a75bc3f326" providerId="LiveId" clId="{A520C81F-51E4-4FC2-BE97-3D2FDF3119ED}" dt="2021-02-25T05:48:47.299" v="1384" actId="20577"/>
          <ac:spMkLst>
            <pc:docMk/>
            <pc:sldMk cId="57319794" sldId="348"/>
            <ac:spMk id="3" creationId="{F9F0FDA3-6A4E-42AA-8940-F656A8FCDC27}"/>
          </ac:spMkLst>
        </pc:spChg>
      </pc:sldChg>
      <pc:sldChg chg="modSp add mod ord">
        <pc:chgData name="bikal baral" userId="e18f24a75bc3f326" providerId="LiveId" clId="{A520C81F-51E4-4FC2-BE97-3D2FDF3119ED}" dt="2021-02-25T05:53:41.777" v="1690" actId="20577"/>
        <pc:sldMkLst>
          <pc:docMk/>
          <pc:sldMk cId="485676460" sldId="349"/>
        </pc:sldMkLst>
        <pc:spChg chg="mod">
          <ac:chgData name="bikal baral" userId="e18f24a75bc3f326" providerId="LiveId" clId="{A520C81F-51E4-4FC2-BE97-3D2FDF3119ED}" dt="2021-02-25T05:50:12.097" v="1447" actId="20577"/>
          <ac:spMkLst>
            <pc:docMk/>
            <pc:sldMk cId="485676460" sldId="349"/>
            <ac:spMk id="2" creationId="{63C14A2D-4415-4728-B296-FFF618BBA350}"/>
          </ac:spMkLst>
        </pc:spChg>
        <pc:spChg chg="mod">
          <ac:chgData name="bikal baral" userId="e18f24a75bc3f326" providerId="LiveId" clId="{A520C81F-51E4-4FC2-BE97-3D2FDF3119ED}" dt="2021-02-25T05:53:41.777" v="1690" actId="20577"/>
          <ac:spMkLst>
            <pc:docMk/>
            <pc:sldMk cId="485676460" sldId="349"/>
            <ac:spMk id="3" creationId="{F9F0FDA3-6A4E-42AA-8940-F656A8FCDC27}"/>
          </ac:spMkLst>
        </pc:spChg>
      </pc:sldChg>
      <pc:sldChg chg="addSp delSp modSp add mod">
        <pc:chgData name="bikal baral" userId="e18f24a75bc3f326" providerId="LiveId" clId="{A520C81F-51E4-4FC2-BE97-3D2FDF3119ED}" dt="2021-02-25T06:01:57.059" v="1826" actId="12"/>
        <pc:sldMkLst>
          <pc:docMk/>
          <pc:sldMk cId="2987426063" sldId="350"/>
        </pc:sldMkLst>
        <pc:spChg chg="mod">
          <ac:chgData name="bikal baral" userId="e18f24a75bc3f326" providerId="LiveId" clId="{A520C81F-51E4-4FC2-BE97-3D2FDF3119ED}" dt="2021-02-25T05:57:01.495" v="1756" actId="20577"/>
          <ac:spMkLst>
            <pc:docMk/>
            <pc:sldMk cId="2987426063" sldId="350"/>
            <ac:spMk id="2" creationId="{63C14A2D-4415-4728-B296-FFF618BBA350}"/>
          </ac:spMkLst>
        </pc:spChg>
        <pc:spChg chg="add del mod">
          <ac:chgData name="bikal baral" userId="e18f24a75bc3f326" providerId="LiveId" clId="{A520C81F-51E4-4FC2-BE97-3D2FDF3119ED}" dt="2021-02-25T06:01:57.059" v="1826" actId="12"/>
          <ac:spMkLst>
            <pc:docMk/>
            <pc:sldMk cId="2987426063" sldId="350"/>
            <ac:spMk id="3" creationId="{F9F0FDA3-6A4E-42AA-8940-F656A8FCDC27}"/>
          </ac:spMkLst>
        </pc:spChg>
        <pc:spChg chg="add del mod">
          <ac:chgData name="bikal baral" userId="e18f24a75bc3f326" providerId="LiveId" clId="{A520C81F-51E4-4FC2-BE97-3D2FDF3119ED}" dt="2021-02-25T06:01:14.170" v="1812"/>
          <ac:spMkLst>
            <pc:docMk/>
            <pc:sldMk cId="2987426063" sldId="350"/>
            <ac:spMk id="7" creationId="{8ED136DC-6863-4FA7-8BFE-E351829B4A48}"/>
          </ac:spMkLst>
        </pc:spChg>
      </pc:sldChg>
      <pc:sldChg chg="addSp delSp modSp add mod">
        <pc:chgData name="bikal baral" userId="e18f24a75bc3f326" providerId="LiveId" clId="{A520C81F-51E4-4FC2-BE97-3D2FDF3119ED}" dt="2021-02-25T06:00:53.815" v="1808"/>
        <pc:sldMkLst>
          <pc:docMk/>
          <pc:sldMk cId="3951330058" sldId="351"/>
        </pc:sldMkLst>
        <pc:spChg chg="mod">
          <ac:chgData name="bikal baral" userId="e18f24a75bc3f326" providerId="LiveId" clId="{A520C81F-51E4-4FC2-BE97-3D2FDF3119ED}" dt="2021-02-25T05:57:10.494" v="1761" actId="20577"/>
          <ac:spMkLst>
            <pc:docMk/>
            <pc:sldMk cId="3951330058" sldId="351"/>
            <ac:spMk id="2" creationId="{63C14A2D-4415-4728-B296-FFF618BBA350}"/>
          </ac:spMkLst>
        </pc:spChg>
        <pc:spChg chg="mod">
          <ac:chgData name="bikal baral" userId="e18f24a75bc3f326" providerId="LiveId" clId="{A520C81F-51E4-4FC2-BE97-3D2FDF3119ED}" dt="2021-02-25T06:00:43.579" v="1806" actId="120"/>
          <ac:spMkLst>
            <pc:docMk/>
            <pc:sldMk cId="3951330058" sldId="351"/>
            <ac:spMk id="3" creationId="{F9F0FDA3-6A4E-42AA-8940-F656A8FCDC27}"/>
          </ac:spMkLst>
        </pc:spChg>
        <pc:spChg chg="add del mod">
          <ac:chgData name="bikal baral" userId="e18f24a75bc3f326" providerId="LiveId" clId="{A520C81F-51E4-4FC2-BE97-3D2FDF3119ED}" dt="2021-02-25T06:00:53.815" v="1808"/>
          <ac:spMkLst>
            <pc:docMk/>
            <pc:sldMk cId="3951330058" sldId="351"/>
            <ac:spMk id="7" creationId="{871E7953-B982-449C-AB5C-33D7AE69656A}"/>
          </ac:spMkLst>
        </pc:spChg>
      </pc:sldChg>
      <pc:sldChg chg="modSp add mod">
        <pc:chgData name="bikal baral" userId="e18f24a75bc3f326" providerId="LiveId" clId="{A520C81F-51E4-4FC2-BE97-3D2FDF3119ED}" dt="2021-02-25T06:02:11.591" v="1829" actId="20577"/>
        <pc:sldMkLst>
          <pc:docMk/>
          <pc:sldMk cId="3591760609" sldId="352"/>
        </pc:sldMkLst>
        <pc:spChg chg="mod">
          <ac:chgData name="bikal baral" userId="e18f24a75bc3f326" providerId="LiveId" clId="{A520C81F-51E4-4FC2-BE97-3D2FDF3119ED}" dt="2021-02-25T06:02:11.591" v="1829" actId="20577"/>
          <ac:spMkLst>
            <pc:docMk/>
            <pc:sldMk cId="3591760609" sldId="352"/>
            <ac:spMk id="2" creationId="{63C14A2D-4415-4728-B296-FFF618BBA350}"/>
          </ac:spMkLst>
        </pc:spChg>
        <pc:spChg chg="mod">
          <ac:chgData name="bikal baral" userId="e18f24a75bc3f326" providerId="LiveId" clId="{A520C81F-51E4-4FC2-BE97-3D2FDF3119ED}" dt="2021-02-25T06:02:09.151" v="1828" actId="20577"/>
          <ac:spMkLst>
            <pc:docMk/>
            <pc:sldMk cId="3591760609" sldId="352"/>
            <ac:spMk id="3" creationId="{F9F0FDA3-6A4E-42AA-8940-F656A8FCDC27}"/>
          </ac:spMkLst>
        </pc:spChg>
      </pc:sldChg>
    </pc:docChg>
  </pc:docChgLst>
  <pc:docChgLst>
    <pc:chgData name="bikal baral" userId="e18f24a75bc3f326" providerId="LiveId" clId="{07AC0A64-FD2C-477F-8C47-8A73EEC48CDB}"/>
    <pc:docChg chg="undo custSel addSld modSld">
      <pc:chgData name="bikal baral" userId="e18f24a75bc3f326" providerId="LiveId" clId="{07AC0A64-FD2C-477F-8C47-8A73EEC48CDB}" dt="2021-03-25T02:59:53.438" v="526" actId="207"/>
      <pc:docMkLst>
        <pc:docMk/>
      </pc:docMkLst>
      <pc:sldChg chg="modSp mod">
        <pc:chgData name="bikal baral" userId="e18f24a75bc3f326" providerId="LiveId" clId="{07AC0A64-FD2C-477F-8C47-8A73EEC48CDB}" dt="2021-03-19T04:32:47.690" v="13" actId="255"/>
        <pc:sldMkLst>
          <pc:docMk/>
          <pc:sldMk cId="2584280759" sldId="257"/>
        </pc:sldMkLst>
        <pc:spChg chg="mod">
          <ac:chgData name="bikal baral" userId="e18f24a75bc3f326" providerId="LiveId" clId="{07AC0A64-FD2C-477F-8C47-8A73EEC48CDB}" dt="2021-03-19T04:32:47.690" v="13" actId="255"/>
          <ac:spMkLst>
            <pc:docMk/>
            <pc:sldMk cId="2584280759" sldId="257"/>
            <ac:spMk id="3" creationId="{C8722DDC-8EEE-4A06-8DFE-B44871EAA2CF}"/>
          </ac:spMkLst>
        </pc:spChg>
      </pc:sldChg>
      <pc:sldChg chg="modSp mod">
        <pc:chgData name="bikal baral" userId="e18f24a75bc3f326" providerId="LiveId" clId="{07AC0A64-FD2C-477F-8C47-8A73EEC48CDB}" dt="2021-03-23T03:41:57.165" v="27" actId="20577"/>
        <pc:sldMkLst>
          <pc:docMk/>
          <pc:sldMk cId="3799941949" sldId="345"/>
        </pc:sldMkLst>
        <pc:spChg chg="mod">
          <ac:chgData name="bikal baral" userId="e18f24a75bc3f326" providerId="LiveId" clId="{07AC0A64-FD2C-477F-8C47-8A73EEC48CDB}" dt="2021-03-23T03:41:57.165" v="27" actId="20577"/>
          <ac:spMkLst>
            <pc:docMk/>
            <pc:sldMk cId="3799941949" sldId="345"/>
            <ac:spMk id="3" creationId="{F9F0FDA3-6A4E-42AA-8940-F656A8FCDC27}"/>
          </ac:spMkLst>
        </pc:spChg>
      </pc:sldChg>
      <pc:sldChg chg="modSp mod">
        <pc:chgData name="bikal baral" userId="e18f24a75bc3f326" providerId="LiveId" clId="{07AC0A64-FD2C-477F-8C47-8A73EEC48CDB}" dt="2021-03-23T03:42:34.865" v="37" actId="20577"/>
        <pc:sldMkLst>
          <pc:docMk/>
          <pc:sldMk cId="4187750903" sldId="346"/>
        </pc:sldMkLst>
        <pc:spChg chg="mod">
          <ac:chgData name="bikal baral" userId="e18f24a75bc3f326" providerId="LiveId" clId="{07AC0A64-FD2C-477F-8C47-8A73EEC48CDB}" dt="2021-03-23T03:42:34.865" v="37" actId="20577"/>
          <ac:spMkLst>
            <pc:docMk/>
            <pc:sldMk cId="4187750903" sldId="346"/>
            <ac:spMk id="3" creationId="{F9F0FDA3-6A4E-42AA-8940-F656A8FCDC27}"/>
          </ac:spMkLst>
        </pc:spChg>
      </pc:sldChg>
      <pc:sldChg chg="addSp delSp modSp mod">
        <pc:chgData name="bikal baral" userId="e18f24a75bc3f326" providerId="LiveId" clId="{07AC0A64-FD2C-477F-8C47-8A73EEC48CDB}" dt="2021-03-25T02:59:53.438" v="526" actId="207"/>
        <pc:sldMkLst>
          <pc:docMk/>
          <pc:sldMk cId="3591760609" sldId="352"/>
        </pc:sldMkLst>
        <pc:spChg chg="add del mod">
          <ac:chgData name="bikal baral" userId="e18f24a75bc3f326" providerId="LiveId" clId="{07AC0A64-FD2C-477F-8C47-8A73EEC48CDB}" dt="2021-03-25T02:59:53.438" v="526" actId="207"/>
          <ac:spMkLst>
            <pc:docMk/>
            <pc:sldMk cId="3591760609" sldId="352"/>
            <ac:spMk id="3" creationId="{F9F0FDA3-6A4E-42AA-8940-F656A8FCDC27}"/>
          </ac:spMkLst>
        </pc:spChg>
        <pc:spChg chg="add del mod">
          <ac:chgData name="bikal baral" userId="e18f24a75bc3f326" providerId="LiveId" clId="{07AC0A64-FD2C-477F-8C47-8A73EEC48CDB}" dt="2021-03-24T15:02:09.090" v="41"/>
          <ac:spMkLst>
            <pc:docMk/>
            <pc:sldMk cId="3591760609" sldId="352"/>
            <ac:spMk id="7" creationId="{88E36272-2251-441D-9A8D-59981ACAD541}"/>
          </ac:spMkLst>
        </pc:spChg>
        <pc:spChg chg="add del mod">
          <ac:chgData name="bikal baral" userId="e18f24a75bc3f326" providerId="LiveId" clId="{07AC0A64-FD2C-477F-8C47-8A73EEC48CDB}" dt="2021-03-24T15:04:00.005" v="116"/>
          <ac:spMkLst>
            <pc:docMk/>
            <pc:sldMk cId="3591760609" sldId="352"/>
            <ac:spMk id="8" creationId="{F4B66FB3-850D-4C0F-B96D-590C2AF845AE}"/>
          </ac:spMkLst>
        </pc:spChg>
      </pc:sldChg>
      <pc:sldChg chg="addSp delSp modSp add mod">
        <pc:chgData name="bikal baral" userId="e18f24a75bc3f326" providerId="LiveId" clId="{07AC0A64-FD2C-477F-8C47-8A73EEC48CDB}" dt="2021-03-24T15:18:45.381" v="525"/>
        <pc:sldMkLst>
          <pc:docMk/>
          <pc:sldMk cId="866004786" sldId="353"/>
        </pc:sldMkLst>
        <pc:spChg chg="mod">
          <ac:chgData name="bikal baral" userId="e18f24a75bc3f326" providerId="LiveId" clId="{07AC0A64-FD2C-477F-8C47-8A73EEC48CDB}" dt="2021-03-24T15:18:45.381" v="525"/>
          <ac:spMkLst>
            <pc:docMk/>
            <pc:sldMk cId="866004786" sldId="353"/>
            <ac:spMk id="3" creationId="{F9F0FDA3-6A4E-42AA-8940-F656A8FCDC27}"/>
          </ac:spMkLst>
        </pc:spChg>
        <pc:spChg chg="add del mod">
          <ac:chgData name="bikal baral" userId="e18f24a75bc3f326" providerId="LiveId" clId="{07AC0A64-FD2C-477F-8C47-8A73EEC48CDB}" dt="2021-03-24T15:09:59.634" v="342"/>
          <ac:spMkLst>
            <pc:docMk/>
            <pc:sldMk cId="866004786" sldId="353"/>
            <ac:spMk id="7" creationId="{588DE9A0-00D0-409A-976A-9C921F0E02EB}"/>
          </ac:spMkLst>
        </pc:spChg>
        <pc:spChg chg="add del mod">
          <ac:chgData name="bikal baral" userId="e18f24a75bc3f326" providerId="LiveId" clId="{07AC0A64-FD2C-477F-8C47-8A73EEC48CDB}" dt="2021-03-24T15:13:02.937" v="424"/>
          <ac:spMkLst>
            <pc:docMk/>
            <pc:sldMk cId="866004786" sldId="353"/>
            <ac:spMk id="8" creationId="{41BA6A0B-8E2A-4FB5-B4E8-A22B845090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AF7B8-28C3-4027-A1E0-D25F778AF278}" type="datetimeFigureOut">
              <a:rPr lang="en-US" smtClean="0"/>
              <a:t>7/14/2022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3C01D-839A-47AC-ACDA-561419EF5F42}" type="slidenum">
              <a:rPr lang="en-US" smtClean="0"/>
              <a:t>‹#›</a:t>
            </a:fld>
            <a:endParaRPr lang="en-US"/>
          </a:p>
        </p:txBody>
      </p:sp>
    </p:spTree>
    <p:extLst>
      <p:ext uri="{BB962C8B-B14F-4D97-AF65-F5344CB8AC3E}">
        <p14:creationId xmlns:p14="http://schemas.microsoft.com/office/powerpoint/2010/main" val="4001727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ocalhost/phpmyadmin/url.php?url=https://dev.mysql.com/doc/refman/8.0/en/show-databases.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localhost/phpmyadmin/url.php?url=https://dev.mysql.com/doc/refman/8.0/en/show-table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SHOW</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DATABASES</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4"/>
              </a:rPr>
              <a:t>SHOW</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TABLES</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3DF3C01D-839A-47AC-ACDA-561419EF5F42}" type="slidenum">
              <a:rPr lang="en-US" smtClean="0"/>
              <a:t>7</a:t>
            </a:fld>
            <a:endParaRPr lang="en-US"/>
          </a:p>
        </p:txBody>
      </p:sp>
    </p:spTree>
    <p:extLst>
      <p:ext uri="{BB962C8B-B14F-4D97-AF65-F5344CB8AC3E}">
        <p14:creationId xmlns:p14="http://schemas.microsoft.com/office/powerpoint/2010/main" val="21049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DESC customer1;</a:t>
            </a:r>
            <a:endParaRPr lang="en-US" dirty="0"/>
          </a:p>
        </p:txBody>
      </p:sp>
      <p:sp>
        <p:nvSpPr>
          <p:cNvPr id="4" name="Slide Number Placeholder 3"/>
          <p:cNvSpPr>
            <a:spLocks noGrp="1"/>
          </p:cNvSpPr>
          <p:nvPr>
            <p:ph type="sldNum" sz="quarter" idx="5"/>
          </p:nvPr>
        </p:nvSpPr>
        <p:spPr/>
        <p:txBody>
          <a:bodyPr/>
          <a:lstStyle/>
          <a:p>
            <a:fld id="{3DF3C01D-839A-47AC-ACDA-561419EF5F42}" type="slidenum">
              <a:rPr lang="en-US" smtClean="0"/>
              <a:t>8</a:t>
            </a:fld>
            <a:endParaRPr lang="en-US"/>
          </a:p>
        </p:txBody>
      </p:sp>
    </p:spTree>
    <p:extLst>
      <p:ext uri="{BB962C8B-B14F-4D97-AF65-F5344CB8AC3E}">
        <p14:creationId xmlns:p14="http://schemas.microsoft.com/office/powerpoint/2010/main" val="1255665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ql-drop-truncate/" TargetMode="External"/><Relationship Id="rId2" Type="http://schemas.openxmlformats.org/officeDocument/2006/relationships/hyperlink" Target="https://www.geeksforgeeks.org/sql-create/" TargetMode="External"/><Relationship Id="rId1" Type="http://schemas.openxmlformats.org/officeDocument/2006/relationships/slideLayout" Target="../slideLayouts/slideLayout2.xml"/><Relationship Id="rId6" Type="http://schemas.openxmlformats.org/officeDocument/2006/relationships/hyperlink" Target="https://www.geeksforgeeks.org/sql-alter-rename/" TargetMode="External"/><Relationship Id="rId5" Type="http://schemas.openxmlformats.org/officeDocument/2006/relationships/hyperlink" Target="https://www.geeksforgeeks.org/sql-comments/" TargetMode="External"/><Relationship Id="rId4" Type="http://schemas.openxmlformats.org/officeDocument/2006/relationships/hyperlink" Target="https://www.geeksforgeeks.org/sql-alter-add-drop-modify/"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Structured Query Language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70665"/>
            <a:ext cx="4775075" cy="905522"/>
          </a:xfrm>
        </p:spPr>
        <p:txBody>
          <a:bodyPr>
            <a:normAutofit/>
          </a:bodyPr>
          <a:lstStyle/>
          <a:p>
            <a:pPr>
              <a:spcAft>
                <a:spcPts val="600"/>
              </a:spcAft>
            </a:pPr>
            <a:r>
              <a:rPr lang="en-US" sz="2400" dirty="0">
                <a:solidFill>
                  <a:schemeClr val="tx1"/>
                </a:solidFill>
                <a:latin typeface="Arial Rounded MT Bold" panose="020F0704030504030204" pitchFamily="34" charset="0"/>
              </a:rPr>
              <a:t>Er. </a:t>
            </a:r>
            <a:r>
              <a:rPr lang="hi-IN" sz="2400" dirty="0">
                <a:solidFill>
                  <a:schemeClr val="tx1"/>
                </a:solidFill>
                <a:latin typeface="Arial Rounded MT Bold" panose="020F0704030504030204" pitchFamily="34" charset="0"/>
              </a:rPr>
              <a:t>साहित</a:t>
            </a:r>
            <a:r>
              <a:rPr lang="en-US" sz="2400" dirty="0">
                <a:solidFill>
                  <a:schemeClr val="tx1"/>
                </a:solidFill>
                <a:latin typeface="Arial Rounded MT Bold" panose="020F0704030504030204" pitchFamily="34" charset="0"/>
              </a:rPr>
              <a:t> </a:t>
            </a:r>
            <a:r>
              <a:rPr lang="hi-IN" sz="2400" dirty="0">
                <a:solidFill>
                  <a:schemeClr val="tx1"/>
                </a:solidFill>
                <a:latin typeface="Arial Rounded MT Bold" panose="020F0704030504030204" pitchFamily="34" charset="0"/>
              </a:rPr>
              <a:t>बराल </a:t>
            </a:r>
            <a:br>
              <a:rPr lang="en-US" sz="2400" dirty="0">
                <a:solidFill>
                  <a:schemeClr val="tx1"/>
                </a:solidFill>
                <a:latin typeface="Arial Rounded MT Bold" panose="020F0704030504030204" pitchFamily="34" charset="0"/>
              </a:rPr>
            </a:br>
            <a:r>
              <a:rPr lang="en-US" sz="2400">
                <a:solidFill>
                  <a:schemeClr val="tx1"/>
                </a:solidFill>
                <a:latin typeface="Arial Rounded MT Bold" panose="020F0704030504030204" pitchFamily="34" charset="0"/>
              </a:rPr>
              <a:t>Feb 20/2021</a:t>
            </a:r>
            <a:endParaRPr lang="en-US" sz="24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0" i="0" dirty="0">
                <a:solidFill>
                  <a:schemeClr val="tx1"/>
                </a:solidFill>
                <a:effectLst/>
                <a:latin typeface="Arial" panose="020B0604020202020204" pitchFamily="34" charset="0"/>
                <a:cs typeface="Arial" panose="020B0604020202020204" pitchFamily="34" charset="0"/>
              </a:rPr>
              <a:t>Data Definition Language</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lvl="1"/>
            <a:r>
              <a:rPr lang="en-US" sz="2000" dirty="0">
                <a:latin typeface="Arial" panose="020B0604020202020204" pitchFamily="34" charset="0"/>
                <a:cs typeface="Arial" panose="020B0604020202020204" pitchFamily="34" charset="0"/>
              </a:rPr>
              <a:t>Let’s create a table of name Employee with data typed {</a:t>
            </a:r>
            <a:r>
              <a:rPr lang="en-US" sz="2000" dirty="0" err="1">
                <a:latin typeface="Arial" panose="020B0604020202020204" pitchFamily="34" charset="0"/>
                <a:cs typeface="Arial" panose="020B0604020202020204" pitchFamily="34" charset="0"/>
              </a:rPr>
              <a:t>eid</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ename</a:t>
            </a:r>
            <a:r>
              <a:rPr lang="en-US" sz="2000" dirty="0">
                <a:latin typeface="Arial" panose="020B0604020202020204" pitchFamily="34" charset="0"/>
                <a:cs typeface="Arial" panose="020B0604020202020204" pitchFamily="34" charset="0"/>
              </a:rPr>
              <a:t>, salary, address}</a:t>
            </a:r>
          </a:p>
          <a:p>
            <a:pPr lvl="1"/>
            <a:endParaRPr lang="en-US" sz="2000" dirty="0">
              <a:latin typeface="Arial" panose="020B0604020202020204" pitchFamily="34" charset="0"/>
              <a:cs typeface="Arial" panose="020B0604020202020204" pitchFamily="34" charset="0"/>
            </a:endParaRPr>
          </a:p>
          <a:p>
            <a:pPr marL="274320" lvl="1" indent="0">
              <a:buNone/>
            </a:pPr>
            <a:r>
              <a:rPr lang="en-US" sz="2000" dirty="0">
                <a:latin typeface="Arial" panose="020B0604020202020204" pitchFamily="34" charset="0"/>
                <a:cs typeface="Arial" panose="020B0604020202020204" pitchFamily="34" charset="0"/>
              </a:rPr>
              <a:t>CREATE TABLE Employee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t>
            </a:r>
          </a:p>
          <a:p>
            <a:pPr marL="274320" lvl="1" indent="0">
              <a:buNone/>
            </a:pPr>
            <a:r>
              <a:rPr lang="en-US" sz="2000" dirty="0">
                <a:latin typeface="Arial" panose="020B0604020202020204" pitchFamily="34" charset="0"/>
                <a:cs typeface="Arial" panose="020B0604020202020204" pitchFamily="34" charset="0"/>
              </a:rPr>
              <a:t>   Eid INT(3),</a:t>
            </a:r>
          </a:p>
          <a:p>
            <a:pPr marL="274320" lvl="1" indent="0">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Ename</a:t>
            </a:r>
            <a:r>
              <a:rPr lang="en-US" sz="2000" dirty="0">
                <a:latin typeface="Arial" panose="020B0604020202020204" pitchFamily="34" charset="0"/>
                <a:cs typeface="Arial" panose="020B0604020202020204" pitchFamily="34" charset="0"/>
              </a:rPr>
              <a:t> VARCHAR(20),</a:t>
            </a:r>
          </a:p>
          <a:p>
            <a:pPr marL="274320" lvl="1" indent="0">
              <a:buNone/>
            </a:pPr>
            <a:r>
              <a:rPr lang="en-US" sz="2000" dirty="0">
                <a:latin typeface="Arial" panose="020B0604020202020204" pitchFamily="34" charset="0"/>
                <a:cs typeface="Arial" panose="020B0604020202020204" pitchFamily="34" charset="0"/>
              </a:rPr>
              <a:t>   Salary INT(10),</a:t>
            </a:r>
          </a:p>
          <a:p>
            <a:pPr marL="274320" lvl="1" indent="0">
              <a:buNone/>
            </a:pPr>
            <a:r>
              <a:rPr lang="en-US" sz="2000" dirty="0">
                <a:latin typeface="Arial" panose="020B0604020202020204" pitchFamily="34" charset="0"/>
                <a:cs typeface="Arial" panose="020B0604020202020204" pitchFamily="34" charset="0"/>
              </a:rPr>
              <a:t>   Age INT(3),</a:t>
            </a:r>
          </a:p>
          <a:p>
            <a:pPr marL="274320" lvl="1" indent="0">
              <a:buNone/>
            </a:pPr>
            <a:r>
              <a:rPr lang="en-US" sz="2000" dirty="0">
                <a:latin typeface="Arial" panose="020B0604020202020204" pitchFamily="34" charset="0"/>
                <a:cs typeface="Arial" panose="020B0604020202020204" pitchFamily="34" charset="0"/>
              </a:rPr>
              <a:t>   Address VARCHAR(30)</a:t>
            </a:r>
          </a:p>
          <a:p>
            <a:pPr marL="274320" lvl="1" indent="0">
              <a:buNone/>
            </a:pPr>
            <a:r>
              <a:rPr lang="en-US" sz="2000" dirty="0">
                <a:latin typeface="Arial" panose="020B0604020202020204" pitchFamily="34" charset="0"/>
                <a:cs typeface="Arial" panose="020B0604020202020204" pitchFamily="34" charset="0"/>
              </a:rPr>
              <a:t>);</a:t>
            </a:r>
          </a:p>
          <a:p>
            <a:pPr marL="274320" lvl="1" indent="0">
              <a:buNone/>
            </a:pPr>
            <a:endParaRPr lang="en-US" sz="20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B925938D-EBF6-4F8F-AE74-E865991607ED}"/>
              </a:ext>
            </a:extLst>
          </p:cNvPr>
          <p:cNvGraphicFramePr>
            <a:graphicFrameLocks noGrp="1"/>
          </p:cNvGraphicFramePr>
          <p:nvPr>
            <p:extLst>
              <p:ext uri="{D42A27DB-BD31-4B8C-83A1-F6EECF244321}">
                <p14:modId xmlns:p14="http://schemas.microsoft.com/office/powerpoint/2010/main" val="2003568261"/>
              </p:ext>
            </p:extLst>
          </p:nvPr>
        </p:nvGraphicFramePr>
        <p:xfrm>
          <a:off x="5317724" y="3244266"/>
          <a:ext cx="5397625" cy="1483360"/>
        </p:xfrm>
        <a:graphic>
          <a:graphicData uri="http://schemas.openxmlformats.org/drawingml/2006/table">
            <a:tbl>
              <a:tblPr firstRow="1" bandRow="1">
                <a:tableStyleId>{5C22544A-7EE6-4342-B048-85BDC9FD1C3A}</a:tableStyleId>
              </a:tblPr>
              <a:tblGrid>
                <a:gridCol w="1079525">
                  <a:extLst>
                    <a:ext uri="{9D8B030D-6E8A-4147-A177-3AD203B41FA5}">
                      <a16:colId xmlns:a16="http://schemas.microsoft.com/office/drawing/2014/main" val="4015432426"/>
                    </a:ext>
                  </a:extLst>
                </a:gridCol>
                <a:gridCol w="1079525">
                  <a:extLst>
                    <a:ext uri="{9D8B030D-6E8A-4147-A177-3AD203B41FA5}">
                      <a16:colId xmlns:a16="http://schemas.microsoft.com/office/drawing/2014/main" val="1139474657"/>
                    </a:ext>
                  </a:extLst>
                </a:gridCol>
                <a:gridCol w="1079525">
                  <a:extLst>
                    <a:ext uri="{9D8B030D-6E8A-4147-A177-3AD203B41FA5}">
                      <a16:colId xmlns:a16="http://schemas.microsoft.com/office/drawing/2014/main" val="3522433410"/>
                    </a:ext>
                  </a:extLst>
                </a:gridCol>
                <a:gridCol w="1079525">
                  <a:extLst>
                    <a:ext uri="{9D8B030D-6E8A-4147-A177-3AD203B41FA5}">
                      <a16:colId xmlns:a16="http://schemas.microsoft.com/office/drawing/2014/main" val="1421622931"/>
                    </a:ext>
                  </a:extLst>
                </a:gridCol>
                <a:gridCol w="1079525">
                  <a:extLst>
                    <a:ext uri="{9D8B030D-6E8A-4147-A177-3AD203B41FA5}">
                      <a16:colId xmlns:a16="http://schemas.microsoft.com/office/drawing/2014/main" val="2680431631"/>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Salary</a:t>
                      </a:r>
                    </a:p>
                  </a:txBody>
                  <a:tcPr/>
                </a:tc>
                <a:tc>
                  <a:txBody>
                    <a:bodyPr/>
                    <a:lstStyle/>
                    <a:p>
                      <a:r>
                        <a:rPr lang="en-US" dirty="0"/>
                        <a:t>Age</a:t>
                      </a:r>
                    </a:p>
                  </a:txBody>
                  <a:tcPr/>
                </a:tc>
                <a:tc>
                  <a:txBody>
                    <a:bodyPr/>
                    <a:lstStyle/>
                    <a:p>
                      <a:r>
                        <a:rPr lang="en-US" dirty="0"/>
                        <a:t>Address</a:t>
                      </a:r>
                    </a:p>
                  </a:txBody>
                  <a:tcPr/>
                </a:tc>
                <a:extLst>
                  <a:ext uri="{0D108BD9-81ED-4DB2-BD59-A6C34878D82A}">
                    <a16:rowId xmlns:a16="http://schemas.microsoft.com/office/drawing/2014/main" val="409869089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1435469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481550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3630054"/>
                  </a:ext>
                </a:extLst>
              </a:tr>
            </a:tbl>
          </a:graphicData>
        </a:graphic>
      </p:graphicFrame>
    </p:spTree>
    <p:extLst>
      <p:ext uri="{BB962C8B-B14F-4D97-AF65-F5344CB8AC3E}">
        <p14:creationId xmlns:p14="http://schemas.microsoft.com/office/powerpoint/2010/main" val="12773879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LIKE</a:t>
            </a:r>
            <a:r>
              <a:rPr lang="en-US" sz="4000" dirty="0">
                <a:latin typeface="Arial" panose="020B0604020202020204" pitchFamily="34" charset="0"/>
                <a:cs typeface="Arial" panose="020B0604020202020204" pitchFamily="34" charset="0"/>
              </a:rPr>
              <a:t> OPERATOR</a:t>
            </a:r>
          </a:p>
        </p:txBody>
      </p:sp>
      <p:graphicFrame>
        <p:nvGraphicFramePr>
          <p:cNvPr id="7" name="Content Placeholder 6">
            <a:extLst>
              <a:ext uri="{FF2B5EF4-FFF2-40B4-BE49-F238E27FC236}">
                <a16:creationId xmlns:a16="http://schemas.microsoft.com/office/drawing/2014/main" id="{95F75D56-33F7-462E-925B-7C4C15F8A3A1}"/>
              </a:ext>
            </a:extLst>
          </p:cNvPr>
          <p:cNvGraphicFramePr>
            <a:graphicFrameLocks noGrp="1"/>
          </p:cNvGraphicFramePr>
          <p:nvPr>
            <p:ph idx="1"/>
            <p:extLst>
              <p:ext uri="{D42A27DB-BD31-4B8C-83A1-F6EECF244321}">
                <p14:modId xmlns:p14="http://schemas.microsoft.com/office/powerpoint/2010/main" val="2683490165"/>
              </p:ext>
            </p:extLst>
          </p:nvPr>
        </p:nvGraphicFramePr>
        <p:xfrm>
          <a:off x="881149" y="1349406"/>
          <a:ext cx="10789920" cy="5202885"/>
        </p:xfrm>
        <a:graphic>
          <a:graphicData uri="http://schemas.openxmlformats.org/drawingml/2006/table">
            <a:tbl>
              <a:tblPr/>
              <a:tblGrid>
                <a:gridCol w="5394960">
                  <a:extLst>
                    <a:ext uri="{9D8B030D-6E8A-4147-A177-3AD203B41FA5}">
                      <a16:colId xmlns:a16="http://schemas.microsoft.com/office/drawing/2014/main" val="1356058541"/>
                    </a:ext>
                  </a:extLst>
                </a:gridCol>
                <a:gridCol w="5394960">
                  <a:extLst>
                    <a:ext uri="{9D8B030D-6E8A-4147-A177-3AD203B41FA5}">
                      <a16:colId xmlns:a16="http://schemas.microsoft.com/office/drawing/2014/main" val="2942378414"/>
                    </a:ext>
                  </a:extLst>
                </a:gridCol>
              </a:tblGrid>
              <a:tr h="267740">
                <a:tc>
                  <a:txBody>
                    <a:bodyPr/>
                    <a:lstStyle/>
                    <a:p>
                      <a:pPr algn="l" fontAlgn="t"/>
                      <a:r>
                        <a:rPr lang="en-US" sz="1800">
                          <a:effectLst/>
                        </a:rPr>
                        <a:t>LIKE Operator</a:t>
                      </a:r>
                    </a:p>
                  </a:txBody>
                  <a:tcPr marL="73255"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36628"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25363623"/>
                  </a:ext>
                </a:extLst>
              </a:tr>
              <a:tr h="640381">
                <a:tc>
                  <a:txBody>
                    <a:bodyPr/>
                    <a:lstStyle/>
                    <a:p>
                      <a:pPr algn="l" fontAlgn="t"/>
                      <a:r>
                        <a:rPr lang="en-US" sz="1800">
                          <a:effectLst/>
                        </a:rPr>
                        <a:t>WHERE CustomerName LIKE 'a%'</a:t>
                      </a:r>
                    </a:p>
                  </a:txBody>
                  <a:tcPr marL="73255"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Finds any values that start with "a"</a:t>
                      </a:r>
                    </a:p>
                  </a:txBody>
                  <a:tcPr marL="36628"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13736149"/>
                  </a:ext>
                </a:extLst>
              </a:tr>
              <a:tr h="640381">
                <a:tc>
                  <a:txBody>
                    <a:bodyPr/>
                    <a:lstStyle/>
                    <a:p>
                      <a:pPr algn="l" fontAlgn="t"/>
                      <a:r>
                        <a:rPr lang="en-US" sz="1800">
                          <a:effectLst/>
                        </a:rPr>
                        <a:t>WHERE CustomerName LIKE '%a'</a:t>
                      </a:r>
                    </a:p>
                  </a:txBody>
                  <a:tcPr marL="73255"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Finds any values that end with "a"</a:t>
                      </a:r>
                    </a:p>
                  </a:txBody>
                  <a:tcPr marL="36628"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94318030"/>
                  </a:ext>
                </a:extLst>
              </a:tr>
              <a:tr h="640381">
                <a:tc>
                  <a:txBody>
                    <a:bodyPr/>
                    <a:lstStyle/>
                    <a:p>
                      <a:pPr algn="l" fontAlgn="t"/>
                      <a:r>
                        <a:rPr lang="en-US" sz="1800">
                          <a:effectLst/>
                        </a:rPr>
                        <a:t>WHERE CustomerName LIKE '%or%'</a:t>
                      </a:r>
                    </a:p>
                  </a:txBody>
                  <a:tcPr marL="73255"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Finds any values that have "or" in any position</a:t>
                      </a:r>
                    </a:p>
                  </a:txBody>
                  <a:tcPr marL="36628"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80281562"/>
                  </a:ext>
                </a:extLst>
              </a:tr>
              <a:tr h="640381">
                <a:tc>
                  <a:txBody>
                    <a:bodyPr/>
                    <a:lstStyle/>
                    <a:p>
                      <a:pPr algn="l" fontAlgn="t"/>
                      <a:r>
                        <a:rPr lang="en-US" sz="1800">
                          <a:effectLst/>
                        </a:rPr>
                        <a:t>WHERE CustomerName LIKE '_r%'</a:t>
                      </a:r>
                    </a:p>
                  </a:txBody>
                  <a:tcPr marL="73255"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Finds any values that have "r" in the second position</a:t>
                      </a:r>
                    </a:p>
                  </a:txBody>
                  <a:tcPr marL="36628"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55148864"/>
                  </a:ext>
                </a:extLst>
              </a:tr>
              <a:tr h="826702">
                <a:tc>
                  <a:txBody>
                    <a:bodyPr/>
                    <a:lstStyle/>
                    <a:p>
                      <a:pPr algn="l" fontAlgn="t"/>
                      <a:r>
                        <a:rPr lang="en-US" sz="1800" dirty="0">
                          <a:effectLst/>
                        </a:rPr>
                        <a:t>WHERE </a:t>
                      </a:r>
                      <a:r>
                        <a:rPr lang="en-US" sz="1800" dirty="0" err="1">
                          <a:effectLst/>
                        </a:rPr>
                        <a:t>CustomerName</a:t>
                      </a:r>
                      <a:r>
                        <a:rPr lang="en-US" sz="1800" dirty="0">
                          <a:effectLst/>
                        </a:rPr>
                        <a:t> LIKE 'a_%'</a:t>
                      </a:r>
                    </a:p>
                  </a:txBody>
                  <a:tcPr marL="73255"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Finds any values that start with "a" and are at least 2 characters in length</a:t>
                      </a:r>
                    </a:p>
                  </a:txBody>
                  <a:tcPr marL="36628"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46067312"/>
                  </a:ext>
                </a:extLst>
              </a:tr>
              <a:tr h="826702">
                <a:tc>
                  <a:txBody>
                    <a:bodyPr/>
                    <a:lstStyle/>
                    <a:p>
                      <a:pPr algn="l" fontAlgn="t"/>
                      <a:r>
                        <a:rPr lang="en-US" sz="1800">
                          <a:effectLst/>
                        </a:rPr>
                        <a:t>WHERE CustomerName LIKE 'a__%'</a:t>
                      </a:r>
                    </a:p>
                  </a:txBody>
                  <a:tcPr marL="73255"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Finds any values that start with "a" and are at least 3 characters in length</a:t>
                      </a:r>
                    </a:p>
                  </a:txBody>
                  <a:tcPr marL="36628"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92042491"/>
                  </a:ext>
                </a:extLst>
              </a:tr>
              <a:tr h="640381">
                <a:tc>
                  <a:txBody>
                    <a:bodyPr/>
                    <a:lstStyle/>
                    <a:p>
                      <a:pPr algn="l" fontAlgn="t"/>
                      <a:r>
                        <a:rPr lang="en-US" sz="1800">
                          <a:effectLst/>
                        </a:rPr>
                        <a:t>WHERE ContactName LIKE 'a%o'</a:t>
                      </a:r>
                    </a:p>
                  </a:txBody>
                  <a:tcPr marL="73255"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effectLst/>
                        </a:rPr>
                        <a:t>Finds any values that start with "a" and ends with "o"</a:t>
                      </a:r>
                    </a:p>
                  </a:txBody>
                  <a:tcPr marL="36628" marR="36628" marT="36628" marB="3662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641417347"/>
                  </a:ext>
                </a:extLst>
              </a:tr>
            </a:tbl>
          </a:graphicData>
        </a:graphic>
      </p:graphicFrame>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60672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LIKE</a:t>
            </a:r>
            <a:r>
              <a:rPr lang="en-US" sz="4000" dirty="0">
                <a:latin typeface="Arial" panose="020B0604020202020204" pitchFamily="34" charset="0"/>
                <a:cs typeface="Arial" panose="020B0604020202020204" pitchFamily="34" charset="0"/>
              </a:rPr>
              <a:t> OPERATOR</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2A7A51A-A8F2-41E7-92FD-F6BB45F4787B}"/>
              </a:ext>
            </a:extLst>
          </p:cNvPr>
          <p:cNvSpPr>
            <a:spLocks noGrp="1"/>
          </p:cNvSpPr>
          <p:nvPr>
            <p:ph idx="1"/>
          </p:nvPr>
        </p:nvSpPr>
        <p:spPr>
          <a:xfrm>
            <a:off x="1066800" y="1349405"/>
            <a:ext cx="10058400" cy="5084645"/>
          </a:xfrm>
        </p:spPr>
        <p:txBody>
          <a:bodyPr>
            <a:normAutofit/>
          </a:bodyPr>
          <a:lstStyle/>
          <a:p>
            <a:pPr marL="0" indent="0">
              <a:buNone/>
            </a:pPr>
            <a:r>
              <a:rPr lang="en-US" sz="2200" dirty="0"/>
              <a:t>Example:</a:t>
            </a:r>
          </a:p>
          <a:p>
            <a:pPr marL="457200" indent="-457200">
              <a:buFont typeface="+mj-lt"/>
              <a:buAutoNum type="arabicPeriod"/>
            </a:pPr>
            <a:r>
              <a:rPr lang="en-US" sz="2200" dirty="0"/>
              <a:t>SELECT * FROM STUDENTS</a:t>
            </a:r>
            <a:br>
              <a:rPr lang="en-US" sz="2200" dirty="0"/>
            </a:br>
            <a:r>
              <a:rPr lang="en-US" sz="2200" dirty="0"/>
              <a:t>WHERE </a:t>
            </a:r>
            <a:r>
              <a:rPr lang="en-US" sz="2200" dirty="0" err="1"/>
              <a:t>Stu_address</a:t>
            </a:r>
            <a:r>
              <a:rPr lang="en-US" sz="2200" dirty="0"/>
              <a:t> LIKE ‘P’ AND </a:t>
            </a:r>
            <a:r>
              <a:rPr lang="en-US" sz="2200" dirty="0" err="1"/>
              <a:t>Dept_id</a:t>
            </a:r>
            <a:r>
              <a:rPr lang="en-US" sz="2200" dirty="0"/>
              <a:t> &gt;2;</a:t>
            </a:r>
          </a:p>
          <a:p>
            <a:pPr marL="457200" indent="-457200">
              <a:buFont typeface="+mj-lt"/>
              <a:buAutoNum type="arabicPeriod"/>
            </a:pPr>
            <a:r>
              <a:rPr lang="en-US" sz="2200" dirty="0"/>
              <a:t>SELECT * FROM STUDENTS</a:t>
            </a:r>
            <a:br>
              <a:rPr lang="en-US" sz="2200" dirty="0"/>
            </a:br>
            <a:r>
              <a:rPr lang="en-US" sz="2200" dirty="0"/>
              <a:t>WHERE </a:t>
            </a:r>
            <a:r>
              <a:rPr lang="en-US" sz="2200" dirty="0" err="1"/>
              <a:t>Stu_address</a:t>
            </a:r>
            <a:r>
              <a:rPr lang="en-US" sz="2200" dirty="0"/>
              <a:t> LIKE ‘%a’ AND </a:t>
            </a:r>
            <a:r>
              <a:rPr lang="en-US" sz="2200" dirty="0" err="1"/>
              <a:t>Stu_name</a:t>
            </a:r>
            <a:r>
              <a:rPr lang="en-US" sz="2200" dirty="0"/>
              <a:t> LIKE ‘ % K % ’;</a:t>
            </a:r>
          </a:p>
          <a:p>
            <a:pPr marL="457200" indent="-457200">
              <a:buFont typeface="+mj-lt"/>
              <a:buAutoNum type="arabicPeriod"/>
            </a:pPr>
            <a:r>
              <a:rPr lang="en-US" sz="2200" dirty="0"/>
              <a:t>SELECT * FROM STUDENTS </a:t>
            </a:r>
            <a:br>
              <a:rPr lang="en-US" sz="2200" dirty="0"/>
            </a:br>
            <a:r>
              <a:rPr lang="en-US" sz="2200" dirty="0"/>
              <a:t>WHERE </a:t>
            </a:r>
            <a:r>
              <a:rPr lang="en-US" sz="2200" dirty="0" err="1"/>
              <a:t>Stu_name</a:t>
            </a:r>
            <a:r>
              <a:rPr lang="en-US" sz="2200" dirty="0"/>
              <a:t> LIKE ‘_ _ _ _ _’</a:t>
            </a:r>
          </a:p>
          <a:p>
            <a:pPr marL="457200" indent="-457200">
              <a:buFont typeface="+mj-lt"/>
              <a:buAutoNum type="arabicPeriod"/>
            </a:pPr>
            <a:r>
              <a:rPr lang="en-US" sz="2200" dirty="0"/>
              <a:t>SELECT * FROM STUDENTS</a:t>
            </a:r>
            <a:br>
              <a:rPr lang="en-US" sz="2200" dirty="0"/>
            </a:br>
            <a:r>
              <a:rPr lang="en-US" sz="2200" dirty="0"/>
              <a:t>WHERE </a:t>
            </a:r>
            <a:r>
              <a:rPr lang="en-US" sz="2200" dirty="0" err="1"/>
              <a:t>Stu_name</a:t>
            </a:r>
            <a:r>
              <a:rPr lang="en-US" sz="2200" dirty="0"/>
              <a:t> Like ‘A % a’</a:t>
            </a:r>
          </a:p>
          <a:p>
            <a:pPr marL="457200" indent="-457200">
              <a:buFont typeface="+mj-lt"/>
              <a:buAutoNum type="arabicPeriod"/>
            </a:pPr>
            <a:r>
              <a:rPr lang="en-US" sz="2200" dirty="0"/>
              <a:t>SELECT * FROM STUDENTS</a:t>
            </a:r>
            <a:br>
              <a:rPr lang="en-US" sz="2200" dirty="0"/>
            </a:br>
            <a:r>
              <a:rPr lang="en-US" sz="2200" dirty="0"/>
              <a:t>WHERE </a:t>
            </a:r>
            <a:r>
              <a:rPr lang="en-US" sz="2200" dirty="0" err="1"/>
              <a:t>Stu_name</a:t>
            </a:r>
            <a:r>
              <a:rPr lang="en-US" sz="2200" dirty="0"/>
              <a:t> Like ‘G _ r % a’</a:t>
            </a:r>
          </a:p>
          <a:p>
            <a:pPr marL="457200" indent="-457200">
              <a:buFont typeface="+mj-lt"/>
              <a:buAutoNum type="arabicPeriod"/>
            </a:pPr>
            <a:endParaRPr lang="en-US" sz="2200" dirty="0"/>
          </a:p>
          <a:p>
            <a:pPr marL="457200" indent="-457200">
              <a:buFont typeface="+mj-lt"/>
              <a:buAutoNum type="arabicPeriod"/>
            </a:pPr>
            <a:endParaRPr lang="en-US" sz="2200" dirty="0"/>
          </a:p>
        </p:txBody>
      </p:sp>
    </p:spTree>
    <p:extLst>
      <p:ext uri="{BB962C8B-B14F-4D97-AF65-F5344CB8AC3E}">
        <p14:creationId xmlns:p14="http://schemas.microsoft.com/office/powerpoint/2010/main" val="6422689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Multiple Row Subqueries</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457200" indent="-457200">
              <a:buFont typeface="+mj-lt"/>
              <a:buAutoNum type="arabicPeriod"/>
            </a:pPr>
            <a:r>
              <a:rPr lang="en-US" sz="2400" dirty="0">
                <a:solidFill>
                  <a:srgbClr val="212529"/>
                </a:solidFill>
                <a:latin typeface="Arial" panose="020B0604020202020204" pitchFamily="34" charset="0"/>
                <a:cs typeface="Arial" panose="020B0604020202020204" pitchFamily="34" charset="0"/>
              </a:rPr>
              <a:t>Return more than one row</a:t>
            </a:r>
          </a:p>
          <a:p>
            <a:pPr marL="457200" indent="-457200">
              <a:buFont typeface="+mj-lt"/>
              <a:buAutoNum type="arabicPeriod"/>
            </a:pPr>
            <a:r>
              <a:rPr lang="en-US" sz="2400" dirty="0">
                <a:solidFill>
                  <a:srgbClr val="212529"/>
                </a:solidFill>
                <a:latin typeface="Arial" panose="020B0604020202020204" pitchFamily="34" charset="0"/>
                <a:cs typeface="Arial" panose="020B0604020202020204" pitchFamily="34" charset="0"/>
              </a:rPr>
              <a:t>Use multiple-row comparison operator</a:t>
            </a:r>
          </a:p>
          <a:p>
            <a:pPr marL="0" indent="0">
              <a:buNone/>
            </a:pPr>
            <a:endParaRPr lang="en-US" sz="2400" dirty="0">
              <a:solidFill>
                <a:srgbClr val="212529"/>
              </a:solidFill>
              <a:latin typeface="Arial" panose="020B0604020202020204" pitchFamily="34" charset="0"/>
              <a:cs typeface="Arial" panose="020B0604020202020204" pitchFamily="34" charset="0"/>
            </a:endParaRPr>
          </a:p>
          <a:p>
            <a:r>
              <a:rPr lang="en-US" sz="2400" dirty="0">
                <a:solidFill>
                  <a:srgbClr val="212529"/>
                </a:solidFill>
                <a:latin typeface="Arial" panose="020B0604020202020204" pitchFamily="34" charset="0"/>
                <a:cs typeface="Arial" panose="020B0604020202020204" pitchFamily="34" charset="0"/>
              </a:rPr>
              <a:t>ANY/SOME and ALL operators are used with WHERE or HAVING.</a:t>
            </a:r>
          </a:p>
          <a:p>
            <a:r>
              <a:rPr lang="en-US" sz="2400" dirty="0">
                <a:solidFill>
                  <a:srgbClr val="212529"/>
                </a:solidFill>
                <a:latin typeface="Arial" panose="020B0604020202020204" pitchFamily="34" charset="0"/>
                <a:cs typeface="Arial" panose="020B0604020202020204" pitchFamily="34" charset="0"/>
              </a:rPr>
              <a:t>ANY /SOME and ALL operate on subqueries that return multiple values.</a:t>
            </a:r>
          </a:p>
          <a:p>
            <a:r>
              <a:rPr lang="en-US" sz="2400" dirty="0">
                <a:solidFill>
                  <a:srgbClr val="212529"/>
                </a:solidFill>
                <a:latin typeface="Arial" panose="020B0604020202020204" pitchFamily="34" charset="0"/>
                <a:cs typeface="Arial" panose="020B0604020202020204" pitchFamily="34" charset="0"/>
              </a:rPr>
              <a:t>ANY /SOME – Compare value to each value return by subquery.</a:t>
            </a:r>
          </a:p>
          <a:p>
            <a:r>
              <a:rPr lang="en-US" sz="2400" dirty="0">
                <a:solidFill>
                  <a:srgbClr val="212529"/>
                </a:solidFill>
                <a:latin typeface="Arial" panose="020B0604020202020204" pitchFamily="34" charset="0"/>
                <a:cs typeface="Arial" panose="020B0604020202020204" pitchFamily="34" charset="0"/>
              </a:rPr>
              <a:t>ALL - Compare value to every value return by subquery</a:t>
            </a:r>
          </a:p>
          <a:p>
            <a:r>
              <a:rPr lang="en-US" sz="2400" dirty="0">
                <a:solidFill>
                  <a:srgbClr val="212529"/>
                </a:solidFill>
                <a:latin typeface="Arial" panose="020B0604020202020204" pitchFamily="34" charset="0"/>
                <a:cs typeface="Arial" panose="020B0604020202020204" pitchFamily="34" charset="0"/>
              </a:rPr>
              <a:t>IN – The IN operator allows you to specify multiple values in a WHERE clause.</a:t>
            </a:r>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9613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Data Control Language (DCL)</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eaLnBrk="0" fontAlgn="base" hangingPunct="0">
              <a:lnSpc>
                <a:spcPct val="100000"/>
              </a:lnSpc>
              <a:spcBef>
                <a:spcPct val="0"/>
              </a:spcBef>
              <a:spcAft>
                <a:spcPct val="0"/>
              </a:spcAft>
              <a:buClrTx/>
            </a:pP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A Data Control Language is a syntax similar to a computer programming language used to control access to data stored in a database (Authorization). </a:t>
            </a:r>
          </a:p>
          <a:p>
            <a:pPr marL="0" indent="0" eaLnBrk="0" fontAlgn="base" hangingPunct="0">
              <a:lnSpc>
                <a:spcPct val="100000"/>
              </a:lnSpc>
              <a:spcBef>
                <a:spcPct val="0"/>
              </a:spcBef>
              <a:spcAft>
                <a:spcPct val="0"/>
              </a:spcAft>
              <a:buClrTx/>
              <a:buNone/>
            </a:pPr>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Examples of DCL c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ommands</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t>
            </a:r>
          </a:p>
          <a:p>
            <a:pPr eaLnBrk="0" fontAlgn="base" hangingPunct="0">
              <a:lnSpc>
                <a:spcPct val="100000"/>
              </a:lnSpc>
              <a:spcBef>
                <a:spcPct val="0"/>
              </a:spcBef>
              <a:spcAft>
                <a:spcPct val="0"/>
              </a:spcAft>
              <a:buClrTx/>
            </a:pP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GRANT: allow specified users to perform specified tasks. </a:t>
            </a:r>
          </a:p>
          <a:p>
            <a:pPr eaLnBrk="0" fontAlgn="base" hangingPunct="0">
              <a:lnSpc>
                <a:spcPct val="100000"/>
              </a:lnSpc>
              <a:spcBef>
                <a:spcPct val="0"/>
              </a:spcBef>
              <a:spcAft>
                <a:spcPct val="0"/>
              </a:spcAft>
              <a:buClrTx/>
            </a:pP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REVOKE: cancel previously granted or denied permissions. </a:t>
            </a:r>
          </a:p>
          <a:p>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4260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Transaction Control Language(TCL)</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r>
              <a:rPr lang="en-US" sz="2200" b="0" i="0" dirty="0">
                <a:effectLst/>
                <a:latin typeface="Arial" panose="020B0604020202020204" pitchFamily="34" charset="0"/>
                <a:cs typeface="Arial" panose="020B0604020202020204" pitchFamily="34" charset="0"/>
              </a:rPr>
              <a:t>Transaction Control Language commands are used to manage transactions in the database. </a:t>
            </a:r>
          </a:p>
          <a:p>
            <a:r>
              <a:rPr lang="en-US" sz="2200" b="0" i="0" dirty="0">
                <a:effectLst/>
                <a:latin typeface="Arial" panose="020B0604020202020204" pitchFamily="34" charset="0"/>
                <a:cs typeface="Arial" panose="020B0604020202020204" pitchFamily="34" charset="0"/>
              </a:rPr>
              <a:t>These are used to manage the changes made by DML-statements.</a:t>
            </a:r>
          </a:p>
          <a:p>
            <a:r>
              <a:rPr lang="en-US" sz="2200" b="0" i="0" dirty="0">
                <a:effectLst/>
                <a:latin typeface="Arial" panose="020B0604020202020204" pitchFamily="34" charset="0"/>
                <a:cs typeface="Arial" panose="020B0604020202020204" pitchFamily="34" charset="0"/>
              </a:rPr>
              <a:t>It also allows statements to be grouped together into logical transactions.</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13300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Transaction Control Language(TCL)</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Examples of TCL commands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ClrTx/>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COMMIT: </a:t>
            </a:r>
            <a:b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Commit command is used to permanently save any transaction into the </a:t>
            </a:r>
            <a:b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database.</a:t>
            </a:r>
          </a:p>
          <a:p>
            <a:pPr eaLnBrk="0" fontAlgn="base" hangingPunct="0">
              <a:lnSpc>
                <a:spcPct val="100000"/>
              </a:lnSpc>
              <a:spcBef>
                <a:spcPct val="0"/>
              </a:spcBef>
              <a:spcAft>
                <a:spcPct val="0"/>
              </a:spcAft>
              <a:buClrTx/>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ROLLBACK: </a:t>
            </a:r>
            <a:b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command restores the database to last committed state. It is also used </a:t>
            </a:r>
            <a:b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with </a:t>
            </a:r>
            <a:r>
              <a:rPr kumimoji="0" lang="en-US" altLang="en-US" sz="2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savepoint</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command to jump to a </a:t>
            </a:r>
            <a:r>
              <a:rPr kumimoji="0" lang="en-US" altLang="en-US" sz="2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savepoint</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a transaction. </a:t>
            </a:r>
          </a:p>
          <a:p>
            <a:pPr eaLnBrk="0" fontAlgn="base" hangingPunct="0">
              <a:lnSpc>
                <a:spcPct val="100000"/>
              </a:lnSpc>
              <a:spcBef>
                <a:spcPct val="0"/>
              </a:spcBef>
              <a:spcAft>
                <a:spcPct val="0"/>
              </a:spcAft>
              <a:buClrTx/>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SAVEPOINT: </a:t>
            </a:r>
            <a:b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Savepoint</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command is used to temporarily save a transaction so that you </a:t>
            </a:r>
            <a:b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can rollback to that point whenever necessary. </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28271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Stored Procedure </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799" y="1411549"/>
            <a:ext cx="10509315" cy="4951543"/>
          </a:xfrm>
        </p:spPr>
        <p:txBody>
          <a:bodyPr>
            <a:noAutofit/>
          </a:bodyPr>
          <a:lstStyle/>
          <a:p>
            <a:pPr eaLnBrk="0" fontAlgn="base" hangingPunct="0">
              <a:lnSpc>
                <a:spcPct val="100000"/>
              </a:lnSpc>
              <a:spcBef>
                <a:spcPct val="0"/>
              </a:spcBef>
              <a:spcAft>
                <a:spcPct val="0"/>
              </a:spcAft>
              <a:buClrTx/>
            </a:pPr>
            <a:r>
              <a:rPr lang="en-US" altLang="en-US" sz="2200" dirty="0">
                <a:latin typeface="Times New Roman" panose="02020603050405020304" pitchFamily="18" charset="0"/>
                <a:cs typeface="Times New Roman" panose="02020603050405020304" pitchFamily="18" charset="0"/>
              </a:rPr>
              <a:t>A stored procedure is a prepared SQL code that you can save, so the code can be reused over and over again.</a:t>
            </a:r>
          </a:p>
          <a:p>
            <a:pPr eaLnBrk="0" fontAlgn="base" hangingPunct="0">
              <a:lnSpc>
                <a:spcPct val="100000"/>
              </a:lnSpc>
              <a:spcBef>
                <a:spcPct val="0"/>
              </a:spcBef>
              <a:spcAft>
                <a:spcPct val="0"/>
              </a:spcAft>
              <a:buClrTx/>
            </a:pPr>
            <a:r>
              <a:rPr lang="en-US" altLang="en-US" sz="2200" dirty="0">
                <a:latin typeface="Times New Roman" panose="02020603050405020304" pitchFamily="18" charset="0"/>
                <a:cs typeface="Times New Roman" panose="02020603050405020304" pitchFamily="18" charset="0"/>
              </a:rPr>
              <a:t>So if you have an SQL query that you write over and over again, save it as a stored procedure, and then just call it to execute it.</a:t>
            </a:r>
          </a:p>
          <a:p>
            <a:pPr eaLnBrk="0" fontAlgn="base" hangingPunct="0">
              <a:lnSpc>
                <a:spcPct val="100000"/>
              </a:lnSpc>
              <a:spcBef>
                <a:spcPct val="0"/>
              </a:spcBef>
              <a:spcAft>
                <a:spcPct val="0"/>
              </a:spcAft>
              <a:buClrTx/>
            </a:pPr>
            <a:r>
              <a:rPr lang="en-US" altLang="en-US" sz="2200" dirty="0">
                <a:latin typeface="Times New Roman" panose="02020603050405020304" pitchFamily="18" charset="0"/>
                <a:cs typeface="Times New Roman" panose="02020603050405020304" pitchFamily="18" charset="0"/>
              </a:rPr>
              <a:t>You can also pass parameters to a stored procedure, so that the stored procedure can act based on the parameter value(s) that is passed.</a:t>
            </a:r>
          </a:p>
          <a:p>
            <a:pPr marL="0" indent="0" eaLnBrk="0" fontAlgn="base" hangingPunct="0">
              <a:lnSpc>
                <a:spcPct val="100000"/>
              </a:lnSpc>
              <a:spcBef>
                <a:spcPct val="0"/>
              </a:spcBef>
              <a:spcAft>
                <a:spcPct val="0"/>
              </a:spcAft>
              <a:buClrTx/>
              <a:buNone/>
            </a:pPr>
            <a:endParaRPr lang="en-US" altLang="en-US" sz="22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None/>
            </a:pPr>
            <a:r>
              <a:rPr lang="en-US" altLang="en-US" sz="2200" dirty="0">
                <a:latin typeface="Times New Roman" panose="02020603050405020304" pitchFamily="18" charset="0"/>
                <a:cs typeface="Times New Roman" panose="02020603050405020304" pitchFamily="18" charset="0"/>
              </a:rPr>
              <a:t>Stored Procedure Syntax:</a:t>
            </a:r>
          </a:p>
          <a:p>
            <a:pPr marL="274320" lvl="1" indent="0" eaLnBrk="0" fontAlgn="base" hangingPunct="0">
              <a:spcBef>
                <a:spcPct val="0"/>
              </a:spcBef>
              <a:spcAft>
                <a:spcPct val="0"/>
              </a:spcAft>
              <a:buClrTx/>
              <a:buNone/>
            </a:pPr>
            <a:r>
              <a:rPr lang="en-US" altLang="en-US" sz="2000" dirty="0">
                <a:latin typeface="Times New Roman" panose="02020603050405020304" pitchFamily="18" charset="0"/>
                <a:cs typeface="Times New Roman" panose="02020603050405020304" pitchFamily="18" charset="0"/>
              </a:rPr>
              <a:t>CREATE PROCEDURE </a:t>
            </a:r>
            <a:r>
              <a:rPr lang="en-US" altLang="en-US" sz="2000" dirty="0" err="1">
                <a:latin typeface="Times New Roman" panose="02020603050405020304" pitchFamily="18" charset="0"/>
                <a:cs typeface="Times New Roman" panose="02020603050405020304" pitchFamily="18" charset="0"/>
              </a:rPr>
              <a:t>procedure_name</a:t>
            </a:r>
            <a:endParaRPr lang="en-US" altLang="en-US" sz="2000" dirty="0">
              <a:latin typeface="Times New Roman" panose="02020603050405020304" pitchFamily="18" charset="0"/>
              <a:cs typeface="Times New Roman" panose="02020603050405020304" pitchFamily="18" charset="0"/>
            </a:endParaRPr>
          </a:p>
          <a:p>
            <a:pPr marL="274320" lvl="1" indent="0" eaLnBrk="0" fontAlgn="base" hangingPunct="0">
              <a:spcBef>
                <a:spcPct val="0"/>
              </a:spcBef>
              <a:spcAft>
                <a:spcPct val="0"/>
              </a:spcAft>
              <a:buClrTx/>
              <a:buNone/>
            </a:pPr>
            <a:r>
              <a:rPr lang="en-US" altLang="en-US" sz="2000" dirty="0">
                <a:latin typeface="Times New Roman" panose="02020603050405020304" pitchFamily="18" charset="0"/>
                <a:cs typeface="Times New Roman" panose="02020603050405020304" pitchFamily="18" charset="0"/>
              </a:rPr>
              <a:t>AS</a:t>
            </a:r>
          </a:p>
          <a:p>
            <a:pPr marL="274320" lvl="1" indent="0" eaLnBrk="0" fontAlgn="base" hangingPunct="0">
              <a:spcBef>
                <a:spcPct val="0"/>
              </a:spcBef>
              <a:spcAft>
                <a:spcPct val="0"/>
              </a:spcAft>
              <a:buClrTx/>
              <a:buNone/>
            </a:pPr>
            <a:r>
              <a:rPr lang="en-US" altLang="en-US" sz="2000" dirty="0" err="1">
                <a:latin typeface="Times New Roman" panose="02020603050405020304" pitchFamily="18" charset="0"/>
                <a:cs typeface="Times New Roman" panose="02020603050405020304" pitchFamily="18" charset="0"/>
              </a:rPr>
              <a:t>sql_statement</a:t>
            </a:r>
            <a:endParaRPr lang="en-US" altLang="en-US" sz="2000" dirty="0">
              <a:latin typeface="Times New Roman" panose="02020603050405020304" pitchFamily="18" charset="0"/>
              <a:cs typeface="Times New Roman" panose="02020603050405020304" pitchFamily="18" charset="0"/>
            </a:endParaRPr>
          </a:p>
          <a:p>
            <a:pPr marL="274320" lvl="1" indent="0" eaLnBrk="0" fontAlgn="base" hangingPunct="0">
              <a:spcBef>
                <a:spcPct val="0"/>
              </a:spcBef>
              <a:spcAft>
                <a:spcPct val="0"/>
              </a:spcAft>
              <a:buClrTx/>
              <a:buNone/>
            </a:pPr>
            <a:r>
              <a:rPr lang="en-US" altLang="en-US" sz="2000" dirty="0">
                <a:latin typeface="Times New Roman" panose="02020603050405020304" pitchFamily="18" charset="0"/>
                <a:cs typeface="Times New Roman" panose="02020603050405020304" pitchFamily="18" charset="0"/>
              </a:rPr>
              <a:t>GO;</a:t>
            </a:r>
          </a:p>
          <a:p>
            <a:pPr marL="274320" lvl="1" indent="0" eaLnBrk="0" fontAlgn="base" hangingPunct="0">
              <a:spcBef>
                <a:spcPct val="0"/>
              </a:spcBef>
              <a:spcAft>
                <a:spcPct val="0"/>
              </a:spcAft>
              <a:buClrTx/>
              <a:buNone/>
            </a:pPr>
            <a:endParaRPr lang="en-US" altLang="en-US" sz="20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None/>
            </a:pPr>
            <a:r>
              <a:rPr lang="en-US" altLang="en-US" sz="2200" dirty="0">
                <a:latin typeface="Times New Roman" panose="02020603050405020304" pitchFamily="18" charset="0"/>
                <a:cs typeface="Times New Roman" panose="02020603050405020304" pitchFamily="18" charset="0"/>
              </a:rPr>
              <a:t>Execute a Stored Procedure:</a:t>
            </a:r>
          </a:p>
          <a:p>
            <a:pPr marL="274320" lvl="1" indent="0" eaLnBrk="0" fontAlgn="base" hangingPunct="0">
              <a:spcBef>
                <a:spcPct val="0"/>
              </a:spcBef>
              <a:spcAft>
                <a:spcPct val="0"/>
              </a:spcAft>
              <a:buClrTx/>
              <a:buNone/>
            </a:pPr>
            <a:r>
              <a:rPr lang="en-US" altLang="en-US" sz="2000" dirty="0">
                <a:latin typeface="Times New Roman" panose="02020603050405020304" pitchFamily="18" charset="0"/>
                <a:cs typeface="Times New Roman" panose="02020603050405020304" pitchFamily="18" charset="0"/>
              </a:rPr>
              <a:t>EXEC </a:t>
            </a:r>
            <a:r>
              <a:rPr lang="en-US" altLang="en-US" sz="2000" dirty="0" err="1">
                <a:latin typeface="Times New Roman" panose="02020603050405020304" pitchFamily="18" charset="0"/>
                <a:cs typeface="Times New Roman" panose="02020603050405020304" pitchFamily="18" charset="0"/>
              </a:rPr>
              <a:t>procedure_name</a:t>
            </a:r>
            <a:r>
              <a:rPr lang="en-US" altLang="en-US" sz="2000" dirty="0">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56627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Stored Procedure </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799" y="1411549"/>
            <a:ext cx="10509315" cy="4951543"/>
          </a:xfrm>
        </p:spPr>
        <p:txBody>
          <a:bodyPr>
            <a:noAutofit/>
          </a:bodyPr>
          <a:lstStyle/>
          <a:p>
            <a:pPr eaLnBrk="0" fontAlgn="base" hangingPunct="0">
              <a:lnSpc>
                <a:spcPct val="100000"/>
              </a:lnSpc>
              <a:spcBef>
                <a:spcPct val="0"/>
              </a:spcBef>
              <a:spcAft>
                <a:spcPct val="0"/>
              </a:spcAft>
              <a:buClrTx/>
            </a:pPr>
            <a:r>
              <a:rPr lang="en-US" altLang="en-US" sz="2200" dirty="0">
                <a:latin typeface="Times New Roman" panose="02020603050405020304" pitchFamily="18" charset="0"/>
                <a:cs typeface="Times New Roman" panose="02020603050405020304" pitchFamily="18" charset="0"/>
              </a:rPr>
              <a:t>Example</a:t>
            </a:r>
          </a:p>
          <a:p>
            <a:pPr marL="274320" lvl="1" indent="0" eaLnBrk="0" fontAlgn="base" hangingPunct="0">
              <a:spcBef>
                <a:spcPct val="0"/>
              </a:spcBef>
              <a:spcAft>
                <a:spcPct val="0"/>
              </a:spcAft>
              <a:buClrTx/>
              <a:buNone/>
            </a:pPr>
            <a:r>
              <a:rPr lang="en-US" altLang="en-US" sz="2200" dirty="0">
                <a:latin typeface="Times New Roman" panose="02020603050405020304" pitchFamily="18" charset="0"/>
                <a:cs typeface="Times New Roman" panose="02020603050405020304" pitchFamily="18" charset="0"/>
              </a:rPr>
              <a:t>CREATE PROCEDURE </a:t>
            </a:r>
            <a:r>
              <a:rPr lang="en-US" altLang="en-US" sz="2200" dirty="0" err="1">
                <a:latin typeface="Times New Roman" panose="02020603050405020304" pitchFamily="18" charset="0"/>
                <a:cs typeface="Times New Roman" panose="02020603050405020304" pitchFamily="18" charset="0"/>
              </a:rPr>
              <a:t>SelectStudents</a:t>
            </a:r>
            <a:endParaRPr lang="en-US" altLang="en-US" sz="2200" dirty="0">
              <a:latin typeface="Times New Roman" panose="02020603050405020304" pitchFamily="18" charset="0"/>
              <a:cs typeface="Times New Roman" panose="02020603050405020304" pitchFamily="18" charset="0"/>
            </a:endParaRPr>
          </a:p>
          <a:p>
            <a:pPr marL="274320" lvl="1" indent="0" eaLnBrk="0" fontAlgn="base" hangingPunct="0">
              <a:spcBef>
                <a:spcPct val="0"/>
              </a:spcBef>
              <a:spcAft>
                <a:spcPct val="0"/>
              </a:spcAft>
              <a:buClrTx/>
              <a:buNone/>
            </a:pPr>
            <a:r>
              <a:rPr lang="en-US" altLang="en-US" sz="2200" dirty="0">
                <a:latin typeface="Times New Roman" panose="02020603050405020304" pitchFamily="18" charset="0"/>
                <a:cs typeface="Times New Roman" panose="02020603050405020304" pitchFamily="18" charset="0"/>
              </a:rPr>
              <a:t>AS</a:t>
            </a:r>
          </a:p>
          <a:p>
            <a:pPr marL="274320" lvl="1" indent="0" eaLnBrk="0" fontAlgn="base" hangingPunct="0">
              <a:spcBef>
                <a:spcPct val="0"/>
              </a:spcBef>
              <a:spcAft>
                <a:spcPct val="0"/>
              </a:spcAft>
              <a:buClrTx/>
              <a:buNone/>
            </a:pPr>
            <a:r>
              <a:rPr lang="en-US" altLang="en-US" sz="2200" dirty="0">
                <a:latin typeface="Times New Roman" panose="02020603050405020304" pitchFamily="18" charset="0"/>
                <a:cs typeface="Times New Roman" panose="02020603050405020304" pitchFamily="18" charset="0"/>
              </a:rPr>
              <a:t>SELECT * FROM Students</a:t>
            </a:r>
          </a:p>
          <a:p>
            <a:pPr marL="274320" lvl="1" indent="0" eaLnBrk="0" fontAlgn="base" hangingPunct="0">
              <a:spcBef>
                <a:spcPct val="0"/>
              </a:spcBef>
              <a:spcAft>
                <a:spcPct val="0"/>
              </a:spcAft>
              <a:buClrTx/>
              <a:buNone/>
            </a:pPr>
            <a:r>
              <a:rPr lang="en-US" altLang="en-US" sz="2200" dirty="0">
                <a:latin typeface="Times New Roman" panose="02020603050405020304" pitchFamily="18" charset="0"/>
                <a:cs typeface="Times New Roman" panose="02020603050405020304" pitchFamily="18" charset="0"/>
              </a:rPr>
              <a:t>GO;</a:t>
            </a:r>
          </a:p>
          <a:p>
            <a:pPr marL="0" indent="0" eaLnBrk="0" fontAlgn="base" hangingPunct="0">
              <a:lnSpc>
                <a:spcPct val="100000"/>
              </a:lnSpc>
              <a:spcBef>
                <a:spcPct val="0"/>
              </a:spcBef>
              <a:spcAft>
                <a:spcPct val="0"/>
              </a:spcAft>
              <a:buClrTx/>
              <a:buNone/>
            </a:pPr>
            <a:endParaRPr lang="en-US" altLang="en-US" sz="22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None/>
            </a:pPr>
            <a:r>
              <a:rPr lang="en-US" altLang="en-US" sz="2200" dirty="0">
                <a:latin typeface="Times New Roman" panose="02020603050405020304" pitchFamily="18" charset="0"/>
                <a:cs typeface="Times New Roman" panose="02020603050405020304" pitchFamily="18" charset="0"/>
              </a:rPr>
              <a:t>Execute the stored procedure above as follows:</a:t>
            </a:r>
          </a:p>
          <a:p>
            <a:pPr eaLnBrk="0" fontAlgn="base" hangingPunct="0">
              <a:lnSpc>
                <a:spcPct val="100000"/>
              </a:lnSpc>
              <a:spcBef>
                <a:spcPct val="0"/>
              </a:spcBef>
              <a:spcAft>
                <a:spcPct val="0"/>
              </a:spcAft>
              <a:buClrTx/>
            </a:pPr>
            <a:r>
              <a:rPr lang="en-US" altLang="en-US" sz="2200" dirty="0">
                <a:latin typeface="Times New Roman" panose="02020603050405020304" pitchFamily="18" charset="0"/>
                <a:cs typeface="Times New Roman" panose="02020603050405020304" pitchFamily="18" charset="0"/>
              </a:rPr>
              <a:t>Example</a:t>
            </a:r>
          </a:p>
          <a:p>
            <a:pPr marL="274320" lvl="1" indent="0" eaLnBrk="0" fontAlgn="base" hangingPunct="0">
              <a:spcBef>
                <a:spcPct val="0"/>
              </a:spcBef>
              <a:spcAft>
                <a:spcPct val="0"/>
              </a:spcAft>
              <a:buClrTx/>
              <a:buNone/>
            </a:pPr>
            <a:r>
              <a:rPr lang="en-US" altLang="en-US" sz="2200" dirty="0">
                <a:latin typeface="Times New Roman" panose="02020603050405020304" pitchFamily="18" charset="0"/>
                <a:cs typeface="Times New Roman" panose="02020603050405020304" pitchFamily="18" charset="0"/>
              </a:rPr>
              <a:t>EXEC </a:t>
            </a:r>
            <a:r>
              <a:rPr lang="en-US" altLang="en-US" sz="2200" dirty="0" err="1">
                <a:latin typeface="Times New Roman" panose="02020603050405020304" pitchFamily="18" charset="0"/>
                <a:cs typeface="Times New Roman" panose="02020603050405020304" pitchFamily="18" charset="0"/>
              </a:rPr>
              <a:t>SelectStudents</a:t>
            </a:r>
            <a:r>
              <a:rPr lang="en-US" altLang="en-US" sz="2200" dirty="0">
                <a:latin typeface="Times New Roman" panose="02020603050405020304" pitchFamily="18" charset="0"/>
                <a:cs typeface="Times New Roman" panose="02020603050405020304" pitchFamily="18" charset="0"/>
              </a:rPr>
              <a:t>;</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3355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QBE (Query By Example)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799" y="1411549"/>
            <a:ext cx="10509315" cy="4951543"/>
          </a:xfrm>
        </p:spPr>
        <p:txBody>
          <a:bodyPr>
            <a:noAutofit/>
          </a:bodyPr>
          <a:lstStyle/>
          <a:p>
            <a:pPr eaLnBrk="0" fontAlgn="base" hangingPunct="0">
              <a:lnSpc>
                <a:spcPct val="100000"/>
              </a:lnSpc>
              <a:spcBef>
                <a:spcPct val="0"/>
              </a:spcBef>
              <a:spcAft>
                <a:spcPct val="0"/>
              </a:spcAft>
              <a:buClrTx/>
            </a:pPr>
            <a:r>
              <a:rPr lang="en-US" altLang="en-US" sz="2200" dirty="0">
                <a:latin typeface="Times New Roman" panose="02020603050405020304" pitchFamily="18" charset="0"/>
                <a:cs typeface="Times New Roman" panose="02020603050405020304" pitchFamily="18" charset="0"/>
              </a:rPr>
              <a:t>Query by example is a query language used in relational databases that allows users to search for information in tables and fields by providing a simple user interface where the user will be able to input an example of the data that he or she wants to access. </a:t>
            </a:r>
          </a:p>
          <a:p>
            <a:pPr eaLnBrk="0" fontAlgn="base" hangingPunct="0">
              <a:lnSpc>
                <a:spcPct val="100000"/>
              </a:lnSpc>
              <a:spcBef>
                <a:spcPct val="0"/>
              </a:spcBef>
              <a:spcAft>
                <a:spcPct val="0"/>
              </a:spcAft>
              <a:buClrTx/>
            </a:pPr>
            <a:r>
              <a:rPr lang="en-US" altLang="en-US" sz="2200" dirty="0">
                <a:latin typeface="Times New Roman" panose="02020603050405020304" pitchFamily="18" charset="0"/>
                <a:cs typeface="Times New Roman" panose="02020603050405020304" pitchFamily="18" charset="0"/>
              </a:rPr>
              <a:t>The principle of QBE is that it is merely an abstraction between the user and the real query that the database system will receive. </a:t>
            </a:r>
          </a:p>
          <a:p>
            <a:pPr eaLnBrk="0" fontAlgn="base" hangingPunct="0">
              <a:lnSpc>
                <a:spcPct val="100000"/>
              </a:lnSpc>
              <a:spcBef>
                <a:spcPct val="0"/>
              </a:spcBef>
              <a:spcAft>
                <a:spcPct val="0"/>
              </a:spcAft>
              <a:buClrTx/>
            </a:pPr>
            <a:r>
              <a:rPr lang="en-US" altLang="en-US" sz="2200" dirty="0">
                <a:latin typeface="Times New Roman" panose="02020603050405020304" pitchFamily="18" charset="0"/>
                <a:cs typeface="Times New Roman" panose="02020603050405020304" pitchFamily="18" charset="0"/>
              </a:rPr>
              <a:t>In the background, the user's query is transformed into a database manipulation language form such as SQL, and it is this SQL statement that will be executed in the background.</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57311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Student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studentId</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firstName</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lastname</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t>
            </a:r>
            <a:b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Exam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examId</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name, date) </a:t>
            </a:r>
            <a:b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Grade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gradeId</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studentId</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examId</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grade) </a:t>
            </a:r>
          </a:p>
          <a:p>
            <a:pPr marL="0" indent="0">
              <a:buNone/>
            </a:pP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Solutions:</a:t>
            </a:r>
            <a:b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SELECT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student.firstname</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exam.name,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grade.grade</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t>
            </a:r>
            <a:b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FROM Student</a:t>
            </a:r>
            <a:b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INNER JOIN Grade ON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grade.studentId</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student.studentId</a:t>
            </a:r>
            <a:b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INNER JOIN exam ON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exam.examId</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grade.examId</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t>
            </a:r>
            <a:b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ORDER BY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exam.date</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t>
            </a:r>
          </a:p>
          <a:p>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76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0" i="0" dirty="0">
                <a:solidFill>
                  <a:schemeClr val="tx1"/>
                </a:solidFill>
                <a:effectLst/>
                <a:latin typeface="Arial" panose="020B0604020202020204" pitchFamily="34" charset="0"/>
                <a:cs typeface="Arial" panose="020B0604020202020204" pitchFamily="34" charset="0"/>
              </a:rPr>
              <a:t>Data Definition Language</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dirty="0">
                <a:latin typeface="Arial" panose="020B0604020202020204" pitchFamily="34" charset="0"/>
                <a:cs typeface="Arial" panose="020B0604020202020204" pitchFamily="34" charset="0"/>
              </a:rPr>
              <a:t>2. Constraints</a:t>
            </a:r>
          </a:p>
          <a:p>
            <a:pPr lvl="1"/>
            <a:r>
              <a:rPr lang="en-US" sz="2000" dirty="0">
                <a:latin typeface="Arial" panose="020B0604020202020204" pitchFamily="34" charset="0"/>
                <a:cs typeface="Arial" panose="020B0604020202020204" pitchFamily="34" charset="0"/>
              </a:rPr>
              <a:t>Rules to preserve the data integrity in the application</a:t>
            </a:r>
          </a:p>
          <a:p>
            <a:pPr lvl="1"/>
            <a:r>
              <a:rPr lang="en-US" sz="2000" dirty="0">
                <a:latin typeface="Arial" panose="020B0604020202020204" pitchFamily="34" charset="0"/>
                <a:cs typeface="Arial" panose="020B0604020202020204" pitchFamily="34" charset="0"/>
              </a:rPr>
              <a:t>Rules are imposed on a column of a database</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274320" lvl="1" indent="0">
              <a:buNone/>
            </a:pPr>
            <a:r>
              <a:rPr lang="en-US" sz="2000" dirty="0">
                <a:latin typeface="Arial" panose="020B0604020202020204" pitchFamily="34" charset="0"/>
                <a:cs typeface="Arial" panose="020B0604020202020204" pitchFamily="34" charset="0"/>
              </a:rPr>
              <a:t>Constraints Types :</a:t>
            </a:r>
          </a:p>
          <a:p>
            <a:pPr lvl="1"/>
            <a:r>
              <a:rPr lang="en-US" sz="2000" dirty="0">
                <a:latin typeface="Arial" panose="020B0604020202020204" pitchFamily="34" charset="0"/>
                <a:cs typeface="Arial" panose="020B0604020202020204" pitchFamily="34" charset="0"/>
              </a:rPr>
              <a:t>NOT NULL</a:t>
            </a:r>
          </a:p>
          <a:p>
            <a:pPr lvl="1"/>
            <a:r>
              <a:rPr lang="en-US" sz="2000" dirty="0">
                <a:latin typeface="Arial" panose="020B0604020202020204" pitchFamily="34" charset="0"/>
                <a:cs typeface="Arial" panose="020B0604020202020204" pitchFamily="34" charset="0"/>
              </a:rPr>
              <a:t>UNIQUE</a:t>
            </a:r>
          </a:p>
          <a:p>
            <a:pPr lvl="1"/>
            <a:r>
              <a:rPr lang="en-US" sz="2000" dirty="0">
                <a:latin typeface="Arial" panose="020B0604020202020204" pitchFamily="34" charset="0"/>
                <a:cs typeface="Arial" panose="020B0604020202020204" pitchFamily="34" charset="0"/>
              </a:rPr>
              <a:t>PRIMARY KEY</a:t>
            </a:r>
          </a:p>
          <a:p>
            <a:pPr lvl="1"/>
            <a:r>
              <a:rPr lang="en-US" sz="2000" dirty="0">
                <a:latin typeface="Arial" panose="020B0604020202020204" pitchFamily="34" charset="0"/>
                <a:cs typeface="Arial" panose="020B0604020202020204" pitchFamily="34" charset="0"/>
              </a:rPr>
              <a:t>CHECK</a:t>
            </a:r>
          </a:p>
          <a:p>
            <a:pPr lvl="1"/>
            <a:r>
              <a:rPr lang="en-US" sz="2000" dirty="0">
                <a:latin typeface="Arial" panose="020B0604020202020204" pitchFamily="34" charset="0"/>
                <a:cs typeface="Arial" panose="020B0604020202020204" pitchFamily="34" charset="0"/>
              </a:rPr>
              <a:t>FOREIGN KEY</a:t>
            </a:r>
          </a:p>
          <a:p>
            <a:pPr marL="274320" lvl="1" indent="0">
              <a:buNone/>
            </a:pPr>
            <a:br>
              <a:rPr lang="en-US" sz="20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a:t>
            </a:r>
            <a:br>
              <a:rPr lang="en-US" sz="2000" b="1"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274320" lvl="1"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2361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Student (</a:t>
            </a:r>
            <a:r>
              <a:rPr lang="en-US" altLang="en-US" sz="2200" dirty="0">
                <a:latin typeface="Arial" panose="020B0604020202020204" pitchFamily="34" charset="0"/>
                <a:cs typeface="Arial" panose="020B0604020202020204" pitchFamily="34" charset="0"/>
              </a:rPr>
              <a:t>Si</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 </a:t>
            </a:r>
            <a:r>
              <a:rPr kumimoji="0" lang="en-US" altLang="en-US" sz="2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Sname</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b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Course (</a:t>
            </a:r>
            <a:r>
              <a:rPr lang="en-US" altLang="en-US" sz="2200" dirty="0">
                <a:latin typeface="Arial" panose="020B0604020202020204" pitchFamily="34" charset="0"/>
                <a:cs typeface="Arial" panose="020B0604020202020204" pitchFamily="34" charset="0"/>
              </a:rPr>
              <a:t>C</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id, </a:t>
            </a:r>
            <a:r>
              <a:rPr kumimoji="0" lang="en-US" altLang="en-US" sz="2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Cname</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b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Bridge (</a:t>
            </a:r>
            <a:r>
              <a:rPr kumimoji="0" lang="en-US" altLang="en-US" sz="2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Sid,Cid</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indent="0">
              <a:buNone/>
            </a:pPr>
            <a:r>
              <a:rPr lang="en-US" altLang="en-US" sz="2200" dirty="0">
                <a:latin typeface="Arial" panose="020B0604020202020204" pitchFamily="34" charset="0"/>
                <a:cs typeface="Arial" panose="020B0604020202020204" pitchFamily="34" charset="0"/>
              </a:rPr>
              <a:t>Solutions:</a:t>
            </a:r>
          </a:p>
          <a:p>
            <a:pPr marL="0" indent="0">
              <a:buNone/>
            </a:pPr>
            <a:r>
              <a:rPr lang="en-US" altLang="en-US" sz="2200" dirty="0">
                <a:solidFill>
                  <a:schemeClr val="accent4">
                    <a:lumMod val="50000"/>
                  </a:schemeClr>
                </a:solidFill>
                <a:latin typeface="Arial" panose="020B0604020202020204" pitchFamily="34" charset="0"/>
                <a:cs typeface="Arial" panose="020B0604020202020204" pitchFamily="34" charset="0"/>
              </a:rPr>
              <a:t>SELECT</a:t>
            </a:r>
            <a:r>
              <a:rPr kumimoji="0" lang="en-US" altLang="en-US" sz="22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a:t>
            </a:r>
            <a:r>
              <a:rPr kumimoji="0" lang="en-US" altLang="en-US" sz="2200" b="0" i="0" u="none" strike="noStrike" cap="none" normalizeH="0" baseline="0" dirty="0" err="1">
                <a:ln>
                  <a:noFill/>
                </a:ln>
                <a:solidFill>
                  <a:schemeClr val="accent4">
                    <a:lumMod val="50000"/>
                  </a:schemeClr>
                </a:solidFill>
                <a:effectLst/>
                <a:latin typeface="Arial" panose="020B0604020202020204" pitchFamily="34" charset="0"/>
                <a:cs typeface="Arial" panose="020B0604020202020204" pitchFamily="34" charset="0"/>
              </a:rPr>
              <a:t>Student.Sname</a:t>
            </a:r>
            <a:r>
              <a:rPr kumimoji="0" lang="en-US" altLang="en-US" sz="22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a:t>
            </a:r>
            <a:r>
              <a:rPr kumimoji="0" lang="en-US" altLang="en-US" sz="2200" b="0" i="0" u="none" strike="noStrike" cap="none" normalizeH="0" baseline="0" dirty="0" err="1">
                <a:ln>
                  <a:noFill/>
                </a:ln>
                <a:solidFill>
                  <a:schemeClr val="accent4">
                    <a:lumMod val="50000"/>
                  </a:schemeClr>
                </a:solidFill>
                <a:effectLst/>
                <a:latin typeface="Arial" panose="020B0604020202020204" pitchFamily="34" charset="0"/>
                <a:cs typeface="Arial" panose="020B0604020202020204" pitchFamily="34" charset="0"/>
              </a:rPr>
              <a:t>Course.Cname</a:t>
            </a:r>
            <a:br>
              <a:rPr kumimoji="0" lang="en-US" altLang="en-US" sz="22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FROM Student , Bridge , Course </a:t>
            </a:r>
            <a:br>
              <a:rPr kumimoji="0" lang="en-US" altLang="en-US" sz="22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WHERE </a:t>
            </a:r>
            <a:r>
              <a:rPr kumimoji="0" lang="en-US" altLang="en-US" sz="2200" b="0" i="0" u="none" strike="noStrike" cap="none" normalizeH="0" baseline="0" dirty="0" err="1">
                <a:ln>
                  <a:noFill/>
                </a:ln>
                <a:solidFill>
                  <a:schemeClr val="accent4">
                    <a:lumMod val="50000"/>
                  </a:schemeClr>
                </a:solidFill>
                <a:effectLst/>
                <a:latin typeface="Arial" panose="020B0604020202020204" pitchFamily="34" charset="0"/>
                <a:cs typeface="Arial" panose="020B0604020202020204" pitchFamily="34" charset="0"/>
              </a:rPr>
              <a:t>Bridge.Sid</a:t>
            </a:r>
            <a:r>
              <a:rPr kumimoji="0" lang="en-US" altLang="en-US" sz="22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a:t>
            </a:r>
            <a:r>
              <a:rPr lang="en-US" altLang="en-US" sz="2200" dirty="0" err="1">
                <a:solidFill>
                  <a:schemeClr val="accent4">
                    <a:lumMod val="50000"/>
                  </a:schemeClr>
                </a:solidFill>
                <a:latin typeface="Arial" panose="020B0604020202020204" pitchFamily="34" charset="0"/>
                <a:cs typeface="Arial" panose="020B0604020202020204" pitchFamily="34" charset="0"/>
              </a:rPr>
              <a:t>Student</a:t>
            </a:r>
            <a:r>
              <a:rPr kumimoji="0" lang="en-US" altLang="en-US" sz="2200" b="0" i="0" u="none" strike="noStrike" cap="none" normalizeH="0" baseline="0" dirty="0" err="1">
                <a:ln>
                  <a:noFill/>
                </a:ln>
                <a:solidFill>
                  <a:schemeClr val="accent4">
                    <a:lumMod val="50000"/>
                  </a:schemeClr>
                </a:solidFill>
                <a:effectLst/>
                <a:latin typeface="Arial" panose="020B0604020202020204" pitchFamily="34" charset="0"/>
                <a:cs typeface="Arial" panose="020B0604020202020204" pitchFamily="34" charset="0"/>
              </a:rPr>
              <a:t>.</a:t>
            </a:r>
            <a:r>
              <a:rPr lang="en-US" altLang="en-US" sz="2200" dirty="0" err="1">
                <a:solidFill>
                  <a:schemeClr val="accent4">
                    <a:lumMod val="50000"/>
                  </a:schemeClr>
                </a:solidFill>
                <a:latin typeface="Arial" panose="020B0604020202020204" pitchFamily="34" charset="0"/>
                <a:cs typeface="Arial" panose="020B0604020202020204" pitchFamily="34" charset="0"/>
              </a:rPr>
              <a:t>S</a:t>
            </a:r>
            <a:r>
              <a:rPr kumimoji="0" lang="en-US" altLang="en-US" sz="2200" b="0" i="0" u="none" strike="noStrike" cap="none" normalizeH="0" baseline="0" dirty="0" err="1">
                <a:ln>
                  <a:noFill/>
                </a:ln>
                <a:solidFill>
                  <a:schemeClr val="accent4">
                    <a:lumMod val="50000"/>
                  </a:schemeClr>
                </a:solidFill>
                <a:effectLst/>
                <a:latin typeface="Arial" panose="020B0604020202020204" pitchFamily="34" charset="0"/>
                <a:cs typeface="Arial" panose="020B0604020202020204" pitchFamily="34" charset="0"/>
              </a:rPr>
              <a:t>id</a:t>
            </a:r>
            <a:r>
              <a:rPr kumimoji="0" lang="en-US" altLang="en-US" sz="22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and </a:t>
            </a:r>
            <a:r>
              <a:rPr lang="en-US" altLang="en-US" sz="2200" dirty="0" err="1">
                <a:solidFill>
                  <a:schemeClr val="accent4">
                    <a:lumMod val="50000"/>
                  </a:schemeClr>
                </a:solidFill>
                <a:latin typeface="Arial" panose="020B0604020202020204" pitchFamily="34" charset="0"/>
                <a:cs typeface="Arial" panose="020B0604020202020204" pitchFamily="34" charset="0"/>
              </a:rPr>
              <a:t>Bridge</a:t>
            </a:r>
            <a:r>
              <a:rPr kumimoji="0" lang="en-US" altLang="en-US" sz="2200" b="0" i="0" u="none" strike="noStrike" cap="none" normalizeH="0" baseline="0" dirty="0" err="1">
                <a:ln>
                  <a:noFill/>
                </a:ln>
                <a:solidFill>
                  <a:schemeClr val="accent4">
                    <a:lumMod val="50000"/>
                  </a:schemeClr>
                </a:solidFill>
                <a:effectLst/>
                <a:latin typeface="Arial" panose="020B0604020202020204" pitchFamily="34" charset="0"/>
                <a:cs typeface="Arial" panose="020B0604020202020204" pitchFamily="34" charset="0"/>
              </a:rPr>
              <a:t>.</a:t>
            </a:r>
            <a:r>
              <a:rPr lang="en-US" altLang="en-US" sz="2200" dirty="0" err="1">
                <a:solidFill>
                  <a:schemeClr val="accent4">
                    <a:lumMod val="50000"/>
                  </a:schemeClr>
                </a:solidFill>
                <a:latin typeface="Arial" panose="020B0604020202020204" pitchFamily="34" charset="0"/>
                <a:cs typeface="Arial" panose="020B0604020202020204" pitchFamily="34" charset="0"/>
              </a:rPr>
              <a:t>C</a:t>
            </a:r>
            <a:r>
              <a:rPr kumimoji="0" lang="en-US" altLang="en-US" sz="2200" b="0" i="0" u="none" strike="noStrike" cap="none" normalizeH="0" baseline="0" dirty="0" err="1">
                <a:ln>
                  <a:noFill/>
                </a:ln>
                <a:solidFill>
                  <a:schemeClr val="accent4">
                    <a:lumMod val="50000"/>
                  </a:schemeClr>
                </a:solidFill>
                <a:effectLst/>
                <a:latin typeface="Arial" panose="020B0604020202020204" pitchFamily="34" charset="0"/>
                <a:cs typeface="Arial" panose="020B0604020202020204" pitchFamily="34" charset="0"/>
              </a:rPr>
              <a:t>id</a:t>
            </a:r>
            <a:r>
              <a:rPr kumimoji="0" lang="en-US" altLang="en-US" sz="22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 </a:t>
            </a:r>
            <a:r>
              <a:rPr lang="en-US" altLang="en-US" sz="2200" dirty="0" err="1">
                <a:solidFill>
                  <a:schemeClr val="accent4">
                    <a:lumMod val="50000"/>
                  </a:schemeClr>
                </a:solidFill>
                <a:latin typeface="Arial" panose="020B0604020202020204" pitchFamily="34" charset="0"/>
                <a:cs typeface="Arial" panose="020B0604020202020204" pitchFamily="34" charset="0"/>
              </a:rPr>
              <a:t>Course</a:t>
            </a:r>
            <a:r>
              <a:rPr kumimoji="0" lang="en-US" altLang="en-US" sz="2200" b="0" i="0" u="none" strike="noStrike" cap="none" normalizeH="0" baseline="0" dirty="0" err="1">
                <a:ln>
                  <a:noFill/>
                </a:ln>
                <a:solidFill>
                  <a:schemeClr val="accent4">
                    <a:lumMod val="50000"/>
                  </a:schemeClr>
                </a:solidFill>
                <a:effectLst/>
                <a:latin typeface="Arial" panose="020B0604020202020204" pitchFamily="34" charset="0"/>
                <a:cs typeface="Arial" panose="020B0604020202020204" pitchFamily="34" charset="0"/>
              </a:rPr>
              <a:t>.</a:t>
            </a:r>
            <a:r>
              <a:rPr lang="en-US" altLang="en-US" sz="2200" dirty="0" err="1">
                <a:solidFill>
                  <a:schemeClr val="accent4">
                    <a:lumMod val="50000"/>
                  </a:schemeClr>
                </a:solidFill>
                <a:latin typeface="Arial" panose="020B0604020202020204" pitchFamily="34" charset="0"/>
                <a:cs typeface="Arial" panose="020B0604020202020204" pitchFamily="34" charset="0"/>
              </a:rPr>
              <a:t>C</a:t>
            </a:r>
            <a:r>
              <a:rPr kumimoji="0" lang="en-US" altLang="en-US" sz="2200" b="0" i="0" u="none" strike="noStrike" cap="none" normalizeH="0" baseline="0" dirty="0" err="1">
                <a:ln>
                  <a:noFill/>
                </a:ln>
                <a:solidFill>
                  <a:schemeClr val="accent4">
                    <a:lumMod val="50000"/>
                  </a:schemeClr>
                </a:solidFill>
                <a:effectLst/>
                <a:latin typeface="Arial" panose="020B0604020202020204" pitchFamily="34" charset="0"/>
                <a:cs typeface="Arial" panose="020B0604020202020204" pitchFamily="34" charset="0"/>
              </a:rPr>
              <a:t>id</a:t>
            </a:r>
            <a:r>
              <a:rPr kumimoji="0" lang="en-US" altLang="en-US" sz="22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rPr>
              <a:t>; </a:t>
            </a:r>
          </a:p>
          <a:p>
            <a:pPr marL="0" indent="0">
              <a:buNone/>
            </a:pPr>
            <a: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t>SELECT </a:t>
            </a:r>
            <a:r>
              <a:rPr lang="en-US" altLang="en-US" sz="2200" dirty="0" err="1">
                <a:solidFill>
                  <a:srgbClr val="5CC6D6"/>
                </a:solidFill>
                <a:latin typeface="Arial" panose="020B0604020202020204" pitchFamily="34" charset="0"/>
                <a:cs typeface="Arial" panose="020B0604020202020204" pitchFamily="34" charset="0"/>
              </a:rPr>
              <a:t>Student</a:t>
            </a:r>
            <a:r>
              <a:rPr kumimoji="0" lang="en-US" altLang="en-US" sz="2200" b="0" i="0" u="none" strike="noStrike" cap="none" normalizeH="0" baseline="0" dirty="0" err="1">
                <a:ln>
                  <a:noFill/>
                </a:ln>
                <a:solidFill>
                  <a:srgbClr val="5CC6D6"/>
                </a:solidFill>
                <a:effectLst/>
                <a:latin typeface="Arial" panose="020B0604020202020204" pitchFamily="34" charset="0"/>
                <a:cs typeface="Arial" panose="020B0604020202020204" pitchFamily="34" charset="0"/>
              </a:rPr>
              <a:t>.Sname</a:t>
            </a:r>
            <a: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t>, </a:t>
            </a:r>
            <a:r>
              <a:rPr lang="en-US" altLang="en-US" sz="2200" dirty="0" err="1">
                <a:solidFill>
                  <a:srgbClr val="5CC6D6"/>
                </a:solidFill>
                <a:latin typeface="Arial" panose="020B0604020202020204" pitchFamily="34" charset="0"/>
                <a:cs typeface="Arial" panose="020B0604020202020204" pitchFamily="34" charset="0"/>
              </a:rPr>
              <a:t>Course</a:t>
            </a:r>
            <a:r>
              <a:rPr kumimoji="0" lang="en-US" altLang="en-US" sz="2200" b="0" i="0" u="none" strike="noStrike" cap="none" normalizeH="0" baseline="0" dirty="0" err="1">
                <a:ln>
                  <a:noFill/>
                </a:ln>
                <a:solidFill>
                  <a:srgbClr val="5CC6D6"/>
                </a:solidFill>
                <a:effectLst/>
                <a:latin typeface="Arial" panose="020B0604020202020204" pitchFamily="34" charset="0"/>
                <a:cs typeface="Arial" panose="020B0604020202020204" pitchFamily="34" charset="0"/>
              </a:rPr>
              <a:t>.Cname</a:t>
            </a:r>
            <a: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t> </a:t>
            </a:r>
            <a:b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t>   FROM Student</a:t>
            </a:r>
            <a:b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t>      INNER JOIN Bridge ON </a:t>
            </a:r>
            <a:r>
              <a:rPr kumimoji="0" lang="en-US" altLang="en-US" sz="2200" b="0" i="0" u="none" strike="noStrike" cap="none" normalizeH="0" baseline="0" dirty="0" err="1">
                <a:ln>
                  <a:noFill/>
                </a:ln>
                <a:solidFill>
                  <a:srgbClr val="5CC6D6"/>
                </a:solidFill>
                <a:effectLst/>
                <a:latin typeface="Arial" panose="020B0604020202020204" pitchFamily="34" charset="0"/>
                <a:cs typeface="Arial" panose="020B0604020202020204" pitchFamily="34" charset="0"/>
              </a:rPr>
              <a:t>Bridge.Sid</a:t>
            </a:r>
            <a: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t>= </a:t>
            </a:r>
            <a:r>
              <a:rPr lang="en-US" altLang="en-US" sz="2200" dirty="0" err="1">
                <a:solidFill>
                  <a:srgbClr val="5CC6D6"/>
                </a:solidFill>
                <a:latin typeface="Arial" panose="020B0604020202020204" pitchFamily="34" charset="0"/>
                <a:cs typeface="Arial" panose="020B0604020202020204" pitchFamily="34" charset="0"/>
              </a:rPr>
              <a:t>Student</a:t>
            </a:r>
            <a:r>
              <a:rPr kumimoji="0" lang="en-US" altLang="en-US" sz="2200" b="0" i="0" u="none" strike="noStrike" cap="none" normalizeH="0" baseline="0" dirty="0" err="1">
                <a:ln>
                  <a:noFill/>
                </a:ln>
                <a:solidFill>
                  <a:srgbClr val="5CC6D6"/>
                </a:solidFill>
                <a:effectLst/>
                <a:latin typeface="Arial" panose="020B0604020202020204" pitchFamily="34" charset="0"/>
                <a:cs typeface="Arial" panose="020B0604020202020204" pitchFamily="34" charset="0"/>
              </a:rPr>
              <a:t>.</a:t>
            </a:r>
            <a:r>
              <a:rPr lang="en-US" altLang="en-US" sz="2200" dirty="0" err="1">
                <a:solidFill>
                  <a:srgbClr val="5CC6D6"/>
                </a:solidFill>
                <a:latin typeface="Arial" panose="020B0604020202020204" pitchFamily="34" charset="0"/>
                <a:cs typeface="Arial" panose="020B0604020202020204" pitchFamily="34" charset="0"/>
              </a:rPr>
              <a:t>S</a:t>
            </a:r>
            <a:r>
              <a:rPr kumimoji="0" lang="en-US" altLang="en-US" sz="2200" b="0" i="0" u="none" strike="noStrike" cap="none" normalizeH="0" baseline="0" dirty="0" err="1">
                <a:ln>
                  <a:noFill/>
                </a:ln>
                <a:solidFill>
                  <a:srgbClr val="5CC6D6"/>
                </a:solidFill>
                <a:effectLst/>
                <a:latin typeface="Arial" panose="020B0604020202020204" pitchFamily="34" charset="0"/>
                <a:cs typeface="Arial" panose="020B0604020202020204" pitchFamily="34" charset="0"/>
              </a:rPr>
              <a:t>id</a:t>
            </a:r>
            <a: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t> </a:t>
            </a:r>
            <a:b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br>
            <a: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t>      INNER JOIN Course ON </a:t>
            </a:r>
            <a:r>
              <a:rPr lang="en-US" altLang="en-US" sz="2200" dirty="0" err="1">
                <a:solidFill>
                  <a:srgbClr val="5CC6D6"/>
                </a:solidFill>
                <a:latin typeface="Arial" panose="020B0604020202020204" pitchFamily="34" charset="0"/>
                <a:cs typeface="Arial" panose="020B0604020202020204" pitchFamily="34" charset="0"/>
              </a:rPr>
              <a:t>Course</a:t>
            </a:r>
            <a:r>
              <a:rPr kumimoji="0" lang="en-US" altLang="en-US" sz="2200" b="0" i="0" u="none" strike="noStrike" cap="none" normalizeH="0" baseline="0" dirty="0" err="1">
                <a:ln>
                  <a:noFill/>
                </a:ln>
                <a:solidFill>
                  <a:srgbClr val="5CC6D6"/>
                </a:solidFill>
                <a:effectLst/>
                <a:latin typeface="Arial" panose="020B0604020202020204" pitchFamily="34" charset="0"/>
                <a:cs typeface="Arial" panose="020B0604020202020204" pitchFamily="34" charset="0"/>
              </a:rPr>
              <a:t>.</a:t>
            </a:r>
            <a:r>
              <a:rPr lang="en-US" altLang="en-US" sz="2200" dirty="0" err="1">
                <a:solidFill>
                  <a:srgbClr val="5CC6D6"/>
                </a:solidFill>
                <a:latin typeface="Arial" panose="020B0604020202020204" pitchFamily="34" charset="0"/>
                <a:cs typeface="Arial" panose="020B0604020202020204" pitchFamily="34" charset="0"/>
              </a:rPr>
              <a:t>C</a:t>
            </a:r>
            <a:r>
              <a:rPr kumimoji="0" lang="en-US" altLang="en-US" sz="2200" b="0" i="0" u="none" strike="noStrike" cap="none" normalizeH="0" baseline="0" dirty="0" err="1">
                <a:ln>
                  <a:noFill/>
                </a:ln>
                <a:solidFill>
                  <a:srgbClr val="5CC6D6"/>
                </a:solidFill>
                <a:effectLst/>
                <a:latin typeface="Arial" panose="020B0604020202020204" pitchFamily="34" charset="0"/>
                <a:cs typeface="Arial" panose="020B0604020202020204" pitchFamily="34" charset="0"/>
              </a:rPr>
              <a:t>id</a:t>
            </a:r>
            <a:r>
              <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rPr>
              <a:t> = </a:t>
            </a:r>
            <a:r>
              <a:rPr lang="en-US" altLang="en-US" sz="2200" dirty="0" err="1">
                <a:solidFill>
                  <a:srgbClr val="5CC6D6"/>
                </a:solidFill>
                <a:latin typeface="Arial" panose="020B0604020202020204" pitchFamily="34" charset="0"/>
                <a:cs typeface="Arial" panose="020B0604020202020204" pitchFamily="34" charset="0"/>
              </a:rPr>
              <a:t>Bridge</a:t>
            </a:r>
            <a:r>
              <a:rPr kumimoji="0" lang="en-US" altLang="en-US" sz="2200" b="0" i="0" u="none" strike="noStrike" cap="none" normalizeH="0" baseline="0" dirty="0" err="1">
                <a:ln>
                  <a:noFill/>
                </a:ln>
                <a:solidFill>
                  <a:srgbClr val="5CC6D6"/>
                </a:solidFill>
                <a:effectLst/>
                <a:latin typeface="Arial" panose="020B0604020202020204" pitchFamily="34" charset="0"/>
                <a:cs typeface="Arial" panose="020B0604020202020204" pitchFamily="34" charset="0"/>
              </a:rPr>
              <a:t>.</a:t>
            </a:r>
            <a:r>
              <a:rPr lang="en-US" altLang="en-US" sz="2200" dirty="0" err="1">
                <a:solidFill>
                  <a:srgbClr val="5CC6D6"/>
                </a:solidFill>
                <a:latin typeface="Arial" panose="020B0604020202020204" pitchFamily="34" charset="0"/>
                <a:cs typeface="Arial" panose="020B0604020202020204" pitchFamily="34" charset="0"/>
              </a:rPr>
              <a:t>C</a:t>
            </a:r>
            <a:r>
              <a:rPr kumimoji="0" lang="en-US" altLang="en-US" sz="2200" b="0" i="0" u="none" strike="noStrike" cap="none" normalizeH="0" baseline="0" dirty="0" err="1">
                <a:ln>
                  <a:noFill/>
                </a:ln>
                <a:solidFill>
                  <a:srgbClr val="5CC6D6"/>
                </a:solidFill>
                <a:effectLst/>
                <a:latin typeface="Arial" panose="020B0604020202020204" pitchFamily="34" charset="0"/>
                <a:cs typeface="Arial" panose="020B0604020202020204" pitchFamily="34" charset="0"/>
              </a:rPr>
              <a:t>id</a:t>
            </a:r>
            <a:endParaRPr kumimoji="0" lang="en-US" altLang="en-US" sz="2200" b="0" i="0" u="none" strike="noStrike" cap="none" normalizeH="0" baseline="0" dirty="0">
              <a:ln>
                <a:noFill/>
              </a:ln>
              <a:solidFill>
                <a:srgbClr val="5CC6D6"/>
              </a:solidFill>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600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normAutofit/>
          </a:bodyPr>
          <a:lstStyle/>
          <a:p>
            <a:r>
              <a:rPr lang="en-US" sz="4000" b="1" dirty="0">
                <a:solidFill>
                  <a:schemeClr val="tx1"/>
                </a:solidFill>
                <a:latin typeface="Arial" panose="020B0604020202020204" pitchFamily="34" charset="0"/>
                <a:cs typeface="Arial" panose="020B0604020202020204" pitchFamily="34" charset="0"/>
              </a:rPr>
              <a:t>Constraints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NOT NULL Constraints</a:t>
            </a:r>
          </a:p>
          <a:p>
            <a:r>
              <a:rPr lang="en-US" sz="2200" dirty="0">
                <a:latin typeface="Arial" panose="020B0604020202020204" pitchFamily="34" charset="0"/>
                <a:cs typeface="Arial" panose="020B0604020202020204" pitchFamily="34" charset="0"/>
              </a:rPr>
              <a:t>NOT NULL constraints restricts prevent the inclusion of NULL values in a column</a:t>
            </a:r>
          </a:p>
          <a:p>
            <a:pPr marL="0" indent="0">
              <a:buNone/>
            </a:pPr>
            <a:r>
              <a:rPr lang="en-US" sz="2200" dirty="0">
                <a:latin typeface="Arial" panose="020B0604020202020204" pitchFamily="34" charset="0"/>
                <a:cs typeface="Arial" panose="020B0604020202020204" pitchFamily="34" charset="0"/>
              </a:rPr>
              <a:t>Syntax: </a:t>
            </a:r>
          </a:p>
          <a:p>
            <a:pPr marL="0" indent="0">
              <a:buNone/>
            </a:pPr>
            <a:r>
              <a:rPr lang="en-US" sz="2200" dirty="0">
                <a:latin typeface="Arial" panose="020B0604020202020204" pitchFamily="34" charset="0"/>
                <a:cs typeface="Arial" panose="020B0604020202020204" pitchFamily="34" charset="0"/>
              </a:rPr>
              <a:t> [COLUMN NAME] [DATA TYPE][NOT NULL]</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653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normAutofit/>
          </a:bodyPr>
          <a:lstStyle/>
          <a:p>
            <a:r>
              <a:rPr lang="en-US" sz="4000" b="1" dirty="0">
                <a:solidFill>
                  <a:schemeClr val="tx1"/>
                </a:solidFill>
                <a:latin typeface="Arial" panose="020B0604020202020204" pitchFamily="34" charset="0"/>
                <a:cs typeface="Arial" panose="020B0604020202020204" pitchFamily="34" charset="0"/>
              </a:rPr>
              <a:t>Constraints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NOT NULL Constraints</a:t>
            </a:r>
          </a:p>
          <a:p>
            <a:pPr marL="0" indent="0">
              <a:buNone/>
            </a:pPr>
            <a:r>
              <a:rPr lang="en-US" sz="2200" dirty="0">
                <a:latin typeface="Arial" panose="020B0604020202020204" pitchFamily="34" charset="0"/>
                <a:cs typeface="Arial" panose="020B0604020202020204" pitchFamily="34" charset="0"/>
              </a:rPr>
              <a:t>e.g.</a:t>
            </a:r>
          </a:p>
          <a:p>
            <a:pPr marL="0" indent="0">
              <a:buNone/>
            </a:pPr>
            <a:r>
              <a:rPr lang="en-US" sz="2200" dirty="0">
                <a:latin typeface="Arial" panose="020B0604020202020204" pitchFamily="34" charset="0"/>
                <a:cs typeface="Arial" panose="020B0604020202020204" pitchFamily="34" charset="0"/>
              </a:rPr>
              <a:t>CREATE TABLE Student</a:t>
            </a:r>
          </a:p>
          <a:p>
            <a:pPr marL="0" indent="0">
              <a:buNone/>
            </a:pP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Sid   INT(3) NOT NULL,</a:t>
            </a:r>
          </a:p>
          <a:p>
            <a:pPr marL="0" indent="0">
              <a:buNone/>
            </a:pPr>
            <a:r>
              <a:rPr lang="en-US" sz="2200" dirty="0" err="1">
                <a:latin typeface="Arial" panose="020B0604020202020204" pitchFamily="34" charset="0"/>
                <a:cs typeface="Arial" panose="020B0604020202020204" pitchFamily="34" charset="0"/>
              </a:rPr>
              <a:t>Sname</a:t>
            </a:r>
            <a:r>
              <a:rPr lang="en-US" sz="2200" dirty="0">
                <a:latin typeface="Arial" panose="020B0604020202020204" pitchFamily="34" charset="0"/>
                <a:cs typeface="Arial" panose="020B0604020202020204" pitchFamily="34" charset="0"/>
              </a:rPr>
              <a:t>   VARCHAR(10),</a:t>
            </a:r>
          </a:p>
          <a:p>
            <a:pPr marL="0" indent="0">
              <a:buNone/>
            </a:pPr>
            <a:r>
              <a:rPr lang="en-US" sz="2200" dirty="0">
                <a:latin typeface="Arial" panose="020B0604020202020204" pitchFamily="34" charset="0"/>
                <a:cs typeface="Arial" panose="020B0604020202020204" pitchFamily="34" charset="0"/>
              </a:rPr>
              <a:t>Age INT(3)</a:t>
            </a:r>
          </a:p>
          <a:p>
            <a:pPr marL="0" indent="0">
              <a:buNone/>
            </a:pPr>
            <a:r>
              <a:rPr lang="en-US" sz="2200" dirty="0">
                <a:latin typeface="Arial" panose="020B0604020202020204" pitchFamily="34" charset="0"/>
                <a:cs typeface="Arial" panose="020B0604020202020204" pitchFamily="34" charset="0"/>
              </a:rPr>
              <a:t>);</a:t>
            </a: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9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1" dirty="0">
                <a:solidFill>
                  <a:schemeClr val="tx1"/>
                </a:solidFill>
                <a:latin typeface="Arial" panose="020B0604020202020204" pitchFamily="34" charset="0"/>
                <a:cs typeface="Arial" panose="020B0604020202020204" pitchFamily="34" charset="0"/>
              </a:rPr>
              <a:t>Constraints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UNIQUE Constraint</a:t>
            </a:r>
          </a:p>
          <a:p>
            <a:pPr lvl="1"/>
            <a:r>
              <a:rPr lang="en-US" sz="2200" dirty="0">
                <a:latin typeface="Arial" panose="020B0604020202020204" pitchFamily="34" charset="0"/>
                <a:cs typeface="Arial" panose="020B0604020202020204" pitchFamily="34" charset="0"/>
              </a:rPr>
              <a:t>This constraint enforces barrier on the uniqueness of data</a:t>
            </a:r>
          </a:p>
          <a:p>
            <a:pPr lvl="1"/>
            <a:r>
              <a:rPr lang="en-US" sz="2200" dirty="0">
                <a:latin typeface="Arial" panose="020B0604020202020204" pitchFamily="34" charset="0"/>
                <a:cs typeface="Arial" panose="020B0604020202020204" pitchFamily="34" charset="0"/>
              </a:rPr>
              <a:t>It prevents duplication of the column data(Interestingly it allows Null (Multiple Null))</a:t>
            </a:r>
          </a:p>
          <a:p>
            <a:pPr lvl="1"/>
            <a:endParaRPr lang="en-US" sz="2200" dirty="0">
              <a:latin typeface="Arial" panose="020B0604020202020204" pitchFamily="34" charset="0"/>
              <a:cs typeface="Arial" panose="020B0604020202020204" pitchFamily="34" charset="0"/>
            </a:endParaRPr>
          </a:p>
          <a:p>
            <a:pPr marL="274320" lvl="1" indent="0">
              <a:buNone/>
            </a:pPr>
            <a:r>
              <a:rPr lang="en-US" sz="2200" dirty="0">
                <a:latin typeface="Arial" panose="020B0604020202020204" pitchFamily="34" charset="0"/>
                <a:cs typeface="Arial" panose="020B0604020202020204" pitchFamily="34" charset="0"/>
              </a:rPr>
              <a:t>Syntax:</a:t>
            </a:r>
          </a:p>
          <a:p>
            <a:pPr marL="274320" lvl="1" indent="0">
              <a:buNone/>
            </a:pPr>
            <a:r>
              <a:rPr lang="en-US" sz="2200" dirty="0">
                <a:latin typeface="Arial" panose="020B0604020202020204" pitchFamily="34" charset="0"/>
                <a:cs typeface="Arial" panose="020B0604020202020204" pitchFamily="34" charset="0"/>
              </a:rPr>
              <a:t>[COLUMN NAME] [DATA TYPE] [UNIQUE]</a:t>
            </a:r>
          </a:p>
        </p:txBody>
      </p:sp>
    </p:spTree>
    <p:extLst>
      <p:ext uri="{BB962C8B-B14F-4D97-AF65-F5344CB8AC3E}">
        <p14:creationId xmlns:p14="http://schemas.microsoft.com/office/powerpoint/2010/main" val="34894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1" dirty="0">
                <a:solidFill>
                  <a:schemeClr val="tx1"/>
                </a:solidFill>
                <a:latin typeface="Arial" panose="020B0604020202020204" pitchFamily="34" charset="0"/>
                <a:cs typeface="Arial" panose="020B0604020202020204" pitchFamily="34" charset="0"/>
              </a:rPr>
              <a:t>Constraints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UNIQUE Constraint</a:t>
            </a:r>
          </a:p>
          <a:p>
            <a:pPr marL="0" indent="0">
              <a:buNone/>
            </a:pPr>
            <a:r>
              <a:rPr lang="en-US" sz="2200" dirty="0">
                <a:latin typeface="Arial" panose="020B0604020202020204" pitchFamily="34" charset="0"/>
                <a:cs typeface="Arial" panose="020B0604020202020204" pitchFamily="34" charset="0"/>
              </a:rPr>
              <a:t>e.g.</a:t>
            </a:r>
          </a:p>
          <a:p>
            <a:pPr marL="0" indent="0">
              <a:buNone/>
            </a:pPr>
            <a:r>
              <a:rPr lang="en-US" sz="2200" dirty="0">
                <a:latin typeface="Arial" panose="020B0604020202020204" pitchFamily="34" charset="0"/>
                <a:cs typeface="Arial" panose="020B0604020202020204" pitchFamily="34" charset="0"/>
              </a:rPr>
              <a:t>CREATE TABLE Student</a:t>
            </a:r>
          </a:p>
          <a:p>
            <a:pPr marL="0" indent="0">
              <a:buNone/>
            </a:pP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Sid   INT(3) UNIQUE,</a:t>
            </a:r>
          </a:p>
          <a:p>
            <a:pPr marL="0" indent="0">
              <a:buNone/>
            </a:pPr>
            <a:r>
              <a:rPr lang="en-US" sz="2200" dirty="0" err="1">
                <a:latin typeface="Arial" panose="020B0604020202020204" pitchFamily="34" charset="0"/>
                <a:cs typeface="Arial" panose="020B0604020202020204" pitchFamily="34" charset="0"/>
              </a:rPr>
              <a:t>Sname</a:t>
            </a:r>
            <a:r>
              <a:rPr lang="en-US" sz="2200" dirty="0">
                <a:latin typeface="Arial" panose="020B0604020202020204" pitchFamily="34" charset="0"/>
                <a:cs typeface="Arial" panose="020B0604020202020204" pitchFamily="34" charset="0"/>
              </a:rPr>
              <a:t>   VARCHAR(10),</a:t>
            </a:r>
          </a:p>
          <a:p>
            <a:pPr marL="0" indent="0">
              <a:buNone/>
            </a:pPr>
            <a:r>
              <a:rPr lang="en-US" sz="2200" dirty="0">
                <a:latin typeface="Arial" panose="020B0604020202020204" pitchFamily="34" charset="0"/>
                <a:cs typeface="Arial" panose="020B0604020202020204" pitchFamily="34" charset="0"/>
              </a:rPr>
              <a:t>Age   INT</a:t>
            </a:r>
          </a:p>
          <a:p>
            <a:pPr marL="0" indent="0">
              <a:buNone/>
            </a:pP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43667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1" dirty="0">
                <a:solidFill>
                  <a:schemeClr val="tx1"/>
                </a:solidFill>
                <a:latin typeface="Arial" panose="020B0604020202020204" pitchFamily="34" charset="0"/>
                <a:cs typeface="Arial" panose="020B0604020202020204" pitchFamily="34" charset="0"/>
              </a:rPr>
              <a:t>Constraints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Primary key Constraint</a:t>
            </a:r>
          </a:p>
          <a:p>
            <a:pPr lvl="1"/>
            <a:r>
              <a:rPr lang="en-US" sz="2200" dirty="0">
                <a:latin typeface="Arial" panose="020B0604020202020204" pitchFamily="34" charset="0"/>
                <a:cs typeface="Arial" panose="020B0604020202020204" pitchFamily="34" charset="0"/>
              </a:rPr>
              <a:t>It strictly allows only unique and definite values in the column</a:t>
            </a:r>
          </a:p>
          <a:p>
            <a:pPr lvl="1"/>
            <a:endParaRPr lang="en-US" sz="2200" dirty="0">
              <a:latin typeface="Arial" panose="020B0604020202020204" pitchFamily="34" charset="0"/>
              <a:cs typeface="Arial" panose="020B0604020202020204" pitchFamily="34" charset="0"/>
            </a:endParaRPr>
          </a:p>
          <a:p>
            <a:pPr marL="274320" lvl="1" indent="0">
              <a:buNone/>
            </a:pPr>
            <a:r>
              <a:rPr lang="en-US" sz="2200" dirty="0">
                <a:latin typeface="Arial" panose="020B0604020202020204" pitchFamily="34" charset="0"/>
                <a:cs typeface="Arial" panose="020B0604020202020204" pitchFamily="34" charset="0"/>
              </a:rPr>
              <a:t>Syntax:</a:t>
            </a:r>
          </a:p>
          <a:p>
            <a:pPr marL="274320" lvl="1" indent="0">
              <a:buNone/>
            </a:pPr>
            <a:r>
              <a:rPr lang="en-US" sz="2200" dirty="0">
                <a:latin typeface="Arial" panose="020B0604020202020204" pitchFamily="34" charset="0"/>
                <a:cs typeface="Arial" panose="020B0604020202020204" pitchFamily="34" charset="0"/>
              </a:rPr>
              <a:t>[COLUMN NAME] [DATA TYPE] [PRIMARY KEY]</a:t>
            </a:r>
          </a:p>
        </p:txBody>
      </p:sp>
    </p:spTree>
    <p:extLst>
      <p:ext uri="{BB962C8B-B14F-4D97-AF65-F5344CB8AC3E}">
        <p14:creationId xmlns:p14="http://schemas.microsoft.com/office/powerpoint/2010/main" val="181697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1" dirty="0">
                <a:solidFill>
                  <a:schemeClr val="tx1"/>
                </a:solidFill>
                <a:latin typeface="Arial" panose="020B0604020202020204" pitchFamily="34" charset="0"/>
                <a:cs typeface="Arial" panose="020B0604020202020204" pitchFamily="34" charset="0"/>
              </a:rPr>
              <a:t>Constraints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Primary key Constraint</a:t>
            </a:r>
          </a:p>
          <a:p>
            <a:pPr marL="0" indent="0">
              <a:buNone/>
            </a:pPr>
            <a:r>
              <a:rPr lang="en-US" sz="2200" dirty="0">
                <a:latin typeface="Arial" panose="020B0604020202020204" pitchFamily="34" charset="0"/>
                <a:cs typeface="Arial" panose="020B0604020202020204" pitchFamily="34" charset="0"/>
              </a:rPr>
              <a:t>e.g.</a:t>
            </a:r>
          </a:p>
          <a:p>
            <a:pPr marL="0" indent="0">
              <a:buNone/>
            </a:pPr>
            <a:r>
              <a:rPr lang="en-US" sz="2200" dirty="0">
                <a:latin typeface="Arial" panose="020B0604020202020204" pitchFamily="34" charset="0"/>
                <a:cs typeface="Arial" panose="020B0604020202020204" pitchFamily="34" charset="0"/>
              </a:rPr>
              <a:t>CREATE TABLE Student</a:t>
            </a:r>
          </a:p>
          <a:p>
            <a:pPr marL="0" indent="0">
              <a:buNone/>
            </a:pPr>
            <a:r>
              <a:rPr lang="en-US" sz="2200" dirty="0">
                <a:latin typeface="Arial" panose="020B0604020202020204" pitchFamily="34" charset="0"/>
                <a:cs typeface="Arial" panose="020B0604020202020204" pitchFamily="34" charset="0"/>
              </a:rPr>
              <a:t>(</a:t>
            </a:r>
          </a:p>
          <a:p>
            <a:pPr marL="274320" lvl="1" indent="0">
              <a:buNone/>
            </a:pPr>
            <a:r>
              <a:rPr lang="en-US" sz="2000" dirty="0">
                <a:latin typeface="Arial" panose="020B0604020202020204" pitchFamily="34" charset="0"/>
                <a:cs typeface="Arial" panose="020B0604020202020204" pitchFamily="34" charset="0"/>
              </a:rPr>
              <a:t>Sid INT(2) PRIMARY KEY,</a:t>
            </a:r>
          </a:p>
          <a:p>
            <a:pPr marL="274320" lvl="1" indent="0">
              <a:buNone/>
            </a:pPr>
            <a:r>
              <a:rPr lang="en-US" sz="2000" dirty="0" err="1">
                <a:latin typeface="Arial" panose="020B0604020202020204" pitchFamily="34" charset="0"/>
                <a:cs typeface="Arial" panose="020B0604020202020204" pitchFamily="34" charset="0"/>
              </a:rPr>
              <a:t>Sname</a:t>
            </a:r>
            <a:r>
              <a:rPr lang="en-US" sz="2000" dirty="0">
                <a:latin typeface="Arial" panose="020B0604020202020204" pitchFamily="34" charset="0"/>
                <a:cs typeface="Arial" panose="020B0604020202020204" pitchFamily="34" charset="0"/>
              </a:rPr>
              <a:t> VARCHAR(10),</a:t>
            </a:r>
          </a:p>
          <a:p>
            <a:pPr marL="274320" lvl="1" indent="0">
              <a:buNone/>
            </a:pPr>
            <a:r>
              <a:rPr lang="en-US" sz="2000" dirty="0">
                <a:latin typeface="Arial" panose="020B0604020202020204" pitchFamily="34" charset="0"/>
                <a:cs typeface="Arial" panose="020B0604020202020204" pitchFamily="34" charset="0"/>
              </a:rPr>
              <a:t>Age INT(3)</a:t>
            </a:r>
          </a:p>
          <a:p>
            <a:pPr marL="0" indent="0">
              <a:buNone/>
            </a:pP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6420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1" dirty="0">
                <a:solidFill>
                  <a:schemeClr val="tx1"/>
                </a:solidFill>
                <a:latin typeface="Arial" panose="020B0604020202020204" pitchFamily="34" charset="0"/>
                <a:cs typeface="Arial" panose="020B0604020202020204" pitchFamily="34" charset="0"/>
              </a:rPr>
              <a:t>Constraints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dirty="0">
                <a:latin typeface="Arial" panose="020B0604020202020204" pitchFamily="34" charset="0"/>
                <a:cs typeface="Arial" panose="020B0604020202020204" pitchFamily="34" charset="0"/>
              </a:rPr>
              <a:t>Check Constraint</a:t>
            </a:r>
          </a:p>
          <a:p>
            <a:pPr lvl="1"/>
            <a:r>
              <a:rPr lang="en-US" sz="2200" dirty="0">
                <a:latin typeface="Arial" panose="020B0604020202020204" pitchFamily="34" charset="0"/>
                <a:cs typeface="Arial" panose="020B0604020202020204" pitchFamily="34" charset="0"/>
              </a:rPr>
              <a:t>Check constraints is added to the declaration of the attribute</a:t>
            </a:r>
          </a:p>
          <a:p>
            <a:pPr marL="274320" lvl="1" indent="0">
              <a:buNone/>
            </a:pPr>
            <a:r>
              <a:rPr lang="en-US" sz="2200" dirty="0">
                <a:latin typeface="Arial" panose="020B0604020202020204" pitchFamily="34" charset="0"/>
                <a:cs typeface="Arial" panose="020B0604020202020204" pitchFamily="34" charset="0"/>
              </a:rPr>
              <a:t>Syntax:</a:t>
            </a:r>
          </a:p>
          <a:p>
            <a:pPr marL="274320" lvl="1" indent="0">
              <a:buNone/>
            </a:pPr>
            <a:r>
              <a:rPr lang="en-US" sz="2200" dirty="0">
                <a:latin typeface="Arial" panose="020B0604020202020204" pitchFamily="34" charset="0"/>
                <a:cs typeface="Arial" panose="020B0604020202020204" pitchFamily="34" charset="0"/>
              </a:rPr>
              <a:t>CREATE TABLE </a:t>
            </a:r>
            <a:r>
              <a:rPr lang="en-US" sz="2200" dirty="0" err="1">
                <a:latin typeface="Arial" panose="020B0604020202020204" pitchFamily="34" charset="0"/>
                <a:cs typeface="Arial" panose="020B0604020202020204" pitchFamily="34" charset="0"/>
              </a:rPr>
              <a:t>table_name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a:t>
            </a:r>
          </a:p>
          <a:p>
            <a:pPr marL="274320" lvl="1" indent="0">
              <a:buNone/>
            </a:pPr>
            <a:r>
              <a:rPr lang="en-US" sz="2200" dirty="0">
                <a:latin typeface="Arial" panose="020B0604020202020204" pitchFamily="34" charset="0"/>
                <a:cs typeface="Arial" panose="020B0604020202020204" pitchFamily="34" charset="0"/>
              </a:rPr>
              <a:t>   column1    datatypes(size),</a:t>
            </a:r>
          </a:p>
          <a:p>
            <a:pPr marL="274320" lvl="1" indent="0">
              <a:buNone/>
            </a:pPr>
            <a:r>
              <a:rPr lang="en-US" sz="2200" dirty="0">
                <a:latin typeface="Arial" panose="020B0604020202020204" pitchFamily="34" charset="0"/>
                <a:cs typeface="Arial" panose="020B0604020202020204" pitchFamily="34" charset="0"/>
              </a:rPr>
              <a:t>   column2    datatypes(size),</a:t>
            </a:r>
          </a:p>
          <a:p>
            <a:pPr marL="274320" lvl="1" indent="0">
              <a:buNone/>
            </a:pPr>
            <a:r>
              <a:rPr lang="en-US" sz="2200" dirty="0">
                <a:latin typeface="Arial" panose="020B0604020202020204" pitchFamily="34" charset="0"/>
                <a:cs typeface="Arial" panose="020B0604020202020204" pitchFamily="34" charset="0"/>
              </a:rPr>
              <a:t>   ……………………………</a:t>
            </a:r>
          </a:p>
          <a:p>
            <a:pPr marL="274320" lvl="1" indent="0">
              <a:buNone/>
            </a:pPr>
            <a:r>
              <a:rPr lang="en-US" sz="2200" dirty="0">
                <a:latin typeface="Arial" panose="020B0604020202020204" pitchFamily="34" charset="0"/>
                <a:cs typeface="Arial" panose="020B0604020202020204" pitchFamily="34" charset="0"/>
              </a:rPr>
              <a:t>  CHECK(</a:t>
            </a:r>
            <a:r>
              <a:rPr lang="en-US" sz="2200" dirty="0" err="1">
                <a:latin typeface="Arial" panose="020B0604020202020204" pitchFamily="34" charset="0"/>
                <a:cs typeface="Arial" panose="020B0604020202020204" pitchFamily="34" charset="0"/>
              </a:rPr>
              <a:t>column_name</a:t>
            </a:r>
            <a:r>
              <a:rPr lang="en-US" sz="2200" dirty="0">
                <a:latin typeface="Arial" panose="020B0604020202020204" pitchFamily="34" charset="0"/>
                <a:cs typeface="Arial" panose="020B0604020202020204" pitchFamily="34" charset="0"/>
              </a:rPr>
              <a:t> condition) [DISABLE]</a:t>
            </a:r>
          </a:p>
          <a:p>
            <a:pPr marL="274320" lvl="1" indent="0">
              <a:buNone/>
            </a:pPr>
            <a:r>
              <a:rPr lang="en-US" sz="2200" dirty="0">
                <a:latin typeface="Arial" panose="020B0604020202020204" pitchFamily="34" charset="0"/>
                <a:cs typeface="Arial" panose="020B0604020202020204" pitchFamily="34" charset="0"/>
              </a:rPr>
              <a:t>);</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Note : Disable is optional</a:t>
            </a:r>
          </a:p>
        </p:txBody>
      </p:sp>
    </p:spTree>
    <p:extLst>
      <p:ext uri="{BB962C8B-B14F-4D97-AF65-F5344CB8AC3E}">
        <p14:creationId xmlns:p14="http://schemas.microsoft.com/office/powerpoint/2010/main" val="4058242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1" dirty="0">
                <a:solidFill>
                  <a:schemeClr val="tx1"/>
                </a:solidFill>
                <a:latin typeface="Arial" panose="020B0604020202020204" pitchFamily="34" charset="0"/>
                <a:cs typeface="Arial" panose="020B0604020202020204" pitchFamily="34" charset="0"/>
              </a:rPr>
              <a:t>Constraints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Check Constraint</a:t>
            </a:r>
          </a:p>
          <a:p>
            <a:pPr marL="0" indent="0">
              <a:buNone/>
            </a:pPr>
            <a:r>
              <a:rPr lang="en-US" sz="2200" dirty="0">
                <a:latin typeface="Arial" panose="020B0604020202020204" pitchFamily="34" charset="0"/>
                <a:cs typeface="Arial" panose="020B0604020202020204" pitchFamily="34" charset="0"/>
              </a:rPr>
              <a:t>e.g.</a:t>
            </a:r>
          </a:p>
          <a:p>
            <a:pPr marL="0" indent="0">
              <a:buNone/>
            </a:pPr>
            <a:r>
              <a:rPr lang="en-US" sz="2200" dirty="0">
                <a:latin typeface="Arial" panose="020B0604020202020204" pitchFamily="34" charset="0"/>
                <a:cs typeface="Arial" panose="020B0604020202020204" pitchFamily="34" charset="0"/>
              </a:rPr>
              <a:t>CREATE TABLE Student</a:t>
            </a:r>
          </a:p>
          <a:p>
            <a:pPr marL="0" indent="0">
              <a:buNone/>
            </a:pP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Sid   INT(3) PRIMARY KEY,</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Sname</a:t>
            </a:r>
            <a:r>
              <a:rPr lang="en-US" sz="2200" dirty="0">
                <a:latin typeface="Arial" panose="020B0604020202020204" pitchFamily="34" charset="0"/>
                <a:cs typeface="Arial" panose="020B0604020202020204" pitchFamily="34" charset="0"/>
              </a:rPr>
              <a:t>   VARCHAR(10),</a:t>
            </a:r>
          </a:p>
          <a:p>
            <a:pPr marL="0" indent="0">
              <a:buNone/>
            </a:pPr>
            <a:r>
              <a:rPr lang="en-US" sz="2200" dirty="0">
                <a:latin typeface="Arial" panose="020B0604020202020204" pitchFamily="34" charset="0"/>
                <a:cs typeface="Arial" panose="020B0604020202020204" pitchFamily="34" charset="0"/>
              </a:rPr>
              <a:t>  Age   INT(3)  CHECK(age&gt;=20 AND age&lt;=55)</a:t>
            </a:r>
          </a:p>
          <a:p>
            <a:pPr marL="0" indent="0">
              <a:buNone/>
            </a:pP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3333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Structured Query Language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latin typeface="Arial" panose="020B0604020202020204" pitchFamily="34" charset="0"/>
                <a:cs typeface="Arial" panose="020B0604020202020204" pitchFamily="34" charset="0"/>
              </a:rPr>
              <a:t>SQL is a database query language used for storing and managing data in Relational DBMS</a:t>
            </a:r>
          </a:p>
          <a:p>
            <a:r>
              <a:rPr lang="en-US" sz="2200" dirty="0">
                <a:latin typeface="Arial" panose="020B0604020202020204" pitchFamily="34" charset="0"/>
                <a:cs typeface="Arial" panose="020B0604020202020204" pitchFamily="34" charset="0"/>
              </a:rPr>
              <a:t>First Commercial Language</a:t>
            </a:r>
          </a:p>
          <a:p>
            <a:r>
              <a:rPr lang="en-US" sz="2200" dirty="0">
                <a:latin typeface="Arial" panose="020B0604020202020204" pitchFamily="34" charset="0"/>
                <a:cs typeface="Arial" panose="020B0604020202020204" pitchFamily="34" charset="0"/>
              </a:rPr>
              <a:t>Almost all RDBMS(MySQL, Oracle, Informix, Sybase, MS. Access) use SQL as the standard database query language</a:t>
            </a:r>
          </a:p>
          <a:p>
            <a:r>
              <a:rPr lang="en-US" sz="2200" dirty="0">
                <a:latin typeface="Arial" panose="020B0604020202020204" pitchFamily="34" charset="0"/>
                <a:cs typeface="Arial" panose="020B0604020202020204" pitchFamily="34" charset="0"/>
              </a:rPr>
              <a:t>SQL is used to perform all types of data operation in RDBMS</a:t>
            </a:r>
          </a:p>
          <a:p>
            <a:r>
              <a:rPr lang="en-US" sz="2200" dirty="0">
                <a:latin typeface="Arial" panose="020B0604020202020204" pitchFamily="34" charset="0"/>
                <a:cs typeface="Arial" panose="020B0604020202020204" pitchFamily="34" charset="0"/>
              </a:rPr>
              <a:t>SQL also used as database security, backup, user management etc.</a:t>
            </a:r>
          </a:p>
        </p:txBody>
      </p:sp>
    </p:spTree>
    <p:extLst>
      <p:ext uri="{BB962C8B-B14F-4D97-AF65-F5344CB8AC3E}">
        <p14:creationId xmlns:p14="http://schemas.microsoft.com/office/powerpoint/2010/main" val="174284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1" dirty="0">
                <a:solidFill>
                  <a:schemeClr val="tx1"/>
                </a:solidFill>
                <a:latin typeface="Arial" panose="020B0604020202020204" pitchFamily="34" charset="0"/>
                <a:cs typeface="Arial" panose="020B0604020202020204" pitchFamily="34" charset="0"/>
              </a:rPr>
              <a:t>Constraints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dirty="0">
                <a:latin typeface="Arial" panose="020B0604020202020204" pitchFamily="34" charset="0"/>
                <a:cs typeface="Arial" panose="020B0604020202020204" pitchFamily="34" charset="0"/>
              </a:rPr>
              <a:t>Foreign Key Constraints</a:t>
            </a:r>
          </a:p>
          <a:p>
            <a:pPr lvl="1"/>
            <a:r>
              <a:rPr lang="en-US" sz="2200" dirty="0">
                <a:latin typeface="Arial" panose="020B0604020202020204" pitchFamily="34" charset="0"/>
                <a:cs typeface="Arial" panose="020B0604020202020204" pitchFamily="34" charset="0"/>
              </a:rPr>
              <a:t>It is a way to enforce referential integrity within your database</a:t>
            </a:r>
          </a:p>
          <a:p>
            <a:pPr marL="274320" lvl="1" indent="0">
              <a:buNone/>
            </a:pPr>
            <a:r>
              <a:rPr lang="en-US" sz="2200" dirty="0">
                <a:latin typeface="Arial" panose="020B0604020202020204" pitchFamily="34" charset="0"/>
                <a:cs typeface="Arial" panose="020B0604020202020204" pitchFamily="34" charset="0"/>
              </a:rPr>
              <a:t>Syntax:</a:t>
            </a:r>
          </a:p>
          <a:p>
            <a:pPr marL="274320" lvl="1" indent="0">
              <a:buNone/>
            </a:pPr>
            <a:r>
              <a:rPr lang="en-US" sz="2200" dirty="0">
                <a:latin typeface="Arial" panose="020B0604020202020204" pitchFamily="34" charset="0"/>
                <a:cs typeface="Arial" panose="020B0604020202020204" pitchFamily="34" charset="0"/>
              </a:rPr>
              <a:t>CREATE TABLE </a:t>
            </a:r>
            <a:r>
              <a:rPr lang="en-US" sz="2200" dirty="0" err="1">
                <a:latin typeface="Arial" panose="020B0604020202020204" pitchFamily="34" charset="0"/>
                <a:cs typeface="Arial" panose="020B0604020202020204" pitchFamily="34" charset="0"/>
              </a:rPr>
              <a:t>table_name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a:t>
            </a:r>
          </a:p>
          <a:p>
            <a:pPr marL="274320" lvl="1" indent="0">
              <a:buNone/>
            </a:pPr>
            <a:r>
              <a:rPr lang="en-US" sz="2200" dirty="0">
                <a:latin typeface="Arial" panose="020B0604020202020204" pitchFamily="34" charset="0"/>
                <a:cs typeface="Arial" panose="020B0604020202020204" pitchFamily="34" charset="0"/>
              </a:rPr>
              <a:t>   column1    datatypes(size),</a:t>
            </a:r>
          </a:p>
          <a:p>
            <a:pPr marL="274320" lvl="1" indent="0">
              <a:buNone/>
            </a:pPr>
            <a:r>
              <a:rPr lang="en-US" sz="2200" dirty="0">
                <a:latin typeface="Arial" panose="020B0604020202020204" pitchFamily="34" charset="0"/>
                <a:cs typeface="Arial" panose="020B0604020202020204" pitchFamily="34" charset="0"/>
              </a:rPr>
              <a:t>   column2    datatypes(size),</a:t>
            </a:r>
          </a:p>
          <a:p>
            <a:pPr marL="274320" lvl="1" indent="0">
              <a:buNone/>
            </a:pPr>
            <a:r>
              <a:rPr lang="en-US" sz="2200" dirty="0">
                <a:latin typeface="Arial" panose="020B0604020202020204" pitchFamily="34" charset="0"/>
                <a:cs typeface="Arial" panose="020B0604020202020204" pitchFamily="34" charset="0"/>
              </a:rPr>
              <a:t>   ……………………………</a:t>
            </a:r>
          </a:p>
          <a:p>
            <a:pPr marL="274320" lvl="1" indent="0">
              <a:buNone/>
            </a:pPr>
            <a:r>
              <a:rPr lang="en-US" sz="2200" dirty="0">
                <a:latin typeface="Arial" panose="020B0604020202020204" pitchFamily="34" charset="0"/>
                <a:cs typeface="Arial" panose="020B0604020202020204" pitchFamily="34" charset="0"/>
              </a:rPr>
              <a:t>   FOREIGN KEY(column1, column2,..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Column_n</a:t>
            </a:r>
            <a:r>
              <a:rPr lang="en-US" sz="2200" dirty="0">
                <a:latin typeface="Arial" panose="020B0604020202020204" pitchFamily="34" charset="0"/>
                <a:cs typeface="Arial" panose="020B0604020202020204" pitchFamily="34" charset="0"/>
              </a:rPr>
              <a:t>) REFERENCES </a:t>
            </a:r>
            <a:r>
              <a:rPr lang="en-US" sz="2200" dirty="0" err="1">
                <a:latin typeface="Arial" panose="020B0604020202020204" pitchFamily="34" charset="0"/>
                <a:cs typeface="Arial" panose="020B0604020202020204" pitchFamily="34" charset="0"/>
              </a:rPr>
              <a:t>Parent_table</a:t>
            </a:r>
            <a:r>
              <a:rPr lang="en-US" sz="2200" dirty="0">
                <a:latin typeface="Arial" panose="020B0604020202020204" pitchFamily="34" charset="0"/>
                <a:cs typeface="Arial" panose="020B0604020202020204" pitchFamily="34" charset="0"/>
              </a:rPr>
              <a:t>(column1, column2,.. </a:t>
            </a:r>
            <a:r>
              <a:rPr lang="en-US" sz="2200" dirty="0" err="1">
                <a:latin typeface="Arial" panose="020B0604020202020204" pitchFamily="34" charset="0"/>
                <a:cs typeface="Arial" panose="020B0604020202020204" pitchFamily="34" charset="0"/>
              </a:rPr>
              <a:t>Column_n</a:t>
            </a:r>
            <a:r>
              <a:rPr lang="en-US" sz="2200" dirty="0">
                <a:latin typeface="Arial" panose="020B0604020202020204" pitchFamily="34" charset="0"/>
                <a:cs typeface="Arial" panose="020B0604020202020204" pitchFamily="34" charset="0"/>
              </a:rPr>
              <a:t>)</a:t>
            </a:r>
          </a:p>
          <a:p>
            <a:pPr marL="274320" lvl="1" indent="0">
              <a:buNone/>
            </a:pPr>
            <a:r>
              <a:rPr lang="en-US" sz="2200" dirty="0">
                <a:latin typeface="Arial" panose="020B0604020202020204" pitchFamily="34" charset="0"/>
                <a:cs typeface="Arial" panose="020B0604020202020204" pitchFamily="34" charset="0"/>
              </a:rPr>
              <a:t>);</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94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1" dirty="0">
                <a:solidFill>
                  <a:schemeClr val="tx1"/>
                </a:solidFill>
                <a:latin typeface="Arial" panose="020B0604020202020204" pitchFamily="34" charset="0"/>
                <a:cs typeface="Arial" panose="020B0604020202020204" pitchFamily="34" charset="0"/>
              </a:rPr>
              <a:t>Constraints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Foreign Key Constraints </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CREATE TABLE Department</a:t>
            </a:r>
          </a:p>
          <a:p>
            <a:pPr marL="0" indent="0">
              <a:buNone/>
            </a:pP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Dept_id</a:t>
            </a:r>
            <a:r>
              <a:rPr lang="en-US" sz="2200" dirty="0">
                <a:latin typeface="Arial" panose="020B0604020202020204" pitchFamily="34" charset="0"/>
                <a:cs typeface="Arial" panose="020B0604020202020204" pitchFamily="34" charset="0"/>
              </a:rPr>
              <a:t>   INT(3) PRIMARY KEY,</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Dept_name</a:t>
            </a:r>
            <a:r>
              <a:rPr lang="en-US" sz="2200" dirty="0">
                <a:latin typeface="Arial" panose="020B0604020202020204" pitchFamily="34" charset="0"/>
                <a:cs typeface="Arial" panose="020B0604020202020204" pitchFamily="34" charset="0"/>
              </a:rPr>
              <a:t>   VARCHAR(25) NOT NULL,</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Dept_block_no</a:t>
            </a:r>
            <a:r>
              <a:rPr lang="en-US" sz="2200" dirty="0">
                <a:latin typeface="Arial" panose="020B0604020202020204" pitchFamily="34" charset="0"/>
                <a:cs typeface="Arial" panose="020B0604020202020204" pitchFamily="34" charset="0"/>
              </a:rPr>
              <a:t>   INT(4)</a:t>
            </a:r>
          </a:p>
          <a:p>
            <a:pPr marL="0" indent="0">
              <a:buNone/>
            </a:pP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96734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1" dirty="0">
                <a:solidFill>
                  <a:schemeClr val="tx1"/>
                </a:solidFill>
                <a:latin typeface="Arial" panose="020B0604020202020204" pitchFamily="34" charset="0"/>
                <a:cs typeface="Arial" panose="020B0604020202020204" pitchFamily="34" charset="0"/>
              </a:rPr>
              <a:t>Constraints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5051394"/>
          </a:xfrm>
        </p:spPr>
        <p:txBody>
          <a:bodyPr>
            <a:noAutofit/>
          </a:bodyPr>
          <a:lstStyle/>
          <a:p>
            <a:pPr marL="0" indent="0">
              <a:buNone/>
            </a:pPr>
            <a:r>
              <a:rPr lang="en-US" sz="2200" b="1" dirty="0">
                <a:latin typeface="Arial" panose="020B0604020202020204" pitchFamily="34" charset="0"/>
                <a:cs typeface="Arial" panose="020B0604020202020204" pitchFamily="34" charset="0"/>
              </a:rPr>
              <a:t>Foreign Key Constraints </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CREATE TABLE Student</a:t>
            </a:r>
          </a:p>
          <a:p>
            <a:pPr marL="0" indent="0">
              <a:buNone/>
            </a:pP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Sid   INT(3) PRIMARY KEY,</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Sname</a:t>
            </a:r>
            <a:r>
              <a:rPr lang="en-US" sz="2200" dirty="0">
                <a:latin typeface="Arial" panose="020B0604020202020204" pitchFamily="34" charset="0"/>
                <a:cs typeface="Arial" panose="020B0604020202020204" pitchFamily="34" charset="0"/>
              </a:rPr>
              <a:t>   VARCHAR(10) NOT NULL,</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Dept_id</a:t>
            </a:r>
            <a:r>
              <a:rPr lang="en-US" sz="2200" dirty="0">
                <a:latin typeface="Arial" panose="020B0604020202020204" pitchFamily="34" charset="0"/>
                <a:cs typeface="Arial" panose="020B0604020202020204" pitchFamily="34" charset="0"/>
              </a:rPr>
              <a:t>   INT(3),</a:t>
            </a:r>
          </a:p>
          <a:p>
            <a:pPr marL="0" indent="0">
              <a:buNone/>
            </a:pPr>
            <a:r>
              <a:rPr lang="en-US" sz="2200" dirty="0">
                <a:latin typeface="Arial" panose="020B0604020202020204" pitchFamily="34" charset="0"/>
                <a:cs typeface="Arial" panose="020B0604020202020204" pitchFamily="34" charset="0"/>
              </a:rPr>
              <a:t>  FOREIGN KEY (</a:t>
            </a:r>
            <a:r>
              <a:rPr lang="en-US" sz="2200" dirty="0" err="1">
                <a:latin typeface="Arial" panose="020B0604020202020204" pitchFamily="34" charset="0"/>
                <a:cs typeface="Arial" panose="020B0604020202020204" pitchFamily="34" charset="0"/>
              </a:rPr>
              <a:t>Dept_id</a:t>
            </a:r>
            <a:r>
              <a:rPr lang="en-US" sz="2200" dirty="0">
                <a:latin typeface="Arial" panose="020B0604020202020204" pitchFamily="34" charset="0"/>
                <a:cs typeface="Arial" panose="020B0604020202020204" pitchFamily="34" charset="0"/>
              </a:rPr>
              <a:t>) REFERENCES department(</a:t>
            </a:r>
            <a:r>
              <a:rPr lang="en-US" sz="2200" dirty="0" err="1">
                <a:latin typeface="Arial" panose="020B0604020202020204" pitchFamily="34" charset="0"/>
                <a:cs typeface="Arial" panose="020B0604020202020204" pitchFamily="34" charset="0"/>
              </a:rPr>
              <a:t>Dept_id</a:t>
            </a: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Age   INT(3)</a:t>
            </a:r>
          </a:p>
          <a:p>
            <a:pPr marL="0" indent="0">
              <a:buNone/>
            </a:pP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8728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b="1" dirty="0">
                <a:solidFill>
                  <a:schemeClr val="tx1"/>
                </a:solidFill>
                <a:latin typeface="Arial" panose="020B0604020202020204" pitchFamily="34" charset="0"/>
                <a:cs typeface="Arial" panose="020B0604020202020204" pitchFamily="34" charset="0"/>
              </a:rPr>
              <a:t>Complex Table and Different data types</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5051394"/>
          </a:xfrm>
        </p:spPr>
        <p:txBody>
          <a:bodyPr>
            <a:noAutofit/>
          </a:bodyPr>
          <a:lstStyle/>
          <a:p>
            <a:pPr marL="0" indent="0">
              <a:buNone/>
            </a:pPr>
            <a:r>
              <a:rPr lang="en-US" sz="2200" dirty="0">
                <a:latin typeface="Arial" panose="020B0604020202020204" pitchFamily="34" charset="0"/>
                <a:cs typeface="Arial" panose="020B0604020202020204" pitchFamily="34" charset="0"/>
              </a:rPr>
              <a:t>DATABASE OFFICE</a:t>
            </a:r>
          </a:p>
          <a:p>
            <a:pPr marL="0" indent="0">
              <a:buNone/>
            </a:pPr>
            <a:r>
              <a:rPr lang="en-US" sz="2200" dirty="0">
                <a:latin typeface="Arial" panose="020B0604020202020204" pitchFamily="34" charset="0"/>
                <a:cs typeface="Arial" panose="020B0604020202020204" pitchFamily="34" charset="0"/>
              </a:rPr>
              <a:t>Table 1 = Manager (Mid Primary Key, </a:t>
            </a:r>
            <a:r>
              <a:rPr lang="en-US" sz="2200" dirty="0" err="1">
                <a:latin typeface="Arial" panose="020B0604020202020204" pitchFamily="34" charset="0"/>
                <a:cs typeface="Arial" panose="020B0604020202020204" pitchFamily="34" charset="0"/>
              </a:rPr>
              <a:t>Mname</a:t>
            </a:r>
            <a:r>
              <a:rPr lang="en-US" sz="2200" dirty="0">
                <a:latin typeface="Arial" panose="020B0604020202020204" pitchFamily="34" charset="0"/>
                <a:cs typeface="Arial" panose="020B0604020202020204" pitchFamily="34" charset="0"/>
              </a:rPr>
              <a:t> Not null, Address , Salary not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null)</a:t>
            </a:r>
          </a:p>
          <a:p>
            <a:pPr marL="0" indent="0">
              <a:buNone/>
            </a:pPr>
            <a:r>
              <a:rPr lang="en-US" sz="2200" dirty="0">
                <a:latin typeface="Arial" panose="020B0604020202020204" pitchFamily="34" charset="0"/>
                <a:cs typeface="Arial" panose="020B0604020202020204" pitchFamily="34" charset="0"/>
              </a:rPr>
              <a:t>                </a:t>
            </a:r>
          </a:p>
          <a:p>
            <a:pPr marL="0" indent="0">
              <a:buNone/>
            </a:pPr>
            <a:r>
              <a:rPr lang="en-US" sz="2200" dirty="0">
                <a:latin typeface="Arial" panose="020B0604020202020204" pitchFamily="34" charset="0"/>
                <a:cs typeface="Arial" panose="020B0604020202020204" pitchFamily="34" charset="0"/>
              </a:rPr>
              <a:t>Table 2 = Employee (Eid Primary Key, </a:t>
            </a:r>
            <a:r>
              <a:rPr lang="en-US" sz="2200" dirty="0" err="1">
                <a:latin typeface="Arial" panose="020B0604020202020204" pitchFamily="34" charset="0"/>
                <a:cs typeface="Arial" panose="020B0604020202020204" pitchFamily="34" charset="0"/>
              </a:rPr>
              <a:t>Ename</a:t>
            </a:r>
            <a:r>
              <a:rPr lang="en-US" sz="2200" dirty="0">
                <a:latin typeface="Arial" panose="020B0604020202020204" pitchFamily="34" charset="0"/>
                <a:cs typeface="Arial" panose="020B0604020202020204" pitchFamily="34" charset="0"/>
              </a:rPr>
              <a:t> not null, </a:t>
            </a:r>
            <a:r>
              <a:rPr lang="en-US" sz="2200">
                <a:latin typeface="Arial" panose="020B0604020202020204" pitchFamily="34" charset="0"/>
                <a:cs typeface="Arial" panose="020B0604020202020204" pitchFamily="34" charset="0"/>
              </a:rPr>
              <a:t>DOB DATE, </a:t>
            </a:r>
            <a:r>
              <a:rPr lang="en-US" sz="2200" dirty="0">
                <a:latin typeface="Arial" panose="020B0604020202020204" pitchFamily="34" charset="0"/>
                <a:cs typeface="Arial" panose="020B0604020202020204" pitchFamily="34" charset="0"/>
              </a:rPr>
              <a:t>age,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check age(20 to 45), foreign key(Mid))</a:t>
            </a:r>
          </a:p>
        </p:txBody>
      </p:sp>
    </p:spTree>
    <p:extLst>
      <p:ext uri="{BB962C8B-B14F-4D97-AF65-F5344CB8AC3E}">
        <p14:creationId xmlns:p14="http://schemas.microsoft.com/office/powerpoint/2010/main" val="2775224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Alter Table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349406"/>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It specify how to add, modify, drop, delete and rename columns in a table</a:t>
            </a:r>
          </a:p>
          <a:p>
            <a:r>
              <a:rPr lang="en-US" sz="2200" dirty="0">
                <a:latin typeface="Arial" panose="020B0604020202020204" pitchFamily="34" charset="0"/>
                <a:cs typeface="Arial" panose="020B0604020202020204" pitchFamily="34" charset="0"/>
              </a:rPr>
              <a:t>By adding new column in existing table</a:t>
            </a:r>
          </a:p>
          <a:p>
            <a:r>
              <a:rPr lang="en-US" sz="2200" dirty="0">
                <a:latin typeface="Arial" panose="020B0604020202020204" pitchFamily="34" charset="0"/>
                <a:cs typeface="Arial" panose="020B0604020202020204" pitchFamily="34" charset="0"/>
              </a:rPr>
              <a:t>By deleting some columns from existing table</a:t>
            </a:r>
          </a:p>
          <a:p>
            <a:r>
              <a:rPr lang="en-US" sz="2200" dirty="0">
                <a:latin typeface="Arial" panose="020B0604020202020204" pitchFamily="34" charset="0"/>
                <a:cs typeface="Arial" panose="020B0604020202020204" pitchFamily="34" charset="0"/>
              </a:rPr>
              <a:t>By modifying some columns of given table</a:t>
            </a:r>
          </a:p>
        </p:txBody>
      </p:sp>
    </p:spTree>
    <p:extLst>
      <p:ext uri="{BB962C8B-B14F-4D97-AF65-F5344CB8AC3E}">
        <p14:creationId xmlns:p14="http://schemas.microsoft.com/office/powerpoint/2010/main" val="1553515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Alter Table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lnSpcReduction="10000"/>
          </a:bodyPr>
          <a:lstStyle/>
          <a:p>
            <a:pPr marL="0" indent="0">
              <a:buNone/>
            </a:pPr>
            <a:r>
              <a:rPr lang="en-US" sz="2200" b="1" dirty="0">
                <a:latin typeface="Arial" panose="020B0604020202020204" pitchFamily="34" charset="0"/>
                <a:cs typeface="Arial" panose="020B0604020202020204" pitchFamily="34" charset="0"/>
              </a:rPr>
              <a:t>Add Column in table</a:t>
            </a:r>
          </a:p>
          <a:p>
            <a:pPr marL="0" indent="0">
              <a:buNone/>
            </a:pPr>
            <a:r>
              <a:rPr lang="en-US" sz="2200" dirty="0">
                <a:latin typeface="Arial" panose="020B0604020202020204" pitchFamily="34" charset="0"/>
                <a:cs typeface="Arial" panose="020B0604020202020204" pitchFamily="34" charset="0"/>
              </a:rPr>
              <a:t>Syntax:</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ALTER TABLE </a:t>
            </a:r>
            <a:r>
              <a:rPr lang="en-US" sz="2200" dirty="0" err="1">
                <a:latin typeface="Arial" panose="020B0604020202020204" pitchFamily="34" charset="0"/>
                <a:cs typeface="Arial" panose="020B0604020202020204" pitchFamily="34" charset="0"/>
              </a:rPr>
              <a:t>table_name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ADD </a:t>
            </a:r>
            <a:r>
              <a:rPr lang="en-US" sz="2200" dirty="0" err="1">
                <a:latin typeface="Arial" panose="020B0604020202020204" pitchFamily="34" charset="0"/>
                <a:cs typeface="Arial" panose="020B0604020202020204" pitchFamily="34" charset="0"/>
              </a:rPr>
              <a:t>column_name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column_definition</a:t>
            </a:r>
            <a:r>
              <a:rPr lang="en-US" sz="2200" dirty="0">
                <a:latin typeface="Arial" panose="020B0604020202020204" pitchFamily="34" charset="0"/>
                <a:cs typeface="Arial" panose="020B0604020202020204" pitchFamily="34" charset="0"/>
              </a:rPr>
              <a:t>;</a:t>
            </a: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e.g.</a:t>
            </a:r>
          </a:p>
          <a:p>
            <a:pPr marL="0" indent="0">
              <a:buNone/>
            </a:pPr>
            <a:r>
              <a:rPr lang="en-US" sz="2200" dirty="0">
                <a:latin typeface="Arial" panose="020B0604020202020204" pitchFamily="34" charset="0"/>
                <a:cs typeface="Arial" panose="020B0604020202020204" pitchFamily="34" charset="0"/>
              </a:rPr>
              <a:t> ALTER TABLE Student</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ADD address varchar(25);</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ALTER TABLE Student</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ADD( address varchar(25), </a:t>
            </a:r>
            <a:r>
              <a:rPr lang="en-US" sz="2200" dirty="0" err="1">
                <a:latin typeface="Arial" panose="020B0604020202020204" pitchFamily="34" charset="0"/>
                <a:cs typeface="Arial" panose="020B0604020202020204" pitchFamily="34" charset="0"/>
              </a:rPr>
              <a:t>sgender</a:t>
            </a:r>
            <a:r>
              <a:rPr lang="en-US" sz="2200" dirty="0">
                <a:latin typeface="Arial" panose="020B0604020202020204" pitchFamily="34" charset="0"/>
                <a:cs typeface="Arial" panose="020B0604020202020204" pitchFamily="34" charset="0"/>
              </a:rPr>
              <a:t> varchar(25));</a:t>
            </a:r>
          </a:p>
        </p:txBody>
      </p:sp>
    </p:spTree>
    <p:extLst>
      <p:ext uri="{BB962C8B-B14F-4D97-AF65-F5344CB8AC3E}">
        <p14:creationId xmlns:p14="http://schemas.microsoft.com/office/powerpoint/2010/main" val="25378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Alter Table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Drop Column in table</a:t>
            </a:r>
          </a:p>
          <a:p>
            <a:pPr marL="0" indent="0">
              <a:buNone/>
            </a:pPr>
            <a:r>
              <a:rPr lang="en-US" sz="2200" dirty="0">
                <a:latin typeface="Arial" panose="020B0604020202020204" pitchFamily="34" charset="0"/>
                <a:cs typeface="Arial" panose="020B0604020202020204" pitchFamily="34" charset="0"/>
              </a:rPr>
              <a:t>Syntax:</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ALTER TABLE </a:t>
            </a:r>
            <a:r>
              <a:rPr lang="en-US" sz="2200" dirty="0" err="1">
                <a:latin typeface="Arial" panose="020B0604020202020204" pitchFamily="34" charset="0"/>
                <a:cs typeface="Arial" panose="020B0604020202020204" pitchFamily="34" charset="0"/>
              </a:rPr>
              <a:t>table_name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DROP COLUMN  </a:t>
            </a:r>
            <a:r>
              <a:rPr lang="en-US" sz="2200" dirty="0" err="1">
                <a:latin typeface="Arial" panose="020B0604020202020204" pitchFamily="34" charset="0"/>
                <a:cs typeface="Arial" panose="020B0604020202020204" pitchFamily="34" charset="0"/>
              </a:rPr>
              <a:t>column_name</a:t>
            </a:r>
            <a:r>
              <a:rPr lang="en-US" sz="2200" dirty="0">
                <a:latin typeface="Arial" panose="020B0604020202020204" pitchFamily="34" charset="0"/>
                <a:cs typeface="Arial" panose="020B0604020202020204" pitchFamily="34" charset="0"/>
              </a:rPr>
              <a:t>;</a:t>
            </a: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e.g.</a:t>
            </a:r>
          </a:p>
          <a:p>
            <a:pPr marL="0" indent="0">
              <a:buNone/>
            </a:pPr>
            <a:r>
              <a:rPr lang="en-US" sz="2200" dirty="0">
                <a:latin typeface="Arial" panose="020B0604020202020204" pitchFamily="34" charset="0"/>
                <a:cs typeface="Arial" panose="020B0604020202020204" pitchFamily="34" charset="0"/>
              </a:rPr>
              <a:t> ALTER TABLE Student</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DROP COLUMN address;</a:t>
            </a: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6900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Alter Table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lnSpcReduction="10000"/>
          </a:bodyPr>
          <a:lstStyle/>
          <a:p>
            <a:pPr marL="0" indent="0">
              <a:buNone/>
            </a:pPr>
            <a:r>
              <a:rPr lang="en-US" sz="2200" b="1" dirty="0">
                <a:latin typeface="Arial" panose="020B0604020202020204" pitchFamily="34" charset="0"/>
                <a:cs typeface="Arial" panose="020B0604020202020204" pitchFamily="34" charset="0"/>
              </a:rPr>
              <a:t>Modify Column in table</a:t>
            </a:r>
          </a:p>
          <a:p>
            <a:pPr marL="0" indent="0">
              <a:buNone/>
            </a:pPr>
            <a:r>
              <a:rPr lang="en-US" sz="2200" dirty="0">
                <a:latin typeface="Arial" panose="020B0604020202020204" pitchFamily="34" charset="0"/>
                <a:cs typeface="Arial" panose="020B0604020202020204" pitchFamily="34" charset="0"/>
              </a:rPr>
              <a:t>Syntax:</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ALTER TABLE </a:t>
            </a:r>
            <a:r>
              <a:rPr lang="en-US" sz="2200" dirty="0" err="1">
                <a:latin typeface="Arial" panose="020B0604020202020204" pitchFamily="34" charset="0"/>
                <a:cs typeface="Arial" panose="020B0604020202020204" pitchFamily="34" charset="0"/>
              </a:rPr>
              <a:t>table_name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MODIFY </a:t>
            </a:r>
            <a:r>
              <a:rPr lang="en-US" sz="2200" dirty="0" err="1">
                <a:latin typeface="Arial" panose="020B0604020202020204" pitchFamily="34" charset="0"/>
                <a:cs typeface="Arial" panose="020B0604020202020204" pitchFamily="34" charset="0"/>
              </a:rPr>
              <a:t>column_name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column_type</a:t>
            </a:r>
            <a:r>
              <a:rPr lang="en-US" sz="2200" dirty="0">
                <a:latin typeface="Arial" panose="020B0604020202020204" pitchFamily="34" charset="0"/>
                <a:cs typeface="Arial" panose="020B0604020202020204" pitchFamily="34" charset="0"/>
              </a:rPr>
              <a:t>;</a:t>
            </a: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e.g.</a:t>
            </a:r>
          </a:p>
          <a:p>
            <a:pPr marL="0" indent="0">
              <a:buNone/>
            </a:pPr>
            <a:r>
              <a:rPr lang="en-US" sz="2200" dirty="0">
                <a:latin typeface="Arial" panose="020B0604020202020204" pitchFamily="34" charset="0"/>
                <a:cs typeface="Arial" panose="020B0604020202020204" pitchFamily="34" charset="0"/>
              </a:rPr>
              <a:t> ALTER TABLE Student</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MODIFY </a:t>
            </a:r>
            <a:r>
              <a:rPr lang="en-US" sz="2200" dirty="0" err="1">
                <a:latin typeface="Arial" panose="020B0604020202020204" pitchFamily="34" charset="0"/>
                <a:cs typeface="Arial" panose="020B0604020202020204" pitchFamily="34" charset="0"/>
              </a:rPr>
              <a:t>sname</a:t>
            </a:r>
            <a:r>
              <a:rPr lang="en-US" sz="2200" dirty="0">
                <a:latin typeface="Arial" panose="020B0604020202020204" pitchFamily="34" charset="0"/>
                <a:cs typeface="Arial" panose="020B0604020202020204" pitchFamily="34" charset="0"/>
              </a:rPr>
              <a:t> VARCHAR(50) NOT NULL;</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ALTER TABLE Student</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MODIFY (</a:t>
            </a:r>
            <a:r>
              <a:rPr lang="en-US" sz="2200" dirty="0" err="1">
                <a:latin typeface="Arial" panose="020B0604020202020204" pitchFamily="34" charset="0"/>
                <a:cs typeface="Arial" panose="020B0604020202020204" pitchFamily="34" charset="0"/>
              </a:rPr>
              <a:t>sname</a:t>
            </a:r>
            <a:r>
              <a:rPr lang="en-US" sz="2200" dirty="0">
                <a:latin typeface="Arial" panose="020B0604020202020204" pitchFamily="34" charset="0"/>
                <a:cs typeface="Arial" panose="020B0604020202020204" pitchFamily="34" charset="0"/>
              </a:rPr>
              <a:t> VARCHAR(50) NOT NULL, age INT (3));</a:t>
            </a:r>
          </a:p>
        </p:txBody>
      </p:sp>
    </p:spTree>
    <p:extLst>
      <p:ext uri="{BB962C8B-B14F-4D97-AF65-F5344CB8AC3E}">
        <p14:creationId xmlns:p14="http://schemas.microsoft.com/office/powerpoint/2010/main" val="3081815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Alter Table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Rename Column in table</a:t>
            </a:r>
          </a:p>
          <a:p>
            <a:pPr marL="0" indent="0">
              <a:buNone/>
            </a:pPr>
            <a:r>
              <a:rPr lang="en-US" sz="2200" dirty="0">
                <a:latin typeface="Arial" panose="020B0604020202020204" pitchFamily="34" charset="0"/>
                <a:cs typeface="Arial" panose="020B0604020202020204" pitchFamily="34" charset="0"/>
              </a:rPr>
              <a:t>Syntax:</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ALTER TABLE </a:t>
            </a:r>
            <a:r>
              <a:rPr lang="en-US" sz="2200" dirty="0" err="1">
                <a:latin typeface="Arial" panose="020B0604020202020204" pitchFamily="34" charset="0"/>
                <a:cs typeface="Arial" panose="020B0604020202020204" pitchFamily="34" charset="0"/>
              </a:rPr>
              <a:t>table_name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RENAME COLUMN </a:t>
            </a:r>
            <a:r>
              <a:rPr lang="en-US" sz="2200" dirty="0" err="1">
                <a:latin typeface="Arial" panose="020B0604020202020204" pitchFamily="34" charset="0"/>
                <a:cs typeface="Arial" panose="020B0604020202020204" pitchFamily="34" charset="0"/>
              </a:rPr>
              <a:t>oldname</a:t>
            </a:r>
            <a:r>
              <a:rPr lang="en-US" sz="2200" dirty="0">
                <a:latin typeface="Arial" panose="020B0604020202020204" pitchFamily="34" charset="0"/>
                <a:cs typeface="Arial" panose="020B0604020202020204" pitchFamily="34" charset="0"/>
              </a:rPr>
              <a:t> to new name;</a:t>
            </a: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e.g.</a:t>
            </a:r>
          </a:p>
          <a:p>
            <a:pPr marL="0" indent="0">
              <a:buNone/>
            </a:pPr>
            <a:r>
              <a:rPr lang="en-US" sz="2200" dirty="0">
                <a:latin typeface="Arial" panose="020B0604020202020204" pitchFamily="34" charset="0"/>
                <a:cs typeface="Arial" panose="020B0604020202020204" pitchFamily="34" charset="0"/>
              </a:rPr>
              <a:t> ALTER TABLE Student</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RENAME COLUMN </a:t>
            </a:r>
            <a:r>
              <a:rPr lang="en-US" sz="2200" dirty="0" err="1">
                <a:latin typeface="Arial" panose="020B0604020202020204" pitchFamily="34" charset="0"/>
                <a:cs typeface="Arial" panose="020B0604020202020204" pitchFamily="34" charset="0"/>
              </a:rPr>
              <a:t>sname</a:t>
            </a:r>
            <a:r>
              <a:rPr lang="en-US" sz="2200" dirty="0">
                <a:latin typeface="Arial" panose="020B0604020202020204" pitchFamily="34" charset="0"/>
                <a:cs typeface="Arial" panose="020B0604020202020204" pitchFamily="34" charset="0"/>
              </a:rPr>
              <a:t> to </a:t>
            </a:r>
            <a:r>
              <a:rPr lang="en-US" sz="2200" dirty="0" err="1">
                <a:latin typeface="Arial" panose="020B0604020202020204" pitchFamily="34" charset="0"/>
                <a:cs typeface="Arial" panose="020B0604020202020204" pitchFamily="34" charset="0"/>
              </a:rPr>
              <a:t>Studentname</a:t>
            </a: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30518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DROP DATABASE &amp; TABLE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latin typeface="Arial" panose="020B0604020202020204" pitchFamily="34" charset="0"/>
                <a:cs typeface="Arial" panose="020B0604020202020204" pitchFamily="34" charset="0"/>
              </a:rPr>
              <a:t>DROP statement is used to delete table, database, view</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 DROP TABLE </a:t>
            </a:r>
            <a:r>
              <a:rPr lang="en-US" sz="2200" dirty="0" err="1">
                <a:latin typeface="Arial" panose="020B0604020202020204" pitchFamily="34" charset="0"/>
                <a:cs typeface="Arial" panose="020B0604020202020204" pitchFamily="34" charset="0"/>
              </a:rPr>
              <a:t>table_name</a:t>
            </a: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DROP </a:t>
            </a:r>
            <a:r>
              <a:rPr lang="en-US" sz="2000" dirty="0">
                <a:latin typeface="Arial" panose="020B0604020202020204" pitchFamily="34" charset="0"/>
                <a:cs typeface="Arial" panose="020B0604020202020204" pitchFamily="34" charset="0"/>
              </a:rPr>
              <a:t>DATABASE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database_name</a:t>
            </a: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0797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Structure Query Language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lgn="l" fontAlgn="base">
              <a:buNone/>
            </a:pPr>
            <a:r>
              <a:rPr lang="en-US" sz="2200" b="0" i="0" dirty="0">
                <a:effectLst/>
                <a:latin typeface="Arial" panose="020B0604020202020204" pitchFamily="34" charset="0"/>
                <a:cs typeface="Arial" panose="020B0604020202020204" pitchFamily="34" charset="0"/>
              </a:rPr>
              <a:t>Database languages provide the tools to</a:t>
            </a:r>
            <a:r>
              <a:rPr lang="en-US" sz="2200" b="0" i="0" dirty="0">
                <a:solidFill>
                  <a:srgbClr val="00B0F0"/>
                </a:solidFill>
                <a:effectLst/>
                <a:latin typeface="Arial" panose="020B0604020202020204" pitchFamily="34" charset="0"/>
                <a:cs typeface="Arial" panose="020B0604020202020204" pitchFamily="34" charset="0"/>
              </a:rPr>
              <a:t> </a:t>
            </a:r>
            <a:r>
              <a:rPr lang="en-US" sz="2200" b="1" i="0" dirty="0">
                <a:solidFill>
                  <a:srgbClr val="00B0F0"/>
                </a:solidFill>
                <a:effectLst/>
                <a:latin typeface="Arial" panose="020B0604020202020204" pitchFamily="34" charset="0"/>
                <a:cs typeface="Arial" panose="020B0604020202020204" pitchFamily="34" charset="0"/>
              </a:rPr>
              <a:t>implement</a:t>
            </a:r>
            <a:r>
              <a:rPr lang="en-US" sz="2200" b="0" i="0" dirty="0">
                <a:solidFill>
                  <a:srgbClr val="00B0F0"/>
                </a:solidFill>
                <a:effectLst/>
                <a:latin typeface="Arial" panose="020B0604020202020204" pitchFamily="34" charset="0"/>
                <a:cs typeface="Arial" panose="020B0604020202020204" pitchFamily="34" charset="0"/>
              </a:rPr>
              <a:t> </a:t>
            </a:r>
            <a:r>
              <a:rPr lang="en-US" sz="2200" b="0" i="0" dirty="0">
                <a:effectLst/>
                <a:latin typeface="Arial" panose="020B0604020202020204" pitchFamily="34" charset="0"/>
                <a:cs typeface="Arial" panose="020B0604020202020204" pitchFamily="34" charset="0"/>
              </a:rPr>
              <a:t>and </a:t>
            </a:r>
            <a:r>
              <a:rPr lang="en-US" sz="2200" b="1" i="0" dirty="0">
                <a:solidFill>
                  <a:srgbClr val="00B0F0"/>
                </a:solidFill>
                <a:effectLst/>
                <a:latin typeface="Arial" panose="020B0604020202020204" pitchFamily="34" charset="0"/>
                <a:cs typeface="Arial" panose="020B0604020202020204" pitchFamily="34" charset="0"/>
              </a:rPr>
              <a:t>manipulate</a:t>
            </a:r>
            <a:r>
              <a:rPr lang="en-US" sz="2200" b="0" i="0" dirty="0">
                <a:effectLst/>
                <a:latin typeface="Arial" panose="020B0604020202020204" pitchFamily="34" charset="0"/>
                <a:cs typeface="Arial" panose="020B0604020202020204" pitchFamily="34" charset="0"/>
              </a:rPr>
              <a:t> a database. A database language is comprised of Five languages:</a:t>
            </a:r>
          </a:p>
          <a:p>
            <a:pPr algn="l" fontAlgn="base">
              <a:buFont typeface="+mj-lt"/>
              <a:buAutoNum type="arabicPeriod"/>
            </a:pPr>
            <a:r>
              <a:rPr lang="en-US" sz="2200" b="0" i="0" dirty="0">
                <a:effectLst/>
                <a:latin typeface="Arial" panose="020B0604020202020204" pitchFamily="34" charset="0"/>
                <a:cs typeface="Arial" panose="020B0604020202020204" pitchFamily="34" charset="0"/>
              </a:rPr>
              <a:t> </a:t>
            </a:r>
            <a:r>
              <a:rPr lang="en-US" sz="2200" b="0" i="0" dirty="0">
                <a:solidFill>
                  <a:srgbClr val="FF0000"/>
                </a:solidFill>
                <a:effectLst/>
                <a:latin typeface="Arial" panose="020B0604020202020204" pitchFamily="34" charset="0"/>
                <a:cs typeface="Arial" panose="020B0604020202020204" pitchFamily="34" charset="0"/>
              </a:rPr>
              <a:t>DDL</a:t>
            </a:r>
            <a:r>
              <a:rPr lang="en-US" sz="2200" b="0" i="0" dirty="0">
                <a:effectLst/>
                <a:latin typeface="Arial" panose="020B0604020202020204" pitchFamily="34" charset="0"/>
                <a:cs typeface="Arial" panose="020B0604020202020204" pitchFamily="34" charset="0"/>
              </a:rPr>
              <a:t> – Data Definition Language (CREATE, DROP, ALTER, TRUNCATE, </a:t>
            </a:r>
            <a:br>
              <a:rPr lang="en-US" sz="2200" b="0" i="0" dirty="0">
                <a:effectLst/>
                <a:latin typeface="Arial" panose="020B0604020202020204" pitchFamily="34" charset="0"/>
                <a:cs typeface="Arial" panose="020B0604020202020204" pitchFamily="34" charset="0"/>
              </a:rPr>
            </a:br>
            <a:r>
              <a:rPr lang="en-US" sz="2200" b="0" i="0" dirty="0">
                <a:effectLst/>
                <a:latin typeface="Arial" panose="020B0604020202020204" pitchFamily="34" charset="0"/>
                <a:cs typeface="Arial" panose="020B0604020202020204" pitchFamily="34" charset="0"/>
              </a:rPr>
              <a:t>                                                        COMMENT, RENAME)</a:t>
            </a:r>
          </a:p>
          <a:p>
            <a:pPr algn="l" fontAlgn="base">
              <a:buFont typeface="+mj-lt"/>
              <a:buAutoNum type="arabicPeriod"/>
            </a:pPr>
            <a:r>
              <a:rPr lang="en-US" sz="2200" b="0" i="0" dirty="0">
                <a:effectLst/>
                <a:latin typeface="Arial" panose="020B0604020202020204" pitchFamily="34" charset="0"/>
                <a:cs typeface="Arial" panose="020B0604020202020204" pitchFamily="34" charset="0"/>
              </a:rPr>
              <a:t> DQL – Data Query Language (SELECT)</a:t>
            </a:r>
          </a:p>
          <a:p>
            <a:pPr algn="l" fontAlgn="base">
              <a:buFont typeface="+mj-lt"/>
              <a:buAutoNum type="arabicPeriod"/>
            </a:pPr>
            <a:r>
              <a:rPr lang="en-US" sz="2200" b="0" i="0" dirty="0">
                <a:effectLst/>
                <a:latin typeface="Arial" panose="020B0604020202020204" pitchFamily="34" charset="0"/>
                <a:cs typeface="Arial" panose="020B0604020202020204" pitchFamily="34" charset="0"/>
              </a:rPr>
              <a:t> </a:t>
            </a:r>
            <a:r>
              <a:rPr lang="en-US" sz="2200" b="0" i="0" dirty="0">
                <a:solidFill>
                  <a:srgbClr val="FF0000"/>
                </a:solidFill>
                <a:effectLst/>
                <a:latin typeface="Arial" panose="020B0604020202020204" pitchFamily="34" charset="0"/>
                <a:cs typeface="Arial" panose="020B0604020202020204" pitchFamily="34" charset="0"/>
              </a:rPr>
              <a:t>DML</a:t>
            </a:r>
            <a:r>
              <a:rPr lang="en-US" sz="2200" b="0" i="0" dirty="0">
                <a:effectLst/>
                <a:latin typeface="Arial" panose="020B0604020202020204" pitchFamily="34" charset="0"/>
                <a:cs typeface="Arial" panose="020B0604020202020204" pitchFamily="34" charset="0"/>
              </a:rPr>
              <a:t> – Data Manipulation Language (INSERT, UPDATE, DELETE)</a:t>
            </a:r>
          </a:p>
          <a:p>
            <a:pPr algn="l" fontAlgn="base">
              <a:buFont typeface="+mj-lt"/>
              <a:buAutoNum type="arabicPeriod"/>
            </a:pPr>
            <a:r>
              <a:rPr lang="en-US" sz="2200" b="0" i="0" dirty="0">
                <a:effectLst/>
                <a:latin typeface="Arial" panose="020B0604020202020204" pitchFamily="34" charset="0"/>
                <a:cs typeface="Arial" panose="020B0604020202020204" pitchFamily="34" charset="0"/>
              </a:rPr>
              <a:t> DCL – Data Control Language (REVOKE &amp; GRANT)</a:t>
            </a:r>
          </a:p>
          <a:p>
            <a:pPr algn="l" fontAlgn="base">
              <a:buFont typeface="+mj-lt"/>
              <a:buAutoNum type="arabicPeriod"/>
            </a:pPr>
            <a:r>
              <a:rPr lang="en-US" sz="2200" dirty="0">
                <a:latin typeface="Arial" panose="020B0604020202020204" pitchFamily="34" charset="0"/>
                <a:cs typeface="Arial" panose="020B0604020202020204" pitchFamily="34" charset="0"/>
              </a:rPr>
              <a:t> TCL </a:t>
            </a:r>
            <a:r>
              <a:rPr lang="en-US" sz="2200" b="0" i="0" dirty="0">
                <a:effectLst/>
                <a:latin typeface="Arial" panose="020B0604020202020204" pitchFamily="34" charset="0"/>
                <a:cs typeface="Arial" panose="020B0604020202020204" pitchFamily="34" charset="0"/>
              </a:rPr>
              <a:t>– Transaction Control Language (COMMIT, ROLL BACK, SAVEPOINT, </a:t>
            </a:r>
            <a:br>
              <a:rPr lang="en-US" sz="2200" b="0" i="0" dirty="0">
                <a:effectLst/>
                <a:latin typeface="Arial" panose="020B0604020202020204" pitchFamily="34" charset="0"/>
                <a:cs typeface="Arial" panose="020B0604020202020204" pitchFamily="34" charset="0"/>
              </a:rPr>
            </a:br>
            <a:r>
              <a:rPr lang="en-US" sz="2200" b="0" i="0" dirty="0">
                <a:effectLst/>
                <a:latin typeface="Arial" panose="020B0604020202020204" pitchFamily="34" charset="0"/>
                <a:cs typeface="Arial" panose="020B0604020202020204" pitchFamily="34" charset="0"/>
              </a:rPr>
              <a:t>                                                                 SET TRANSCATION )</a:t>
            </a: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2945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DATA MANIPULATION LANGUAGE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b="0" i="0" dirty="0">
                <a:effectLst/>
                <a:latin typeface="Arial" panose="020B0604020202020204" pitchFamily="34" charset="0"/>
                <a:cs typeface="Arial" panose="020B0604020202020204" pitchFamily="34" charset="0"/>
              </a:rPr>
              <a:t>The SQL commands that deals with the manipulation of data present in the database </a:t>
            </a:r>
          </a:p>
          <a:p>
            <a:pPr marL="0" indent="0" algn="l" fontAlgn="base">
              <a:buNone/>
            </a:pPr>
            <a:r>
              <a:rPr lang="en-US" sz="2200" b="1" i="0" dirty="0">
                <a:effectLst/>
                <a:latin typeface="Arial" panose="020B0604020202020204" pitchFamily="34" charset="0"/>
                <a:cs typeface="Arial" panose="020B0604020202020204" pitchFamily="34" charset="0"/>
              </a:rPr>
              <a:t>Examples of DML:</a:t>
            </a:r>
            <a:endParaRPr lang="en-US" sz="2200"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200" b="0" i="0" u="sng" dirty="0">
                <a:effectLst/>
                <a:latin typeface="Arial" panose="020B0604020202020204" pitchFamily="34" charset="0"/>
                <a:cs typeface="Arial" panose="020B0604020202020204" pitchFamily="34" charset="0"/>
              </a:rPr>
              <a:t>INSERT</a:t>
            </a:r>
            <a:r>
              <a:rPr lang="en-US" sz="2200" b="0" i="0" dirty="0">
                <a:effectLst/>
                <a:latin typeface="Arial" panose="020B0604020202020204" pitchFamily="34" charset="0"/>
                <a:cs typeface="Arial" panose="020B0604020202020204" pitchFamily="34" charset="0"/>
              </a:rPr>
              <a:t> – is used to insert data into a table</a:t>
            </a:r>
          </a:p>
          <a:p>
            <a:pPr algn="l" fontAlgn="base">
              <a:buFont typeface="Arial" panose="020B0604020202020204" pitchFamily="34" charset="0"/>
              <a:buChar char="•"/>
            </a:pPr>
            <a:r>
              <a:rPr lang="en-US" sz="2200" b="0" i="0" u="sng" dirty="0">
                <a:effectLst/>
                <a:latin typeface="Arial" panose="020B0604020202020204" pitchFamily="34" charset="0"/>
                <a:cs typeface="Arial" panose="020B0604020202020204" pitchFamily="34" charset="0"/>
              </a:rPr>
              <a:t>UPDATE</a:t>
            </a:r>
            <a:r>
              <a:rPr lang="en-US" sz="2200" b="0" i="0" dirty="0">
                <a:effectLst/>
                <a:latin typeface="Arial" panose="020B0604020202020204" pitchFamily="34" charset="0"/>
                <a:cs typeface="Arial" panose="020B0604020202020204" pitchFamily="34" charset="0"/>
              </a:rPr>
              <a:t> – is used to update existing data within a table</a:t>
            </a:r>
          </a:p>
          <a:p>
            <a:pPr algn="l" fontAlgn="base">
              <a:buFont typeface="Arial" panose="020B0604020202020204" pitchFamily="34" charset="0"/>
              <a:buChar char="•"/>
            </a:pPr>
            <a:r>
              <a:rPr lang="en-US" sz="2200" b="0" i="0" u="sng" dirty="0">
                <a:effectLst/>
                <a:latin typeface="Arial" panose="020B0604020202020204" pitchFamily="34" charset="0"/>
                <a:cs typeface="Arial" panose="020B0604020202020204" pitchFamily="34" charset="0"/>
              </a:rPr>
              <a:t>DELETE</a:t>
            </a:r>
            <a:r>
              <a:rPr lang="en-US" sz="2200" b="0" i="0" dirty="0">
                <a:effectLst/>
                <a:latin typeface="Arial" panose="020B0604020202020204" pitchFamily="34" charset="0"/>
                <a:cs typeface="Arial" panose="020B0604020202020204" pitchFamily="34" charset="0"/>
              </a:rPr>
              <a:t> – is used to delete records from a database table</a:t>
            </a: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0704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b="1" dirty="0">
                <a:latin typeface="Arial" panose="020B0604020202020204" pitchFamily="34" charset="0"/>
                <a:cs typeface="Arial" panose="020B0604020202020204" pitchFamily="34" charset="0"/>
              </a:rPr>
              <a:t>INSERT Statement </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latin typeface="Arial" panose="020B0604020202020204" pitchFamily="34" charset="0"/>
                <a:cs typeface="Arial" panose="020B0604020202020204" pitchFamily="34" charset="0"/>
              </a:rPr>
              <a:t>Insert statement is used to add single record or multiple records into table</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Two ways to inserting values in the table</a:t>
            </a:r>
          </a:p>
          <a:p>
            <a:r>
              <a:rPr lang="en-US" sz="2200" dirty="0">
                <a:latin typeface="Arial" panose="020B0604020202020204" pitchFamily="34" charset="0"/>
                <a:cs typeface="Arial" panose="020B0604020202020204" pitchFamily="34" charset="0"/>
              </a:rPr>
              <a:t>Insert single or multiple records into table using the VALUES keyword</a:t>
            </a:r>
          </a:p>
          <a:p>
            <a:r>
              <a:rPr lang="en-US" sz="2200" dirty="0">
                <a:latin typeface="Arial" panose="020B0604020202020204" pitchFamily="34" charset="0"/>
                <a:cs typeface="Arial" panose="020B0604020202020204" pitchFamily="34" charset="0"/>
              </a:rPr>
              <a:t>Inserting Multiple records using a SELECT statement</a:t>
            </a:r>
          </a:p>
        </p:txBody>
      </p:sp>
    </p:spTree>
    <p:extLst>
      <p:ext uri="{BB962C8B-B14F-4D97-AF65-F5344CB8AC3E}">
        <p14:creationId xmlns:p14="http://schemas.microsoft.com/office/powerpoint/2010/main" val="3726077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b="1" dirty="0">
                <a:latin typeface="Arial" panose="020B0604020202020204" pitchFamily="34" charset="0"/>
                <a:cs typeface="Arial" panose="020B0604020202020204" pitchFamily="34" charset="0"/>
              </a:rPr>
              <a:t>INSERT Statement </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Insert single or multiple records into table using the VALUES keyword</a:t>
            </a:r>
          </a:p>
          <a:p>
            <a:pPr marL="0" indent="0">
              <a:buNone/>
            </a:pPr>
            <a:r>
              <a:rPr lang="en-US" sz="2200" dirty="0">
                <a:latin typeface="Arial" panose="020B0604020202020204" pitchFamily="34" charset="0"/>
                <a:cs typeface="Arial" panose="020B0604020202020204" pitchFamily="34" charset="0"/>
              </a:rPr>
              <a:t>Syntax:</a:t>
            </a:r>
          </a:p>
          <a:p>
            <a:pPr marL="0" indent="0">
              <a:buNone/>
            </a:pP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INSERT INTO </a:t>
            </a:r>
            <a:r>
              <a:rPr lang="en-US" sz="2200" dirty="0" err="1">
                <a:latin typeface="Arial" panose="020B0604020202020204" pitchFamily="34" charset="0"/>
                <a:cs typeface="Arial" panose="020B0604020202020204" pitchFamily="34" charset="0"/>
              </a:rPr>
              <a:t>table_name</a:t>
            </a:r>
            <a:r>
              <a:rPr lang="en-US" sz="2200" dirty="0">
                <a:latin typeface="Arial" panose="020B0604020202020204" pitchFamily="34" charset="0"/>
                <a:cs typeface="Arial" panose="020B0604020202020204" pitchFamily="34" charset="0"/>
              </a:rPr>
              <a:t> VALUES (value1,value2….);</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INSERT INTO </a:t>
            </a:r>
            <a:r>
              <a:rPr lang="en-US" sz="2200" dirty="0" err="1">
                <a:latin typeface="Arial" panose="020B0604020202020204" pitchFamily="34" charset="0"/>
                <a:cs typeface="Arial" panose="020B0604020202020204" pitchFamily="34" charset="0"/>
              </a:rPr>
              <a:t>table_name</a:t>
            </a:r>
            <a:r>
              <a:rPr lang="en-US" sz="2200" dirty="0">
                <a:latin typeface="Arial" panose="020B0604020202020204" pitchFamily="34" charset="0"/>
                <a:cs typeface="Arial" panose="020B0604020202020204" pitchFamily="34" charset="0"/>
              </a:rPr>
              <a:t> (Column1,Column2…) VALUES (value1,value2….);</a:t>
            </a:r>
          </a:p>
        </p:txBody>
      </p:sp>
    </p:spTree>
    <p:extLst>
      <p:ext uri="{BB962C8B-B14F-4D97-AF65-F5344CB8AC3E}">
        <p14:creationId xmlns:p14="http://schemas.microsoft.com/office/powerpoint/2010/main" val="1820611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b="1" dirty="0">
                <a:latin typeface="Arial" panose="020B0604020202020204" pitchFamily="34" charset="0"/>
                <a:cs typeface="Arial" panose="020B0604020202020204" pitchFamily="34" charset="0"/>
              </a:rPr>
              <a:t>INSERT Statement </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Inserting Multiple records using a SELECT statement</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 INSERT INTO </a:t>
            </a:r>
            <a:r>
              <a:rPr lang="en-US" sz="2200" dirty="0" err="1">
                <a:latin typeface="Arial" panose="020B0604020202020204" pitchFamily="34" charset="0"/>
                <a:cs typeface="Arial" panose="020B0604020202020204" pitchFamily="34" charset="0"/>
              </a:rPr>
              <a:t>table_name</a:t>
            </a:r>
            <a:r>
              <a:rPr lang="en-US" sz="2200" dirty="0">
                <a:latin typeface="Arial" panose="020B0604020202020204" pitchFamily="34" charset="0"/>
                <a:cs typeface="Arial" panose="020B0604020202020204" pitchFamily="34" charset="0"/>
              </a:rPr>
              <a:t> (Column1,column2…..)</a:t>
            </a:r>
          </a:p>
          <a:p>
            <a:pPr marL="0" indent="0">
              <a:buNone/>
            </a:pPr>
            <a:r>
              <a:rPr lang="en-US" sz="2200" dirty="0">
                <a:latin typeface="Arial" panose="020B0604020202020204" pitchFamily="34" charset="0"/>
                <a:cs typeface="Arial" panose="020B0604020202020204" pitchFamily="34" charset="0"/>
              </a:rPr>
              <a:t>     SELECT expression1,expression2</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FROM </a:t>
            </a:r>
            <a:r>
              <a:rPr lang="en-US" sz="2200" dirty="0" err="1">
                <a:latin typeface="Arial" panose="020B0604020202020204" pitchFamily="34" charset="0"/>
                <a:cs typeface="Arial" panose="020B0604020202020204" pitchFamily="34" charset="0"/>
              </a:rPr>
              <a:t>source_table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WHERE condition;</a:t>
            </a:r>
          </a:p>
          <a:p>
            <a:pPr marL="0" indent="0">
              <a:buNone/>
            </a:pPr>
            <a:r>
              <a:rPr lang="en-US" sz="2200" dirty="0">
                <a:latin typeface="Arial" panose="020B0604020202020204" pitchFamily="34" charset="0"/>
                <a:cs typeface="Arial" panose="020B0604020202020204" pitchFamily="34" charset="0"/>
              </a:rPr>
              <a:t>For </a:t>
            </a:r>
            <a:r>
              <a:rPr lang="en-US" sz="2200" dirty="0" err="1">
                <a:latin typeface="Arial" panose="020B0604020202020204" pitchFamily="34" charset="0"/>
                <a:cs typeface="Arial" panose="020B0604020202020204" pitchFamily="34" charset="0"/>
              </a:rPr>
              <a:t>e.g</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INSERT INTO </a:t>
            </a:r>
            <a:r>
              <a:rPr lang="en-US" sz="2200" dirty="0" err="1">
                <a:latin typeface="Arial" panose="020B0604020202020204" pitchFamily="34" charset="0"/>
                <a:cs typeface="Arial" panose="020B0604020202020204" pitchFamily="34" charset="0"/>
              </a:rPr>
              <a:t>Utech_Student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Sid,Sname,Saddress</a:t>
            </a: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SELECT </a:t>
            </a:r>
            <a:r>
              <a:rPr lang="en-US" sz="2200" dirty="0" err="1">
                <a:latin typeface="Arial" panose="020B0604020202020204" pitchFamily="34" charset="0"/>
                <a:cs typeface="Arial" panose="020B0604020202020204" pitchFamily="34" charset="0"/>
              </a:rPr>
              <a:t>Sid,Sname,Saddress</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FROM </a:t>
            </a:r>
            <a:r>
              <a:rPr lang="en-US" sz="2200" dirty="0" err="1">
                <a:latin typeface="Arial" panose="020B0604020202020204" pitchFamily="34" charset="0"/>
                <a:cs typeface="Arial" panose="020B0604020202020204" pitchFamily="34" charset="0"/>
              </a:rPr>
              <a:t>Computer_student</a:t>
            </a: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0131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normAutofit/>
          </a:bodyPr>
          <a:lstStyle/>
          <a:p>
            <a:r>
              <a:rPr lang="en-US" b="1" dirty="0">
                <a:latin typeface="Arial" panose="020B0604020202020204" pitchFamily="34" charset="0"/>
                <a:cs typeface="Arial" panose="020B0604020202020204" pitchFamily="34" charset="0"/>
              </a:rPr>
              <a:t>UPDATE</a:t>
            </a:r>
            <a:r>
              <a:rPr lang="en-US" sz="4000" b="1" dirty="0">
                <a:latin typeface="Arial" panose="020B0604020202020204" pitchFamily="34" charset="0"/>
                <a:cs typeface="Arial" panose="020B0604020202020204" pitchFamily="34" charset="0"/>
              </a:rPr>
              <a:t> Statement </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latin typeface="Arial" panose="020B0604020202020204" pitchFamily="34" charset="0"/>
                <a:cs typeface="Arial" panose="020B0604020202020204" pitchFamily="34" charset="0"/>
              </a:rPr>
              <a:t>Used to update the data of an existing table in database</a:t>
            </a:r>
          </a:p>
          <a:p>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Update methods</a:t>
            </a:r>
          </a:p>
          <a:p>
            <a:r>
              <a:rPr lang="en-US" sz="2200" dirty="0">
                <a:latin typeface="Arial" panose="020B0604020202020204" pitchFamily="34" charset="0"/>
                <a:cs typeface="Arial" panose="020B0604020202020204" pitchFamily="34" charset="0"/>
              </a:rPr>
              <a:t>Traditional Update table method</a:t>
            </a:r>
          </a:p>
          <a:p>
            <a:r>
              <a:rPr lang="en-US" sz="2200" dirty="0">
                <a:latin typeface="Arial" panose="020B0604020202020204" pitchFamily="34" charset="0"/>
                <a:cs typeface="Arial" panose="020B0604020202020204" pitchFamily="34" charset="0"/>
              </a:rPr>
              <a:t>Update table by selecting records from another table</a:t>
            </a:r>
          </a:p>
        </p:txBody>
      </p:sp>
    </p:spTree>
    <p:extLst>
      <p:ext uri="{BB962C8B-B14F-4D97-AF65-F5344CB8AC3E}">
        <p14:creationId xmlns:p14="http://schemas.microsoft.com/office/powerpoint/2010/main" val="2270297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normAutofit/>
          </a:bodyPr>
          <a:lstStyle/>
          <a:p>
            <a:r>
              <a:rPr lang="en-US" b="1" dirty="0">
                <a:latin typeface="Arial" panose="020B0604020202020204" pitchFamily="34" charset="0"/>
                <a:cs typeface="Arial" panose="020B0604020202020204" pitchFamily="34" charset="0"/>
              </a:rPr>
              <a:t>UPDATE</a:t>
            </a:r>
            <a:r>
              <a:rPr lang="en-US" sz="4000" b="1" dirty="0">
                <a:latin typeface="Arial" panose="020B0604020202020204" pitchFamily="34" charset="0"/>
                <a:cs typeface="Arial" panose="020B0604020202020204" pitchFamily="34" charset="0"/>
              </a:rPr>
              <a:t> Statement </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Traditional Update table method</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Update </a:t>
            </a:r>
            <a:r>
              <a:rPr lang="en-US" sz="2200" dirty="0" err="1">
                <a:latin typeface="Arial" panose="020B0604020202020204" pitchFamily="34" charset="0"/>
                <a:cs typeface="Arial" panose="020B0604020202020204" pitchFamily="34" charset="0"/>
              </a:rPr>
              <a:t>table_name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SET Column1=expression1,</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Column1=expression1,</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WHERE conditions;</a:t>
            </a:r>
          </a:p>
          <a:p>
            <a:pPr marL="0" indent="0">
              <a:buNone/>
            </a:pPr>
            <a:r>
              <a:rPr lang="en-US" sz="2200" dirty="0">
                <a:latin typeface="Arial" panose="020B0604020202020204" pitchFamily="34" charset="0"/>
                <a:cs typeface="Arial" panose="020B0604020202020204" pitchFamily="34" charset="0"/>
              </a:rPr>
              <a:t>e.g.</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UPDATE </a:t>
            </a:r>
            <a:r>
              <a:rPr lang="en-US" sz="2200" dirty="0" err="1">
                <a:latin typeface="Arial" panose="020B0604020202020204" pitchFamily="34" charset="0"/>
                <a:cs typeface="Arial" panose="020B0604020202020204" pitchFamily="34" charset="0"/>
              </a:rPr>
              <a:t>utech_student</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SET address = ‘</a:t>
            </a:r>
            <a:r>
              <a:rPr lang="en-US" sz="2200" dirty="0" err="1">
                <a:latin typeface="Arial" panose="020B0604020202020204" pitchFamily="34" charset="0"/>
                <a:cs typeface="Arial" panose="020B0604020202020204" pitchFamily="34" charset="0"/>
              </a:rPr>
              <a:t>Gaidakot</a:t>
            </a:r>
            <a:r>
              <a:rPr lang="en-US" sz="2200" dirty="0">
                <a:latin typeface="Arial" panose="020B0604020202020204" pitchFamily="34" charset="0"/>
                <a:cs typeface="Arial" panose="020B0604020202020204" pitchFamily="34" charset="0"/>
              </a:rPr>
              <a:t>’</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WHERE age&lt;25;    </a:t>
            </a:r>
          </a:p>
        </p:txBody>
      </p:sp>
    </p:spTree>
    <p:extLst>
      <p:ext uri="{BB962C8B-B14F-4D97-AF65-F5344CB8AC3E}">
        <p14:creationId xmlns:p14="http://schemas.microsoft.com/office/powerpoint/2010/main" val="4073034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b="1" dirty="0">
                <a:latin typeface="Arial" panose="020B0604020202020204" pitchFamily="34" charset="0"/>
                <a:cs typeface="Arial" panose="020B0604020202020204" pitchFamily="34" charset="0"/>
              </a:rPr>
              <a:t>UPDATE</a:t>
            </a:r>
            <a:r>
              <a:rPr lang="en-US" sz="4000" b="1" dirty="0">
                <a:latin typeface="Arial" panose="020B0604020202020204" pitchFamily="34" charset="0"/>
                <a:cs typeface="Arial" panose="020B0604020202020204" pitchFamily="34" charset="0"/>
              </a:rPr>
              <a:t> Statement </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Update table by selecting records from another table</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UPDATE table1</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SET column1 = (SELECT expression1 FROM table2 WHERE conditions)</a:t>
            </a:r>
          </a:p>
          <a:p>
            <a:pPr marL="0" indent="0">
              <a:buNone/>
            </a:pPr>
            <a:r>
              <a:rPr lang="en-US" sz="2200" dirty="0">
                <a:latin typeface="Arial" panose="020B0604020202020204" pitchFamily="34" charset="0"/>
                <a:cs typeface="Arial" panose="020B0604020202020204" pitchFamily="34" charset="0"/>
              </a:rPr>
              <a:t>   WHERE conditions;</a:t>
            </a: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095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1" dirty="0">
                <a:latin typeface="Arial" panose="020B0604020202020204" pitchFamily="34" charset="0"/>
                <a:cs typeface="Arial" panose="020B0604020202020204" pitchFamily="34" charset="0"/>
              </a:rPr>
              <a:t>DELETE Statement </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latin typeface="Arial" panose="020B0604020202020204" pitchFamily="34" charset="0"/>
                <a:cs typeface="Arial" panose="020B0604020202020204" pitchFamily="34" charset="0"/>
              </a:rPr>
              <a:t>Removes entire row of data from specified table or view</a:t>
            </a:r>
          </a:p>
          <a:p>
            <a:r>
              <a:rPr lang="en-US" sz="2200" dirty="0">
                <a:latin typeface="Arial" panose="020B0604020202020204" pitchFamily="34" charset="0"/>
                <a:cs typeface="Arial" panose="020B0604020202020204" pitchFamily="34" charset="0"/>
              </a:rPr>
              <a:t>Delete single record or multiple records using condition</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DELETE FROM </a:t>
            </a:r>
            <a:r>
              <a:rPr lang="en-US" sz="2200" dirty="0" err="1">
                <a:latin typeface="Arial" panose="020B0604020202020204" pitchFamily="34" charset="0"/>
                <a:cs typeface="Arial" panose="020B0604020202020204" pitchFamily="34" charset="0"/>
              </a:rPr>
              <a:t>table_name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WHERE predicate</a:t>
            </a:r>
          </a:p>
        </p:txBody>
      </p:sp>
    </p:spTree>
    <p:extLst>
      <p:ext uri="{BB962C8B-B14F-4D97-AF65-F5344CB8AC3E}">
        <p14:creationId xmlns:p14="http://schemas.microsoft.com/office/powerpoint/2010/main" val="39262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b="1" dirty="0">
                <a:latin typeface="Arial" panose="020B0604020202020204" pitchFamily="34" charset="0"/>
                <a:cs typeface="Arial" panose="020B0604020202020204" pitchFamily="34" charset="0"/>
              </a:rPr>
              <a:t>TRUNCATE</a:t>
            </a:r>
            <a:r>
              <a:rPr lang="en-US" sz="4000" b="1" dirty="0">
                <a:latin typeface="Arial" panose="020B0604020202020204" pitchFamily="34" charset="0"/>
                <a:cs typeface="Arial" panose="020B0604020202020204" pitchFamily="34" charset="0"/>
              </a:rPr>
              <a:t> Statement </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latin typeface="Arial" panose="020B0604020202020204" pitchFamily="34" charset="0"/>
                <a:cs typeface="Arial" panose="020B0604020202020204" pitchFamily="34" charset="0"/>
              </a:rPr>
              <a:t>Remove all records from table</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  TRUNCATE TABLE </a:t>
            </a:r>
            <a:r>
              <a:rPr lang="en-US" sz="2200" dirty="0" err="1">
                <a:latin typeface="Arial" panose="020B0604020202020204" pitchFamily="34" charset="0"/>
                <a:cs typeface="Arial" panose="020B0604020202020204" pitchFamily="34" charset="0"/>
              </a:rPr>
              <a:t>table_name</a:t>
            </a:r>
            <a:r>
              <a:rPr lang="en-US" sz="2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628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DATA QUERY LANGUAGE(DQL)</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algn="l" fontAlgn="base"/>
            <a:r>
              <a:rPr lang="en-US" sz="2200" b="0" i="0" dirty="0">
                <a:effectLst/>
                <a:latin typeface="Arial" panose="020B0604020202020204" pitchFamily="34" charset="0"/>
                <a:cs typeface="Arial" panose="020B0604020202020204" pitchFamily="34" charset="0"/>
              </a:rPr>
              <a:t>DML statements are used for performing queries on the data within schema objects. The purpose of DQL Command is to get some schema relation based on the query passed to it.</a:t>
            </a:r>
          </a:p>
          <a:p>
            <a:pPr marL="0" indent="0" algn="l" fontAlgn="base">
              <a:buNone/>
            </a:pPr>
            <a:r>
              <a:rPr lang="en-US" sz="2200" b="1" i="0" dirty="0">
                <a:effectLst/>
                <a:latin typeface="Arial" panose="020B0604020202020204" pitchFamily="34" charset="0"/>
                <a:cs typeface="Arial" panose="020B0604020202020204" pitchFamily="34" charset="0"/>
              </a:rPr>
              <a:t>Example of DQL:</a:t>
            </a:r>
            <a:endParaRPr lang="en-US" sz="2200" b="0" i="0" dirty="0">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200" b="0" i="0" u="sng" dirty="0">
                <a:effectLst/>
                <a:latin typeface="Arial" panose="020B0604020202020204" pitchFamily="34" charset="0"/>
                <a:cs typeface="Arial" panose="020B0604020202020204" pitchFamily="34" charset="0"/>
              </a:rPr>
              <a:t>SELECT</a:t>
            </a:r>
            <a:r>
              <a:rPr lang="en-US" sz="2200" b="0" i="0" dirty="0">
                <a:effectLst/>
                <a:latin typeface="Arial" panose="020B0604020202020204" pitchFamily="34" charset="0"/>
                <a:cs typeface="Arial" panose="020B0604020202020204" pitchFamily="34" charset="0"/>
              </a:rPr>
              <a:t> – is used to retrieve data from the a database.</a:t>
            </a: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970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t>Domain Types in SQL</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a:lnSpc>
                <a:spcPct val="90000"/>
              </a:lnSpc>
            </a:pPr>
            <a:r>
              <a:rPr lang="en-US" altLang="en-US" sz="2200" b="1" dirty="0">
                <a:solidFill>
                  <a:srgbClr val="000099"/>
                </a:solidFill>
                <a:latin typeface="Arial" panose="020B0604020202020204" pitchFamily="34" charset="0"/>
                <a:cs typeface="Arial" panose="020B0604020202020204" pitchFamily="34" charset="0"/>
              </a:rPr>
              <a:t>char(n).</a:t>
            </a:r>
            <a:r>
              <a:rPr lang="en-US" altLang="en-US" sz="2200" dirty="0">
                <a:latin typeface="Arial" panose="020B0604020202020204" pitchFamily="34" charset="0"/>
                <a:cs typeface="Arial" panose="020B0604020202020204" pitchFamily="34" charset="0"/>
              </a:rPr>
              <a:t>  Fixed length character string, with user-specified length </a:t>
            </a:r>
            <a:r>
              <a:rPr lang="en-US" altLang="en-US" sz="2200" i="1" dirty="0">
                <a:latin typeface="Arial" panose="020B0604020202020204" pitchFamily="34" charset="0"/>
                <a:cs typeface="Arial" panose="020B0604020202020204" pitchFamily="34" charset="0"/>
              </a:rPr>
              <a:t>n.</a:t>
            </a:r>
            <a:endParaRPr lang="en-US" altLang="en-US" sz="2200" dirty="0">
              <a:latin typeface="Arial" panose="020B0604020202020204" pitchFamily="34" charset="0"/>
              <a:cs typeface="Arial" panose="020B0604020202020204" pitchFamily="34" charset="0"/>
            </a:endParaRPr>
          </a:p>
          <a:p>
            <a:pPr>
              <a:lnSpc>
                <a:spcPct val="90000"/>
              </a:lnSpc>
            </a:pPr>
            <a:r>
              <a:rPr lang="en-US" altLang="en-US" sz="2200" b="1" dirty="0">
                <a:solidFill>
                  <a:srgbClr val="000099"/>
                </a:solidFill>
                <a:latin typeface="Arial" panose="020B0604020202020204" pitchFamily="34" charset="0"/>
                <a:cs typeface="Arial" panose="020B0604020202020204" pitchFamily="34" charset="0"/>
              </a:rPr>
              <a:t>varchar(n).</a:t>
            </a:r>
            <a:r>
              <a:rPr lang="en-US" altLang="en-US" sz="2200" b="1" dirty="0">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 Variable length character strings, with user-specified maximum length </a:t>
            </a:r>
            <a:r>
              <a:rPr lang="en-US" altLang="en-US" sz="2200" i="1" dirty="0">
                <a:latin typeface="Arial" panose="020B0604020202020204" pitchFamily="34" charset="0"/>
                <a:cs typeface="Arial" panose="020B0604020202020204" pitchFamily="34" charset="0"/>
              </a:rPr>
              <a:t>n.</a:t>
            </a:r>
          </a:p>
          <a:p>
            <a:pPr>
              <a:lnSpc>
                <a:spcPct val="90000"/>
              </a:lnSpc>
            </a:pPr>
            <a:r>
              <a:rPr lang="en-US" altLang="en-US" sz="2200" b="1" dirty="0">
                <a:solidFill>
                  <a:srgbClr val="000099"/>
                </a:solidFill>
                <a:latin typeface="Arial" panose="020B0604020202020204" pitchFamily="34" charset="0"/>
                <a:cs typeface="Arial" panose="020B0604020202020204" pitchFamily="34" charset="0"/>
              </a:rPr>
              <a:t>int.</a:t>
            </a:r>
            <a:r>
              <a:rPr lang="en-US" altLang="en-US" sz="2200" b="1" dirty="0">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Integer (a finite subset of the integers that is machine-dependent).</a:t>
            </a:r>
          </a:p>
          <a:p>
            <a:pPr>
              <a:lnSpc>
                <a:spcPct val="90000"/>
              </a:lnSpc>
            </a:pPr>
            <a:r>
              <a:rPr lang="en-US" altLang="en-US" sz="2200" b="1" dirty="0" err="1">
                <a:solidFill>
                  <a:srgbClr val="000099"/>
                </a:solidFill>
                <a:latin typeface="Arial" panose="020B0604020202020204" pitchFamily="34" charset="0"/>
                <a:cs typeface="Arial" panose="020B0604020202020204" pitchFamily="34" charset="0"/>
              </a:rPr>
              <a:t>smallint</a:t>
            </a:r>
            <a:r>
              <a:rPr lang="en-US" altLang="en-US" sz="2200" b="1" dirty="0">
                <a:solidFill>
                  <a:srgbClr val="000099"/>
                </a:solidFill>
                <a:latin typeface="Arial" panose="020B0604020202020204" pitchFamily="34" charset="0"/>
                <a:cs typeface="Arial" panose="020B0604020202020204" pitchFamily="34" charset="0"/>
              </a:rPr>
              <a:t>.</a:t>
            </a:r>
            <a:r>
              <a:rPr lang="en-US" altLang="en-US" sz="2200" dirty="0">
                <a:latin typeface="Arial" panose="020B0604020202020204" pitchFamily="34" charset="0"/>
                <a:cs typeface="Arial" panose="020B0604020202020204" pitchFamily="34" charset="0"/>
              </a:rPr>
              <a:t>  Small integer (a machine-dependent subset of the integer domain type).</a:t>
            </a:r>
          </a:p>
          <a:p>
            <a:pPr>
              <a:lnSpc>
                <a:spcPct val="90000"/>
              </a:lnSpc>
            </a:pPr>
            <a:r>
              <a:rPr lang="en-US" altLang="en-US" sz="2200" b="1" dirty="0">
                <a:solidFill>
                  <a:srgbClr val="000099"/>
                </a:solidFill>
                <a:latin typeface="Arial" panose="020B0604020202020204" pitchFamily="34" charset="0"/>
                <a:cs typeface="Arial" panose="020B0604020202020204" pitchFamily="34" charset="0"/>
              </a:rPr>
              <a:t>numeric(</a:t>
            </a:r>
            <a:r>
              <a:rPr lang="en-US" altLang="en-US" sz="2200" b="1" dirty="0" err="1">
                <a:solidFill>
                  <a:srgbClr val="000099"/>
                </a:solidFill>
                <a:latin typeface="Arial" panose="020B0604020202020204" pitchFamily="34" charset="0"/>
                <a:cs typeface="Arial" panose="020B0604020202020204" pitchFamily="34" charset="0"/>
              </a:rPr>
              <a:t>p,d</a:t>
            </a:r>
            <a:r>
              <a:rPr lang="en-US" altLang="en-US" sz="2200" b="1" dirty="0">
                <a:solidFill>
                  <a:srgbClr val="000099"/>
                </a:solidFill>
                <a:latin typeface="Arial" panose="020B0604020202020204" pitchFamily="34" charset="0"/>
                <a:cs typeface="Arial" panose="020B0604020202020204" pitchFamily="34" charset="0"/>
              </a:rPr>
              <a:t>).</a:t>
            </a:r>
            <a:r>
              <a:rPr lang="en-US" altLang="en-US" sz="2200" dirty="0">
                <a:latin typeface="Arial" panose="020B0604020202020204" pitchFamily="34" charset="0"/>
                <a:cs typeface="Arial" panose="020B0604020202020204" pitchFamily="34" charset="0"/>
              </a:rPr>
              <a:t>  Fixed point number, with user-specified precision of </a:t>
            </a:r>
            <a:r>
              <a:rPr lang="en-US" altLang="en-US" sz="2200" i="1" dirty="0">
                <a:latin typeface="Arial" panose="020B0604020202020204" pitchFamily="34" charset="0"/>
                <a:cs typeface="Arial" panose="020B0604020202020204" pitchFamily="34" charset="0"/>
              </a:rPr>
              <a:t>p</a:t>
            </a:r>
            <a:r>
              <a:rPr lang="en-US" altLang="en-US" sz="2200" dirty="0">
                <a:latin typeface="Arial" panose="020B0604020202020204" pitchFamily="34" charset="0"/>
                <a:cs typeface="Arial" panose="020B0604020202020204" pitchFamily="34" charset="0"/>
              </a:rPr>
              <a:t> digits, with </a:t>
            </a:r>
            <a:r>
              <a:rPr lang="en-US" altLang="en-US" sz="2200" i="1" dirty="0">
                <a:latin typeface="Arial" panose="020B0604020202020204" pitchFamily="34" charset="0"/>
                <a:cs typeface="Arial" panose="020B0604020202020204" pitchFamily="34" charset="0"/>
              </a:rPr>
              <a:t>n</a:t>
            </a:r>
            <a:r>
              <a:rPr lang="en-US" altLang="en-US" sz="2200" dirty="0">
                <a:latin typeface="Arial" panose="020B0604020202020204" pitchFamily="34" charset="0"/>
                <a:cs typeface="Arial" panose="020B0604020202020204" pitchFamily="34" charset="0"/>
              </a:rPr>
              <a:t> digits to the right of decimal point. </a:t>
            </a:r>
          </a:p>
          <a:p>
            <a:pPr>
              <a:lnSpc>
                <a:spcPct val="90000"/>
              </a:lnSpc>
            </a:pPr>
            <a:r>
              <a:rPr lang="en-US" altLang="en-US" sz="2200" b="1" dirty="0">
                <a:solidFill>
                  <a:srgbClr val="000099"/>
                </a:solidFill>
                <a:latin typeface="Arial" panose="020B0604020202020204" pitchFamily="34" charset="0"/>
                <a:cs typeface="Arial" panose="020B0604020202020204" pitchFamily="34" charset="0"/>
              </a:rPr>
              <a:t>real, double precision.</a:t>
            </a:r>
            <a:r>
              <a:rPr lang="en-US" altLang="en-US" sz="2200" dirty="0">
                <a:latin typeface="Arial" panose="020B0604020202020204" pitchFamily="34" charset="0"/>
                <a:cs typeface="Arial" panose="020B0604020202020204" pitchFamily="34" charset="0"/>
              </a:rPr>
              <a:t>  Floating point and double-precision floating point numbers, with machine-dependent precision.</a:t>
            </a:r>
          </a:p>
          <a:p>
            <a:pPr>
              <a:lnSpc>
                <a:spcPct val="90000"/>
              </a:lnSpc>
            </a:pPr>
            <a:r>
              <a:rPr lang="en-US" altLang="en-US" sz="2200" b="1" dirty="0">
                <a:solidFill>
                  <a:srgbClr val="000099"/>
                </a:solidFill>
                <a:latin typeface="Arial" panose="020B0604020202020204" pitchFamily="34" charset="0"/>
                <a:cs typeface="Arial" panose="020B0604020202020204" pitchFamily="34" charset="0"/>
              </a:rPr>
              <a:t>float(n).</a:t>
            </a:r>
            <a:r>
              <a:rPr lang="en-US" altLang="en-US" sz="2200" dirty="0">
                <a:latin typeface="Arial" panose="020B0604020202020204" pitchFamily="34" charset="0"/>
                <a:cs typeface="Arial" panose="020B0604020202020204" pitchFamily="34" charset="0"/>
              </a:rPr>
              <a:t>  Floating point number, with user-specified precision of at least </a:t>
            </a:r>
            <a:r>
              <a:rPr lang="en-US" altLang="en-US" sz="2200" i="1" dirty="0">
                <a:latin typeface="Arial" panose="020B0604020202020204" pitchFamily="34" charset="0"/>
                <a:cs typeface="Arial" panose="020B0604020202020204" pitchFamily="34" charset="0"/>
              </a:rPr>
              <a:t>n</a:t>
            </a:r>
            <a:r>
              <a:rPr lang="en-US" altLang="en-US" sz="2200" dirty="0">
                <a:latin typeface="Arial" panose="020B0604020202020204" pitchFamily="34" charset="0"/>
                <a:cs typeface="Arial" panose="020B0604020202020204" pitchFamily="34" charset="0"/>
              </a:rPr>
              <a:t> digits.</a:t>
            </a:r>
          </a:p>
        </p:txBody>
      </p:sp>
    </p:spTree>
    <p:extLst>
      <p:ext uri="{BB962C8B-B14F-4D97-AF65-F5344CB8AC3E}">
        <p14:creationId xmlns:p14="http://schemas.microsoft.com/office/powerpoint/2010/main" val="442442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704738"/>
            <a:ext cx="10058400" cy="706812"/>
          </a:xfrm>
        </p:spPr>
        <p:txBody>
          <a:bodyPr/>
          <a:lstStyle/>
          <a:p>
            <a:r>
              <a:rPr lang="en-US" sz="4000" b="0" i="0" dirty="0">
                <a:effectLst/>
                <a:latin typeface="Arial" panose="020B0604020202020204" pitchFamily="34" charset="0"/>
                <a:cs typeface="Arial" panose="020B0604020202020204" pitchFamily="34" charset="0"/>
              </a:rPr>
              <a:t>SELECT STATEMENT</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lnSpcReduction="10000"/>
          </a:bodyPr>
          <a:lstStyle/>
          <a:p>
            <a:pPr marL="0" indent="0">
              <a:buNone/>
            </a:pPr>
            <a:r>
              <a:rPr lang="en-US" sz="2200" dirty="0">
                <a:latin typeface="Arial" panose="020B0604020202020204" pitchFamily="34" charset="0"/>
                <a:cs typeface="Arial" panose="020B0604020202020204" pitchFamily="34" charset="0"/>
              </a:rPr>
              <a:t>1. Query data from a single column</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SELECT </a:t>
            </a:r>
            <a:r>
              <a:rPr lang="en-US" sz="2200" dirty="0" err="1">
                <a:latin typeface="Arial" panose="020B0604020202020204" pitchFamily="34" charset="0"/>
                <a:cs typeface="Arial" panose="020B0604020202020204" pitchFamily="34" charset="0"/>
              </a:rPr>
              <a:t>column_name</a:t>
            </a:r>
            <a:r>
              <a:rPr lang="en-US" sz="2200" dirty="0">
                <a:latin typeface="Arial" panose="020B0604020202020204" pitchFamily="34" charset="0"/>
                <a:cs typeface="Arial" panose="020B0604020202020204" pitchFamily="34" charset="0"/>
              </a:rPr>
              <a:t> FROM </a:t>
            </a:r>
            <a:r>
              <a:rPr lang="en-US" sz="2200" dirty="0" err="1">
                <a:latin typeface="Arial" panose="020B0604020202020204" pitchFamily="34" charset="0"/>
                <a:cs typeface="Arial" panose="020B0604020202020204" pitchFamily="34" charset="0"/>
              </a:rPr>
              <a:t>table_name</a:t>
            </a:r>
            <a:r>
              <a:rPr lang="en-US" sz="2200" dirty="0">
                <a:latin typeface="Arial" panose="020B0604020202020204" pitchFamily="34" charset="0"/>
                <a:cs typeface="Arial" panose="020B0604020202020204" pitchFamily="34" charset="0"/>
              </a:rPr>
              <a:t> {WHERE condition};</a:t>
            </a:r>
          </a:p>
          <a:p>
            <a:pPr marL="0" indent="0">
              <a:buNone/>
            </a:pPr>
            <a:r>
              <a:rPr lang="en-US" sz="2200" dirty="0">
                <a:latin typeface="Arial" panose="020B0604020202020204" pitchFamily="34" charset="0"/>
                <a:cs typeface="Arial" panose="020B0604020202020204" pitchFamily="34" charset="0"/>
              </a:rPr>
              <a:t>2. Query data from multiple column</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SELECT column_name1, column_name2 FROM </a:t>
            </a:r>
            <a:r>
              <a:rPr lang="en-US" sz="2200" dirty="0" err="1">
                <a:latin typeface="Arial" panose="020B0604020202020204" pitchFamily="34" charset="0"/>
                <a:cs typeface="Arial" panose="020B0604020202020204" pitchFamily="34" charset="0"/>
              </a:rPr>
              <a:t>table_name</a:t>
            </a:r>
            <a:r>
              <a:rPr lang="en-US" sz="2200" dirty="0">
                <a:latin typeface="Arial" panose="020B0604020202020204" pitchFamily="34" charset="0"/>
                <a:cs typeface="Arial" panose="020B0604020202020204" pitchFamily="34" charset="0"/>
              </a:rPr>
              <a:t> {WHERE condition};</a:t>
            </a:r>
          </a:p>
          <a:p>
            <a:pPr marL="0" indent="0">
              <a:buNone/>
            </a:pPr>
            <a:r>
              <a:rPr lang="en-US" sz="2200" dirty="0">
                <a:latin typeface="Arial" panose="020B0604020202020204" pitchFamily="34" charset="0"/>
                <a:cs typeface="Arial" panose="020B0604020202020204" pitchFamily="34" charset="0"/>
              </a:rPr>
              <a:t>3. Querying data from all column</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SELECT * FROM </a:t>
            </a:r>
            <a:r>
              <a:rPr lang="en-US" sz="2200" dirty="0" err="1">
                <a:latin typeface="Arial" panose="020B0604020202020204" pitchFamily="34" charset="0"/>
                <a:cs typeface="Arial" panose="020B0604020202020204" pitchFamily="34" charset="0"/>
              </a:rPr>
              <a:t>table_name</a:t>
            </a:r>
            <a:r>
              <a:rPr lang="en-US" sz="2200" dirty="0">
                <a:latin typeface="Arial" panose="020B0604020202020204" pitchFamily="34" charset="0"/>
                <a:cs typeface="Arial" panose="020B0604020202020204" pitchFamily="34" charset="0"/>
              </a:rPr>
              <a:t> {WHERE condition};</a:t>
            </a: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448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0" i="0" dirty="0">
                <a:effectLst/>
                <a:latin typeface="Arial" panose="020B0604020202020204" pitchFamily="34" charset="0"/>
                <a:cs typeface="Arial" panose="020B0604020202020204" pitchFamily="34" charset="0"/>
              </a:rPr>
              <a:t>SELECT STATEMENT</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latin typeface="Arial" panose="020B0604020202020204" pitchFamily="34" charset="0"/>
                <a:cs typeface="Arial" panose="020B0604020202020204" pitchFamily="34" charset="0"/>
              </a:rPr>
              <a:t>SQL SELECT STATEMENT is used to retrieve unique records(by removing duplicates) from specified column in the SELECT statement</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SELECT DISTINCT </a:t>
            </a:r>
            <a:r>
              <a:rPr lang="en-US" sz="2200" dirty="0" err="1">
                <a:latin typeface="Arial" panose="020B0604020202020204" pitchFamily="34" charset="0"/>
                <a:cs typeface="Arial" panose="020B0604020202020204" pitchFamily="34" charset="0"/>
              </a:rPr>
              <a:t>column_name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FROM tables</a:t>
            </a:r>
          </a:p>
          <a:p>
            <a:pPr marL="0" indent="0">
              <a:buNone/>
            </a:pPr>
            <a:r>
              <a:rPr lang="en-US" sz="2200" dirty="0">
                <a:latin typeface="Arial" panose="020B0604020202020204" pitchFamily="34" charset="0"/>
                <a:cs typeface="Arial" panose="020B0604020202020204" pitchFamily="34" charset="0"/>
              </a:rPr>
              <a:t>WHERE conditions;</a:t>
            </a:r>
          </a:p>
        </p:txBody>
      </p:sp>
    </p:spTree>
    <p:extLst>
      <p:ext uri="{BB962C8B-B14F-4D97-AF65-F5344CB8AC3E}">
        <p14:creationId xmlns:p14="http://schemas.microsoft.com/office/powerpoint/2010/main" val="652388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704738"/>
            <a:ext cx="10058400" cy="706812"/>
          </a:xfrm>
        </p:spPr>
        <p:txBody>
          <a:bodyPr/>
          <a:lstStyle/>
          <a:p>
            <a:r>
              <a:rPr lang="en-US" dirty="0">
                <a:solidFill>
                  <a:schemeClr val="tx1"/>
                </a:solidFill>
                <a:latin typeface="Arial" panose="020B0604020202020204" pitchFamily="34" charset="0"/>
                <a:cs typeface="Arial" panose="020B0604020202020204" pitchFamily="34" charset="0"/>
              </a:rPr>
              <a:t>DML</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FROM Clause</a:t>
            </a:r>
          </a:p>
          <a:p>
            <a:r>
              <a:rPr lang="en-US" sz="2200" dirty="0">
                <a:latin typeface="Arial" panose="020B0604020202020204" pitchFamily="34" charset="0"/>
                <a:cs typeface="Arial" panose="020B0604020202020204" pitchFamily="34" charset="0"/>
              </a:rPr>
              <a:t>Mandatory Clause in SELECT expression. It specifies the tables from which data is to retrieve</a:t>
            </a:r>
          </a:p>
          <a:p>
            <a:pPr marL="0" indent="0">
              <a:buNone/>
            </a:pPr>
            <a:r>
              <a:rPr lang="en-US" sz="2200" b="1" dirty="0">
                <a:latin typeface="Arial" panose="020B0604020202020204" pitchFamily="34" charset="0"/>
                <a:cs typeface="Arial" panose="020B0604020202020204" pitchFamily="34" charset="0"/>
              </a:rPr>
              <a:t>The WHERE Clause</a:t>
            </a:r>
          </a:p>
          <a:p>
            <a:r>
              <a:rPr lang="en-US" sz="2200" dirty="0">
                <a:latin typeface="Arial" panose="020B0604020202020204" pitchFamily="34" charset="0"/>
                <a:cs typeface="Arial" panose="020B0604020202020204" pitchFamily="34" charset="0"/>
              </a:rPr>
              <a:t>Optional</a:t>
            </a:r>
          </a:p>
          <a:p>
            <a:r>
              <a:rPr lang="en-US" sz="2200" dirty="0">
                <a:latin typeface="Arial" panose="020B0604020202020204" pitchFamily="34" charset="0"/>
                <a:cs typeface="Arial" panose="020B0604020202020204" pitchFamily="34" charset="0"/>
              </a:rPr>
              <a:t>Filter rows from the FROM clause</a:t>
            </a:r>
          </a:p>
        </p:txBody>
      </p:sp>
    </p:spTree>
    <p:extLst>
      <p:ext uri="{BB962C8B-B14F-4D97-AF65-F5344CB8AC3E}">
        <p14:creationId xmlns:p14="http://schemas.microsoft.com/office/powerpoint/2010/main" val="4188645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DML</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The WHERE Operator</a:t>
            </a:r>
          </a:p>
          <a:p>
            <a:pPr marL="0" indent="0">
              <a:buNone/>
            </a:pPr>
            <a:endParaRPr lang="en-US" sz="2200" b="1"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15616C63-CAAD-4C18-AD1F-029863BA9440}"/>
              </a:ext>
            </a:extLst>
          </p:cNvPr>
          <p:cNvGraphicFramePr>
            <a:graphicFrameLocks noGrp="1"/>
          </p:cNvGraphicFramePr>
          <p:nvPr>
            <p:extLst>
              <p:ext uri="{D42A27DB-BD31-4B8C-83A1-F6EECF244321}">
                <p14:modId xmlns:p14="http://schemas.microsoft.com/office/powerpoint/2010/main" val="735572693"/>
              </p:ext>
            </p:extLst>
          </p:nvPr>
        </p:nvGraphicFramePr>
        <p:xfrm>
          <a:off x="1200149" y="1943100"/>
          <a:ext cx="5900921" cy="3841500"/>
        </p:xfrm>
        <a:graphic>
          <a:graphicData uri="http://schemas.openxmlformats.org/drawingml/2006/table">
            <a:tbl>
              <a:tblPr/>
              <a:tblGrid>
                <a:gridCol w="1680165">
                  <a:extLst>
                    <a:ext uri="{9D8B030D-6E8A-4147-A177-3AD203B41FA5}">
                      <a16:colId xmlns:a16="http://schemas.microsoft.com/office/drawing/2014/main" val="1971584045"/>
                    </a:ext>
                  </a:extLst>
                </a:gridCol>
                <a:gridCol w="4220756">
                  <a:extLst>
                    <a:ext uri="{9D8B030D-6E8A-4147-A177-3AD203B41FA5}">
                      <a16:colId xmlns:a16="http://schemas.microsoft.com/office/drawing/2014/main" val="3661670486"/>
                    </a:ext>
                  </a:extLst>
                </a:gridCol>
              </a:tblGrid>
              <a:tr h="571034">
                <a:tc>
                  <a:txBody>
                    <a:bodyPr/>
                    <a:lstStyle/>
                    <a:p>
                      <a:pPr algn="l" fontAlgn="t"/>
                      <a:r>
                        <a:rPr lang="en-US" sz="1500" dirty="0">
                          <a:effectLst/>
                        </a:rPr>
                        <a:t>Operator</a:t>
                      </a:r>
                    </a:p>
                  </a:txBody>
                  <a:tcPr marL="104046"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Description</a:t>
                      </a:r>
                    </a:p>
                  </a:txBody>
                  <a:tcPr marL="52023"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0956822"/>
                  </a:ext>
                </a:extLst>
              </a:tr>
              <a:tr h="337429">
                <a:tc>
                  <a:txBody>
                    <a:bodyPr/>
                    <a:lstStyle/>
                    <a:p>
                      <a:pPr algn="l" fontAlgn="t"/>
                      <a:r>
                        <a:rPr lang="en-US" sz="1500">
                          <a:effectLst/>
                        </a:rPr>
                        <a:t>=</a:t>
                      </a:r>
                    </a:p>
                  </a:txBody>
                  <a:tcPr marL="104046"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Equal</a:t>
                      </a:r>
                    </a:p>
                  </a:txBody>
                  <a:tcPr marL="52023"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657771168"/>
                  </a:ext>
                </a:extLst>
              </a:tr>
              <a:tr h="337429">
                <a:tc>
                  <a:txBody>
                    <a:bodyPr/>
                    <a:lstStyle/>
                    <a:p>
                      <a:pPr algn="l" fontAlgn="t"/>
                      <a:r>
                        <a:rPr lang="en-US" sz="1500" dirty="0">
                          <a:effectLst/>
                        </a:rPr>
                        <a:t>&gt;</a:t>
                      </a:r>
                    </a:p>
                  </a:txBody>
                  <a:tcPr marL="104046"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Greater than</a:t>
                      </a:r>
                    </a:p>
                  </a:txBody>
                  <a:tcPr marL="52023"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76087976"/>
                  </a:ext>
                </a:extLst>
              </a:tr>
              <a:tr h="337429">
                <a:tc>
                  <a:txBody>
                    <a:bodyPr/>
                    <a:lstStyle/>
                    <a:p>
                      <a:pPr algn="l" fontAlgn="t"/>
                      <a:r>
                        <a:rPr lang="en-US" sz="1500">
                          <a:effectLst/>
                        </a:rPr>
                        <a:t>&lt;</a:t>
                      </a:r>
                    </a:p>
                  </a:txBody>
                  <a:tcPr marL="104046"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Less than</a:t>
                      </a:r>
                    </a:p>
                  </a:txBody>
                  <a:tcPr marL="52023"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06501505"/>
                  </a:ext>
                </a:extLst>
              </a:tr>
              <a:tr h="337429">
                <a:tc>
                  <a:txBody>
                    <a:bodyPr/>
                    <a:lstStyle/>
                    <a:p>
                      <a:pPr algn="l" fontAlgn="t"/>
                      <a:r>
                        <a:rPr lang="en-US" sz="1500">
                          <a:effectLst/>
                        </a:rPr>
                        <a:t>&gt;=</a:t>
                      </a:r>
                    </a:p>
                  </a:txBody>
                  <a:tcPr marL="104046"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Greater than or equal</a:t>
                      </a:r>
                    </a:p>
                  </a:txBody>
                  <a:tcPr marL="52023"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83361856"/>
                  </a:ext>
                </a:extLst>
              </a:tr>
              <a:tr h="337429">
                <a:tc>
                  <a:txBody>
                    <a:bodyPr/>
                    <a:lstStyle/>
                    <a:p>
                      <a:pPr algn="l" fontAlgn="t"/>
                      <a:r>
                        <a:rPr lang="en-US" sz="1500">
                          <a:effectLst/>
                        </a:rPr>
                        <a:t>&lt;=</a:t>
                      </a:r>
                    </a:p>
                  </a:txBody>
                  <a:tcPr marL="104046"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Less than or equal</a:t>
                      </a:r>
                    </a:p>
                  </a:txBody>
                  <a:tcPr marL="52023"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598289086"/>
                  </a:ext>
                </a:extLst>
              </a:tr>
              <a:tr h="571034">
                <a:tc>
                  <a:txBody>
                    <a:bodyPr/>
                    <a:lstStyle/>
                    <a:p>
                      <a:pPr algn="l" fontAlgn="t"/>
                      <a:r>
                        <a:rPr lang="en-US" sz="1500" dirty="0">
                          <a:effectLst/>
                        </a:rPr>
                        <a:t>&lt;&gt;, !=</a:t>
                      </a:r>
                    </a:p>
                  </a:txBody>
                  <a:tcPr marL="104046"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Not equal. </a:t>
                      </a:r>
                      <a:r>
                        <a:rPr lang="en-US" sz="1500" b="1">
                          <a:effectLst/>
                        </a:rPr>
                        <a:t>Note:</a:t>
                      </a:r>
                      <a:r>
                        <a:rPr lang="en-US" sz="1500">
                          <a:effectLst/>
                        </a:rPr>
                        <a:t> In some versions of SQL this operator may be written as !=</a:t>
                      </a:r>
                    </a:p>
                  </a:txBody>
                  <a:tcPr marL="52023"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50346248"/>
                  </a:ext>
                </a:extLst>
              </a:tr>
              <a:tr h="337429">
                <a:tc>
                  <a:txBody>
                    <a:bodyPr/>
                    <a:lstStyle/>
                    <a:p>
                      <a:pPr algn="l" fontAlgn="t"/>
                      <a:r>
                        <a:rPr lang="en-US" sz="1500">
                          <a:effectLst/>
                        </a:rPr>
                        <a:t>BETWEEN</a:t>
                      </a:r>
                    </a:p>
                  </a:txBody>
                  <a:tcPr marL="104046"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Between a certain range</a:t>
                      </a:r>
                    </a:p>
                  </a:txBody>
                  <a:tcPr marL="52023"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767977380"/>
                  </a:ext>
                </a:extLst>
              </a:tr>
              <a:tr h="337429">
                <a:tc>
                  <a:txBody>
                    <a:bodyPr/>
                    <a:lstStyle/>
                    <a:p>
                      <a:pPr algn="l" fontAlgn="t"/>
                      <a:r>
                        <a:rPr lang="en-US" sz="1500">
                          <a:effectLst/>
                        </a:rPr>
                        <a:t>LIKE</a:t>
                      </a:r>
                    </a:p>
                  </a:txBody>
                  <a:tcPr marL="104046"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Search for a pattern</a:t>
                      </a:r>
                    </a:p>
                  </a:txBody>
                  <a:tcPr marL="52023"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46595167"/>
                  </a:ext>
                </a:extLst>
              </a:tr>
              <a:tr h="337429">
                <a:tc>
                  <a:txBody>
                    <a:bodyPr/>
                    <a:lstStyle/>
                    <a:p>
                      <a:pPr algn="l" fontAlgn="t"/>
                      <a:r>
                        <a:rPr lang="en-US" sz="1500" dirty="0">
                          <a:effectLst/>
                        </a:rPr>
                        <a:t>AND|OR|NOT</a:t>
                      </a:r>
                    </a:p>
                  </a:txBody>
                  <a:tcPr marL="104046"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500" dirty="0">
                        <a:effectLst/>
                      </a:endParaRPr>
                    </a:p>
                  </a:txBody>
                  <a:tcPr marL="52023" marR="52023" marT="52023" marB="520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81841076"/>
                  </a:ext>
                </a:extLst>
              </a:tr>
            </a:tbl>
          </a:graphicData>
        </a:graphic>
      </p:graphicFrame>
    </p:spTree>
    <p:extLst>
      <p:ext uri="{BB962C8B-B14F-4D97-AF65-F5344CB8AC3E}">
        <p14:creationId xmlns:p14="http://schemas.microsoft.com/office/powerpoint/2010/main" val="1649065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DML</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Ordering the Display of Tuples</a:t>
            </a:r>
          </a:p>
          <a:p>
            <a:r>
              <a:rPr lang="en-US" sz="2200" dirty="0">
                <a:latin typeface="Arial" panose="020B0604020202020204" pitchFamily="34" charset="0"/>
                <a:cs typeface="Arial" panose="020B0604020202020204" pitchFamily="34" charset="0"/>
              </a:rPr>
              <a:t>SQL ORDER BY clause is used for sorting the result set</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SELECT attribute list </a:t>
            </a:r>
          </a:p>
          <a:p>
            <a:pPr marL="0" indent="0">
              <a:buNone/>
            </a:pPr>
            <a:r>
              <a:rPr lang="en-US" sz="2200" dirty="0">
                <a:latin typeface="Arial" panose="020B0604020202020204" pitchFamily="34" charset="0"/>
                <a:cs typeface="Arial" panose="020B0604020202020204" pitchFamily="34" charset="0"/>
              </a:rPr>
              <a:t>FROM List of tables</a:t>
            </a:r>
          </a:p>
          <a:p>
            <a:pPr marL="0" indent="0">
              <a:buNone/>
            </a:pPr>
            <a:r>
              <a:rPr lang="en-US" sz="2200" dirty="0">
                <a:latin typeface="Arial" panose="020B0604020202020204" pitchFamily="34" charset="0"/>
                <a:cs typeface="Arial" panose="020B0604020202020204" pitchFamily="34" charset="0"/>
              </a:rPr>
              <a:t>[WHERE predicate]</a:t>
            </a:r>
          </a:p>
          <a:p>
            <a:pPr marL="0" indent="0">
              <a:buNone/>
            </a:pPr>
            <a:r>
              <a:rPr lang="en-US" sz="2200" dirty="0">
                <a:latin typeface="Arial" panose="020B0604020202020204" pitchFamily="34" charset="0"/>
                <a:cs typeface="Arial" panose="020B0604020202020204" pitchFamily="34" charset="0"/>
              </a:rPr>
              <a:t>ORDER BY column-1[ASE][DESC]</a:t>
            </a:r>
          </a:p>
        </p:txBody>
      </p:sp>
    </p:spTree>
    <p:extLst>
      <p:ext uri="{BB962C8B-B14F-4D97-AF65-F5344CB8AC3E}">
        <p14:creationId xmlns:p14="http://schemas.microsoft.com/office/powerpoint/2010/main" val="2480265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AGGREGATE FUNCTIONS </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b="0" i="0" dirty="0">
                <a:effectLst/>
                <a:latin typeface="Arial" panose="020B0604020202020204" pitchFamily="34" charset="0"/>
                <a:cs typeface="Arial" panose="020B0604020202020204" pitchFamily="34" charset="0"/>
              </a:rPr>
              <a:t>An aggregate function performs a calculation on a set of values, and returns a single value </a:t>
            </a:r>
          </a:p>
          <a:p>
            <a:pPr marL="0" indent="0">
              <a:buNone/>
            </a:pPr>
            <a:r>
              <a:rPr lang="en-US" sz="2200" dirty="0">
                <a:latin typeface="Arial" panose="020B0604020202020204" pitchFamily="34" charset="0"/>
                <a:cs typeface="Arial" panose="020B0604020202020204" pitchFamily="34" charset="0"/>
              </a:rPr>
              <a:t>AGGREGATE FUNCTIONS </a:t>
            </a:r>
            <a:endParaRPr lang="en-US" sz="2200" b="0" i="0" dirty="0">
              <a:effectLst/>
              <a:latin typeface="Arial" panose="020B0604020202020204" pitchFamily="34" charset="0"/>
              <a:cs typeface="Arial" panose="020B0604020202020204" pitchFamily="34" charset="0"/>
            </a:endParaRP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Count() </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Sum() </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Avg() </a:t>
            </a:r>
          </a:p>
          <a:p>
            <a:r>
              <a:rPr lang="en-US" altLang="en-US" sz="2200" dirty="0">
                <a:latin typeface="Arial" panose="020B0604020202020204" pitchFamily="34" charset="0"/>
                <a:cs typeface="Arial" panose="020B0604020202020204" pitchFamily="34" charset="0"/>
              </a:rPr>
              <a:t> </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Min()</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Max() </a:t>
            </a:r>
          </a:p>
          <a:p>
            <a:pPr marL="0" indent="0">
              <a:buNone/>
            </a:pP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Except for COUNT(*), aggregate functions ignore null values </a:t>
            </a:r>
          </a:p>
          <a:p>
            <a:endParaRPr lang="en-US" sz="2200" b="0" i="0" dirty="0">
              <a:effectLst/>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344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normAutofit/>
          </a:bodyPr>
          <a:lstStyle/>
          <a:p>
            <a:r>
              <a:rPr lang="en-US" dirty="0">
                <a:solidFill>
                  <a:schemeClr val="tx1"/>
                </a:solidFill>
                <a:latin typeface="Arial" panose="020B0604020202020204" pitchFamily="34" charset="0"/>
                <a:cs typeface="Arial" panose="020B0604020202020204" pitchFamily="34" charset="0"/>
              </a:rPr>
              <a:t>AGGREGATE FUNCTIONS </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b="0" i="0" dirty="0">
                <a:effectLst/>
                <a:latin typeface="Arial" panose="020B0604020202020204" pitchFamily="34" charset="0"/>
                <a:cs typeface="Arial" panose="020B0604020202020204" pitchFamily="34" charset="0"/>
              </a:rPr>
              <a:t>An aggregate function performs a calculation on a set of values, and returns a single value </a:t>
            </a:r>
          </a:p>
          <a:p>
            <a:pPr marL="0" indent="0">
              <a:buNone/>
            </a:pPr>
            <a:r>
              <a:rPr lang="en-US" sz="2200" dirty="0">
                <a:latin typeface="Arial" panose="020B0604020202020204" pitchFamily="34" charset="0"/>
                <a:cs typeface="Arial" panose="020B0604020202020204" pitchFamily="34" charset="0"/>
              </a:rPr>
              <a:t>AGGREGATE FUNCTIONS </a:t>
            </a:r>
            <a:endParaRPr lang="en-US" sz="2200" b="0" i="0" dirty="0">
              <a:effectLst/>
              <a:latin typeface="Arial" panose="020B0604020202020204" pitchFamily="34" charset="0"/>
              <a:cs typeface="Arial" panose="020B0604020202020204" pitchFamily="34" charset="0"/>
            </a:endParaRP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Count() </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Sum() </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Avg() </a:t>
            </a:r>
          </a:p>
          <a:p>
            <a:r>
              <a:rPr lang="en-US" altLang="en-US" sz="2200" dirty="0">
                <a:latin typeface="Arial" panose="020B0604020202020204" pitchFamily="34" charset="0"/>
                <a:cs typeface="Arial" panose="020B0604020202020204" pitchFamily="34" charset="0"/>
              </a:rPr>
              <a:t> </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Min()</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Max() </a:t>
            </a:r>
          </a:p>
          <a:p>
            <a:pPr marL="0" indent="0">
              <a:buNone/>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SELECT &lt;FUNCTION NAME&gt; (&lt;PARAMETER&gt;) FROM &lt;TABLE NAME&gt; </a:t>
            </a:r>
            <a:endParaRPr lang="en-US" sz="2200" b="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5E76327-30D1-455C-AB64-33FCED5351D4}"/>
              </a:ext>
            </a:extLst>
          </p:cNvPr>
          <p:cNvSpPr>
            <a:spLocks noChangeArrowheads="1"/>
          </p:cNvSpPr>
          <p:nvPr/>
        </p:nvSpPr>
        <p:spPr bwMode="auto">
          <a:xfrm>
            <a:off x="0" y="59323"/>
            <a:ext cx="65"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154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AGGREGATE FUNCTIONS </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209675" y="1349406"/>
            <a:ext cx="10058400" cy="4541194"/>
          </a:xfrm>
        </p:spPr>
        <p:txBody>
          <a:bodyPr>
            <a:normAutofit/>
          </a:bodyPr>
          <a:lstStyle/>
          <a:p>
            <a:pPr marL="0" indent="0">
              <a:buNone/>
            </a:pPr>
            <a:r>
              <a:rPr kumimoji="0" lang="en-US" altLang="en-US" sz="2200" b="1" i="0" u="none" strike="noStrike" cap="none" normalizeH="0" baseline="0" dirty="0">
                <a:ln>
                  <a:noFill/>
                </a:ln>
                <a:effectLst/>
                <a:latin typeface="Arial" panose="020B0604020202020204" pitchFamily="34" charset="0"/>
                <a:cs typeface="Arial" panose="020B0604020202020204" pitchFamily="34" charset="0"/>
              </a:rPr>
              <a:t>COUNT() </a:t>
            </a:r>
          </a:p>
          <a:p>
            <a:r>
              <a:rPr lang="en-US" sz="2200" b="0" i="0" dirty="0">
                <a:solidFill>
                  <a:srgbClr val="000000"/>
                </a:solidFill>
                <a:effectLst/>
                <a:latin typeface="Arial" panose="020B0604020202020204" pitchFamily="34" charset="0"/>
              </a:rPr>
              <a:t>The count function returns the number of rows in the result</a:t>
            </a:r>
          </a:p>
          <a:p>
            <a:r>
              <a:rPr lang="en-US" sz="2200" b="0" i="0" dirty="0">
                <a:solidFill>
                  <a:srgbClr val="000000"/>
                </a:solidFill>
                <a:effectLst/>
                <a:latin typeface="Arial" panose="020B0604020202020204" pitchFamily="34" charset="0"/>
              </a:rPr>
              <a:t>It does not count the null values</a:t>
            </a:r>
          </a:p>
          <a:p>
            <a:pPr marL="0" indent="0" algn="just">
              <a:buNone/>
            </a:pPr>
            <a:r>
              <a:rPr lang="en-US" sz="2200" b="0" i="0" dirty="0">
                <a:solidFill>
                  <a:srgbClr val="000000"/>
                </a:solidFill>
                <a:effectLst/>
                <a:latin typeface="Arial" panose="020B0604020202020204" pitchFamily="34" charset="0"/>
              </a:rPr>
              <a:t>Types −</a:t>
            </a:r>
          </a:p>
          <a:p>
            <a:pPr algn="just" rtl="0">
              <a:buFont typeface="Arial" panose="020B0604020202020204" pitchFamily="34" charset="0"/>
              <a:buChar char="•"/>
            </a:pPr>
            <a:r>
              <a:rPr lang="en-US" sz="2200" b="0" i="0" dirty="0">
                <a:solidFill>
                  <a:srgbClr val="000000"/>
                </a:solidFill>
                <a:effectLst/>
                <a:latin typeface="Arial" panose="020B0604020202020204" pitchFamily="34" charset="0"/>
              </a:rPr>
              <a:t>COUNT(*): Counts all the number of rows of the table including null</a:t>
            </a:r>
          </a:p>
          <a:p>
            <a:pPr algn="just" rtl="0">
              <a:buFont typeface="Arial" panose="020B0604020202020204" pitchFamily="34" charset="0"/>
              <a:buChar char="•"/>
            </a:pPr>
            <a:r>
              <a:rPr lang="en-US" sz="2200" b="0" i="0" dirty="0">
                <a:solidFill>
                  <a:srgbClr val="000000"/>
                </a:solidFill>
                <a:effectLst/>
                <a:latin typeface="Arial" panose="020B0604020202020204" pitchFamily="34" charset="0"/>
              </a:rPr>
              <a:t>COUNT(COLUMN_NAME): count number of non-null values in column</a:t>
            </a:r>
          </a:p>
          <a:p>
            <a:pPr algn="just" rtl="0">
              <a:buFont typeface="Arial" panose="020B0604020202020204" pitchFamily="34" charset="0"/>
              <a:buChar char="•"/>
            </a:pPr>
            <a:r>
              <a:rPr lang="en-US" sz="2200" b="0" i="0" dirty="0">
                <a:solidFill>
                  <a:srgbClr val="000000"/>
                </a:solidFill>
                <a:effectLst/>
                <a:latin typeface="Arial" panose="020B0604020202020204" pitchFamily="34" charset="0"/>
              </a:rPr>
              <a:t>COUNT(DISTINCT COLUMN_NAME): count number of distinct values in a column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e.g.  SELECT COUNT(*) FROM Products WHERE Price &gt; 20; </a:t>
            </a:r>
          </a:p>
          <a:p>
            <a:pPr marL="0" indent="0">
              <a:buNone/>
            </a:pPr>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1432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AGGREGATE FUNCTIONS </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990600" y="1349406"/>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SUM()</a:t>
            </a:r>
          </a:p>
          <a:p>
            <a:r>
              <a:rPr lang="en-US" sz="2200" dirty="0">
                <a:latin typeface="Arial" panose="020B0604020202020204" pitchFamily="34" charset="0"/>
                <a:cs typeface="Arial" panose="020B0604020202020204" pitchFamily="34" charset="0"/>
              </a:rPr>
              <a:t>Return the total sum of column</a:t>
            </a:r>
          </a:p>
          <a:p>
            <a:pPr marL="0" indent="0">
              <a:buNone/>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SELECT SUM(Price) FROM Products;</a:t>
            </a:r>
          </a:p>
          <a:p>
            <a:pPr marL="0" indent="0">
              <a:buNone/>
            </a:pPr>
            <a:r>
              <a:rPr lang="en-US" sz="2200" b="1" dirty="0">
                <a:latin typeface="Arial" panose="020B0604020202020204" pitchFamily="34" charset="0"/>
                <a:cs typeface="Arial" panose="020B0604020202020204" pitchFamily="34" charset="0"/>
              </a:rPr>
              <a:t>AVG()</a:t>
            </a:r>
          </a:p>
          <a:p>
            <a:r>
              <a:rPr lang="en-US" sz="2200" dirty="0">
                <a:latin typeface="Arial" panose="020B0604020202020204" pitchFamily="34" charset="0"/>
                <a:cs typeface="Arial" panose="020B0604020202020204" pitchFamily="34" charset="0"/>
              </a:rPr>
              <a:t>Return the average value of column</a:t>
            </a:r>
          </a:p>
          <a:p>
            <a:pPr marL="0" indent="0">
              <a:buNone/>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SELECT AVG(Price) FROM Products; </a:t>
            </a:r>
          </a:p>
          <a:p>
            <a:pPr marL="0" indent="0">
              <a:buNone/>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indent="0">
              <a:buNone/>
            </a:pPr>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7135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AGGREGATE FUNCTIONS </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b="1" dirty="0">
                <a:latin typeface="Arial" panose="020B0604020202020204" pitchFamily="34" charset="0"/>
                <a:cs typeface="Arial" panose="020B0604020202020204" pitchFamily="34" charset="0"/>
              </a:rPr>
              <a:t>MIN()</a:t>
            </a:r>
          </a:p>
          <a:p>
            <a:r>
              <a:rPr lang="en-US" sz="2200" dirty="0">
                <a:latin typeface="Arial" panose="020B0604020202020204" pitchFamily="34" charset="0"/>
                <a:cs typeface="Arial" panose="020B0604020202020204" pitchFamily="34" charset="0"/>
              </a:rPr>
              <a:t>Return the lowest value of column</a:t>
            </a:r>
          </a:p>
          <a:p>
            <a:pPr marL="0" indent="0">
              <a:buNone/>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SELECT MIN(Price) FROM Products; </a:t>
            </a:r>
          </a:p>
          <a:p>
            <a:pPr marL="0" indent="0">
              <a:buNone/>
            </a:pPr>
            <a:r>
              <a:rPr lang="en-US" sz="2200" b="1" dirty="0">
                <a:latin typeface="Arial" panose="020B0604020202020204" pitchFamily="34" charset="0"/>
                <a:cs typeface="Arial" panose="020B0604020202020204" pitchFamily="34" charset="0"/>
              </a:rPr>
              <a:t>MAX()</a:t>
            </a:r>
          </a:p>
          <a:p>
            <a:r>
              <a:rPr lang="en-US" sz="2200" dirty="0">
                <a:latin typeface="Arial" panose="020B0604020202020204" pitchFamily="34" charset="0"/>
                <a:cs typeface="Arial" panose="020B0604020202020204" pitchFamily="34" charset="0"/>
              </a:rPr>
              <a:t>Return the highest value of column</a:t>
            </a:r>
          </a:p>
          <a:p>
            <a:pPr marL="0" indent="0">
              <a:buNone/>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SELECT MAX(Price) FROM Products; </a:t>
            </a:r>
          </a:p>
          <a:p>
            <a:pPr marL="0" indent="0">
              <a:buNone/>
            </a:pP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204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0" i="0" dirty="0">
                <a:solidFill>
                  <a:schemeClr val="tx1"/>
                </a:solidFill>
                <a:effectLst/>
                <a:latin typeface="Arial" panose="020B0604020202020204" pitchFamily="34" charset="0"/>
                <a:cs typeface="Arial" panose="020B0604020202020204" pitchFamily="34" charset="0"/>
              </a:rPr>
              <a:t>Data Definition Language</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49"/>
            <a:ext cx="10058400" cy="4962617"/>
          </a:xfrm>
        </p:spPr>
        <p:txBody>
          <a:bodyPr>
            <a:noAutofit/>
          </a:bodyPr>
          <a:lstStyle/>
          <a:p>
            <a:r>
              <a:rPr lang="en-US" sz="2200" b="0" i="0" dirty="0">
                <a:effectLst/>
                <a:latin typeface="Arial" panose="020B0604020202020204" pitchFamily="34" charset="0"/>
                <a:cs typeface="Arial" panose="020B0604020202020204" pitchFamily="34" charset="0"/>
              </a:rPr>
              <a:t>DDL can be used to define the database schema</a:t>
            </a:r>
          </a:p>
          <a:p>
            <a:r>
              <a:rPr lang="en-US" sz="2200" b="0" i="0" dirty="0">
                <a:effectLst/>
                <a:latin typeface="Arial" panose="020B0604020202020204" pitchFamily="34" charset="0"/>
                <a:cs typeface="Arial" panose="020B0604020202020204" pitchFamily="34" charset="0"/>
              </a:rPr>
              <a:t>DDL statements are used to create database, schema, constraints, users, tables </a:t>
            </a:r>
            <a:r>
              <a:rPr lang="en-US" sz="2200" b="0" i="0" dirty="0" err="1">
                <a:effectLst/>
                <a:latin typeface="Arial" panose="020B0604020202020204" pitchFamily="34" charset="0"/>
                <a:cs typeface="Arial" panose="020B0604020202020204" pitchFamily="34" charset="0"/>
              </a:rPr>
              <a:t>etc</a:t>
            </a:r>
            <a:endParaRPr lang="en-US" sz="22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613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Group BY Clause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latin typeface="Arial" panose="020B0604020202020204" pitchFamily="34" charset="0"/>
                <a:cs typeface="Arial" panose="020B0604020202020204" pitchFamily="34" charset="0"/>
              </a:rPr>
              <a:t>This method used to arrange identical data into groups with help of some functions</a:t>
            </a:r>
          </a:p>
          <a:p>
            <a:r>
              <a:rPr lang="en-US" sz="2200" b="0" i="0" dirty="0">
                <a:solidFill>
                  <a:srgbClr val="000000"/>
                </a:solidFill>
                <a:effectLst/>
                <a:latin typeface="Arial" panose="020B0604020202020204" pitchFamily="34" charset="0"/>
                <a:cs typeface="Arial" panose="020B0604020202020204" pitchFamily="34" charset="0"/>
              </a:rPr>
              <a:t>The GROUP BY statement groups rows that have the same values into summary</a:t>
            </a:r>
          </a:p>
          <a:p>
            <a:pPr marL="0" indent="0">
              <a:buNone/>
            </a:pPr>
            <a:r>
              <a:rPr lang="en-US" sz="2200" dirty="0">
                <a:solidFill>
                  <a:srgbClr val="000000"/>
                </a:solidFill>
                <a:latin typeface="Arial" panose="020B0604020202020204" pitchFamily="34" charset="0"/>
                <a:cs typeface="Arial" panose="020B0604020202020204" pitchFamily="34" charset="0"/>
              </a:rPr>
              <a:t>Syntax:</a:t>
            </a:r>
          </a:p>
          <a:p>
            <a:pPr marL="0" indent="0">
              <a:buNone/>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SELECT </a:t>
            </a:r>
            <a:r>
              <a:rPr kumimoji="0" lang="en-US" altLang="en-US" sz="2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column_name</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buNone/>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FROM </a:t>
            </a:r>
            <a:r>
              <a:rPr kumimoji="0" lang="en-US" altLang="en-US" sz="2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table_name</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indent="0">
              <a:buNone/>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GROUP BY </a:t>
            </a:r>
            <a:r>
              <a:rPr kumimoji="0" lang="en-US" altLang="en-US" sz="2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column_name</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0612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HAVING Clause</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kumimoji="0" lang="en-US" altLang="en-US" sz="2200" u="none" strike="noStrike" cap="none" normalizeH="0" baseline="0" dirty="0">
                <a:ln>
                  <a:noFill/>
                </a:ln>
                <a:effectLst/>
                <a:latin typeface="Arial" panose="020B0604020202020204" pitchFamily="34" charset="0"/>
                <a:cs typeface="Arial" panose="020B0604020202020204" pitchFamily="34" charset="0"/>
              </a:rPr>
              <a:t>HAVING Clause is used with SQL queries to give more precise condition for a statement</a:t>
            </a:r>
          </a:p>
          <a:p>
            <a:r>
              <a:rPr kumimoji="0" lang="en-US" altLang="en-US" sz="2200" u="none" strike="noStrike" cap="none" normalizeH="0" baseline="0" dirty="0">
                <a:ln>
                  <a:noFill/>
                </a:ln>
                <a:effectLst/>
                <a:latin typeface="Arial" panose="020B0604020202020204" pitchFamily="34" charset="0"/>
                <a:cs typeface="Arial" panose="020B0604020202020204" pitchFamily="34" charset="0"/>
              </a:rPr>
              <a:t>It is used to mention condition in GROUP BY based on SQL queries </a:t>
            </a:r>
          </a:p>
          <a:p>
            <a:pPr marL="0" indent="0">
              <a:buNone/>
            </a:pPr>
            <a:r>
              <a:rPr kumimoji="0" lang="en-US" altLang="en-US" sz="2200" u="none" strike="noStrike" cap="none" normalizeH="0" baseline="0" dirty="0">
                <a:ln>
                  <a:noFill/>
                </a:ln>
                <a:effectLst/>
                <a:latin typeface="Arial" panose="020B0604020202020204" pitchFamily="34" charset="0"/>
                <a:cs typeface="Arial" panose="020B0604020202020204" pitchFamily="34" charset="0"/>
              </a:rPr>
              <a:t>Syntax</a:t>
            </a:r>
          </a:p>
          <a:p>
            <a:pPr marL="0" indent="0">
              <a:buNone/>
            </a:pPr>
            <a:r>
              <a:rPr lang="en-US" sz="2200" dirty="0">
                <a:effectLst/>
                <a:latin typeface="Arial" panose="020B0604020202020204" pitchFamily="34" charset="0"/>
                <a:cs typeface="Arial" panose="020B0604020202020204" pitchFamily="34" charset="0"/>
              </a:rPr>
              <a:t>SELECT </a:t>
            </a:r>
            <a:r>
              <a:rPr lang="en-US" sz="2200" dirty="0" err="1">
                <a:effectLst/>
                <a:latin typeface="Arial" panose="020B0604020202020204" pitchFamily="34" charset="0"/>
                <a:cs typeface="Arial" panose="020B0604020202020204" pitchFamily="34" charset="0"/>
              </a:rPr>
              <a:t>column_name</a:t>
            </a:r>
            <a:r>
              <a:rPr lang="en-US" sz="2200" dirty="0">
                <a:effectLst/>
                <a:latin typeface="Arial" panose="020B0604020202020204" pitchFamily="34" charset="0"/>
                <a:cs typeface="Arial" panose="020B0604020202020204" pitchFamily="34" charset="0"/>
              </a:rPr>
              <a:t>(s)</a:t>
            </a:r>
            <a:br>
              <a:rPr lang="en-US" sz="2200" dirty="0">
                <a:latin typeface="Arial" panose="020B0604020202020204" pitchFamily="34" charset="0"/>
                <a:cs typeface="Arial" panose="020B0604020202020204" pitchFamily="34" charset="0"/>
              </a:rPr>
            </a:br>
            <a:r>
              <a:rPr lang="en-US" sz="2200" dirty="0">
                <a:effectLst/>
                <a:latin typeface="Arial" panose="020B0604020202020204" pitchFamily="34" charset="0"/>
                <a:cs typeface="Arial" panose="020B0604020202020204" pitchFamily="34" charset="0"/>
              </a:rPr>
              <a:t>FROM </a:t>
            </a:r>
            <a:r>
              <a:rPr lang="en-US" sz="2200" dirty="0" err="1">
                <a:effectLst/>
                <a:latin typeface="Arial" panose="020B0604020202020204" pitchFamily="34" charset="0"/>
                <a:cs typeface="Arial" panose="020B0604020202020204" pitchFamily="34" charset="0"/>
              </a:rPr>
              <a:t>table_name</a:t>
            </a:r>
            <a:br>
              <a:rPr lang="en-US" sz="2200" dirty="0">
                <a:latin typeface="Arial" panose="020B0604020202020204" pitchFamily="34" charset="0"/>
                <a:cs typeface="Arial" panose="020B0604020202020204" pitchFamily="34" charset="0"/>
              </a:rPr>
            </a:br>
            <a:r>
              <a:rPr lang="en-US" sz="2200" dirty="0">
                <a:effectLst/>
                <a:latin typeface="Arial" panose="020B0604020202020204" pitchFamily="34" charset="0"/>
                <a:cs typeface="Arial" panose="020B0604020202020204" pitchFamily="34" charset="0"/>
              </a:rPr>
              <a:t>GROUP BY </a:t>
            </a:r>
            <a:r>
              <a:rPr lang="en-US" sz="2200" dirty="0" err="1">
                <a:effectLst/>
                <a:latin typeface="Arial" panose="020B0604020202020204" pitchFamily="34" charset="0"/>
                <a:cs typeface="Arial" panose="020B0604020202020204" pitchFamily="34" charset="0"/>
              </a:rPr>
              <a:t>column_name</a:t>
            </a:r>
            <a:r>
              <a:rPr lang="en-US" sz="2200" dirty="0">
                <a:effectLst/>
                <a:latin typeface="Arial" panose="020B0604020202020204" pitchFamily="34" charset="0"/>
                <a:cs typeface="Arial" panose="020B0604020202020204" pitchFamily="34" charset="0"/>
              </a:rPr>
              <a:t>(s)</a:t>
            </a:r>
            <a:br>
              <a:rPr lang="en-US" sz="2200" dirty="0">
                <a:effectLst/>
                <a:latin typeface="Arial" panose="020B0604020202020204" pitchFamily="34" charset="0"/>
                <a:cs typeface="Arial" panose="020B0604020202020204" pitchFamily="34" charset="0"/>
              </a:rPr>
            </a:br>
            <a:r>
              <a:rPr lang="en-US" sz="2200" dirty="0">
                <a:effectLst/>
                <a:latin typeface="Arial" panose="020B0604020202020204" pitchFamily="34" charset="0"/>
                <a:cs typeface="Arial" panose="020B0604020202020204" pitchFamily="34" charset="0"/>
              </a:rPr>
              <a:t>HAVING condition;</a:t>
            </a:r>
            <a:b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63506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NESTED QUERY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algn="l"/>
            <a:r>
              <a:rPr lang="en-US" sz="2200" b="0" i="0" dirty="0">
                <a:solidFill>
                  <a:srgbClr val="000000"/>
                </a:solidFill>
                <a:effectLst/>
                <a:latin typeface="Arial" panose="020B0604020202020204" pitchFamily="34" charset="0"/>
                <a:cs typeface="Arial" panose="020B0604020202020204" pitchFamily="34" charset="0"/>
              </a:rPr>
              <a:t>A Subquery is a query within another SQL query and embedded within the WHERE clause.</a:t>
            </a:r>
          </a:p>
          <a:p>
            <a:pPr algn="l"/>
            <a:r>
              <a:rPr lang="en-US" sz="2200" b="1" i="0" dirty="0">
                <a:solidFill>
                  <a:srgbClr val="000000"/>
                </a:solidFill>
                <a:effectLst/>
                <a:latin typeface="Arial" panose="020B0604020202020204" pitchFamily="34" charset="0"/>
                <a:cs typeface="Arial" panose="020B0604020202020204" pitchFamily="34" charset="0"/>
              </a:rPr>
              <a:t>Important Rule:</a:t>
            </a:r>
            <a:endParaRPr lang="en-US" sz="22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200" b="0" dirty="0">
                <a:solidFill>
                  <a:srgbClr val="000000"/>
                </a:solidFill>
                <a:effectLst/>
                <a:latin typeface="Arial" panose="020B0604020202020204" pitchFamily="34" charset="0"/>
                <a:cs typeface="Arial" panose="020B0604020202020204" pitchFamily="34" charset="0"/>
              </a:rPr>
              <a:t>A subquery can be placed in a number of SQL clauses like WHERE clause, FROM clause, HAVING clause.</a:t>
            </a:r>
          </a:p>
          <a:p>
            <a:pPr algn="l">
              <a:buFont typeface="Arial" panose="020B0604020202020204" pitchFamily="34" charset="0"/>
              <a:buChar char="•"/>
            </a:pPr>
            <a:r>
              <a:rPr lang="en-US" sz="2200" b="0" dirty="0">
                <a:solidFill>
                  <a:srgbClr val="000000"/>
                </a:solidFill>
                <a:effectLst/>
                <a:latin typeface="Arial" panose="020B0604020202020204" pitchFamily="34" charset="0"/>
                <a:cs typeface="Arial" panose="020B0604020202020204" pitchFamily="34" charset="0"/>
              </a:rPr>
              <a:t>You can use Subquery with SELECT, UPDATE, INSERT, DELETE statements along with the operators like =, &lt;, &gt;, &gt;=, &lt;=, IN, BETWEEN, etc.</a:t>
            </a:r>
          </a:p>
          <a:p>
            <a:pPr algn="l">
              <a:buFont typeface="Arial" panose="020B0604020202020204" pitchFamily="34" charset="0"/>
              <a:buChar char="•"/>
            </a:pPr>
            <a:r>
              <a:rPr lang="en-US" sz="2200" b="0" dirty="0">
                <a:solidFill>
                  <a:srgbClr val="000000"/>
                </a:solidFill>
                <a:effectLst/>
                <a:latin typeface="Arial" panose="020B0604020202020204" pitchFamily="34" charset="0"/>
                <a:cs typeface="Arial" panose="020B0604020202020204" pitchFamily="34" charset="0"/>
              </a:rPr>
              <a:t>A subquery is a query within another query. The outer query is known as the main query, and the inner query is known as a subquery.</a:t>
            </a:r>
          </a:p>
          <a:p>
            <a:pPr algn="l">
              <a:buFont typeface="Arial" panose="020B0604020202020204" pitchFamily="34" charset="0"/>
              <a:buChar char="•"/>
            </a:pPr>
            <a:r>
              <a:rPr lang="en-US" sz="2200" b="0" dirty="0">
                <a:solidFill>
                  <a:srgbClr val="000000"/>
                </a:solidFill>
                <a:effectLst/>
                <a:latin typeface="Arial" panose="020B0604020202020204" pitchFamily="34" charset="0"/>
                <a:cs typeface="Arial" panose="020B0604020202020204" pitchFamily="34" charset="0"/>
              </a:rPr>
              <a:t>Subqueries are on the right side of the comparison operator.</a:t>
            </a:r>
          </a:p>
          <a:p>
            <a:pPr algn="l">
              <a:buFont typeface="Arial" panose="020B0604020202020204" pitchFamily="34" charset="0"/>
              <a:buChar char="•"/>
            </a:pPr>
            <a:r>
              <a:rPr lang="en-US" sz="2200" b="0" dirty="0">
                <a:solidFill>
                  <a:srgbClr val="000000"/>
                </a:solidFill>
                <a:effectLst/>
                <a:latin typeface="Arial" panose="020B0604020202020204" pitchFamily="34" charset="0"/>
                <a:cs typeface="Arial" panose="020B0604020202020204" pitchFamily="34" charset="0"/>
              </a:rPr>
              <a:t>A subquery is enclosed in parentheses</a:t>
            </a:r>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932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NESTED QUERY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349406"/>
            <a:ext cx="10058400" cy="4541194"/>
          </a:xfrm>
        </p:spPr>
        <p:txBody>
          <a:bodyPr>
            <a:noAutofit/>
          </a:bodyPr>
          <a:lstStyle/>
          <a:p>
            <a:pPr marL="0" indent="0" algn="l">
              <a:buNone/>
            </a:pPr>
            <a:r>
              <a:rPr lang="en-US" sz="2200" b="1" i="0" dirty="0">
                <a:effectLst/>
                <a:latin typeface="Arial" panose="020B0604020202020204" pitchFamily="34" charset="0"/>
                <a:cs typeface="Arial" panose="020B0604020202020204" pitchFamily="34" charset="0"/>
              </a:rPr>
              <a:t>1. Subqueries with the Select Statement</a:t>
            </a:r>
          </a:p>
          <a:p>
            <a:pPr algn="l"/>
            <a:r>
              <a:rPr lang="en-US" sz="2200" b="0" i="0" dirty="0">
                <a:solidFill>
                  <a:srgbClr val="000000"/>
                </a:solidFill>
                <a:effectLst/>
                <a:latin typeface="Arial" panose="020B0604020202020204" pitchFamily="34" charset="0"/>
                <a:cs typeface="Arial" panose="020B0604020202020204" pitchFamily="34" charset="0"/>
              </a:rPr>
              <a:t>SQL subqueries are most frequently used with the Select statement.</a:t>
            </a:r>
          </a:p>
          <a:p>
            <a:pPr algn="l"/>
            <a:r>
              <a:rPr lang="en-US" sz="2200" b="1" i="0" dirty="0">
                <a:solidFill>
                  <a:srgbClr val="000000"/>
                </a:solidFill>
                <a:effectLst/>
                <a:latin typeface="Arial" panose="020B0604020202020204" pitchFamily="34" charset="0"/>
                <a:cs typeface="Arial" panose="020B0604020202020204" pitchFamily="34" charset="0"/>
              </a:rPr>
              <a:t>Syntax</a:t>
            </a:r>
            <a:endParaRPr lang="en-US" sz="2200" b="0" i="0" dirty="0">
              <a:solidFill>
                <a:srgbClr val="000000"/>
              </a:solidFill>
              <a:effectLst/>
              <a:latin typeface="Arial" panose="020B0604020202020204" pitchFamily="34" charset="0"/>
              <a:cs typeface="Arial" panose="020B0604020202020204" pitchFamily="34" charset="0"/>
            </a:endParaRPr>
          </a:p>
          <a:p>
            <a:pPr marL="0" indent="0" algn="l">
              <a:buNone/>
            </a:pPr>
            <a:r>
              <a:rPr lang="en-US" sz="2200" b="0" i="0" dirty="0">
                <a:solidFill>
                  <a:srgbClr val="000000"/>
                </a:solidFill>
                <a:effectLst/>
                <a:latin typeface="Arial" panose="020B0604020202020204" pitchFamily="34" charset="0"/>
                <a:cs typeface="Arial" panose="020B0604020202020204" pitchFamily="34" charset="0"/>
              </a:rPr>
              <a:t>SELECT </a:t>
            </a:r>
            <a:r>
              <a:rPr lang="en-US" sz="2200" b="0" i="0" dirty="0" err="1">
                <a:solidFill>
                  <a:srgbClr val="000000"/>
                </a:solidFill>
                <a:effectLst/>
                <a:latin typeface="Arial" panose="020B0604020202020204" pitchFamily="34" charset="0"/>
                <a:cs typeface="Arial" panose="020B0604020202020204" pitchFamily="34" charset="0"/>
              </a:rPr>
              <a:t>column_name</a:t>
            </a:r>
            <a:r>
              <a:rPr lang="en-US" sz="2200" b="0" i="0" dirty="0">
                <a:solidFill>
                  <a:srgbClr val="000000"/>
                </a:solidFill>
                <a:effectLst/>
                <a:latin typeface="Arial" panose="020B0604020202020204" pitchFamily="34" charset="0"/>
                <a:cs typeface="Arial" panose="020B0604020202020204" pitchFamily="34" charset="0"/>
              </a:rPr>
              <a:t>  </a:t>
            </a:r>
          </a:p>
          <a:p>
            <a:pPr marL="0" indent="0" algn="l">
              <a:buNone/>
            </a:pPr>
            <a:r>
              <a:rPr lang="en-US" sz="2200" b="0" i="0" dirty="0">
                <a:solidFill>
                  <a:srgbClr val="000000"/>
                </a:solidFill>
                <a:effectLst/>
                <a:latin typeface="Arial" panose="020B0604020202020204" pitchFamily="34" charset="0"/>
                <a:cs typeface="Arial" panose="020B0604020202020204" pitchFamily="34" charset="0"/>
              </a:rPr>
              <a:t>FROM </a:t>
            </a:r>
            <a:r>
              <a:rPr lang="en-US" sz="2200" b="0" i="0" dirty="0" err="1">
                <a:solidFill>
                  <a:srgbClr val="000000"/>
                </a:solidFill>
                <a:effectLst/>
                <a:latin typeface="Arial" panose="020B0604020202020204" pitchFamily="34" charset="0"/>
                <a:cs typeface="Arial" panose="020B0604020202020204" pitchFamily="34" charset="0"/>
              </a:rPr>
              <a:t>table_name</a:t>
            </a:r>
            <a:r>
              <a:rPr lang="en-US" sz="2200" b="0" i="0" dirty="0">
                <a:solidFill>
                  <a:srgbClr val="000000"/>
                </a:solidFill>
                <a:effectLst/>
                <a:latin typeface="Arial" panose="020B0604020202020204" pitchFamily="34" charset="0"/>
                <a:cs typeface="Arial" panose="020B0604020202020204" pitchFamily="34" charset="0"/>
              </a:rPr>
              <a:t>  </a:t>
            </a:r>
          </a:p>
          <a:p>
            <a:pPr marL="0" indent="0" algn="l">
              <a:buNone/>
            </a:pPr>
            <a:r>
              <a:rPr lang="en-US" sz="2200" b="0" i="0" dirty="0">
                <a:solidFill>
                  <a:srgbClr val="000000"/>
                </a:solidFill>
                <a:effectLst/>
                <a:latin typeface="Arial" panose="020B0604020202020204" pitchFamily="34" charset="0"/>
                <a:cs typeface="Arial" panose="020B0604020202020204" pitchFamily="34" charset="0"/>
              </a:rPr>
              <a:t>WHERE </a:t>
            </a:r>
            <a:r>
              <a:rPr lang="en-US" sz="2200" b="0" i="0" dirty="0" err="1">
                <a:solidFill>
                  <a:srgbClr val="000000"/>
                </a:solidFill>
                <a:effectLst/>
                <a:latin typeface="Arial" panose="020B0604020202020204" pitchFamily="34" charset="0"/>
                <a:cs typeface="Arial" panose="020B0604020202020204" pitchFamily="34" charset="0"/>
              </a:rPr>
              <a:t>column_name</a:t>
            </a:r>
            <a:r>
              <a:rPr lang="en-US" sz="2200" b="0" i="0" dirty="0">
                <a:solidFill>
                  <a:srgbClr val="000000"/>
                </a:solidFill>
                <a:effectLst/>
                <a:latin typeface="Arial" panose="020B0604020202020204" pitchFamily="34" charset="0"/>
                <a:cs typeface="Arial" panose="020B0604020202020204" pitchFamily="34" charset="0"/>
              </a:rPr>
              <a:t> expression operator   </a:t>
            </a:r>
          </a:p>
          <a:p>
            <a:pPr marL="0" indent="0" algn="l">
              <a:buNone/>
            </a:pPr>
            <a:r>
              <a:rPr lang="en-US" sz="2200" b="0" i="0" dirty="0">
                <a:solidFill>
                  <a:srgbClr val="000000"/>
                </a:solidFill>
                <a:effectLst/>
                <a:latin typeface="Arial" panose="020B0604020202020204" pitchFamily="34" charset="0"/>
                <a:cs typeface="Arial" panose="020B0604020202020204" pitchFamily="34" charset="0"/>
              </a:rPr>
              <a:t>( SELECT </a:t>
            </a:r>
            <a:r>
              <a:rPr lang="en-US" sz="2200" b="0" i="0" dirty="0" err="1">
                <a:solidFill>
                  <a:srgbClr val="000000"/>
                </a:solidFill>
                <a:effectLst/>
                <a:latin typeface="Arial" panose="020B0604020202020204" pitchFamily="34" charset="0"/>
                <a:cs typeface="Arial" panose="020B0604020202020204" pitchFamily="34" charset="0"/>
              </a:rPr>
              <a:t>column_name</a:t>
            </a:r>
            <a:r>
              <a:rPr lang="en-US" sz="2200" b="0" i="0" dirty="0">
                <a:solidFill>
                  <a:srgbClr val="000000"/>
                </a:solidFill>
                <a:effectLst/>
                <a:latin typeface="Arial" panose="020B0604020202020204" pitchFamily="34" charset="0"/>
                <a:cs typeface="Arial" panose="020B0604020202020204" pitchFamily="34" charset="0"/>
              </a:rPr>
              <a:t>  from </a:t>
            </a:r>
            <a:r>
              <a:rPr lang="en-US" sz="2200" b="0" i="0" dirty="0" err="1">
                <a:solidFill>
                  <a:srgbClr val="000000"/>
                </a:solidFill>
                <a:effectLst/>
                <a:latin typeface="Arial" panose="020B0604020202020204" pitchFamily="34" charset="0"/>
                <a:cs typeface="Arial" panose="020B0604020202020204" pitchFamily="34" charset="0"/>
              </a:rPr>
              <a:t>table_name</a:t>
            </a:r>
            <a:r>
              <a:rPr lang="en-US" sz="2200" b="0" i="0" dirty="0">
                <a:solidFill>
                  <a:srgbClr val="000000"/>
                </a:solidFill>
                <a:effectLst/>
                <a:latin typeface="Arial" panose="020B0604020202020204" pitchFamily="34" charset="0"/>
                <a:cs typeface="Arial" panose="020B0604020202020204" pitchFamily="34" charset="0"/>
              </a:rPr>
              <a:t> WHERE ... );  </a:t>
            </a:r>
          </a:p>
          <a:p>
            <a:pPr marL="0" indent="0">
              <a:buNone/>
            </a:pPr>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57227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NESTED QUERY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lgn="l">
              <a:buNone/>
            </a:pPr>
            <a:r>
              <a:rPr lang="en-US" sz="2200" b="1" dirty="0">
                <a:latin typeface="Arial" panose="020B0604020202020204" pitchFamily="34" charset="0"/>
                <a:cs typeface="Arial" panose="020B0604020202020204" pitchFamily="34" charset="0"/>
              </a:rPr>
              <a:t>2</a:t>
            </a:r>
            <a:r>
              <a:rPr lang="en-US" sz="2200" b="1" i="0" dirty="0">
                <a:effectLst/>
                <a:latin typeface="Arial" panose="020B0604020202020204" pitchFamily="34" charset="0"/>
                <a:cs typeface="Arial" panose="020B0604020202020204" pitchFamily="34" charset="0"/>
              </a:rPr>
              <a:t>. Subqueries with the UPDATE Statement</a:t>
            </a:r>
          </a:p>
          <a:p>
            <a:pPr algn="l"/>
            <a:r>
              <a:rPr lang="en-US" sz="2200" b="0" i="0" dirty="0">
                <a:effectLst/>
                <a:latin typeface="Arial" panose="020B0604020202020204" pitchFamily="34" charset="0"/>
                <a:cs typeface="Arial" panose="020B0604020202020204" pitchFamily="34" charset="0"/>
              </a:rPr>
              <a:t>The subquery of SQL can be used in conjunction with the Update statement. When a subquery is used with the Update statement, then either single or multiple columns in a table can be updated.</a:t>
            </a:r>
          </a:p>
          <a:p>
            <a:pPr algn="l"/>
            <a:r>
              <a:rPr lang="en-US" sz="2200" b="1" i="0" dirty="0">
                <a:effectLst/>
                <a:latin typeface="Arial" panose="020B0604020202020204" pitchFamily="34" charset="0"/>
                <a:cs typeface="Arial" panose="020B0604020202020204" pitchFamily="34" charset="0"/>
              </a:rPr>
              <a:t>Syntax</a:t>
            </a:r>
            <a:endParaRPr lang="en-US" sz="2200" b="0" i="0" dirty="0">
              <a:effectLst/>
              <a:latin typeface="Arial" panose="020B0604020202020204" pitchFamily="34" charset="0"/>
              <a:cs typeface="Arial" panose="020B0604020202020204" pitchFamily="34" charset="0"/>
            </a:endParaRPr>
          </a:p>
          <a:p>
            <a:pPr marL="0" indent="0" algn="l">
              <a:buNone/>
            </a:pPr>
            <a:r>
              <a:rPr lang="en-US" sz="2200" b="0" i="0" dirty="0">
                <a:effectLst/>
                <a:latin typeface="Arial" panose="020B0604020202020204" pitchFamily="34" charset="0"/>
                <a:cs typeface="Arial" panose="020B0604020202020204" pitchFamily="34" charset="0"/>
              </a:rPr>
              <a:t>UPDATE table  </a:t>
            </a:r>
          </a:p>
          <a:p>
            <a:pPr marL="0" indent="0" algn="l">
              <a:buNone/>
            </a:pPr>
            <a:r>
              <a:rPr lang="en-US" sz="2200" b="0" i="0" dirty="0">
                <a:effectLst/>
                <a:latin typeface="Arial" panose="020B0604020202020204" pitchFamily="34" charset="0"/>
                <a:cs typeface="Arial" panose="020B0604020202020204" pitchFamily="34" charset="0"/>
              </a:rPr>
              <a:t>SET </a:t>
            </a:r>
            <a:r>
              <a:rPr lang="en-US" sz="2200" b="0" i="0" dirty="0" err="1">
                <a:effectLst/>
                <a:latin typeface="Arial" panose="020B0604020202020204" pitchFamily="34" charset="0"/>
                <a:cs typeface="Arial" panose="020B0604020202020204" pitchFamily="34" charset="0"/>
              </a:rPr>
              <a:t>column_name</a:t>
            </a:r>
            <a:r>
              <a:rPr lang="en-US" sz="2200" b="0" i="0" dirty="0">
                <a:effectLst/>
                <a:latin typeface="Arial" panose="020B0604020202020204" pitchFamily="34" charset="0"/>
                <a:cs typeface="Arial" panose="020B0604020202020204" pitchFamily="34" charset="0"/>
              </a:rPr>
              <a:t> = </a:t>
            </a:r>
            <a:r>
              <a:rPr lang="en-US" sz="2200" b="0" i="0" dirty="0" err="1">
                <a:effectLst/>
                <a:latin typeface="Arial" panose="020B0604020202020204" pitchFamily="34" charset="0"/>
                <a:cs typeface="Arial" panose="020B0604020202020204" pitchFamily="34" charset="0"/>
              </a:rPr>
              <a:t>new_value</a:t>
            </a:r>
            <a:r>
              <a:rPr lang="en-US" sz="2200" b="0" i="0" dirty="0">
                <a:effectLst/>
                <a:latin typeface="Arial" panose="020B0604020202020204" pitchFamily="34" charset="0"/>
                <a:cs typeface="Arial" panose="020B0604020202020204" pitchFamily="34" charset="0"/>
              </a:rPr>
              <a:t>  </a:t>
            </a:r>
          </a:p>
          <a:p>
            <a:pPr marL="0" indent="0" algn="l">
              <a:buNone/>
            </a:pPr>
            <a:r>
              <a:rPr lang="en-US" sz="2200" b="0" i="0" dirty="0">
                <a:effectLst/>
                <a:latin typeface="Arial" panose="020B0604020202020204" pitchFamily="34" charset="0"/>
                <a:cs typeface="Arial" panose="020B0604020202020204" pitchFamily="34" charset="0"/>
              </a:rPr>
              <a:t>WHERE VALUE OPERATOR  </a:t>
            </a:r>
          </a:p>
          <a:p>
            <a:pPr marL="0" indent="0" algn="l">
              <a:buNone/>
            </a:pPr>
            <a:r>
              <a:rPr lang="en-US" sz="2200" b="0" i="0" dirty="0">
                <a:effectLst/>
                <a:latin typeface="Arial" panose="020B0604020202020204" pitchFamily="34" charset="0"/>
                <a:cs typeface="Arial" panose="020B0604020202020204" pitchFamily="34" charset="0"/>
              </a:rPr>
              <a:t>   (SELECT COLUMN_NAME  </a:t>
            </a:r>
          </a:p>
          <a:p>
            <a:pPr marL="0" indent="0" algn="l">
              <a:buNone/>
            </a:pPr>
            <a:r>
              <a:rPr lang="en-US" sz="2200" b="0" i="0" dirty="0">
                <a:effectLst/>
                <a:latin typeface="Arial" panose="020B0604020202020204" pitchFamily="34" charset="0"/>
                <a:cs typeface="Arial" panose="020B0604020202020204" pitchFamily="34" charset="0"/>
              </a:rPr>
              <a:t>   FROM TABLE_NAME  </a:t>
            </a:r>
          </a:p>
          <a:p>
            <a:pPr marL="0" indent="0" algn="l">
              <a:buNone/>
            </a:pPr>
            <a:r>
              <a:rPr lang="en-US" sz="2200" b="0" i="0" dirty="0">
                <a:effectLst/>
                <a:latin typeface="Arial" panose="020B0604020202020204" pitchFamily="34" charset="0"/>
                <a:cs typeface="Arial" panose="020B0604020202020204" pitchFamily="34" charset="0"/>
              </a:rPr>
              <a:t>   WHERE condition);  </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8387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NESTED QUERY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lgn="l">
              <a:buNone/>
            </a:pPr>
            <a:r>
              <a:rPr lang="en-US" sz="2200" b="1" dirty="0">
                <a:latin typeface="Arial" panose="020B0604020202020204" pitchFamily="34" charset="0"/>
                <a:cs typeface="Arial" panose="020B0604020202020204" pitchFamily="34" charset="0"/>
              </a:rPr>
              <a:t>3</a:t>
            </a:r>
            <a:r>
              <a:rPr lang="en-US" sz="2200" b="1" i="0" dirty="0">
                <a:effectLst/>
                <a:latin typeface="Arial" panose="020B0604020202020204" pitchFamily="34" charset="0"/>
                <a:cs typeface="Arial" panose="020B0604020202020204" pitchFamily="34" charset="0"/>
              </a:rPr>
              <a:t>. Subqueries with the DELETE Statement</a:t>
            </a:r>
          </a:p>
          <a:p>
            <a:r>
              <a:rPr lang="en-US" sz="2200" b="0" i="0" dirty="0">
                <a:effectLst/>
                <a:latin typeface="Arial" panose="020B0604020202020204" pitchFamily="34" charset="0"/>
                <a:cs typeface="Arial" panose="020B0604020202020204" pitchFamily="34" charset="0"/>
              </a:rPr>
              <a:t>The subquery of SQL can be used in conjunction with the Delete statement just like any other statements mentioned above.</a:t>
            </a:r>
          </a:p>
          <a:p>
            <a:pPr marL="0" indent="0" algn="l">
              <a:buNone/>
            </a:pPr>
            <a:r>
              <a:rPr lang="en-US" sz="2200" b="0" i="0" dirty="0">
                <a:effectLst/>
                <a:latin typeface="Arial" panose="020B0604020202020204" pitchFamily="34" charset="0"/>
                <a:cs typeface="Arial" panose="020B0604020202020204" pitchFamily="34" charset="0"/>
              </a:rPr>
              <a:t>Syntax</a:t>
            </a:r>
          </a:p>
          <a:p>
            <a:pPr marL="0" indent="0" algn="l">
              <a:buNone/>
            </a:pPr>
            <a:r>
              <a:rPr lang="en-US" sz="2200" b="0" i="0" dirty="0">
                <a:effectLst/>
                <a:latin typeface="Arial" panose="020B0604020202020204" pitchFamily="34" charset="0"/>
                <a:cs typeface="Arial" panose="020B0604020202020204" pitchFamily="34" charset="0"/>
              </a:rPr>
              <a:t>DELETE FROM TABLE_NAME  </a:t>
            </a:r>
          </a:p>
          <a:p>
            <a:pPr marL="0" indent="0" algn="l">
              <a:buNone/>
            </a:pPr>
            <a:r>
              <a:rPr lang="en-US" sz="2200" b="0" i="0" dirty="0">
                <a:effectLst/>
                <a:latin typeface="Arial" panose="020B0604020202020204" pitchFamily="34" charset="0"/>
                <a:cs typeface="Arial" panose="020B0604020202020204" pitchFamily="34" charset="0"/>
              </a:rPr>
              <a:t>WHERE VALUE OPERATOR  </a:t>
            </a:r>
          </a:p>
          <a:p>
            <a:pPr marL="0" indent="0" algn="l">
              <a:buNone/>
            </a:pPr>
            <a:r>
              <a:rPr lang="en-US" sz="2200" b="0" i="0" dirty="0">
                <a:effectLst/>
                <a:latin typeface="Arial" panose="020B0604020202020204" pitchFamily="34" charset="0"/>
                <a:cs typeface="Arial" panose="020B0604020202020204" pitchFamily="34" charset="0"/>
              </a:rPr>
              <a:t>   (SELECT COLUMN_NAME  </a:t>
            </a:r>
          </a:p>
          <a:p>
            <a:pPr marL="0" indent="0" algn="l">
              <a:buNone/>
            </a:pPr>
            <a:r>
              <a:rPr lang="en-US" sz="2200" b="0" i="0" dirty="0">
                <a:effectLst/>
                <a:latin typeface="Arial" panose="020B0604020202020204" pitchFamily="34" charset="0"/>
                <a:cs typeface="Arial" panose="020B0604020202020204" pitchFamily="34" charset="0"/>
              </a:rPr>
              <a:t>   FROM TABLE_NAME  </a:t>
            </a:r>
          </a:p>
          <a:p>
            <a:pPr marL="0" indent="0" algn="l">
              <a:buNone/>
            </a:pPr>
            <a:r>
              <a:rPr lang="en-US" sz="2200" b="0" i="0" dirty="0">
                <a:effectLst/>
                <a:latin typeface="Arial" panose="020B0604020202020204" pitchFamily="34" charset="0"/>
                <a:cs typeface="Arial" panose="020B0604020202020204" pitchFamily="34" charset="0"/>
              </a:rPr>
              <a:t>   WHERE condition); </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1797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SQL JOINS</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b="0" i="0" dirty="0">
                <a:effectLst/>
                <a:latin typeface="Arial" panose="020B0604020202020204" pitchFamily="34" charset="0"/>
                <a:cs typeface="Arial" panose="020B0604020202020204" pitchFamily="34" charset="0"/>
              </a:rPr>
              <a:t>A SQL Join statement is used to combine data or rows from two or more tables based on a common field between them</a:t>
            </a:r>
          </a:p>
          <a:p>
            <a:r>
              <a:rPr lang="en-US" sz="2200" dirty="0">
                <a:latin typeface="Arial" panose="020B0604020202020204" pitchFamily="34" charset="0"/>
                <a:cs typeface="Arial" panose="020B0604020202020204" pitchFamily="34" charset="0"/>
              </a:rPr>
              <a:t>It retrieves from data from multiple tables and create a new table</a:t>
            </a:r>
          </a:p>
          <a:p>
            <a:r>
              <a:rPr lang="en-US" sz="2200" dirty="0">
                <a:latin typeface="Arial" panose="020B0604020202020204" pitchFamily="34" charset="0"/>
                <a:cs typeface="Arial" panose="020B0604020202020204" pitchFamily="34" charset="0"/>
              </a:rPr>
              <a:t>At least one join condition either in the FROM clause or in the WHERE clause for joining two tables</a:t>
            </a:r>
          </a:p>
          <a:p>
            <a:pPr marL="0" indent="0">
              <a:buNone/>
            </a:pPr>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0622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dirty="0">
                <a:solidFill>
                  <a:schemeClr val="tx1"/>
                </a:solidFill>
                <a:latin typeface="Arial" panose="020B0604020202020204" pitchFamily="34" charset="0"/>
                <a:cs typeface="Arial" panose="020B0604020202020204" pitchFamily="34" charset="0"/>
              </a:rPr>
              <a:t>SQL JOINS</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Types of Joins</a:t>
            </a:r>
          </a:p>
          <a:p>
            <a:pPr marL="457200" indent="-457200">
              <a:buFont typeface="+mj-lt"/>
              <a:buAutoNum type="arabicPeriod"/>
            </a:pPr>
            <a:r>
              <a:rPr lang="en-US" sz="2200" dirty="0">
                <a:latin typeface="Arial" panose="020B0604020202020204" pitchFamily="34" charset="0"/>
                <a:cs typeface="Arial" panose="020B0604020202020204" pitchFamily="34" charset="0"/>
              </a:rPr>
              <a:t>Inner Joins(Simple Join)</a:t>
            </a:r>
          </a:p>
          <a:p>
            <a:pPr marL="457200" indent="-457200">
              <a:buFont typeface="+mj-lt"/>
              <a:buAutoNum type="arabicPeriod"/>
            </a:pPr>
            <a:r>
              <a:rPr lang="en-US" sz="2200" dirty="0">
                <a:latin typeface="Arial" panose="020B0604020202020204" pitchFamily="34" charset="0"/>
                <a:cs typeface="Arial" panose="020B0604020202020204" pitchFamily="34" charset="0"/>
              </a:rPr>
              <a:t>Cross Joins(Cartesian Join)</a:t>
            </a:r>
          </a:p>
          <a:p>
            <a:pPr marL="457200" indent="-457200">
              <a:buFont typeface="+mj-lt"/>
              <a:buAutoNum type="arabicPeriod"/>
            </a:pPr>
            <a:r>
              <a:rPr lang="en-US" sz="2200" dirty="0">
                <a:latin typeface="Arial" panose="020B0604020202020204" pitchFamily="34" charset="0"/>
                <a:cs typeface="Arial" panose="020B0604020202020204" pitchFamily="34" charset="0"/>
              </a:rPr>
              <a:t>Self Joins</a:t>
            </a:r>
          </a:p>
          <a:p>
            <a:pPr marL="457200" indent="-457200">
              <a:buFont typeface="+mj-lt"/>
              <a:buAutoNum type="arabicPeriod"/>
            </a:pPr>
            <a:r>
              <a:rPr lang="en-US" sz="2200" dirty="0">
                <a:latin typeface="Arial" panose="020B0604020202020204" pitchFamily="34" charset="0"/>
                <a:cs typeface="Arial" panose="020B0604020202020204" pitchFamily="34" charset="0"/>
              </a:rPr>
              <a:t>Natural Joins</a:t>
            </a:r>
          </a:p>
          <a:p>
            <a:pPr marL="457200" indent="-457200">
              <a:buFont typeface="+mj-lt"/>
              <a:buAutoNum type="arabicPeriod"/>
            </a:pPr>
            <a:r>
              <a:rPr lang="en-US" sz="2200" dirty="0">
                <a:latin typeface="Arial" panose="020B0604020202020204" pitchFamily="34" charset="0"/>
                <a:cs typeface="Arial" panose="020B0604020202020204" pitchFamily="34" charset="0"/>
              </a:rPr>
              <a:t>Outer Joins</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a) Left Outer Joins</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b) Right Outer Joins</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c) Full Outer Joins</a:t>
            </a:r>
          </a:p>
          <a:p>
            <a:pPr marL="0" indent="0">
              <a:buNone/>
            </a:pPr>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315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Inner Joins(Simple Join)</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641917" y="1487009"/>
            <a:ext cx="10058400" cy="4541194"/>
          </a:xfrm>
        </p:spPr>
        <p:txBody>
          <a:bodyPr>
            <a:normAutofit/>
          </a:bodyPr>
          <a:lstStyle/>
          <a:p>
            <a:r>
              <a:rPr lang="en-US" sz="2200" b="0" i="0" dirty="0">
                <a:solidFill>
                  <a:srgbClr val="000000"/>
                </a:solidFill>
                <a:effectLst/>
                <a:latin typeface="Arial" panose="020B0604020202020204" pitchFamily="34" charset="0"/>
                <a:cs typeface="Arial" panose="020B0604020202020204" pitchFamily="34" charset="0"/>
              </a:rPr>
              <a:t>The INNER JOIN keyword selects records that have matching values in both tables (</a:t>
            </a:r>
            <a:r>
              <a:rPr lang="en-US" sz="2200" b="0" i="1" dirty="0">
                <a:solidFill>
                  <a:srgbClr val="000000"/>
                </a:solidFill>
                <a:effectLst/>
                <a:latin typeface="Arial" panose="020B0604020202020204" pitchFamily="34" charset="0"/>
                <a:cs typeface="Arial" panose="020B0604020202020204" pitchFamily="34" charset="0"/>
              </a:rPr>
              <a:t>intersection</a:t>
            </a:r>
            <a:r>
              <a:rPr lang="en-US" sz="2200" b="0" i="0" dirty="0">
                <a:solidFill>
                  <a:srgbClr val="000000"/>
                </a:solidFill>
                <a:effectLst/>
                <a:latin typeface="Arial" panose="020B0604020202020204" pitchFamily="34" charset="0"/>
                <a:cs typeface="Arial" panose="020B0604020202020204" pitchFamily="34" charset="0"/>
              </a:rPr>
              <a:t>)</a:t>
            </a:r>
          </a:p>
          <a:p>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2" name="Picture 8" descr="SQL INNER JOIN">
            <a:extLst>
              <a:ext uri="{FF2B5EF4-FFF2-40B4-BE49-F238E27FC236}">
                <a16:creationId xmlns:a16="http://schemas.microsoft.com/office/drawing/2014/main" id="{BFE4306D-DC19-4970-9F4C-22210D33B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873" y="2957119"/>
            <a:ext cx="6607444" cy="21209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ner join">
            <a:extLst>
              <a:ext uri="{FF2B5EF4-FFF2-40B4-BE49-F238E27FC236}">
                <a16:creationId xmlns:a16="http://schemas.microsoft.com/office/drawing/2014/main" id="{F69B5F26-1406-4095-AB57-3732F60A6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81" y="2401086"/>
            <a:ext cx="4096421" cy="296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477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Inner Joins(Simple Join)</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02CAACB-F387-4F7C-84F8-82F8B4062D7B}"/>
              </a:ext>
            </a:extLst>
          </p:cNvPr>
          <p:cNvSpPr txBox="1"/>
          <p:nvPr/>
        </p:nvSpPr>
        <p:spPr>
          <a:xfrm>
            <a:off x="1660591" y="1663106"/>
            <a:ext cx="9213229" cy="2149101"/>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Inner Join by using </a:t>
            </a:r>
            <a:r>
              <a:rPr lang="en-US" sz="2200" dirty="0">
                <a:solidFill>
                  <a:srgbClr val="FF0000"/>
                </a:solidFill>
                <a:latin typeface="Arial" panose="020B0604020202020204" pitchFamily="34" charset="0"/>
                <a:cs typeface="Arial" panose="020B0604020202020204" pitchFamily="34" charset="0"/>
              </a:rPr>
              <a:t>ON</a:t>
            </a:r>
            <a:r>
              <a:rPr lang="en-US" sz="2200" dirty="0">
                <a:latin typeface="Arial" panose="020B0604020202020204" pitchFamily="34" charset="0"/>
                <a:cs typeface="Arial" panose="020B0604020202020204" pitchFamily="34" charset="0"/>
              </a:rPr>
              <a:t> clause</a:t>
            </a:r>
          </a:p>
          <a:p>
            <a:r>
              <a:rPr lang="en-US" sz="2200" dirty="0">
                <a:latin typeface="Arial" panose="020B0604020202020204" pitchFamily="34" charset="0"/>
                <a:cs typeface="Arial" panose="020B0604020202020204" pitchFamily="34" charset="0"/>
              </a:rPr>
              <a:t>Syntax:</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SELECT columns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FROM table1 INNER JOIN table2</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ON table1.column = table2.column;</a:t>
            </a:r>
          </a:p>
        </p:txBody>
      </p:sp>
      <p:sp>
        <p:nvSpPr>
          <p:cNvPr id="11" name="TextBox 10">
            <a:extLst>
              <a:ext uri="{FF2B5EF4-FFF2-40B4-BE49-F238E27FC236}">
                <a16:creationId xmlns:a16="http://schemas.microsoft.com/office/drawing/2014/main" id="{073EB527-3979-42F5-98E0-CA7D9A10997B}"/>
              </a:ext>
            </a:extLst>
          </p:cNvPr>
          <p:cNvSpPr txBox="1"/>
          <p:nvPr/>
        </p:nvSpPr>
        <p:spPr>
          <a:xfrm>
            <a:off x="6094429" y="1663106"/>
            <a:ext cx="4779391" cy="2462213"/>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Inner Join by using </a:t>
            </a:r>
            <a:r>
              <a:rPr lang="en-US" sz="2200" dirty="0" err="1">
                <a:solidFill>
                  <a:srgbClr val="FF0000"/>
                </a:solidFill>
                <a:latin typeface="Arial" panose="020B0604020202020204" pitchFamily="34" charset="0"/>
                <a:cs typeface="Arial" panose="020B0604020202020204" pitchFamily="34" charset="0"/>
              </a:rPr>
              <a:t>Using</a:t>
            </a:r>
            <a:r>
              <a:rPr lang="en-US" sz="2200" dirty="0">
                <a:latin typeface="Arial" panose="020B0604020202020204" pitchFamily="34" charset="0"/>
                <a:cs typeface="Arial" panose="020B0604020202020204" pitchFamily="34" charset="0"/>
              </a:rPr>
              <a:t> clause</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Syntax:</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SELECT columns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FROM table1 INNER JOIN table2</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USING(</a:t>
            </a:r>
            <a:r>
              <a:rPr lang="en-US" sz="2200" dirty="0" err="1">
                <a:latin typeface="Arial" panose="020B0604020202020204" pitchFamily="34" charset="0"/>
                <a:cs typeface="Arial" panose="020B0604020202020204" pitchFamily="34" charset="0"/>
              </a:rPr>
              <a:t>common_column_name</a:t>
            </a:r>
            <a:r>
              <a:rPr lang="en-US" sz="2200" dirty="0">
                <a:latin typeface="Arial" panose="020B0604020202020204" pitchFamily="34" charset="0"/>
                <a:cs typeface="Arial" panose="020B0604020202020204" pitchFamily="34" charset="0"/>
              </a:rPr>
              <a:t>);</a:t>
            </a:r>
          </a:p>
          <a:p>
            <a:endParaRPr lang="en-US" sz="2200" dirty="0"/>
          </a:p>
        </p:txBody>
      </p:sp>
    </p:spTree>
    <p:extLst>
      <p:ext uri="{BB962C8B-B14F-4D97-AF65-F5344CB8AC3E}">
        <p14:creationId xmlns:p14="http://schemas.microsoft.com/office/powerpoint/2010/main" val="323676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0" i="0" dirty="0">
                <a:solidFill>
                  <a:schemeClr val="tx1"/>
                </a:solidFill>
                <a:effectLst/>
                <a:latin typeface="Arial" panose="020B0604020202020204" pitchFamily="34" charset="0"/>
                <a:cs typeface="Arial" panose="020B0604020202020204" pitchFamily="34" charset="0"/>
              </a:rPr>
              <a:t>Data Definition Language</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49"/>
            <a:ext cx="10058400" cy="4962617"/>
          </a:xfrm>
        </p:spPr>
        <p:txBody>
          <a:bodyPr>
            <a:noAutofit/>
          </a:bodyPr>
          <a:lstStyle/>
          <a:p>
            <a:pPr marL="0" indent="0" algn="l" fontAlgn="base">
              <a:buNone/>
            </a:pPr>
            <a:r>
              <a:rPr lang="en-US" sz="2200" b="1" i="0" dirty="0">
                <a:effectLst/>
                <a:latin typeface="Arial" panose="020B0604020202020204" pitchFamily="34" charset="0"/>
                <a:cs typeface="Arial" panose="020B0604020202020204" pitchFamily="34" charset="0"/>
              </a:rPr>
              <a:t>Examples of DDL commands:</a:t>
            </a:r>
          </a:p>
          <a:p>
            <a:pPr fontAlgn="base"/>
            <a:r>
              <a:rPr lang="en-US" sz="2200"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CREATE</a:t>
            </a:r>
            <a:r>
              <a:rPr lang="en-US" sz="2200" b="0" i="0" dirty="0">
                <a:effectLst/>
                <a:latin typeface="Arial" panose="020B0604020202020204" pitchFamily="34" charset="0"/>
                <a:cs typeface="Arial" panose="020B0604020202020204" pitchFamily="34" charset="0"/>
              </a:rPr>
              <a:t> – is used to create the database or its objects (like table, index, function, views and store procedure)</a:t>
            </a:r>
          </a:p>
          <a:p>
            <a:pPr fontAlgn="base"/>
            <a:r>
              <a:rPr lang="en-US" sz="2200"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DROP</a:t>
            </a:r>
            <a:r>
              <a:rPr lang="en-US" sz="2200" b="0" i="0" dirty="0">
                <a:effectLst/>
                <a:latin typeface="Arial" panose="020B0604020202020204" pitchFamily="34" charset="0"/>
                <a:cs typeface="Arial" panose="020B0604020202020204" pitchFamily="34" charset="0"/>
              </a:rPr>
              <a:t> – is used to delete objects from the database</a:t>
            </a:r>
          </a:p>
          <a:p>
            <a:pPr fontAlgn="base"/>
            <a:r>
              <a:rPr lang="en-US" sz="2200"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ALTER</a:t>
            </a:r>
            <a:r>
              <a:rPr lang="en-US" sz="2200" b="0" i="0" dirty="0">
                <a:effectLst/>
                <a:latin typeface="Arial" panose="020B0604020202020204" pitchFamily="34" charset="0"/>
                <a:cs typeface="Arial" panose="020B0604020202020204" pitchFamily="34" charset="0"/>
              </a:rPr>
              <a:t> – is used to alter the structure of the database</a:t>
            </a:r>
          </a:p>
          <a:p>
            <a:pPr fontAlgn="base"/>
            <a:r>
              <a:rPr lang="en-US" sz="2200"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TRUNCATE</a:t>
            </a:r>
            <a:r>
              <a:rPr lang="en-US" sz="2200" b="0" i="0" dirty="0">
                <a:effectLst/>
                <a:latin typeface="Arial" panose="020B0604020202020204" pitchFamily="34" charset="0"/>
                <a:cs typeface="Arial" panose="020B0604020202020204" pitchFamily="34" charset="0"/>
              </a:rPr>
              <a:t> – is used to remove all records from a table, including all spaces allocated for the records are removed</a:t>
            </a:r>
          </a:p>
          <a:p>
            <a:pPr fontAlgn="base"/>
            <a:r>
              <a:rPr lang="en-US" sz="2200"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COMMENT</a:t>
            </a:r>
            <a:r>
              <a:rPr lang="en-US" sz="2200" b="0" i="0" dirty="0">
                <a:effectLst/>
                <a:latin typeface="Arial" panose="020B0604020202020204" pitchFamily="34" charset="0"/>
                <a:cs typeface="Arial" panose="020B0604020202020204" pitchFamily="34" charset="0"/>
              </a:rPr>
              <a:t> – is used to add comments to the data dictionary</a:t>
            </a:r>
          </a:p>
          <a:p>
            <a:pPr fontAlgn="base"/>
            <a:r>
              <a:rPr lang="en-US" sz="2200"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RENAME </a:t>
            </a:r>
            <a:r>
              <a:rPr lang="en-US" sz="2200" b="0" i="0" dirty="0">
                <a:effectLst/>
                <a:latin typeface="Arial" panose="020B0604020202020204" pitchFamily="34" charset="0"/>
                <a:cs typeface="Arial" panose="020B0604020202020204" pitchFamily="34" charset="0"/>
              </a:rPr>
              <a:t>– is used to rename an object existing in the database</a:t>
            </a:r>
          </a:p>
        </p:txBody>
      </p:sp>
    </p:spTree>
    <p:extLst>
      <p:ext uri="{BB962C8B-B14F-4D97-AF65-F5344CB8AC3E}">
        <p14:creationId xmlns:p14="http://schemas.microsoft.com/office/powerpoint/2010/main" val="2402164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Screenshot from 2016-12-19 12-53-29">
            <a:extLst>
              <a:ext uri="{FF2B5EF4-FFF2-40B4-BE49-F238E27FC236}">
                <a16:creationId xmlns:a16="http://schemas.microsoft.com/office/drawing/2014/main" id="{A61449EA-2ED6-4CBC-836F-9AC25E996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 y="2516480"/>
            <a:ext cx="6972489" cy="346445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able5">
            <a:extLst>
              <a:ext uri="{FF2B5EF4-FFF2-40B4-BE49-F238E27FC236}">
                <a16:creationId xmlns:a16="http://schemas.microsoft.com/office/drawing/2014/main" id="{DCC9012B-9AFF-422C-BADD-8F67F882B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687" y="2540506"/>
            <a:ext cx="4006436" cy="3440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490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Inner Joins(Simple Join)</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02CAACB-F387-4F7C-84F8-82F8B4062D7B}"/>
              </a:ext>
            </a:extLst>
          </p:cNvPr>
          <p:cNvSpPr txBox="1"/>
          <p:nvPr/>
        </p:nvSpPr>
        <p:spPr>
          <a:xfrm>
            <a:off x="1159496" y="1688548"/>
            <a:ext cx="10058400" cy="1446550"/>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SELECT </a:t>
            </a:r>
            <a:r>
              <a:rPr lang="en-US" sz="2200" dirty="0" err="1">
                <a:latin typeface="Arial" panose="020B0604020202020204" pitchFamily="34" charset="0"/>
                <a:cs typeface="Arial" panose="020B0604020202020204" pitchFamily="34" charset="0"/>
              </a:rPr>
              <a:t>StudentCourse.COURSE_ID</a:t>
            </a:r>
            <a:r>
              <a:rPr lang="en-US" sz="2200" dirty="0">
                <a:latin typeface="Arial" panose="020B0604020202020204" pitchFamily="34" charset="0"/>
                <a:cs typeface="Arial" panose="020B0604020202020204" pitchFamily="34" charset="0"/>
              </a:rPr>
              <a:t>, Student.NAME, </a:t>
            </a:r>
            <a:r>
              <a:rPr lang="en-US" sz="2200" dirty="0" err="1">
                <a:latin typeface="Arial" panose="020B0604020202020204" pitchFamily="34" charset="0"/>
                <a:cs typeface="Arial" panose="020B0604020202020204" pitchFamily="34" charset="0"/>
              </a:rPr>
              <a:t>Student.AGE</a:t>
            </a:r>
            <a:r>
              <a:rPr lang="en-US" sz="2200" dirty="0">
                <a:latin typeface="Arial" panose="020B0604020202020204" pitchFamily="34" charset="0"/>
                <a:cs typeface="Arial" panose="020B0604020202020204" pitchFamily="34" charset="0"/>
              </a:rPr>
              <a:t> FROM Student</a:t>
            </a:r>
          </a:p>
          <a:p>
            <a:r>
              <a:rPr lang="en-US" sz="2200" dirty="0">
                <a:latin typeface="Arial" panose="020B0604020202020204" pitchFamily="34" charset="0"/>
                <a:cs typeface="Arial" panose="020B0604020202020204" pitchFamily="34" charset="0"/>
              </a:rPr>
              <a:t>INNER JOIN </a:t>
            </a:r>
            <a:r>
              <a:rPr lang="en-US" sz="2200" dirty="0" err="1">
                <a:latin typeface="Arial" panose="020B0604020202020204" pitchFamily="34" charset="0"/>
                <a:cs typeface="Arial" panose="020B0604020202020204" pitchFamily="34" charset="0"/>
              </a:rPr>
              <a:t>StudentCourse</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ON </a:t>
            </a:r>
            <a:r>
              <a:rPr lang="en-US" sz="2200" dirty="0" err="1">
                <a:latin typeface="Arial" panose="020B0604020202020204" pitchFamily="34" charset="0"/>
                <a:cs typeface="Arial" panose="020B0604020202020204" pitchFamily="34" charset="0"/>
              </a:rPr>
              <a:t>Student.ROLL_NO</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StudentCourse.ROLL_NO</a:t>
            </a:r>
            <a:r>
              <a:rPr lang="en-US" sz="2200" dirty="0">
                <a:latin typeface="Arial" panose="020B0604020202020204" pitchFamily="34" charset="0"/>
                <a:cs typeface="Arial" panose="020B0604020202020204" pitchFamily="34" charset="0"/>
              </a:rPr>
              <a:t>;</a:t>
            </a:r>
          </a:p>
        </p:txBody>
      </p:sp>
      <p:pic>
        <p:nvPicPr>
          <p:cNvPr id="5122" name="Picture 2" descr="table2">
            <a:extLst>
              <a:ext uri="{FF2B5EF4-FFF2-40B4-BE49-F238E27FC236}">
                <a16:creationId xmlns:a16="http://schemas.microsoft.com/office/drawing/2014/main" id="{475AD62E-EDBD-440D-B8BA-705A198A2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517" y="3429000"/>
            <a:ext cx="6055302" cy="2306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28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CROSS JOINS (Cartesian Products)</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803856"/>
          </a:xfrm>
        </p:spPr>
        <p:txBody>
          <a:bodyPr>
            <a:normAutofit/>
          </a:bodyPr>
          <a:lstStyle/>
          <a:p>
            <a:r>
              <a:rPr lang="en-US" sz="2200" dirty="0">
                <a:latin typeface="Arial" panose="020B0604020202020204" pitchFamily="34" charset="0"/>
                <a:cs typeface="Arial" panose="020B0604020202020204" pitchFamily="34" charset="0"/>
              </a:rPr>
              <a:t>It specifies that all rows from first table join with all of the rows of second table</a:t>
            </a:r>
          </a:p>
          <a:p>
            <a:r>
              <a:rPr lang="en-US" sz="2200" dirty="0">
                <a:latin typeface="Arial" panose="020B0604020202020204" pitchFamily="34" charset="0"/>
                <a:cs typeface="Arial" panose="020B0604020202020204" pitchFamily="34" charset="0"/>
              </a:rPr>
              <a:t>If there are x rows in table-1 and y rows in table-2 then cross join result set have x*y rows</a:t>
            </a:r>
          </a:p>
          <a:p>
            <a:r>
              <a:rPr lang="en-US" sz="2200" dirty="0">
                <a:latin typeface="Arial" panose="020B0604020202020204" pitchFamily="34" charset="0"/>
                <a:cs typeface="Arial" panose="020B0604020202020204" pitchFamily="34" charset="0"/>
              </a:rPr>
              <a:t>It normally happens when no matching join columns are specified</a:t>
            </a:r>
          </a:p>
          <a:p>
            <a:pPr marL="0" indent="0">
              <a:buNone/>
            </a:pPr>
            <a:r>
              <a:rPr lang="en-US" sz="2200" dirty="0">
                <a:latin typeface="Arial" panose="020B0604020202020204" pitchFamily="34" charset="0"/>
                <a:cs typeface="Arial" panose="020B0604020202020204" pitchFamily="34" charset="0"/>
              </a:rPr>
              <a:t>Syntax:</a:t>
            </a:r>
          </a:p>
          <a:p>
            <a:pPr marL="274320" lvl="1" indent="0">
              <a:buNone/>
            </a:pPr>
            <a:r>
              <a:rPr lang="en-US" sz="2000" dirty="0">
                <a:latin typeface="Arial" panose="020B0604020202020204" pitchFamily="34" charset="0"/>
                <a:cs typeface="Arial" panose="020B0604020202020204" pitchFamily="34" charset="0"/>
              </a:rPr>
              <a:t>SELECT </a:t>
            </a:r>
            <a:r>
              <a:rPr lang="en-US" sz="2000" dirty="0" err="1">
                <a:latin typeface="Arial" panose="020B0604020202020204" pitchFamily="34" charset="0"/>
                <a:cs typeface="Arial" panose="020B0604020202020204" pitchFamily="34" charset="0"/>
              </a:rPr>
              <a:t>column_name_list</a:t>
            </a:r>
            <a:r>
              <a:rPr lang="en-US" sz="2000" dirty="0">
                <a:latin typeface="Arial" panose="020B0604020202020204" pitchFamily="34" charset="0"/>
                <a:cs typeface="Arial" panose="020B0604020202020204" pitchFamily="34" charset="0"/>
              </a:rPr>
              <a:t> FROM table_name1 CROSS JOIN table_name2</a:t>
            </a:r>
          </a:p>
          <a:p>
            <a:pPr marL="274320" lvl="1" indent="0">
              <a:buNone/>
            </a:pPr>
            <a:r>
              <a:rPr lang="en-US" sz="2000" dirty="0">
                <a:latin typeface="Arial" panose="020B0604020202020204" pitchFamily="34" charset="0"/>
                <a:cs typeface="Arial" panose="020B0604020202020204" pitchFamily="34" charset="0"/>
              </a:rPr>
              <a:t>OR</a:t>
            </a:r>
          </a:p>
          <a:p>
            <a:pPr marL="274320" lvl="1" indent="0">
              <a:buNone/>
            </a:pPr>
            <a:r>
              <a:rPr lang="en-US" sz="2000" dirty="0">
                <a:latin typeface="Arial" panose="020B0604020202020204" pitchFamily="34" charset="0"/>
                <a:cs typeface="Arial" panose="020B0604020202020204" pitchFamily="34" charset="0"/>
              </a:rPr>
              <a:t>SELECT table1.column1 , table1.column2, table2.column1...</a:t>
            </a:r>
          </a:p>
          <a:p>
            <a:pPr marL="274320" lvl="1" indent="0">
              <a:buNone/>
            </a:pPr>
            <a:r>
              <a:rPr lang="en-US" sz="2000" dirty="0">
                <a:latin typeface="Arial" panose="020B0604020202020204" pitchFamily="34" charset="0"/>
                <a:cs typeface="Arial" panose="020B0604020202020204" pitchFamily="34" charset="0"/>
              </a:rPr>
              <a:t>FROM table1</a:t>
            </a:r>
          </a:p>
          <a:p>
            <a:pPr marL="274320" lvl="1" indent="0">
              <a:buNone/>
            </a:pPr>
            <a:r>
              <a:rPr lang="en-US" sz="2000" dirty="0">
                <a:latin typeface="Arial" panose="020B0604020202020204" pitchFamily="34" charset="0"/>
                <a:cs typeface="Arial" panose="020B0604020202020204" pitchFamily="34" charset="0"/>
              </a:rPr>
              <a:t>CROSS JOIN table2;</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67066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ble">
            <a:extLst>
              <a:ext uri="{FF2B5EF4-FFF2-40B4-BE49-F238E27FC236}">
                <a16:creationId xmlns:a16="http://schemas.microsoft.com/office/drawing/2014/main" id="{B3B58042-CC28-4EBF-BA9A-C2F210CB1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069" y="905256"/>
            <a:ext cx="75628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able5">
            <a:extLst>
              <a:ext uri="{FF2B5EF4-FFF2-40B4-BE49-F238E27FC236}">
                <a16:creationId xmlns:a16="http://schemas.microsoft.com/office/drawing/2014/main" id="{927A0896-178B-45C3-9DD2-BFFE29CE9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077" y="4093412"/>
            <a:ext cx="4773846" cy="23406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48C6C13-7143-4501-8472-01089F9320EB}"/>
              </a:ext>
            </a:extLst>
          </p:cNvPr>
          <p:cNvSpPr/>
          <p:nvPr/>
        </p:nvSpPr>
        <p:spPr>
          <a:xfrm>
            <a:off x="5100507" y="3648168"/>
            <a:ext cx="1591974" cy="369332"/>
          </a:xfrm>
          <a:prstGeom prst="rect">
            <a:avLst/>
          </a:prstGeom>
        </p:spPr>
        <p:txBody>
          <a:bodyPr wrap="none">
            <a:spAutoFit/>
          </a:bodyPr>
          <a:lstStyle/>
          <a:p>
            <a:r>
              <a:rPr lang="en-US" b="1" dirty="0" err="1">
                <a:latin typeface="urw-din"/>
              </a:rPr>
              <a:t>StudentCourse</a:t>
            </a:r>
            <a:endParaRPr lang="en-US" dirty="0"/>
          </a:p>
        </p:txBody>
      </p:sp>
    </p:spTree>
    <p:extLst>
      <p:ext uri="{BB962C8B-B14F-4D97-AF65-F5344CB8AC3E}">
        <p14:creationId xmlns:p14="http://schemas.microsoft.com/office/powerpoint/2010/main" val="11771219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SELECT Student.NAME, </a:t>
            </a:r>
            <a:r>
              <a:rPr lang="en-US" sz="2200" dirty="0" err="1">
                <a:latin typeface="Arial" panose="020B0604020202020204" pitchFamily="34" charset="0"/>
                <a:cs typeface="Arial" panose="020B0604020202020204" pitchFamily="34" charset="0"/>
              </a:rPr>
              <a:t>Student.AGE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StudentCourse.COURSE_ID</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FROM Student</a:t>
            </a:r>
          </a:p>
          <a:p>
            <a:pPr marL="0" indent="0">
              <a:buNone/>
            </a:pPr>
            <a:r>
              <a:rPr lang="en-US" sz="2200" dirty="0">
                <a:latin typeface="Arial" panose="020B0604020202020204" pitchFamily="34" charset="0"/>
                <a:cs typeface="Arial" panose="020B0604020202020204" pitchFamily="34" charset="0"/>
              </a:rPr>
              <a:t>CROSS JOIN </a:t>
            </a:r>
            <a:r>
              <a:rPr lang="en-US" sz="2200" dirty="0" err="1">
                <a:latin typeface="Arial" panose="020B0604020202020204" pitchFamily="34" charset="0"/>
                <a:cs typeface="Arial" panose="020B0604020202020204" pitchFamily="34" charset="0"/>
              </a:rPr>
              <a:t>StudentCourse</a:t>
            </a:r>
            <a:r>
              <a:rPr lang="en-US" sz="2200" dirty="0">
                <a:latin typeface="Arial" panose="020B0604020202020204" pitchFamily="34" charset="0"/>
                <a:cs typeface="Arial" panose="020B0604020202020204" pitchFamily="34" charset="0"/>
              </a:rPr>
              <a:t>;</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table_final">
            <a:extLst>
              <a:ext uri="{FF2B5EF4-FFF2-40B4-BE49-F238E27FC236}">
                <a16:creationId xmlns:a16="http://schemas.microsoft.com/office/drawing/2014/main" id="{4265C31C-950E-40D1-9F02-1D1EAD491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614" y="1875924"/>
            <a:ext cx="4988328" cy="4370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SELF JOIN</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latin typeface="Arial" panose="020B0604020202020204" pitchFamily="34" charset="0"/>
                <a:cs typeface="Arial" panose="020B0604020202020204" pitchFamily="34" charset="0"/>
              </a:rPr>
              <a:t>Specific type of join, a table is joined with it self(Unary relationship)</a:t>
            </a:r>
          </a:p>
          <a:p>
            <a:pPr marL="0" indent="0">
              <a:buNone/>
            </a:pPr>
            <a:r>
              <a:rPr lang="en-US" sz="2200" dirty="0">
                <a:latin typeface="Arial" panose="020B0604020202020204" pitchFamily="34" charset="0"/>
                <a:cs typeface="Arial" panose="020B0604020202020204" pitchFamily="34" charset="0"/>
              </a:rPr>
              <a:t>Syntax: </a:t>
            </a:r>
          </a:p>
          <a:p>
            <a:pPr marL="0" indent="0">
              <a:buNone/>
            </a:pPr>
            <a:r>
              <a:rPr lang="en-US" sz="2200" dirty="0">
                <a:latin typeface="Arial" panose="020B0604020202020204" pitchFamily="34" charset="0"/>
                <a:cs typeface="Arial" panose="020B0604020202020204" pitchFamily="34" charset="0"/>
              </a:rPr>
              <a:t>SELECT </a:t>
            </a:r>
            <a:r>
              <a:rPr lang="en-US" sz="2200" dirty="0" err="1">
                <a:latin typeface="Arial" panose="020B0604020202020204" pitchFamily="34" charset="0"/>
                <a:cs typeface="Arial" panose="020B0604020202020204" pitchFamily="34" charset="0"/>
              </a:rPr>
              <a:t>a.column_name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b.column_name</a:t>
            </a:r>
            <a:r>
              <a:rPr lang="en-US" sz="2200" dirty="0">
                <a:latin typeface="Arial" panose="020B0604020202020204" pitchFamily="34" charset="0"/>
                <a:cs typeface="Arial" panose="020B0604020202020204" pitchFamily="34" charset="0"/>
              </a:rPr>
              <a:t>…</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FROM table1 a, table1 b</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where </a:t>
            </a:r>
            <a:r>
              <a:rPr lang="en-US" sz="2200" dirty="0" err="1">
                <a:latin typeface="Arial" panose="020B0604020202020204" pitchFamily="34" charset="0"/>
                <a:cs typeface="Arial" panose="020B0604020202020204" pitchFamily="34" charset="0"/>
              </a:rPr>
              <a:t>a.common_field</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b.common_field</a:t>
            </a:r>
            <a:r>
              <a:rPr lang="en-US" sz="2200" dirty="0">
                <a:latin typeface="Arial" panose="020B0604020202020204" pitchFamily="34" charset="0"/>
                <a:cs typeface="Arial" panose="020B0604020202020204" pitchFamily="34" charset="0"/>
              </a:rPr>
              <a:t>;</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50787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SELF JOIN</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799"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SELECT </a:t>
            </a:r>
            <a:r>
              <a:rPr lang="en-US" sz="2200" dirty="0" err="1">
                <a:latin typeface="Arial" panose="020B0604020202020204" pitchFamily="34" charset="0"/>
                <a:cs typeface="Arial" panose="020B0604020202020204" pitchFamily="34" charset="0"/>
              </a:rPr>
              <a:t>a.ROLL_NO</a:t>
            </a:r>
            <a:r>
              <a:rPr lang="en-US" sz="2200" dirty="0">
                <a:latin typeface="Arial" panose="020B0604020202020204" pitchFamily="34" charset="0"/>
                <a:cs typeface="Arial" panose="020B0604020202020204" pitchFamily="34" charset="0"/>
              </a:rPr>
              <a:t> , b.NAME </a:t>
            </a:r>
          </a:p>
          <a:p>
            <a:pPr marL="0" indent="0">
              <a:buNone/>
            </a:pPr>
            <a:r>
              <a:rPr lang="en-US" sz="2200" dirty="0">
                <a:latin typeface="Arial" panose="020B0604020202020204" pitchFamily="34" charset="0"/>
                <a:cs typeface="Arial" panose="020B0604020202020204" pitchFamily="34" charset="0"/>
              </a:rPr>
              <a:t>FROM Student a, Student b</a:t>
            </a:r>
          </a:p>
          <a:p>
            <a:pPr marL="0" indent="0">
              <a:buNone/>
            </a:pPr>
            <a:r>
              <a:rPr lang="en-US" sz="2200" dirty="0">
                <a:latin typeface="Arial" panose="020B0604020202020204" pitchFamily="34" charset="0"/>
                <a:cs typeface="Arial" panose="020B0604020202020204" pitchFamily="34" charset="0"/>
              </a:rPr>
              <a:t>WHERE </a:t>
            </a:r>
            <a:r>
              <a:rPr lang="en-US" sz="2200" dirty="0" err="1">
                <a:latin typeface="Arial" panose="020B0604020202020204" pitchFamily="34" charset="0"/>
                <a:cs typeface="Arial" panose="020B0604020202020204" pitchFamily="34" charset="0"/>
              </a:rPr>
              <a:t>a.ROLL_NO</a:t>
            </a:r>
            <a:r>
              <a:rPr lang="en-US" sz="2200" dirty="0">
                <a:latin typeface="Arial" panose="020B0604020202020204" pitchFamily="34" charset="0"/>
                <a:cs typeface="Arial" panose="020B0604020202020204" pitchFamily="34" charset="0"/>
              </a:rPr>
              <a:t> &lt; </a:t>
            </a:r>
            <a:r>
              <a:rPr lang="en-US" sz="2200" dirty="0" err="1">
                <a:latin typeface="Arial" panose="020B0604020202020204" pitchFamily="34" charset="0"/>
                <a:cs typeface="Arial" panose="020B0604020202020204" pitchFamily="34" charset="0"/>
              </a:rPr>
              <a:t>b.ROLL_NO</a:t>
            </a:r>
            <a:r>
              <a:rPr lang="en-US" sz="2200" dirty="0">
                <a:latin typeface="Arial" panose="020B0604020202020204" pitchFamily="34" charset="0"/>
                <a:cs typeface="Arial" panose="020B0604020202020204" pitchFamily="34" charset="0"/>
              </a:rPr>
              <a:t>;</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tableeee">
            <a:extLst>
              <a:ext uri="{FF2B5EF4-FFF2-40B4-BE49-F238E27FC236}">
                <a16:creationId xmlns:a16="http://schemas.microsoft.com/office/drawing/2014/main" id="{506920D3-9C83-4A87-9AA2-6B6325C24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562" y="3007994"/>
            <a:ext cx="5049879" cy="294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98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69E42B7-1EF3-4538-B1AF-AC275C50AB23}"/>
              </a:ext>
            </a:extLst>
          </p:cNvPr>
          <p:cNvGraphicFramePr>
            <a:graphicFrameLocks noGrp="1"/>
          </p:cNvGraphicFramePr>
          <p:nvPr>
            <p:ph idx="1"/>
          </p:nvPr>
        </p:nvGraphicFramePr>
        <p:xfrm>
          <a:off x="919638" y="1241964"/>
          <a:ext cx="4689310" cy="2293088"/>
        </p:xfrm>
        <a:graphic>
          <a:graphicData uri="http://schemas.openxmlformats.org/drawingml/2006/table">
            <a:tbl>
              <a:tblPr firstRow="1" bandRow="1">
                <a:tableStyleId>{5C22544A-7EE6-4342-B048-85BDC9FD1C3A}</a:tableStyleId>
              </a:tblPr>
              <a:tblGrid>
                <a:gridCol w="1068948">
                  <a:extLst>
                    <a:ext uri="{9D8B030D-6E8A-4147-A177-3AD203B41FA5}">
                      <a16:colId xmlns:a16="http://schemas.microsoft.com/office/drawing/2014/main" val="2999698113"/>
                    </a:ext>
                  </a:extLst>
                </a:gridCol>
                <a:gridCol w="1725575">
                  <a:extLst>
                    <a:ext uri="{9D8B030D-6E8A-4147-A177-3AD203B41FA5}">
                      <a16:colId xmlns:a16="http://schemas.microsoft.com/office/drawing/2014/main" val="3729936095"/>
                    </a:ext>
                  </a:extLst>
                </a:gridCol>
                <a:gridCol w="1894787">
                  <a:extLst>
                    <a:ext uri="{9D8B030D-6E8A-4147-A177-3AD203B41FA5}">
                      <a16:colId xmlns:a16="http://schemas.microsoft.com/office/drawing/2014/main" val="4164935709"/>
                    </a:ext>
                  </a:extLst>
                </a:gridCol>
              </a:tblGrid>
              <a:tr h="370840">
                <a:tc>
                  <a:txBody>
                    <a:bodyPr/>
                    <a:lstStyle/>
                    <a:p>
                      <a:r>
                        <a:rPr lang="en-US" dirty="0" err="1"/>
                        <a:t>Dept_id</a:t>
                      </a:r>
                      <a:endParaRPr lang="en-US" dirty="0"/>
                    </a:p>
                  </a:txBody>
                  <a:tcPr/>
                </a:tc>
                <a:tc>
                  <a:txBody>
                    <a:bodyPr/>
                    <a:lstStyle/>
                    <a:p>
                      <a:r>
                        <a:rPr lang="en-US" dirty="0" err="1"/>
                        <a:t>Dept_name</a:t>
                      </a:r>
                      <a:endParaRPr lang="en-US" dirty="0"/>
                    </a:p>
                  </a:txBody>
                  <a:tcPr/>
                </a:tc>
                <a:tc>
                  <a:txBody>
                    <a:bodyPr/>
                    <a:lstStyle/>
                    <a:p>
                      <a:r>
                        <a:rPr lang="en-US" dirty="0" err="1"/>
                        <a:t>Dept_block_no</a:t>
                      </a:r>
                      <a:endParaRPr lang="en-US" dirty="0"/>
                    </a:p>
                  </a:txBody>
                  <a:tcPr/>
                </a:tc>
                <a:extLst>
                  <a:ext uri="{0D108BD9-81ED-4DB2-BD59-A6C34878D82A}">
                    <a16:rowId xmlns:a16="http://schemas.microsoft.com/office/drawing/2014/main" val="539085334"/>
                  </a:ext>
                </a:extLst>
              </a:tr>
              <a:tr h="370840">
                <a:tc>
                  <a:txBody>
                    <a:bodyPr/>
                    <a:lstStyle/>
                    <a:p>
                      <a:r>
                        <a:rPr lang="en-US" dirty="0"/>
                        <a:t>1</a:t>
                      </a:r>
                    </a:p>
                  </a:txBody>
                  <a:tcPr/>
                </a:tc>
                <a:tc>
                  <a:txBody>
                    <a:bodyPr/>
                    <a:lstStyle/>
                    <a:p>
                      <a:r>
                        <a:rPr lang="en-US" dirty="0"/>
                        <a:t>Computer</a:t>
                      </a:r>
                    </a:p>
                  </a:txBody>
                  <a:tcPr/>
                </a:tc>
                <a:tc>
                  <a:txBody>
                    <a:bodyPr/>
                    <a:lstStyle/>
                    <a:p>
                      <a:r>
                        <a:rPr lang="en-US" dirty="0"/>
                        <a:t>100</a:t>
                      </a:r>
                    </a:p>
                  </a:txBody>
                  <a:tcPr/>
                </a:tc>
                <a:extLst>
                  <a:ext uri="{0D108BD9-81ED-4DB2-BD59-A6C34878D82A}">
                    <a16:rowId xmlns:a16="http://schemas.microsoft.com/office/drawing/2014/main" val="3266709103"/>
                  </a:ext>
                </a:extLst>
              </a:tr>
              <a:tr h="370840">
                <a:tc>
                  <a:txBody>
                    <a:bodyPr/>
                    <a:lstStyle/>
                    <a:p>
                      <a:r>
                        <a:rPr lang="en-US" dirty="0"/>
                        <a:t>2</a:t>
                      </a:r>
                    </a:p>
                  </a:txBody>
                  <a:tcPr/>
                </a:tc>
                <a:tc>
                  <a:txBody>
                    <a:bodyPr/>
                    <a:lstStyle/>
                    <a:p>
                      <a:r>
                        <a:rPr lang="en-US" dirty="0"/>
                        <a:t>Mathematics</a:t>
                      </a:r>
                    </a:p>
                  </a:txBody>
                  <a:tcPr/>
                </a:tc>
                <a:tc>
                  <a:txBody>
                    <a:bodyPr/>
                    <a:lstStyle/>
                    <a:p>
                      <a:r>
                        <a:rPr lang="en-US" dirty="0"/>
                        <a:t>200</a:t>
                      </a:r>
                    </a:p>
                  </a:txBody>
                  <a:tcPr/>
                </a:tc>
                <a:extLst>
                  <a:ext uri="{0D108BD9-81ED-4DB2-BD59-A6C34878D82A}">
                    <a16:rowId xmlns:a16="http://schemas.microsoft.com/office/drawing/2014/main" val="2006320945"/>
                  </a:ext>
                </a:extLst>
              </a:tr>
              <a:tr h="370840">
                <a:tc>
                  <a:txBody>
                    <a:bodyPr/>
                    <a:lstStyle/>
                    <a:p>
                      <a:r>
                        <a:rPr lang="en-US" dirty="0"/>
                        <a:t>3</a:t>
                      </a:r>
                    </a:p>
                  </a:txBody>
                  <a:tcPr/>
                </a:tc>
                <a:tc>
                  <a:txBody>
                    <a:bodyPr/>
                    <a:lstStyle/>
                    <a:p>
                      <a:r>
                        <a:rPr lang="en-US" dirty="0"/>
                        <a:t>Economics</a:t>
                      </a:r>
                    </a:p>
                  </a:txBody>
                  <a:tcPr/>
                </a:tc>
                <a:tc>
                  <a:txBody>
                    <a:bodyPr/>
                    <a:lstStyle/>
                    <a:p>
                      <a:r>
                        <a:rPr lang="en-US" dirty="0"/>
                        <a:t>300</a:t>
                      </a:r>
                    </a:p>
                  </a:txBody>
                  <a:tcPr/>
                </a:tc>
                <a:extLst>
                  <a:ext uri="{0D108BD9-81ED-4DB2-BD59-A6C34878D82A}">
                    <a16:rowId xmlns:a16="http://schemas.microsoft.com/office/drawing/2014/main" val="4067355990"/>
                  </a:ext>
                </a:extLst>
              </a:tr>
              <a:tr h="370840">
                <a:tc>
                  <a:txBody>
                    <a:bodyPr/>
                    <a:lstStyle/>
                    <a:p>
                      <a:r>
                        <a:rPr lang="en-US" dirty="0"/>
                        <a:t>4</a:t>
                      </a:r>
                    </a:p>
                  </a:txBody>
                  <a:tcPr/>
                </a:tc>
                <a:tc>
                  <a:txBody>
                    <a:bodyPr/>
                    <a:lstStyle/>
                    <a:p>
                      <a:r>
                        <a:rPr lang="en-US" dirty="0"/>
                        <a:t>Account</a:t>
                      </a:r>
                    </a:p>
                  </a:txBody>
                  <a:tcPr/>
                </a:tc>
                <a:tc>
                  <a:txBody>
                    <a:bodyPr/>
                    <a:lstStyle/>
                    <a:p>
                      <a:r>
                        <a:rPr lang="en-US" dirty="0"/>
                        <a:t>400</a:t>
                      </a:r>
                    </a:p>
                  </a:txBody>
                  <a:tcPr/>
                </a:tc>
                <a:extLst>
                  <a:ext uri="{0D108BD9-81ED-4DB2-BD59-A6C34878D82A}">
                    <a16:rowId xmlns:a16="http://schemas.microsoft.com/office/drawing/2014/main" val="2249185391"/>
                  </a:ext>
                </a:extLst>
              </a:tr>
              <a:tr h="438888">
                <a:tc>
                  <a:txBody>
                    <a:bodyPr/>
                    <a:lstStyle/>
                    <a:p>
                      <a:r>
                        <a:rPr lang="en-US" dirty="0"/>
                        <a:t>5</a:t>
                      </a:r>
                    </a:p>
                  </a:txBody>
                  <a:tcPr/>
                </a:tc>
                <a:tc>
                  <a:txBody>
                    <a:bodyPr/>
                    <a:lstStyle/>
                    <a:p>
                      <a:r>
                        <a:rPr lang="en-US" dirty="0"/>
                        <a:t>Physics</a:t>
                      </a:r>
                    </a:p>
                  </a:txBody>
                  <a:tcPr/>
                </a:tc>
                <a:tc>
                  <a:txBody>
                    <a:bodyPr/>
                    <a:lstStyle/>
                    <a:p>
                      <a:r>
                        <a:rPr lang="en-US" dirty="0"/>
                        <a:t>500</a:t>
                      </a:r>
                    </a:p>
                  </a:txBody>
                  <a:tcPr/>
                </a:tc>
                <a:extLst>
                  <a:ext uri="{0D108BD9-81ED-4DB2-BD59-A6C34878D82A}">
                    <a16:rowId xmlns:a16="http://schemas.microsoft.com/office/drawing/2014/main" val="2870932355"/>
                  </a:ext>
                </a:extLst>
              </a:tr>
            </a:tbl>
          </a:graphicData>
        </a:graphic>
      </p:graphicFrame>
      <p:graphicFrame>
        <p:nvGraphicFramePr>
          <p:cNvPr id="5" name="Table 5">
            <a:extLst>
              <a:ext uri="{FF2B5EF4-FFF2-40B4-BE49-F238E27FC236}">
                <a16:creationId xmlns:a16="http://schemas.microsoft.com/office/drawing/2014/main" id="{69D0D4FE-C804-4A7A-B7ED-FCA5B21138D5}"/>
              </a:ext>
            </a:extLst>
          </p:cNvPr>
          <p:cNvGraphicFramePr>
            <a:graphicFrameLocks noGrp="1"/>
          </p:cNvGraphicFramePr>
          <p:nvPr/>
        </p:nvGraphicFramePr>
        <p:xfrm>
          <a:off x="6764255" y="1241964"/>
          <a:ext cx="3812618" cy="3337560"/>
        </p:xfrm>
        <a:graphic>
          <a:graphicData uri="http://schemas.openxmlformats.org/drawingml/2006/table">
            <a:tbl>
              <a:tblPr firstRow="1" bandRow="1">
                <a:tableStyleId>{5C22544A-7EE6-4342-B048-85BDC9FD1C3A}</a:tableStyleId>
              </a:tblPr>
              <a:tblGrid>
                <a:gridCol w="1022284">
                  <a:extLst>
                    <a:ext uri="{9D8B030D-6E8A-4147-A177-3AD203B41FA5}">
                      <a16:colId xmlns:a16="http://schemas.microsoft.com/office/drawing/2014/main" val="3615431531"/>
                    </a:ext>
                  </a:extLst>
                </a:gridCol>
                <a:gridCol w="1602557">
                  <a:extLst>
                    <a:ext uri="{9D8B030D-6E8A-4147-A177-3AD203B41FA5}">
                      <a16:colId xmlns:a16="http://schemas.microsoft.com/office/drawing/2014/main" val="957592107"/>
                    </a:ext>
                  </a:extLst>
                </a:gridCol>
                <a:gridCol w="1187777">
                  <a:extLst>
                    <a:ext uri="{9D8B030D-6E8A-4147-A177-3AD203B41FA5}">
                      <a16:colId xmlns:a16="http://schemas.microsoft.com/office/drawing/2014/main" val="411152483"/>
                    </a:ext>
                  </a:extLst>
                </a:gridCol>
              </a:tblGrid>
              <a:tr h="370840">
                <a:tc>
                  <a:txBody>
                    <a:bodyPr/>
                    <a:lstStyle/>
                    <a:p>
                      <a:r>
                        <a:rPr lang="en-US" dirty="0" err="1"/>
                        <a:t>Staff_id</a:t>
                      </a:r>
                      <a:endParaRPr lang="en-US" dirty="0"/>
                    </a:p>
                  </a:txBody>
                  <a:tcPr/>
                </a:tc>
                <a:tc>
                  <a:txBody>
                    <a:bodyPr/>
                    <a:lstStyle/>
                    <a:p>
                      <a:r>
                        <a:rPr lang="en-US" dirty="0" err="1"/>
                        <a:t>Staff_name</a:t>
                      </a:r>
                      <a:endParaRPr lang="en-US" dirty="0"/>
                    </a:p>
                  </a:txBody>
                  <a:tcPr/>
                </a:tc>
                <a:tc>
                  <a:txBody>
                    <a:bodyPr/>
                    <a:lstStyle/>
                    <a:p>
                      <a:r>
                        <a:rPr lang="en-US" dirty="0" err="1"/>
                        <a:t>Dept_id</a:t>
                      </a:r>
                      <a:endParaRPr lang="en-US" dirty="0"/>
                    </a:p>
                  </a:txBody>
                  <a:tcPr/>
                </a:tc>
                <a:extLst>
                  <a:ext uri="{0D108BD9-81ED-4DB2-BD59-A6C34878D82A}">
                    <a16:rowId xmlns:a16="http://schemas.microsoft.com/office/drawing/2014/main" val="2305596934"/>
                  </a:ext>
                </a:extLst>
              </a:tr>
              <a:tr h="370840">
                <a:tc>
                  <a:txBody>
                    <a:bodyPr/>
                    <a:lstStyle/>
                    <a:p>
                      <a:r>
                        <a:rPr lang="en-US" dirty="0"/>
                        <a:t>11</a:t>
                      </a:r>
                    </a:p>
                  </a:txBody>
                  <a:tcPr/>
                </a:tc>
                <a:tc>
                  <a:txBody>
                    <a:bodyPr/>
                    <a:lstStyle/>
                    <a:p>
                      <a:r>
                        <a:rPr lang="en-US" dirty="0"/>
                        <a:t>Mohan</a:t>
                      </a:r>
                    </a:p>
                  </a:txBody>
                  <a:tcPr/>
                </a:tc>
                <a:tc>
                  <a:txBody>
                    <a:bodyPr/>
                    <a:lstStyle/>
                    <a:p>
                      <a:r>
                        <a:rPr lang="en-US" dirty="0"/>
                        <a:t>1</a:t>
                      </a:r>
                    </a:p>
                  </a:txBody>
                  <a:tcPr/>
                </a:tc>
                <a:extLst>
                  <a:ext uri="{0D108BD9-81ED-4DB2-BD59-A6C34878D82A}">
                    <a16:rowId xmlns:a16="http://schemas.microsoft.com/office/drawing/2014/main" val="1800772376"/>
                  </a:ext>
                </a:extLst>
              </a:tr>
              <a:tr h="370840">
                <a:tc>
                  <a:txBody>
                    <a:bodyPr/>
                    <a:lstStyle/>
                    <a:p>
                      <a:r>
                        <a:rPr lang="en-US" dirty="0"/>
                        <a:t>22</a:t>
                      </a:r>
                    </a:p>
                  </a:txBody>
                  <a:tcPr/>
                </a:tc>
                <a:tc>
                  <a:txBody>
                    <a:bodyPr/>
                    <a:lstStyle/>
                    <a:p>
                      <a:r>
                        <a:rPr lang="en-US" dirty="0"/>
                        <a:t>Pratima</a:t>
                      </a:r>
                    </a:p>
                  </a:txBody>
                  <a:tcPr/>
                </a:tc>
                <a:tc>
                  <a:txBody>
                    <a:bodyPr/>
                    <a:lstStyle/>
                    <a:p>
                      <a:r>
                        <a:rPr lang="en-US" dirty="0"/>
                        <a:t>2</a:t>
                      </a:r>
                    </a:p>
                  </a:txBody>
                  <a:tcPr/>
                </a:tc>
                <a:extLst>
                  <a:ext uri="{0D108BD9-81ED-4DB2-BD59-A6C34878D82A}">
                    <a16:rowId xmlns:a16="http://schemas.microsoft.com/office/drawing/2014/main" val="2817122603"/>
                  </a:ext>
                </a:extLst>
              </a:tr>
              <a:tr h="370840">
                <a:tc>
                  <a:txBody>
                    <a:bodyPr/>
                    <a:lstStyle/>
                    <a:p>
                      <a:r>
                        <a:rPr lang="en-US" dirty="0"/>
                        <a:t>33</a:t>
                      </a:r>
                    </a:p>
                  </a:txBody>
                  <a:tcPr/>
                </a:tc>
                <a:tc>
                  <a:txBody>
                    <a:bodyPr/>
                    <a:lstStyle/>
                    <a:p>
                      <a:r>
                        <a:rPr lang="en-US" dirty="0"/>
                        <a:t>Madan</a:t>
                      </a:r>
                    </a:p>
                  </a:txBody>
                  <a:tcPr/>
                </a:tc>
                <a:tc>
                  <a:txBody>
                    <a:bodyPr/>
                    <a:lstStyle/>
                    <a:p>
                      <a:r>
                        <a:rPr lang="en-US" dirty="0"/>
                        <a:t>1</a:t>
                      </a:r>
                    </a:p>
                  </a:txBody>
                  <a:tcPr/>
                </a:tc>
                <a:extLst>
                  <a:ext uri="{0D108BD9-81ED-4DB2-BD59-A6C34878D82A}">
                    <a16:rowId xmlns:a16="http://schemas.microsoft.com/office/drawing/2014/main" val="3740479276"/>
                  </a:ext>
                </a:extLst>
              </a:tr>
              <a:tr h="370840">
                <a:tc>
                  <a:txBody>
                    <a:bodyPr/>
                    <a:lstStyle/>
                    <a:p>
                      <a:r>
                        <a:rPr lang="en-US" dirty="0"/>
                        <a:t>44</a:t>
                      </a:r>
                    </a:p>
                  </a:txBody>
                  <a:tcPr/>
                </a:tc>
                <a:tc>
                  <a:txBody>
                    <a:bodyPr/>
                    <a:lstStyle/>
                    <a:p>
                      <a:r>
                        <a:rPr lang="en-US" dirty="0"/>
                        <a:t>Kamala</a:t>
                      </a:r>
                    </a:p>
                  </a:txBody>
                  <a:tcPr/>
                </a:tc>
                <a:tc>
                  <a:txBody>
                    <a:bodyPr/>
                    <a:lstStyle/>
                    <a:p>
                      <a:r>
                        <a:rPr lang="en-US" dirty="0"/>
                        <a:t>3</a:t>
                      </a:r>
                    </a:p>
                  </a:txBody>
                  <a:tcPr/>
                </a:tc>
                <a:extLst>
                  <a:ext uri="{0D108BD9-81ED-4DB2-BD59-A6C34878D82A}">
                    <a16:rowId xmlns:a16="http://schemas.microsoft.com/office/drawing/2014/main" val="1988034308"/>
                  </a:ext>
                </a:extLst>
              </a:tr>
              <a:tr h="370840">
                <a:tc>
                  <a:txBody>
                    <a:bodyPr/>
                    <a:lstStyle/>
                    <a:p>
                      <a:r>
                        <a:rPr lang="en-US" dirty="0"/>
                        <a:t>55</a:t>
                      </a:r>
                    </a:p>
                  </a:txBody>
                  <a:tcPr/>
                </a:tc>
                <a:tc>
                  <a:txBody>
                    <a:bodyPr/>
                    <a:lstStyle/>
                    <a:p>
                      <a:r>
                        <a:rPr lang="en-US" dirty="0"/>
                        <a:t>Sandhya</a:t>
                      </a:r>
                    </a:p>
                  </a:txBody>
                  <a:tcPr/>
                </a:tc>
                <a:tc>
                  <a:txBody>
                    <a:bodyPr/>
                    <a:lstStyle/>
                    <a:p>
                      <a:r>
                        <a:rPr lang="en-US" dirty="0"/>
                        <a:t>4</a:t>
                      </a:r>
                    </a:p>
                  </a:txBody>
                  <a:tcPr/>
                </a:tc>
                <a:extLst>
                  <a:ext uri="{0D108BD9-81ED-4DB2-BD59-A6C34878D82A}">
                    <a16:rowId xmlns:a16="http://schemas.microsoft.com/office/drawing/2014/main" val="1592020318"/>
                  </a:ext>
                </a:extLst>
              </a:tr>
              <a:tr h="370840">
                <a:tc>
                  <a:txBody>
                    <a:bodyPr/>
                    <a:lstStyle/>
                    <a:p>
                      <a:r>
                        <a:rPr lang="en-US" dirty="0"/>
                        <a:t>66</a:t>
                      </a:r>
                    </a:p>
                  </a:txBody>
                  <a:tcPr/>
                </a:tc>
                <a:tc>
                  <a:txBody>
                    <a:bodyPr/>
                    <a:lstStyle/>
                    <a:p>
                      <a:r>
                        <a:rPr lang="en-US" dirty="0"/>
                        <a:t>Umesh</a:t>
                      </a:r>
                    </a:p>
                  </a:txBody>
                  <a:tcPr/>
                </a:tc>
                <a:tc>
                  <a:txBody>
                    <a:bodyPr/>
                    <a:lstStyle/>
                    <a:p>
                      <a:r>
                        <a:rPr lang="en-US" dirty="0"/>
                        <a:t>3</a:t>
                      </a:r>
                    </a:p>
                  </a:txBody>
                  <a:tcPr/>
                </a:tc>
                <a:extLst>
                  <a:ext uri="{0D108BD9-81ED-4DB2-BD59-A6C34878D82A}">
                    <a16:rowId xmlns:a16="http://schemas.microsoft.com/office/drawing/2014/main" val="2574061892"/>
                  </a:ext>
                </a:extLst>
              </a:tr>
              <a:tr h="370840">
                <a:tc>
                  <a:txBody>
                    <a:bodyPr/>
                    <a:lstStyle/>
                    <a:p>
                      <a:r>
                        <a:rPr lang="en-US" dirty="0"/>
                        <a:t>77</a:t>
                      </a:r>
                    </a:p>
                  </a:txBody>
                  <a:tcPr/>
                </a:tc>
                <a:tc>
                  <a:txBody>
                    <a:bodyPr/>
                    <a:lstStyle/>
                    <a:p>
                      <a:r>
                        <a:rPr lang="en-US" dirty="0"/>
                        <a:t>Ramesh</a:t>
                      </a:r>
                    </a:p>
                  </a:txBody>
                  <a:tcPr/>
                </a:tc>
                <a:tc>
                  <a:txBody>
                    <a:bodyPr/>
                    <a:lstStyle/>
                    <a:p>
                      <a:r>
                        <a:rPr lang="en-US" dirty="0"/>
                        <a:t>1</a:t>
                      </a:r>
                    </a:p>
                  </a:txBody>
                  <a:tcPr/>
                </a:tc>
                <a:extLst>
                  <a:ext uri="{0D108BD9-81ED-4DB2-BD59-A6C34878D82A}">
                    <a16:rowId xmlns:a16="http://schemas.microsoft.com/office/drawing/2014/main" val="3552904173"/>
                  </a:ext>
                </a:extLst>
              </a:tr>
              <a:tr h="370840">
                <a:tc>
                  <a:txBody>
                    <a:bodyPr/>
                    <a:lstStyle/>
                    <a:p>
                      <a:r>
                        <a:rPr lang="en-US" dirty="0"/>
                        <a:t>88</a:t>
                      </a:r>
                    </a:p>
                  </a:txBody>
                  <a:tcPr/>
                </a:tc>
                <a:tc>
                  <a:txBody>
                    <a:bodyPr/>
                    <a:lstStyle/>
                    <a:p>
                      <a:r>
                        <a:rPr lang="en-US" dirty="0"/>
                        <a:t>Santosh</a:t>
                      </a:r>
                    </a:p>
                  </a:txBody>
                  <a:tcPr/>
                </a:tc>
                <a:tc>
                  <a:txBody>
                    <a:bodyPr/>
                    <a:lstStyle/>
                    <a:p>
                      <a:r>
                        <a:rPr lang="en-US" dirty="0"/>
                        <a:t>6</a:t>
                      </a:r>
                    </a:p>
                  </a:txBody>
                  <a:tcPr/>
                </a:tc>
                <a:extLst>
                  <a:ext uri="{0D108BD9-81ED-4DB2-BD59-A6C34878D82A}">
                    <a16:rowId xmlns:a16="http://schemas.microsoft.com/office/drawing/2014/main" val="3040529887"/>
                  </a:ext>
                </a:extLst>
              </a:tr>
            </a:tbl>
          </a:graphicData>
        </a:graphic>
      </p:graphicFrame>
      <p:sp>
        <p:nvSpPr>
          <p:cNvPr id="6" name="TextBox 5">
            <a:extLst>
              <a:ext uri="{FF2B5EF4-FFF2-40B4-BE49-F238E27FC236}">
                <a16:creationId xmlns:a16="http://schemas.microsoft.com/office/drawing/2014/main" id="{35DF5483-A482-4575-932C-749075D4CC91}"/>
              </a:ext>
            </a:extLst>
          </p:cNvPr>
          <p:cNvSpPr txBox="1"/>
          <p:nvPr/>
        </p:nvSpPr>
        <p:spPr>
          <a:xfrm flipH="1">
            <a:off x="2364713" y="872632"/>
            <a:ext cx="1575691" cy="369332"/>
          </a:xfrm>
          <a:prstGeom prst="rect">
            <a:avLst/>
          </a:prstGeom>
          <a:noFill/>
        </p:spPr>
        <p:txBody>
          <a:bodyPr wrap="square" rtlCol="0">
            <a:spAutoFit/>
          </a:bodyPr>
          <a:lstStyle/>
          <a:p>
            <a:r>
              <a:rPr lang="en-US" dirty="0"/>
              <a:t>Department</a:t>
            </a:r>
          </a:p>
        </p:txBody>
      </p:sp>
      <p:sp>
        <p:nvSpPr>
          <p:cNvPr id="7" name="TextBox 6">
            <a:extLst>
              <a:ext uri="{FF2B5EF4-FFF2-40B4-BE49-F238E27FC236}">
                <a16:creationId xmlns:a16="http://schemas.microsoft.com/office/drawing/2014/main" id="{299A2EB8-C159-4299-A4E9-24DB78FD545C}"/>
              </a:ext>
            </a:extLst>
          </p:cNvPr>
          <p:cNvSpPr txBox="1"/>
          <p:nvPr/>
        </p:nvSpPr>
        <p:spPr>
          <a:xfrm flipH="1">
            <a:off x="8251598" y="896852"/>
            <a:ext cx="753988" cy="369332"/>
          </a:xfrm>
          <a:prstGeom prst="rect">
            <a:avLst/>
          </a:prstGeom>
          <a:noFill/>
        </p:spPr>
        <p:txBody>
          <a:bodyPr wrap="square" rtlCol="0">
            <a:spAutoFit/>
          </a:bodyPr>
          <a:lstStyle/>
          <a:p>
            <a:r>
              <a:rPr lang="en-US" dirty="0"/>
              <a:t>Staff</a:t>
            </a:r>
          </a:p>
        </p:txBody>
      </p:sp>
    </p:spTree>
    <p:extLst>
      <p:ext uri="{BB962C8B-B14F-4D97-AF65-F5344CB8AC3E}">
        <p14:creationId xmlns:p14="http://schemas.microsoft.com/office/powerpoint/2010/main" val="33794989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NATURAL JOIN</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b="0" i="0" dirty="0">
                <a:effectLst/>
                <a:latin typeface="Arial" panose="020B0604020202020204" pitchFamily="34" charset="0"/>
                <a:cs typeface="Arial" panose="020B0604020202020204" pitchFamily="34" charset="0"/>
              </a:rPr>
              <a:t>Natural Join joins two tables based on same attribute name and datatypes. </a:t>
            </a:r>
          </a:p>
          <a:p>
            <a:r>
              <a:rPr lang="en-US" sz="2200" b="0" i="0" dirty="0">
                <a:effectLst/>
                <a:latin typeface="Arial" panose="020B0604020202020204" pitchFamily="34" charset="0"/>
                <a:cs typeface="Arial" panose="020B0604020202020204" pitchFamily="34" charset="0"/>
              </a:rPr>
              <a:t>The resulting table will contain all the attributes of both the table but keep only one copy of each common column.</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Syntax: </a:t>
            </a:r>
          </a:p>
          <a:p>
            <a:pPr marL="0" indent="0">
              <a:buNone/>
            </a:pPr>
            <a:r>
              <a:rPr lang="en-US" sz="2200" dirty="0">
                <a:latin typeface="Arial" panose="020B0604020202020204" pitchFamily="34" charset="0"/>
                <a:cs typeface="Arial" panose="020B0604020202020204" pitchFamily="34" charset="0"/>
              </a:rPr>
              <a:t>SELECT </a:t>
            </a:r>
            <a:r>
              <a:rPr lang="en-US" sz="2200" dirty="0" err="1">
                <a:latin typeface="Arial" panose="020B0604020202020204" pitchFamily="34" charset="0"/>
                <a:cs typeface="Arial" panose="020B0604020202020204" pitchFamily="34" charset="0"/>
              </a:rPr>
              <a:t>a.column_name</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b.column_name</a:t>
            </a:r>
            <a:r>
              <a:rPr lang="en-US" sz="2200" dirty="0">
                <a:latin typeface="Arial" panose="020B0604020202020204" pitchFamily="34" charset="0"/>
                <a:cs typeface="Arial" panose="020B0604020202020204" pitchFamily="34" charset="0"/>
              </a:rPr>
              <a:t>…</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FROM table1 a NATURAL JOIN table1 b;</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16043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OUTER JOIN</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latin typeface="Arial" panose="020B0604020202020204" pitchFamily="34" charset="0"/>
                <a:cs typeface="Arial" panose="020B0604020202020204" pitchFamily="34" charset="0"/>
              </a:rPr>
              <a:t>An outer join is similar to equijoin but it gets also the non-matched rows from the table</a:t>
            </a:r>
          </a:p>
          <a:p>
            <a:pPr marL="0" indent="0">
              <a:buNone/>
            </a:pPr>
            <a:r>
              <a:rPr lang="en-US" sz="2200" dirty="0">
                <a:latin typeface="Arial" panose="020B0604020202020204" pitchFamily="34" charset="0"/>
                <a:cs typeface="Arial" panose="020B0604020202020204" pitchFamily="34" charset="0"/>
              </a:rPr>
              <a:t>Category</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1) Left Outer Join</a:t>
            </a:r>
          </a:p>
          <a:p>
            <a:pPr marL="0" indent="0">
              <a:buNone/>
            </a:pPr>
            <a:r>
              <a:rPr lang="en-US" sz="2200" dirty="0">
                <a:latin typeface="Arial" panose="020B0604020202020204" pitchFamily="34" charset="0"/>
                <a:cs typeface="Arial" panose="020B0604020202020204" pitchFamily="34" charset="0"/>
              </a:rPr>
              <a:t>2) Right Outer Join</a:t>
            </a:r>
          </a:p>
          <a:p>
            <a:pPr marL="0" indent="0">
              <a:buNone/>
            </a:pPr>
            <a:r>
              <a:rPr lang="en-US" sz="2200" dirty="0">
                <a:latin typeface="Arial" panose="020B0604020202020204" pitchFamily="34" charset="0"/>
                <a:cs typeface="Arial" panose="020B0604020202020204" pitchFamily="34" charset="0"/>
              </a:rPr>
              <a:t>3) Full Outer Join</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839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0" i="0" dirty="0">
                <a:solidFill>
                  <a:schemeClr val="tx1"/>
                </a:solidFill>
                <a:effectLst/>
                <a:latin typeface="Arial" panose="020B0604020202020204" pitchFamily="34" charset="0"/>
                <a:cs typeface="Arial" panose="020B0604020202020204" pitchFamily="34" charset="0"/>
              </a:rPr>
              <a:t>Data Definition Language</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457200" indent="-457200">
              <a:buAutoNum type="arabicPeriod"/>
            </a:pPr>
            <a:r>
              <a:rPr lang="en-US" sz="2200" b="1" dirty="0">
                <a:latin typeface="Arial" panose="020B0604020202020204" pitchFamily="34" charset="0"/>
                <a:cs typeface="Arial" panose="020B0604020202020204" pitchFamily="34" charset="0"/>
              </a:rPr>
              <a:t>Creating Database in MYSQL</a:t>
            </a:r>
          </a:p>
          <a:p>
            <a:pPr marL="0" indent="0">
              <a:buNone/>
            </a:pP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Syntax: </a:t>
            </a:r>
            <a:endParaRPr lang="en-US" sz="2200" b="1"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CREATE DATABASE &lt;Database Name&gt;;</a:t>
            </a:r>
          </a:p>
          <a:p>
            <a:pPr marL="0" indent="0">
              <a:buNone/>
            </a:pPr>
            <a:r>
              <a:rPr lang="en-US" sz="2200" dirty="0">
                <a:latin typeface="Arial" panose="020B0604020202020204" pitchFamily="34" charset="0"/>
                <a:cs typeface="Arial" panose="020B0604020202020204" pitchFamily="34" charset="0"/>
              </a:rPr>
              <a:t>       e.g. CREATE DATABASE </a:t>
            </a:r>
            <a:r>
              <a:rPr lang="en-US" sz="2200" dirty="0" err="1">
                <a:latin typeface="Arial" panose="020B0604020202020204" pitchFamily="34" charset="0"/>
                <a:cs typeface="Arial" panose="020B0604020202020204" pitchFamily="34" charset="0"/>
              </a:rPr>
              <a:t>College_MIS</a:t>
            </a: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619135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69E42B7-1EF3-4538-B1AF-AC275C50AB23}"/>
              </a:ext>
            </a:extLst>
          </p:cNvPr>
          <p:cNvGraphicFramePr>
            <a:graphicFrameLocks noGrp="1"/>
          </p:cNvGraphicFramePr>
          <p:nvPr>
            <p:ph idx="1"/>
          </p:nvPr>
        </p:nvGraphicFramePr>
        <p:xfrm>
          <a:off x="919638" y="1241964"/>
          <a:ext cx="4689310" cy="2293088"/>
        </p:xfrm>
        <a:graphic>
          <a:graphicData uri="http://schemas.openxmlformats.org/drawingml/2006/table">
            <a:tbl>
              <a:tblPr firstRow="1" bandRow="1">
                <a:tableStyleId>{5C22544A-7EE6-4342-B048-85BDC9FD1C3A}</a:tableStyleId>
              </a:tblPr>
              <a:tblGrid>
                <a:gridCol w="1068948">
                  <a:extLst>
                    <a:ext uri="{9D8B030D-6E8A-4147-A177-3AD203B41FA5}">
                      <a16:colId xmlns:a16="http://schemas.microsoft.com/office/drawing/2014/main" val="2999698113"/>
                    </a:ext>
                  </a:extLst>
                </a:gridCol>
                <a:gridCol w="1725575">
                  <a:extLst>
                    <a:ext uri="{9D8B030D-6E8A-4147-A177-3AD203B41FA5}">
                      <a16:colId xmlns:a16="http://schemas.microsoft.com/office/drawing/2014/main" val="3729936095"/>
                    </a:ext>
                  </a:extLst>
                </a:gridCol>
                <a:gridCol w="1894787">
                  <a:extLst>
                    <a:ext uri="{9D8B030D-6E8A-4147-A177-3AD203B41FA5}">
                      <a16:colId xmlns:a16="http://schemas.microsoft.com/office/drawing/2014/main" val="4164935709"/>
                    </a:ext>
                  </a:extLst>
                </a:gridCol>
              </a:tblGrid>
              <a:tr h="370840">
                <a:tc>
                  <a:txBody>
                    <a:bodyPr/>
                    <a:lstStyle/>
                    <a:p>
                      <a:r>
                        <a:rPr lang="en-US" dirty="0" err="1"/>
                        <a:t>Dept_id</a:t>
                      </a:r>
                      <a:endParaRPr lang="en-US" dirty="0"/>
                    </a:p>
                  </a:txBody>
                  <a:tcPr/>
                </a:tc>
                <a:tc>
                  <a:txBody>
                    <a:bodyPr/>
                    <a:lstStyle/>
                    <a:p>
                      <a:r>
                        <a:rPr lang="en-US" dirty="0" err="1"/>
                        <a:t>Dept_name</a:t>
                      </a:r>
                      <a:endParaRPr lang="en-US" dirty="0"/>
                    </a:p>
                  </a:txBody>
                  <a:tcPr/>
                </a:tc>
                <a:tc>
                  <a:txBody>
                    <a:bodyPr/>
                    <a:lstStyle/>
                    <a:p>
                      <a:r>
                        <a:rPr lang="en-US" dirty="0" err="1"/>
                        <a:t>Dept_block_no</a:t>
                      </a:r>
                      <a:endParaRPr lang="en-US" dirty="0"/>
                    </a:p>
                  </a:txBody>
                  <a:tcPr/>
                </a:tc>
                <a:extLst>
                  <a:ext uri="{0D108BD9-81ED-4DB2-BD59-A6C34878D82A}">
                    <a16:rowId xmlns:a16="http://schemas.microsoft.com/office/drawing/2014/main" val="539085334"/>
                  </a:ext>
                </a:extLst>
              </a:tr>
              <a:tr h="370840">
                <a:tc>
                  <a:txBody>
                    <a:bodyPr/>
                    <a:lstStyle/>
                    <a:p>
                      <a:r>
                        <a:rPr lang="en-US" dirty="0"/>
                        <a:t>1</a:t>
                      </a:r>
                    </a:p>
                  </a:txBody>
                  <a:tcPr/>
                </a:tc>
                <a:tc>
                  <a:txBody>
                    <a:bodyPr/>
                    <a:lstStyle/>
                    <a:p>
                      <a:r>
                        <a:rPr lang="en-US" dirty="0"/>
                        <a:t>Computer</a:t>
                      </a:r>
                    </a:p>
                  </a:txBody>
                  <a:tcPr/>
                </a:tc>
                <a:tc>
                  <a:txBody>
                    <a:bodyPr/>
                    <a:lstStyle/>
                    <a:p>
                      <a:r>
                        <a:rPr lang="en-US" dirty="0"/>
                        <a:t>100</a:t>
                      </a:r>
                    </a:p>
                  </a:txBody>
                  <a:tcPr/>
                </a:tc>
                <a:extLst>
                  <a:ext uri="{0D108BD9-81ED-4DB2-BD59-A6C34878D82A}">
                    <a16:rowId xmlns:a16="http://schemas.microsoft.com/office/drawing/2014/main" val="3266709103"/>
                  </a:ext>
                </a:extLst>
              </a:tr>
              <a:tr h="370840">
                <a:tc>
                  <a:txBody>
                    <a:bodyPr/>
                    <a:lstStyle/>
                    <a:p>
                      <a:r>
                        <a:rPr lang="en-US" dirty="0"/>
                        <a:t>2</a:t>
                      </a:r>
                    </a:p>
                  </a:txBody>
                  <a:tcPr/>
                </a:tc>
                <a:tc>
                  <a:txBody>
                    <a:bodyPr/>
                    <a:lstStyle/>
                    <a:p>
                      <a:r>
                        <a:rPr lang="en-US" dirty="0"/>
                        <a:t>Mathematics</a:t>
                      </a:r>
                    </a:p>
                  </a:txBody>
                  <a:tcPr/>
                </a:tc>
                <a:tc>
                  <a:txBody>
                    <a:bodyPr/>
                    <a:lstStyle/>
                    <a:p>
                      <a:r>
                        <a:rPr lang="en-US" dirty="0"/>
                        <a:t>200</a:t>
                      </a:r>
                    </a:p>
                  </a:txBody>
                  <a:tcPr/>
                </a:tc>
                <a:extLst>
                  <a:ext uri="{0D108BD9-81ED-4DB2-BD59-A6C34878D82A}">
                    <a16:rowId xmlns:a16="http://schemas.microsoft.com/office/drawing/2014/main" val="2006320945"/>
                  </a:ext>
                </a:extLst>
              </a:tr>
              <a:tr h="370840">
                <a:tc>
                  <a:txBody>
                    <a:bodyPr/>
                    <a:lstStyle/>
                    <a:p>
                      <a:r>
                        <a:rPr lang="en-US" dirty="0"/>
                        <a:t>3</a:t>
                      </a:r>
                    </a:p>
                  </a:txBody>
                  <a:tcPr/>
                </a:tc>
                <a:tc>
                  <a:txBody>
                    <a:bodyPr/>
                    <a:lstStyle/>
                    <a:p>
                      <a:r>
                        <a:rPr lang="en-US" dirty="0"/>
                        <a:t>Economics</a:t>
                      </a:r>
                    </a:p>
                  </a:txBody>
                  <a:tcPr/>
                </a:tc>
                <a:tc>
                  <a:txBody>
                    <a:bodyPr/>
                    <a:lstStyle/>
                    <a:p>
                      <a:r>
                        <a:rPr lang="en-US" dirty="0"/>
                        <a:t>300</a:t>
                      </a:r>
                    </a:p>
                  </a:txBody>
                  <a:tcPr/>
                </a:tc>
                <a:extLst>
                  <a:ext uri="{0D108BD9-81ED-4DB2-BD59-A6C34878D82A}">
                    <a16:rowId xmlns:a16="http://schemas.microsoft.com/office/drawing/2014/main" val="4067355990"/>
                  </a:ext>
                </a:extLst>
              </a:tr>
              <a:tr h="370840">
                <a:tc>
                  <a:txBody>
                    <a:bodyPr/>
                    <a:lstStyle/>
                    <a:p>
                      <a:r>
                        <a:rPr lang="en-US" dirty="0"/>
                        <a:t>4</a:t>
                      </a:r>
                    </a:p>
                  </a:txBody>
                  <a:tcPr/>
                </a:tc>
                <a:tc>
                  <a:txBody>
                    <a:bodyPr/>
                    <a:lstStyle/>
                    <a:p>
                      <a:r>
                        <a:rPr lang="en-US" dirty="0"/>
                        <a:t>Account</a:t>
                      </a:r>
                    </a:p>
                  </a:txBody>
                  <a:tcPr/>
                </a:tc>
                <a:tc>
                  <a:txBody>
                    <a:bodyPr/>
                    <a:lstStyle/>
                    <a:p>
                      <a:r>
                        <a:rPr lang="en-US" dirty="0"/>
                        <a:t>400</a:t>
                      </a:r>
                    </a:p>
                  </a:txBody>
                  <a:tcPr/>
                </a:tc>
                <a:extLst>
                  <a:ext uri="{0D108BD9-81ED-4DB2-BD59-A6C34878D82A}">
                    <a16:rowId xmlns:a16="http://schemas.microsoft.com/office/drawing/2014/main" val="2249185391"/>
                  </a:ext>
                </a:extLst>
              </a:tr>
              <a:tr h="438888">
                <a:tc>
                  <a:txBody>
                    <a:bodyPr/>
                    <a:lstStyle/>
                    <a:p>
                      <a:r>
                        <a:rPr lang="en-US" dirty="0"/>
                        <a:t>5</a:t>
                      </a:r>
                    </a:p>
                  </a:txBody>
                  <a:tcPr/>
                </a:tc>
                <a:tc>
                  <a:txBody>
                    <a:bodyPr/>
                    <a:lstStyle/>
                    <a:p>
                      <a:r>
                        <a:rPr lang="en-US" dirty="0"/>
                        <a:t>Physics</a:t>
                      </a:r>
                    </a:p>
                  </a:txBody>
                  <a:tcPr/>
                </a:tc>
                <a:tc>
                  <a:txBody>
                    <a:bodyPr/>
                    <a:lstStyle/>
                    <a:p>
                      <a:r>
                        <a:rPr lang="en-US" dirty="0"/>
                        <a:t>500</a:t>
                      </a:r>
                    </a:p>
                  </a:txBody>
                  <a:tcPr/>
                </a:tc>
                <a:extLst>
                  <a:ext uri="{0D108BD9-81ED-4DB2-BD59-A6C34878D82A}">
                    <a16:rowId xmlns:a16="http://schemas.microsoft.com/office/drawing/2014/main" val="2870932355"/>
                  </a:ext>
                </a:extLst>
              </a:tr>
            </a:tbl>
          </a:graphicData>
        </a:graphic>
      </p:graphicFrame>
      <p:graphicFrame>
        <p:nvGraphicFramePr>
          <p:cNvPr id="5" name="Table 5">
            <a:extLst>
              <a:ext uri="{FF2B5EF4-FFF2-40B4-BE49-F238E27FC236}">
                <a16:creationId xmlns:a16="http://schemas.microsoft.com/office/drawing/2014/main" id="{69D0D4FE-C804-4A7A-B7ED-FCA5B21138D5}"/>
              </a:ext>
            </a:extLst>
          </p:cNvPr>
          <p:cNvGraphicFramePr>
            <a:graphicFrameLocks noGrp="1"/>
          </p:cNvGraphicFramePr>
          <p:nvPr/>
        </p:nvGraphicFramePr>
        <p:xfrm>
          <a:off x="6764255" y="1241964"/>
          <a:ext cx="3812618" cy="3337560"/>
        </p:xfrm>
        <a:graphic>
          <a:graphicData uri="http://schemas.openxmlformats.org/drawingml/2006/table">
            <a:tbl>
              <a:tblPr firstRow="1" bandRow="1">
                <a:tableStyleId>{5C22544A-7EE6-4342-B048-85BDC9FD1C3A}</a:tableStyleId>
              </a:tblPr>
              <a:tblGrid>
                <a:gridCol w="1022284">
                  <a:extLst>
                    <a:ext uri="{9D8B030D-6E8A-4147-A177-3AD203B41FA5}">
                      <a16:colId xmlns:a16="http://schemas.microsoft.com/office/drawing/2014/main" val="3615431531"/>
                    </a:ext>
                  </a:extLst>
                </a:gridCol>
                <a:gridCol w="1602557">
                  <a:extLst>
                    <a:ext uri="{9D8B030D-6E8A-4147-A177-3AD203B41FA5}">
                      <a16:colId xmlns:a16="http://schemas.microsoft.com/office/drawing/2014/main" val="957592107"/>
                    </a:ext>
                  </a:extLst>
                </a:gridCol>
                <a:gridCol w="1187777">
                  <a:extLst>
                    <a:ext uri="{9D8B030D-6E8A-4147-A177-3AD203B41FA5}">
                      <a16:colId xmlns:a16="http://schemas.microsoft.com/office/drawing/2014/main" val="411152483"/>
                    </a:ext>
                  </a:extLst>
                </a:gridCol>
              </a:tblGrid>
              <a:tr h="370840">
                <a:tc>
                  <a:txBody>
                    <a:bodyPr/>
                    <a:lstStyle/>
                    <a:p>
                      <a:r>
                        <a:rPr lang="en-US" dirty="0" err="1"/>
                        <a:t>Staff_id</a:t>
                      </a:r>
                      <a:endParaRPr lang="en-US" dirty="0"/>
                    </a:p>
                  </a:txBody>
                  <a:tcPr/>
                </a:tc>
                <a:tc>
                  <a:txBody>
                    <a:bodyPr/>
                    <a:lstStyle/>
                    <a:p>
                      <a:r>
                        <a:rPr lang="en-US" dirty="0" err="1"/>
                        <a:t>Staff_name</a:t>
                      </a:r>
                      <a:endParaRPr lang="en-US" dirty="0"/>
                    </a:p>
                  </a:txBody>
                  <a:tcPr/>
                </a:tc>
                <a:tc>
                  <a:txBody>
                    <a:bodyPr/>
                    <a:lstStyle/>
                    <a:p>
                      <a:r>
                        <a:rPr lang="en-US" dirty="0" err="1"/>
                        <a:t>Dept_id</a:t>
                      </a:r>
                      <a:endParaRPr lang="en-US" dirty="0"/>
                    </a:p>
                  </a:txBody>
                  <a:tcPr/>
                </a:tc>
                <a:extLst>
                  <a:ext uri="{0D108BD9-81ED-4DB2-BD59-A6C34878D82A}">
                    <a16:rowId xmlns:a16="http://schemas.microsoft.com/office/drawing/2014/main" val="2305596934"/>
                  </a:ext>
                </a:extLst>
              </a:tr>
              <a:tr h="370840">
                <a:tc>
                  <a:txBody>
                    <a:bodyPr/>
                    <a:lstStyle/>
                    <a:p>
                      <a:r>
                        <a:rPr lang="en-US" dirty="0"/>
                        <a:t>11</a:t>
                      </a:r>
                    </a:p>
                  </a:txBody>
                  <a:tcPr/>
                </a:tc>
                <a:tc>
                  <a:txBody>
                    <a:bodyPr/>
                    <a:lstStyle/>
                    <a:p>
                      <a:r>
                        <a:rPr lang="en-US" dirty="0"/>
                        <a:t>Mohan</a:t>
                      </a:r>
                    </a:p>
                  </a:txBody>
                  <a:tcPr/>
                </a:tc>
                <a:tc>
                  <a:txBody>
                    <a:bodyPr/>
                    <a:lstStyle/>
                    <a:p>
                      <a:r>
                        <a:rPr lang="en-US" dirty="0"/>
                        <a:t>1</a:t>
                      </a:r>
                    </a:p>
                  </a:txBody>
                  <a:tcPr/>
                </a:tc>
                <a:extLst>
                  <a:ext uri="{0D108BD9-81ED-4DB2-BD59-A6C34878D82A}">
                    <a16:rowId xmlns:a16="http://schemas.microsoft.com/office/drawing/2014/main" val="1800772376"/>
                  </a:ext>
                </a:extLst>
              </a:tr>
              <a:tr h="370840">
                <a:tc>
                  <a:txBody>
                    <a:bodyPr/>
                    <a:lstStyle/>
                    <a:p>
                      <a:r>
                        <a:rPr lang="en-US" dirty="0"/>
                        <a:t>22</a:t>
                      </a:r>
                    </a:p>
                  </a:txBody>
                  <a:tcPr/>
                </a:tc>
                <a:tc>
                  <a:txBody>
                    <a:bodyPr/>
                    <a:lstStyle/>
                    <a:p>
                      <a:r>
                        <a:rPr lang="en-US" dirty="0"/>
                        <a:t>Pratima</a:t>
                      </a:r>
                    </a:p>
                  </a:txBody>
                  <a:tcPr/>
                </a:tc>
                <a:tc>
                  <a:txBody>
                    <a:bodyPr/>
                    <a:lstStyle/>
                    <a:p>
                      <a:r>
                        <a:rPr lang="en-US" dirty="0"/>
                        <a:t>2</a:t>
                      </a:r>
                    </a:p>
                  </a:txBody>
                  <a:tcPr/>
                </a:tc>
                <a:extLst>
                  <a:ext uri="{0D108BD9-81ED-4DB2-BD59-A6C34878D82A}">
                    <a16:rowId xmlns:a16="http://schemas.microsoft.com/office/drawing/2014/main" val="2817122603"/>
                  </a:ext>
                </a:extLst>
              </a:tr>
              <a:tr h="370840">
                <a:tc>
                  <a:txBody>
                    <a:bodyPr/>
                    <a:lstStyle/>
                    <a:p>
                      <a:r>
                        <a:rPr lang="en-US" dirty="0"/>
                        <a:t>33</a:t>
                      </a:r>
                    </a:p>
                  </a:txBody>
                  <a:tcPr/>
                </a:tc>
                <a:tc>
                  <a:txBody>
                    <a:bodyPr/>
                    <a:lstStyle/>
                    <a:p>
                      <a:r>
                        <a:rPr lang="en-US" dirty="0"/>
                        <a:t>Madan</a:t>
                      </a:r>
                    </a:p>
                  </a:txBody>
                  <a:tcPr/>
                </a:tc>
                <a:tc>
                  <a:txBody>
                    <a:bodyPr/>
                    <a:lstStyle/>
                    <a:p>
                      <a:r>
                        <a:rPr lang="en-US" dirty="0"/>
                        <a:t>1</a:t>
                      </a:r>
                    </a:p>
                  </a:txBody>
                  <a:tcPr/>
                </a:tc>
                <a:extLst>
                  <a:ext uri="{0D108BD9-81ED-4DB2-BD59-A6C34878D82A}">
                    <a16:rowId xmlns:a16="http://schemas.microsoft.com/office/drawing/2014/main" val="3740479276"/>
                  </a:ext>
                </a:extLst>
              </a:tr>
              <a:tr h="370840">
                <a:tc>
                  <a:txBody>
                    <a:bodyPr/>
                    <a:lstStyle/>
                    <a:p>
                      <a:r>
                        <a:rPr lang="en-US" dirty="0"/>
                        <a:t>44</a:t>
                      </a:r>
                    </a:p>
                  </a:txBody>
                  <a:tcPr/>
                </a:tc>
                <a:tc>
                  <a:txBody>
                    <a:bodyPr/>
                    <a:lstStyle/>
                    <a:p>
                      <a:r>
                        <a:rPr lang="en-US" dirty="0"/>
                        <a:t>Kamala</a:t>
                      </a:r>
                    </a:p>
                  </a:txBody>
                  <a:tcPr/>
                </a:tc>
                <a:tc>
                  <a:txBody>
                    <a:bodyPr/>
                    <a:lstStyle/>
                    <a:p>
                      <a:r>
                        <a:rPr lang="en-US" dirty="0"/>
                        <a:t>3</a:t>
                      </a:r>
                    </a:p>
                  </a:txBody>
                  <a:tcPr/>
                </a:tc>
                <a:extLst>
                  <a:ext uri="{0D108BD9-81ED-4DB2-BD59-A6C34878D82A}">
                    <a16:rowId xmlns:a16="http://schemas.microsoft.com/office/drawing/2014/main" val="1988034308"/>
                  </a:ext>
                </a:extLst>
              </a:tr>
              <a:tr h="370840">
                <a:tc>
                  <a:txBody>
                    <a:bodyPr/>
                    <a:lstStyle/>
                    <a:p>
                      <a:r>
                        <a:rPr lang="en-US" dirty="0"/>
                        <a:t>55</a:t>
                      </a:r>
                    </a:p>
                  </a:txBody>
                  <a:tcPr/>
                </a:tc>
                <a:tc>
                  <a:txBody>
                    <a:bodyPr/>
                    <a:lstStyle/>
                    <a:p>
                      <a:r>
                        <a:rPr lang="en-US" dirty="0"/>
                        <a:t>Sandhya</a:t>
                      </a:r>
                    </a:p>
                  </a:txBody>
                  <a:tcPr/>
                </a:tc>
                <a:tc>
                  <a:txBody>
                    <a:bodyPr/>
                    <a:lstStyle/>
                    <a:p>
                      <a:r>
                        <a:rPr lang="en-US" dirty="0"/>
                        <a:t>4</a:t>
                      </a:r>
                    </a:p>
                  </a:txBody>
                  <a:tcPr/>
                </a:tc>
                <a:extLst>
                  <a:ext uri="{0D108BD9-81ED-4DB2-BD59-A6C34878D82A}">
                    <a16:rowId xmlns:a16="http://schemas.microsoft.com/office/drawing/2014/main" val="1592020318"/>
                  </a:ext>
                </a:extLst>
              </a:tr>
              <a:tr h="370840">
                <a:tc>
                  <a:txBody>
                    <a:bodyPr/>
                    <a:lstStyle/>
                    <a:p>
                      <a:r>
                        <a:rPr lang="en-US" dirty="0"/>
                        <a:t>66</a:t>
                      </a:r>
                    </a:p>
                  </a:txBody>
                  <a:tcPr/>
                </a:tc>
                <a:tc>
                  <a:txBody>
                    <a:bodyPr/>
                    <a:lstStyle/>
                    <a:p>
                      <a:r>
                        <a:rPr lang="en-US" dirty="0"/>
                        <a:t>Umesh</a:t>
                      </a:r>
                    </a:p>
                  </a:txBody>
                  <a:tcPr/>
                </a:tc>
                <a:tc>
                  <a:txBody>
                    <a:bodyPr/>
                    <a:lstStyle/>
                    <a:p>
                      <a:r>
                        <a:rPr lang="en-US" dirty="0"/>
                        <a:t>3</a:t>
                      </a:r>
                    </a:p>
                  </a:txBody>
                  <a:tcPr/>
                </a:tc>
                <a:extLst>
                  <a:ext uri="{0D108BD9-81ED-4DB2-BD59-A6C34878D82A}">
                    <a16:rowId xmlns:a16="http://schemas.microsoft.com/office/drawing/2014/main" val="2574061892"/>
                  </a:ext>
                </a:extLst>
              </a:tr>
              <a:tr h="370840">
                <a:tc>
                  <a:txBody>
                    <a:bodyPr/>
                    <a:lstStyle/>
                    <a:p>
                      <a:r>
                        <a:rPr lang="en-US" dirty="0"/>
                        <a:t>77</a:t>
                      </a:r>
                    </a:p>
                  </a:txBody>
                  <a:tcPr/>
                </a:tc>
                <a:tc>
                  <a:txBody>
                    <a:bodyPr/>
                    <a:lstStyle/>
                    <a:p>
                      <a:r>
                        <a:rPr lang="en-US" dirty="0"/>
                        <a:t>Ramesh</a:t>
                      </a:r>
                    </a:p>
                  </a:txBody>
                  <a:tcPr/>
                </a:tc>
                <a:tc>
                  <a:txBody>
                    <a:bodyPr/>
                    <a:lstStyle/>
                    <a:p>
                      <a:r>
                        <a:rPr lang="en-US" dirty="0"/>
                        <a:t>1</a:t>
                      </a:r>
                    </a:p>
                  </a:txBody>
                  <a:tcPr/>
                </a:tc>
                <a:extLst>
                  <a:ext uri="{0D108BD9-81ED-4DB2-BD59-A6C34878D82A}">
                    <a16:rowId xmlns:a16="http://schemas.microsoft.com/office/drawing/2014/main" val="3552904173"/>
                  </a:ext>
                </a:extLst>
              </a:tr>
              <a:tr h="370840">
                <a:tc>
                  <a:txBody>
                    <a:bodyPr/>
                    <a:lstStyle/>
                    <a:p>
                      <a:r>
                        <a:rPr lang="en-US" dirty="0"/>
                        <a:t>88</a:t>
                      </a:r>
                    </a:p>
                  </a:txBody>
                  <a:tcPr/>
                </a:tc>
                <a:tc>
                  <a:txBody>
                    <a:bodyPr/>
                    <a:lstStyle/>
                    <a:p>
                      <a:r>
                        <a:rPr lang="en-US" dirty="0"/>
                        <a:t>Santosh</a:t>
                      </a:r>
                    </a:p>
                  </a:txBody>
                  <a:tcPr/>
                </a:tc>
                <a:tc>
                  <a:txBody>
                    <a:bodyPr/>
                    <a:lstStyle/>
                    <a:p>
                      <a:r>
                        <a:rPr lang="en-US" dirty="0"/>
                        <a:t>6</a:t>
                      </a:r>
                    </a:p>
                  </a:txBody>
                  <a:tcPr/>
                </a:tc>
                <a:extLst>
                  <a:ext uri="{0D108BD9-81ED-4DB2-BD59-A6C34878D82A}">
                    <a16:rowId xmlns:a16="http://schemas.microsoft.com/office/drawing/2014/main" val="3040529887"/>
                  </a:ext>
                </a:extLst>
              </a:tr>
            </a:tbl>
          </a:graphicData>
        </a:graphic>
      </p:graphicFrame>
      <p:sp>
        <p:nvSpPr>
          <p:cNvPr id="6" name="TextBox 5">
            <a:extLst>
              <a:ext uri="{FF2B5EF4-FFF2-40B4-BE49-F238E27FC236}">
                <a16:creationId xmlns:a16="http://schemas.microsoft.com/office/drawing/2014/main" id="{35DF5483-A482-4575-932C-749075D4CC91}"/>
              </a:ext>
            </a:extLst>
          </p:cNvPr>
          <p:cNvSpPr txBox="1"/>
          <p:nvPr/>
        </p:nvSpPr>
        <p:spPr>
          <a:xfrm flipH="1">
            <a:off x="2364713" y="872632"/>
            <a:ext cx="1575691" cy="369332"/>
          </a:xfrm>
          <a:prstGeom prst="rect">
            <a:avLst/>
          </a:prstGeom>
          <a:noFill/>
        </p:spPr>
        <p:txBody>
          <a:bodyPr wrap="square" rtlCol="0">
            <a:spAutoFit/>
          </a:bodyPr>
          <a:lstStyle/>
          <a:p>
            <a:r>
              <a:rPr lang="en-US" dirty="0"/>
              <a:t>Department</a:t>
            </a:r>
          </a:p>
        </p:txBody>
      </p:sp>
      <p:sp>
        <p:nvSpPr>
          <p:cNvPr id="7" name="TextBox 6">
            <a:extLst>
              <a:ext uri="{FF2B5EF4-FFF2-40B4-BE49-F238E27FC236}">
                <a16:creationId xmlns:a16="http://schemas.microsoft.com/office/drawing/2014/main" id="{299A2EB8-C159-4299-A4E9-24DB78FD545C}"/>
              </a:ext>
            </a:extLst>
          </p:cNvPr>
          <p:cNvSpPr txBox="1"/>
          <p:nvPr/>
        </p:nvSpPr>
        <p:spPr>
          <a:xfrm flipH="1">
            <a:off x="8251598" y="896852"/>
            <a:ext cx="753988" cy="369332"/>
          </a:xfrm>
          <a:prstGeom prst="rect">
            <a:avLst/>
          </a:prstGeom>
          <a:noFill/>
        </p:spPr>
        <p:txBody>
          <a:bodyPr wrap="square" rtlCol="0">
            <a:spAutoFit/>
          </a:bodyPr>
          <a:lstStyle/>
          <a:p>
            <a:r>
              <a:rPr lang="en-US" dirty="0"/>
              <a:t>Staff</a:t>
            </a:r>
          </a:p>
        </p:txBody>
      </p:sp>
    </p:spTree>
    <p:extLst>
      <p:ext uri="{BB962C8B-B14F-4D97-AF65-F5344CB8AC3E}">
        <p14:creationId xmlns:p14="http://schemas.microsoft.com/office/powerpoint/2010/main" val="16222564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OUTER JOIN</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457200" indent="-457200">
              <a:buAutoNum type="arabicParenR"/>
            </a:pPr>
            <a:r>
              <a:rPr lang="en-US" sz="2200" dirty="0">
                <a:latin typeface="Arial" panose="020B0604020202020204" pitchFamily="34" charset="0"/>
                <a:cs typeface="Arial" panose="020B0604020202020204" pitchFamily="34" charset="0"/>
              </a:rPr>
              <a:t>Left Outer Join</a:t>
            </a:r>
          </a:p>
          <a:p>
            <a:r>
              <a:rPr lang="en-US" sz="2200" b="0" i="0" dirty="0">
                <a:solidFill>
                  <a:srgbClr val="000000"/>
                </a:solidFill>
                <a:effectLst/>
                <a:latin typeface="Arial" panose="020B0604020202020204" pitchFamily="34" charset="0"/>
                <a:cs typeface="Arial" panose="020B0604020202020204" pitchFamily="34" charset="0"/>
              </a:rPr>
              <a:t>The LEFT JOIN keyword returns all records from the left table (table1), and the matched records from the right table (table2). </a:t>
            </a:r>
          </a:p>
          <a:p>
            <a:r>
              <a:rPr lang="en-US" sz="2200" b="0" i="0" dirty="0">
                <a:solidFill>
                  <a:srgbClr val="000000"/>
                </a:solidFill>
                <a:effectLst/>
                <a:latin typeface="Arial" panose="020B0604020202020204" pitchFamily="34" charset="0"/>
                <a:cs typeface="Arial" panose="020B0604020202020204" pitchFamily="34" charset="0"/>
              </a:rPr>
              <a:t>The result is NULL from the right side, if there is no match</a:t>
            </a:r>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Image result for left join">
            <a:extLst>
              <a:ext uri="{FF2B5EF4-FFF2-40B4-BE49-F238E27FC236}">
                <a16:creationId xmlns:a16="http://schemas.microsoft.com/office/drawing/2014/main" id="{73836228-18EA-4C66-9CE7-FD2709908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791" y="3525154"/>
            <a:ext cx="6956724" cy="2017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left join">
            <a:extLst>
              <a:ext uri="{FF2B5EF4-FFF2-40B4-BE49-F238E27FC236}">
                <a16:creationId xmlns:a16="http://schemas.microsoft.com/office/drawing/2014/main" id="{21B81565-E150-4C53-9E46-99B9C7B67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262" y="3516276"/>
            <a:ext cx="2853432" cy="206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853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OUTER JOIN</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457200" indent="-457200">
              <a:buAutoNum type="arabicParenR"/>
            </a:pPr>
            <a:r>
              <a:rPr lang="en-US" sz="2200" dirty="0">
                <a:latin typeface="Arial" panose="020B0604020202020204" pitchFamily="34" charset="0"/>
                <a:cs typeface="Arial" panose="020B0604020202020204" pitchFamily="34" charset="0"/>
              </a:rPr>
              <a:t>Left Outer Join</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SELECT </a:t>
            </a:r>
            <a:r>
              <a:rPr lang="en-US" sz="2200" dirty="0" err="1">
                <a:latin typeface="Arial" panose="020B0604020202020204" pitchFamily="34" charset="0"/>
                <a:cs typeface="Arial" panose="020B0604020202020204" pitchFamily="34" charset="0"/>
              </a:rPr>
              <a:t>column_name_list</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FROM table_name1 LEFT OUTER JOIN table_name2</a:t>
            </a:r>
          </a:p>
          <a:p>
            <a:pPr marL="0" indent="0">
              <a:buNone/>
            </a:pPr>
            <a:r>
              <a:rPr lang="en-US" sz="2200" dirty="0">
                <a:latin typeface="Arial" panose="020B0604020202020204" pitchFamily="34" charset="0"/>
                <a:cs typeface="Arial" panose="020B0604020202020204" pitchFamily="34" charset="0"/>
              </a:rPr>
              <a:t>ON table_name1.column_name = table_name2.column_name;</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7922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OUTER JOIN</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2) Right Outer Join</a:t>
            </a:r>
          </a:p>
          <a:p>
            <a:r>
              <a:rPr lang="en-US" sz="2200" b="0" i="0" dirty="0">
                <a:solidFill>
                  <a:srgbClr val="000000"/>
                </a:solidFill>
                <a:effectLst/>
                <a:latin typeface="Arial" panose="020B0604020202020204" pitchFamily="34" charset="0"/>
                <a:cs typeface="Arial" panose="020B0604020202020204" pitchFamily="34" charset="0"/>
              </a:rPr>
              <a:t>The RIGHT JOIN keyword returns all records from the right table (table2), and the matched records from the left table (table1). </a:t>
            </a:r>
          </a:p>
          <a:p>
            <a:r>
              <a:rPr lang="en-US" sz="2200" b="0" i="0" dirty="0">
                <a:solidFill>
                  <a:srgbClr val="000000"/>
                </a:solidFill>
                <a:effectLst/>
                <a:latin typeface="Arial" panose="020B0604020202020204" pitchFamily="34" charset="0"/>
                <a:cs typeface="Arial" panose="020B0604020202020204" pitchFamily="34" charset="0"/>
              </a:rPr>
              <a:t>The result is NULL from the left side, when there is no match.</a:t>
            </a:r>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4" name="Picture 4" descr="Image result for right join">
            <a:extLst>
              <a:ext uri="{FF2B5EF4-FFF2-40B4-BE49-F238E27FC236}">
                <a16:creationId xmlns:a16="http://schemas.microsoft.com/office/drawing/2014/main" id="{AFC022D1-C745-4A8E-86EC-A195BF6DB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316" y="3637758"/>
            <a:ext cx="2268214" cy="164445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sql-right-join">
            <a:extLst>
              <a:ext uri="{FF2B5EF4-FFF2-40B4-BE49-F238E27FC236}">
                <a16:creationId xmlns:a16="http://schemas.microsoft.com/office/drawing/2014/main" id="{58C7BAEA-E05F-417E-BA4E-86A7F0609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359" y="3635672"/>
            <a:ext cx="6372225"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1785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OUTER JOIN</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2) Right Outer Join</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SELECT </a:t>
            </a:r>
            <a:r>
              <a:rPr lang="en-US" sz="2200" dirty="0" err="1">
                <a:latin typeface="Arial" panose="020B0604020202020204" pitchFamily="34" charset="0"/>
                <a:cs typeface="Arial" panose="020B0604020202020204" pitchFamily="34" charset="0"/>
              </a:rPr>
              <a:t>column_name_list</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FROM table_name1 RIGHT OUTER JOIN table_name2</a:t>
            </a:r>
          </a:p>
          <a:p>
            <a:pPr marL="0" indent="0">
              <a:buNone/>
            </a:pPr>
            <a:r>
              <a:rPr lang="en-US" sz="2200" dirty="0">
                <a:latin typeface="Arial" panose="020B0604020202020204" pitchFamily="34" charset="0"/>
                <a:cs typeface="Arial" panose="020B0604020202020204" pitchFamily="34" charset="0"/>
              </a:rPr>
              <a:t>ON table_name1.column_name = table_name2.column_name;</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15084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OUTER JOIN</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3) Full Outer Join</a:t>
            </a:r>
          </a:p>
          <a:p>
            <a:pPr algn="l"/>
            <a:r>
              <a:rPr lang="en-US" sz="2200" b="0" i="0" dirty="0">
                <a:solidFill>
                  <a:srgbClr val="000000"/>
                </a:solidFill>
                <a:effectLst/>
                <a:latin typeface="Arial" panose="020B0604020202020204" pitchFamily="34" charset="0"/>
                <a:cs typeface="Arial" panose="020B0604020202020204" pitchFamily="34" charset="0"/>
              </a:rPr>
              <a:t>The FULL OUTER JOIN keyword returns all records when there is a match in left (table1) or right (table2) table records.</a:t>
            </a:r>
          </a:p>
          <a:p>
            <a:pPr algn="l"/>
            <a:r>
              <a:rPr lang="en-US" sz="2200" b="1" i="0" dirty="0">
                <a:solidFill>
                  <a:srgbClr val="000000"/>
                </a:solidFill>
                <a:effectLst/>
                <a:latin typeface="Arial" panose="020B0604020202020204" pitchFamily="34" charset="0"/>
                <a:cs typeface="Arial" panose="020B0604020202020204" pitchFamily="34" charset="0"/>
              </a:rPr>
              <a:t>Note:</a:t>
            </a:r>
            <a:r>
              <a:rPr lang="en-US" sz="2200" b="0" i="0" dirty="0">
                <a:solidFill>
                  <a:srgbClr val="000000"/>
                </a:solidFill>
                <a:effectLst/>
                <a:latin typeface="Arial" panose="020B0604020202020204" pitchFamily="34" charset="0"/>
                <a:cs typeface="Arial" panose="020B0604020202020204" pitchFamily="34" charset="0"/>
              </a:rPr>
              <a:t> FULL OUTER JOIN can potentially return very large result-sets</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6" name="Picture 6" descr="sql-full-join">
            <a:extLst>
              <a:ext uri="{FF2B5EF4-FFF2-40B4-BE49-F238E27FC236}">
                <a16:creationId xmlns:a16="http://schemas.microsoft.com/office/drawing/2014/main" id="{7FB194E6-C2F9-4CBC-B1B6-90DC6B258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241" y="3754097"/>
            <a:ext cx="637222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QL FULL OUTER JOIN">
            <a:extLst>
              <a:ext uri="{FF2B5EF4-FFF2-40B4-BE49-F238E27FC236}">
                <a16:creationId xmlns:a16="http://schemas.microsoft.com/office/drawing/2014/main" id="{F053AE27-7799-4ADC-9FD4-D24C17CE8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114" y="4120809"/>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2089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OUTER JOIN</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3) Full Outer Join</a:t>
            </a:r>
          </a:p>
          <a:p>
            <a:pPr marL="0" indent="0">
              <a:buNone/>
            </a:pPr>
            <a:r>
              <a:rPr lang="en-US" sz="2200" dirty="0">
                <a:latin typeface="Arial" panose="020B0604020202020204" pitchFamily="34" charset="0"/>
                <a:cs typeface="Arial" panose="020B0604020202020204" pitchFamily="34" charset="0"/>
              </a:rPr>
              <a:t>Syntax:</a:t>
            </a:r>
          </a:p>
          <a:p>
            <a:pPr marL="0" indent="0">
              <a:buNone/>
            </a:pPr>
            <a:r>
              <a:rPr lang="en-US" sz="2200" dirty="0">
                <a:latin typeface="Arial" panose="020B0604020202020204" pitchFamily="34" charset="0"/>
                <a:cs typeface="Arial" panose="020B0604020202020204" pitchFamily="34" charset="0"/>
              </a:rPr>
              <a:t>SELECT </a:t>
            </a:r>
            <a:r>
              <a:rPr lang="en-US" sz="2200" dirty="0" err="1">
                <a:latin typeface="Arial" panose="020B0604020202020204" pitchFamily="34" charset="0"/>
                <a:cs typeface="Arial" panose="020B0604020202020204" pitchFamily="34" charset="0"/>
              </a:rPr>
              <a:t>column_name_list</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FROM table_name1 FULL OUTER JOIN table_name2</a:t>
            </a:r>
          </a:p>
          <a:p>
            <a:pPr marL="0" indent="0">
              <a:buNone/>
            </a:pPr>
            <a:r>
              <a:rPr lang="en-US" sz="2200" dirty="0">
                <a:latin typeface="Arial" panose="020B0604020202020204" pitchFamily="34" charset="0"/>
                <a:cs typeface="Arial" panose="020B0604020202020204" pitchFamily="34" charset="0"/>
              </a:rPr>
              <a:t>ON table_name1.column_name = table_name2.column_name;</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72338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VIEW </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solidFill>
                  <a:srgbClr val="000000"/>
                </a:solidFill>
                <a:latin typeface="Arial" panose="020B0604020202020204" pitchFamily="34" charset="0"/>
                <a:cs typeface="Arial" panose="020B0604020202020204" pitchFamily="34" charset="0"/>
              </a:rPr>
              <a:t>A</a:t>
            </a:r>
            <a:r>
              <a:rPr lang="en-US" sz="2200" b="0" i="0" dirty="0">
                <a:solidFill>
                  <a:srgbClr val="000000"/>
                </a:solidFill>
                <a:effectLst/>
                <a:latin typeface="Arial" panose="020B0604020202020204" pitchFamily="34" charset="0"/>
                <a:cs typeface="Arial" panose="020B0604020202020204" pitchFamily="34" charset="0"/>
              </a:rPr>
              <a:t> view is a virtual table based on the result-set of an SQL statement</a:t>
            </a:r>
          </a:p>
          <a:p>
            <a:r>
              <a:rPr lang="en-US" sz="2200" dirty="0">
                <a:solidFill>
                  <a:srgbClr val="000000"/>
                </a:solidFill>
                <a:latin typeface="Arial" panose="020B0604020202020204" pitchFamily="34" charset="0"/>
                <a:cs typeface="Arial" panose="020B0604020202020204" pitchFamily="34" charset="0"/>
              </a:rPr>
              <a:t>It is a logical representation of another table or combination of tables</a:t>
            </a:r>
          </a:p>
          <a:p>
            <a:r>
              <a:rPr lang="en-US" sz="2200" dirty="0">
                <a:solidFill>
                  <a:srgbClr val="000000"/>
                </a:solidFill>
                <a:latin typeface="Arial" panose="020B0604020202020204" pitchFamily="34" charset="0"/>
                <a:cs typeface="Arial" panose="020B0604020202020204" pitchFamily="34" charset="0"/>
              </a:rPr>
              <a:t>All operations performed on a view actually affect the base table of the view</a:t>
            </a:r>
          </a:p>
          <a:p>
            <a:pPr marL="0" indent="0">
              <a:buNone/>
            </a:pPr>
            <a:r>
              <a:rPr lang="en-US" sz="2200" dirty="0">
                <a:solidFill>
                  <a:srgbClr val="000000"/>
                </a:solidFill>
                <a:latin typeface="Arial" panose="020B0604020202020204" pitchFamily="34" charset="0"/>
                <a:cs typeface="Arial" panose="020B0604020202020204" pitchFamily="34" charset="0"/>
              </a:rPr>
              <a:t>Advantage of VIEW</a:t>
            </a:r>
          </a:p>
          <a:p>
            <a:pPr marL="457200" indent="-457200">
              <a:buFont typeface="+mj-lt"/>
              <a:buAutoNum type="arabicPeriod"/>
            </a:pPr>
            <a:r>
              <a:rPr lang="en-US" sz="2200" dirty="0">
                <a:solidFill>
                  <a:srgbClr val="000000"/>
                </a:solidFill>
                <a:latin typeface="Arial" panose="020B0604020202020204" pitchFamily="34" charset="0"/>
                <a:cs typeface="Arial" panose="020B0604020202020204" pitchFamily="34" charset="0"/>
              </a:rPr>
              <a:t>Database Security: view allows user to access only those sections of database that directly concern them</a:t>
            </a:r>
          </a:p>
          <a:p>
            <a:pPr marL="457200" indent="-457200">
              <a:buFont typeface="+mj-lt"/>
              <a:buAutoNum type="arabicPeriod"/>
            </a:pPr>
            <a:r>
              <a:rPr lang="en-US" sz="2200" dirty="0">
                <a:solidFill>
                  <a:srgbClr val="000000"/>
                </a:solidFill>
                <a:latin typeface="Arial" panose="020B0604020202020204" pitchFamily="34" charset="0"/>
                <a:cs typeface="Arial" panose="020B0604020202020204" pitchFamily="34" charset="0"/>
              </a:rPr>
              <a:t>View provide data independence</a:t>
            </a:r>
          </a:p>
          <a:p>
            <a:pPr marL="457200" indent="-457200">
              <a:buFont typeface="+mj-lt"/>
              <a:buAutoNum type="arabicPeriod"/>
            </a:pPr>
            <a:r>
              <a:rPr lang="en-US" sz="2200" dirty="0">
                <a:solidFill>
                  <a:srgbClr val="000000"/>
                </a:solidFill>
                <a:latin typeface="Arial" panose="020B0604020202020204" pitchFamily="34" charset="0"/>
                <a:cs typeface="Arial" panose="020B0604020202020204" pitchFamily="34" charset="0"/>
              </a:rPr>
              <a:t>Easier Querying</a:t>
            </a:r>
          </a:p>
          <a:p>
            <a:pPr marL="457200" indent="-457200">
              <a:buFont typeface="+mj-lt"/>
              <a:buAutoNum type="arabicPeriod"/>
            </a:pPr>
            <a:r>
              <a:rPr lang="en-US" sz="2200" dirty="0">
                <a:solidFill>
                  <a:srgbClr val="000000"/>
                </a:solidFill>
                <a:latin typeface="Arial" panose="020B0604020202020204" pitchFamily="34" charset="0"/>
                <a:cs typeface="Arial" panose="020B0604020202020204" pitchFamily="34" charset="0"/>
              </a:rPr>
              <a:t>Views provide group of users to access the data acc. to their criteria</a:t>
            </a:r>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1727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CREATE VIEW</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dirty="0">
                <a:latin typeface="Arial" panose="020B0604020202020204" pitchFamily="34" charset="0"/>
                <a:cs typeface="Arial" panose="020B0604020202020204" pitchFamily="34" charset="0"/>
              </a:rPr>
              <a:t>CREATE VIEW statement is used to define view in SQL</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Syntax:</a:t>
            </a:r>
          </a:p>
          <a:p>
            <a:pPr marL="0" indent="0">
              <a:buNone/>
            </a:pPr>
            <a:r>
              <a:rPr lang="en-US" sz="2200" dirty="0">
                <a:latin typeface="Arial" panose="020B0604020202020204" pitchFamily="34" charset="0"/>
                <a:cs typeface="Arial" panose="020B0604020202020204" pitchFamily="34" charset="0"/>
              </a:rPr>
              <a:t> CREATE VIEW </a:t>
            </a:r>
            <a:r>
              <a:rPr lang="en-US" sz="2200" dirty="0" err="1">
                <a:latin typeface="Arial" panose="020B0604020202020204" pitchFamily="34" charset="0"/>
                <a:cs typeface="Arial" panose="020B0604020202020204" pitchFamily="34" charset="0"/>
              </a:rPr>
              <a:t>view_name</a:t>
            </a:r>
            <a:r>
              <a:rPr lang="en-US" sz="2200" dirty="0">
                <a:latin typeface="Arial" panose="020B0604020202020204" pitchFamily="34" charset="0"/>
                <a:cs typeface="Arial" panose="020B0604020202020204" pitchFamily="34" charset="0"/>
              </a:rPr>
              <a:t> AS</a:t>
            </a:r>
          </a:p>
          <a:p>
            <a:pPr marL="0" indent="0">
              <a:buNone/>
            </a:pPr>
            <a:r>
              <a:rPr lang="en-US" sz="2200" dirty="0">
                <a:latin typeface="Arial" panose="020B0604020202020204" pitchFamily="34" charset="0"/>
                <a:cs typeface="Arial" panose="020B0604020202020204" pitchFamily="34" charset="0"/>
              </a:rPr>
              <a:t> SELECT columns</a:t>
            </a:r>
          </a:p>
          <a:p>
            <a:pPr marL="0" indent="0">
              <a:buNone/>
            </a:pPr>
            <a:r>
              <a:rPr lang="en-US" sz="2200" dirty="0">
                <a:latin typeface="Arial" panose="020B0604020202020204" pitchFamily="34" charset="0"/>
                <a:cs typeface="Arial" panose="020B0604020202020204" pitchFamily="34" charset="0"/>
              </a:rPr>
              <a:t> FROM tables</a:t>
            </a:r>
          </a:p>
          <a:p>
            <a:pPr marL="0" indent="0">
              <a:buNone/>
            </a:pPr>
            <a:r>
              <a:rPr lang="en-US" sz="2200" dirty="0">
                <a:latin typeface="Arial" panose="020B0604020202020204" pitchFamily="34" charset="0"/>
                <a:cs typeface="Arial" panose="020B0604020202020204" pitchFamily="34" charset="0"/>
              </a:rPr>
              <a:t> [WHERE conditions]</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07886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ALTER VIEW</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r>
              <a:rPr lang="en-US" sz="2200" b="0" i="0" dirty="0">
                <a:solidFill>
                  <a:srgbClr val="000000"/>
                </a:solidFill>
                <a:effectLst/>
                <a:latin typeface="Arial" panose="020B0604020202020204" pitchFamily="34" charset="0"/>
                <a:cs typeface="Arial" panose="020B0604020202020204" pitchFamily="34" charset="0"/>
              </a:rPr>
              <a:t>A view can be updated with the CREATE OR REPLACE VIEW command </a:t>
            </a:r>
          </a:p>
          <a:p>
            <a:pPr marL="0" indent="0">
              <a:buNone/>
            </a:pPr>
            <a:r>
              <a:rPr lang="en-US" sz="2200" dirty="0">
                <a:solidFill>
                  <a:srgbClr val="000000"/>
                </a:solidFill>
                <a:latin typeface="Arial" panose="020B0604020202020204" pitchFamily="34" charset="0"/>
                <a:cs typeface="Arial" panose="020B0604020202020204" pitchFamily="34" charset="0"/>
              </a:rPr>
              <a:t> Syntax: </a:t>
            </a:r>
            <a:br>
              <a:rPr lang="en-US" sz="2200" dirty="0">
                <a:solidFill>
                  <a:srgbClr val="000000"/>
                </a:solidFill>
                <a:latin typeface="Arial" panose="020B0604020202020204" pitchFamily="34" charset="0"/>
                <a:cs typeface="Arial" panose="020B0604020202020204" pitchFamily="34" charset="0"/>
              </a:rPr>
            </a:br>
            <a:r>
              <a:rPr lang="en-US" sz="2200" dirty="0">
                <a:solidFill>
                  <a:srgbClr val="000000"/>
                </a:solidFill>
                <a:latin typeface="Arial" panose="020B0604020202020204" pitchFamily="34" charset="0"/>
                <a:cs typeface="Arial" panose="020B0604020202020204" pitchFamily="34" charset="0"/>
              </a:rPr>
              <a:t> CREATE OR REPLACE VIEW </a:t>
            </a:r>
            <a:r>
              <a:rPr lang="en-US" sz="2200" dirty="0" err="1">
                <a:solidFill>
                  <a:srgbClr val="000000"/>
                </a:solidFill>
                <a:latin typeface="Arial" panose="020B0604020202020204" pitchFamily="34" charset="0"/>
                <a:cs typeface="Arial" panose="020B0604020202020204" pitchFamily="34" charset="0"/>
              </a:rPr>
              <a:t>view_name</a:t>
            </a:r>
            <a:r>
              <a:rPr lang="en-US" sz="2200" dirty="0">
                <a:solidFill>
                  <a:srgbClr val="000000"/>
                </a:solidFill>
                <a:latin typeface="Arial" panose="020B0604020202020204" pitchFamily="34" charset="0"/>
                <a:cs typeface="Arial" panose="020B0604020202020204" pitchFamily="34" charset="0"/>
              </a:rPr>
              <a:t> AS</a:t>
            </a:r>
            <a:br>
              <a:rPr lang="en-US" sz="2200" dirty="0">
                <a:solidFill>
                  <a:srgbClr val="000000"/>
                </a:solidFill>
                <a:latin typeface="Arial" panose="020B0604020202020204" pitchFamily="34" charset="0"/>
                <a:cs typeface="Arial" panose="020B0604020202020204" pitchFamily="34" charset="0"/>
              </a:rPr>
            </a:br>
            <a:r>
              <a:rPr lang="en-US" sz="2200" dirty="0">
                <a:solidFill>
                  <a:srgbClr val="000000"/>
                </a:solidFill>
                <a:latin typeface="Arial" panose="020B0604020202020204" pitchFamily="34" charset="0"/>
                <a:cs typeface="Arial" panose="020B0604020202020204" pitchFamily="34" charset="0"/>
              </a:rPr>
              <a:t> SELECT columns </a:t>
            </a:r>
          </a:p>
          <a:p>
            <a:pPr marL="0" indent="0">
              <a:buNone/>
            </a:pPr>
            <a:r>
              <a:rPr lang="en-US" sz="2200" dirty="0">
                <a:solidFill>
                  <a:srgbClr val="000000"/>
                </a:solidFill>
                <a:latin typeface="Arial" panose="020B0604020202020204" pitchFamily="34" charset="0"/>
                <a:cs typeface="Arial" panose="020B0604020202020204" pitchFamily="34" charset="0"/>
              </a:rPr>
              <a:t> FROM table</a:t>
            </a:r>
          </a:p>
          <a:p>
            <a:pPr marL="0" indent="0">
              <a:buNone/>
            </a:pPr>
            <a:r>
              <a:rPr lang="en-US" sz="2200" dirty="0">
                <a:solidFill>
                  <a:srgbClr val="000000"/>
                </a:solidFill>
                <a:latin typeface="Arial" panose="020B0604020202020204" pitchFamily="34" charset="0"/>
                <a:cs typeface="Arial" panose="020B0604020202020204" pitchFamily="34" charset="0"/>
              </a:rPr>
              <a:t> WHERE conditions;</a:t>
            </a:r>
            <a:endParaRPr lang="en-US"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287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0" i="0" dirty="0">
                <a:solidFill>
                  <a:schemeClr val="tx1"/>
                </a:solidFill>
                <a:effectLst/>
                <a:latin typeface="Arial" panose="020B0604020202020204" pitchFamily="34" charset="0"/>
                <a:cs typeface="Arial" panose="020B0604020202020204" pitchFamily="34" charset="0"/>
              </a:rPr>
              <a:t>Data Definition Language</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dirty="0">
                <a:latin typeface="Arial" panose="020B0604020202020204" pitchFamily="34" charset="0"/>
                <a:cs typeface="Arial" panose="020B0604020202020204" pitchFamily="34" charset="0"/>
              </a:rPr>
              <a:t>1. Creating Normal Table</a:t>
            </a:r>
          </a:p>
          <a:p>
            <a:pPr lvl="1"/>
            <a:r>
              <a:rPr lang="en-US" sz="2200" dirty="0">
                <a:latin typeface="Arial" panose="020B0604020202020204" pitchFamily="34" charset="0"/>
                <a:cs typeface="Arial" panose="020B0604020202020204" pitchFamily="34" charset="0"/>
              </a:rPr>
              <a:t>CREATE TABLE statement is used to create a table in SQL</a:t>
            </a:r>
          </a:p>
          <a:p>
            <a:pPr lvl="1"/>
            <a:r>
              <a:rPr lang="en-US" sz="2200" dirty="0">
                <a:latin typeface="Arial" panose="020B0604020202020204" pitchFamily="34" charset="0"/>
                <a:cs typeface="Arial" panose="020B0604020202020204" pitchFamily="34" charset="0"/>
              </a:rPr>
              <a:t>Need to provide all information to SQL about names of column, type of data, size of data etc.</a:t>
            </a:r>
          </a:p>
          <a:p>
            <a:pPr lvl="1"/>
            <a:r>
              <a:rPr lang="en-US" sz="2200" dirty="0">
                <a:latin typeface="Arial" panose="020B0604020202020204" pitchFamily="34" charset="0"/>
                <a:cs typeface="Arial" panose="020B0604020202020204" pitchFamily="34" charset="0"/>
              </a:rPr>
              <a:t>Only define column name and their datatypes (constraint not define)</a:t>
            </a:r>
          </a:p>
          <a:p>
            <a:pPr marL="274320" lvl="1"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68153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DROP VIEW</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0" indent="0">
              <a:buNone/>
            </a:pPr>
            <a:r>
              <a:rPr lang="en-US" sz="2200" dirty="0">
                <a:latin typeface="Arial" panose="020B0604020202020204" pitchFamily="34" charset="0"/>
                <a:cs typeface="Arial" panose="020B0604020202020204" pitchFamily="34" charset="0"/>
              </a:rPr>
              <a:t>Syntax: </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DROP VIEW </a:t>
            </a:r>
            <a:r>
              <a:rPr lang="en-US" sz="2200" dirty="0" err="1">
                <a:latin typeface="Arial" panose="020B0604020202020204" pitchFamily="34" charset="0"/>
                <a:cs typeface="Arial" panose="020B0604020202020204" pitchFamily="34" charset="0"/>
              </a:rPr>
              <a:t>view_name</a:t>
            </a:r>
            <a:r>
              <a:rPr lang="en-US" sz="2200" dirty="0">
                <a:latin typeface="Arial" panose="020B0604020202020204" pitchFamily="34" charset="0"/>
                <a:cs typeface="Arial" panose="020B0604020202020204" pitchFamily="34" charset="0"/>
              </a:rPr>
              <a:t>;</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64869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SET OPERATIONS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r>
              <a:rPr lang="en-US" sz="2200" b="0" i="0" dirty="0">
                <a:solidFill>
                  <a:srgbClr val="000000"/>
                </a:solidFill>
                <a:effectLst/>
                <a:latin typeface="Arial" panose="020B0604020202020204" pitchFamily="34" charset="0"/>
                <a:cs typeface="Arial" panose="020B0604020202020204" pitchFamily="34" charset="0"/>
              </a:rPr>
              <a:t>The SQL Set operation is used to combine the two or more SQL SELECT statements</a:t>
            </a:r>
          </a:p>
          <a:p>
            <a:r>
              <a:rPr lang="en-US" sz="2200" b="0" i="0" dirty="0">
                <a:solidFill>
                  <a:srgbClr val="000000"/>
                </a:solidFill>
                <a:effectLst/>
                <a:latin typeface="Arial" panose="020B0604020202020204" pitchFamily="34" charset="0"/>
                <a:cs typeface="Arial" panose="020B0604020202020204" pitchFamily="34" charset="0"/>
              </a:rPr>
              <a:t>Set operators are used to join the results of two (or more) SELECT statements</a:t>
            </a:r>
          </a:p>
          <a:p>
            <a:pPr marL="0" indent="0">
              <a:buNone/>
            </a:pPr>
            <a:r>
              <a:rPr lang="en-US" sz="2200" b="0" i="0" dirty="0">
                <a:effectLst/>
                <a:latin typeface="Arial" panose="020B0604020202020204" pitchFamily="34" charset="0"/>
                <a:cs typeface="Arial" panose="020B0604020202020204" pitchFamily="34" charset="0"/>
              </a:rPr>
              <a:t>Types of Set Operation</a:t>
            </a:r>
          </a:p>
          <a:p>
            <a:r>
              <a:rPr lang="en-US" sz="2200" b="0" i="0" dirty="0">
                <a:effectLst/>
                <a:latin typeface="Arial" panose="020B0604020202020204" pitchFamily="34" charset="0"/>
                <a:cs typeface="Arial" panose="020B0604020202020204" pitchFamily="34" charset="0"/>
              </a:rPr>
              <a:t>Union</a:t>
            </a:r>
          </a:p>
          <a:p>
            <a:r>
              <a:rPr lang="en-US" sz="2200" b="0" i="0" dirty="0" err="1">
                <a:effectLst/>
                <a:latin typeface="Arial" panose="020B0604020202020204" pitchFamily="34" charset="0"/>
                <a:cs typeface="Arial" panose="020B0604020202020204" pitchFamily="34" charset="0"/>
              </a:rPr>
              <a:t>UnionAll</a:t>
            </a:r>
            <a:endParaRPr lang="en-US" sz="2200" b="0" i="0" dirty="0">
              <a:effectLst/>
              <a:latin typeface="Arial" panose="020B0604020202020204" pitchFamily="34" charset="0"/>
              <a:cs typeface="Arial" panose="020B0604020202020204" pitchFamily="34" charset="0"/>
            </a:endParaRPr>
          </a:p>
          <a:p>
            <a:r>
              <a:rPr lang="en-US" sz="2200" b="0" i="0" dirty="0">
                <a:effectLst/>
                <a:latin typeface="Arial" panose="020B0604020202020204" pitchFamily="34" charset="0"/>
                <a:cs typeface="Arial" panose="020B0604020202020204" pitchFamily="34" charset="0"/>
              </a:rPr>
              <a:t>Intersect</a:t>
            </a:r>
          </a:p>
          <a:p>
            <a:r>
              <a:rPr lang="en-US" sz="2200" b="0" i="0" dirty="0">
                <a:effectLst/>
                <a:latin typeface="Arial" panose="020B0604020202020204" pitchFamily="34" charset="0"/>
                <a:cs typeface="Arial" panose="020B0604020202020204" pitchFamily="34" charset="0"/>
              </a:rPr>
              <a:t>Minus</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0776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SET OPERATIONS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i="0" dirty="0">
                <a:effectLst/>
                <a:latin typeface="Arial" panose="020B0604020202020204" pitchFamily="34" charset="0"/>
                <a:cs typeface="Arial" panose="020B0604020202020204" pitchFamily="34" charset="0"/>
              </a:rPr>
              <a:t>UNION</a:t>
            </a:r>
          </a:p>
          <a:p>
            <a:r>
              <a:rPr kumimoji="0" lang="en-US" altLang="en-US" sz="2200" b="1" i="0" u="none" strike="noStrike" cap="none" normalizeH="0" baseline="0" dirty="0">
                <a:ln>
                  <a:noFill/>
                </a:ln>
                <a:effectLst/>
                <a:latin typeface="Arial" panose="020B0604020202020204" pitchFamily="34" charset="0"/>
                <a:cs typeface="Arial" panose="020B0604020202020204" pitchFamily="34" charset="0"/>
              </a:rPr>
              <a:t>UNION</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is used to combine the results of two or more SELECT statements. However it will eliminate duplicate rows from its </a:t>
            </a:r>
            <a:r>
              <a:rPr kumimoji="0" lang="en-US" altLang="en-US" sz="2200" b="0" i="0" u="none" strike="noStrike" cap="none" normalizeH="0" baseline="0" dirty="0" err="1">
                <a:ln>
                  <a:noFill/>
                </a:ln>
                <a:effectLst/>
                <a:latin typeface="Arial" panose="020B0604020202020204" pitchFamily="34" charset="0"/>
                <a:cs typeface="Arial" panose="020B0604020202020204" pitchFamily="34" charset="0"/>
              </a:rPr>
              <a:t>resultset</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In case of union, number of columns and datatype must be same in both the tables, on which UNION operation is being applied. </a:t>
            </a:r>
          </a:p>
          <a:p>
            <a:endParaRPr lang="en-US" sz="2200" i="0" dirty="0">
              <a:effectLst/>
              <a:latin typeface="Arial" panose="020B0604020202020204" pitchFamily="34" charset="0"/>
              <a:cs typeface="Arial" panose="020B0604020202020204" pitchFamily="34" charset="0"/>
            </a:endParaRPr>
          </a:p>
          <a:p>
            <a:pPr marL="0" indent="0">
              <a:buNone/>
            </a:pPr>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3" descr="union set operation in sql">
            <a:extLst>
              <a:ext uri="{FF2B5EF4-FFF2-40B4-BE49-F238E27FC236}">
                <a16:creationId xmlns:a16="http://schemas.microsoft.com/office/drawing/2014/main" id="{98CABB07-EE08-4576-BA41-B7DBFA8FA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564" y="3814613"/>
            <a:ext cx="448627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4772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SET OPERATIONS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i="0" dirty="0">
                <a:effectLst/>
                <a:latin typeface="Arial" panose="020B0604020202020204" pitchFamily="34" charset="0"/>
                <a:cs typeface="Arial" panose="020B0604020202020204" pitchFamily="34" charset="0"/>
              </a:rPr>
              <a:t>UNION</a:t>
            </a:r>
          </a:p>
          <a:p>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704156F3-5257-4925-B0D2-217624D64429}"/>
              </a:ext>
            </a:extLst>
          </p:cNvPr>
          <p:cNvGraphicFramePr>
            <a:graphicFrameLocks noGrp="1"/>
          </p:cNvGraphicFramePr>
          <p:nvPr>
            <p:extLst>
              <p:ext uri="{D42A27DB-BD31-4B8C-83A1-F6EECF244321}">
                <p14:modId xmlns:p14="http://schemas.microsoft.com/office/powerpoint/2010/main" val="3315299857"/>
              </p:ext>
            </p:extLst>
          </p:nvPr>
        </p:nvGraphicFramePr>
        <p:xfrm>
          <a:off x="6675653" y="1915635"/>
          <a:ext cx="3597646" cy="1188720"/>
        </p:xfrm>
        <a:graphic>
          <a:graphicData uri="http://schemas.openxmlformats.org/drawingml/2006/table">
            <a:tbl>
              <a:tblPr/>
              <a:tblGrid>
                <a:gridCol w="1798823">
                  <a:extLst>
                    <a:ext uri="{9D8B030D-6E8A-4147-A177-3AD203B41FA5}">
                      <a16:colId xmlns:a16="http://schemas.microsoft.com/office/drawing/2014/main" val="3005304714"/>
                    </a:ext>
                  </a:extLst>
                </a:gridCol>
                <a:gridCol w="1798823">
                  <a:extLst>
                    <a:ext uri="{9D8B030D-6E8A-4147-A177-3AD203B41FA5}">
                      <a16:colId xmlns:a16="http://schemas.microsoft.com/office/drawing/2014/main" val="3343462485"/>
                    </a:ext>
                  </a:extLst>
                </a:gridCol>
              </a:tblGrid>
              <a:tr h="0">
                <a:tc>
                  <a:txBody>
                    <a:bodyPr/>
                    <a:lstStyle/>
                    <a:p>
                      <a:pPr algn="l" fontAlgn="t"/>
                      <a:r>
                        <a:rPr lang="en-US" dirty="0">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80645835"/>
                  </a:ext>
                </a:extLst>
              </a:tr>
              <a:tr h="0">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err="1">
                          <a:effectLst/>
                        </a:rPr>
                        <a:t>abhi</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4438829"/>
                  </a:ext>
                </a:extLst>
              </a:tr>
              <a:tr h="0">
                <a:tc>
                  <a:txBody>
                    <a:bodyPr/>
                    <a:lstStyle/>
                    <a:p>
                      <a:pPr fontAlgn="t"/>
                      <a:r>
                        <a:rPr lang="en-US" dirty="0">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err="1">
                          <a:effectLst/>
                        </a:rPr>
                        <a:t>adam</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61451114"/>
                  </a:ext>
                </a:extLst>
              </a:tr>
            </a:tbl>
          </a:graphicData>
        </a:graphic>
      </p:graphicFrame>
      <p:graphicFrame>
        <p:nvGraphicFramePr>
          <p:cNvPr id="8" name="Table 7">
            <a:extLst>
              <a:ext uri="{FF2B5EF4-FFF2-40B4-BE49-F238E27FC236}">
                <a16:creationId xmlns:a16="http://schemas.microsoft.com/office/drawing/2014/main" id="{1FE95E5D-35D9-4DBC-814A-7070246EF935}"/>
              </a:ext>
            </a:extLst>
          </p:cNvPr>
          <p:cNvGraphicFramePr>
            <a:graphicFrameLocks noGrp="1"/>
          </p:cNvGraphicFramePr>
          <p:nvPr>
            <p:extLst>
              <p:ext uri="{D42A27DB-BD31-4B8C-83A1-F6EECF244321}">
                <p14:modId xmlns:p14="http://schemas.microsoft.com/office/powerpoint/2010/main" val="1539335817"/>
              </p:ext>
            </p:extLst>
          </p:nvPr>
        </p:nvGraphicFramePr>
        <p:xfrm>
          <a:off x="2001086" y="1915635"/>
          <a:ext cx="3822666" cy="1188720"/>
        </p:xfrm>
        <a:graphic>
          <a:graphicData uri="http://schemas.openxmlformats.org/drawingml/2006/table">
            <a:tbl>
              <a:tblPr/>
              <a:tblGrid>
                <a:gridCol w="1911333">
                  <a:extLst>
                    <a:ext uri="{9D8B030D-6E8A-4147-A177-3AD203B41FA5}">
                      <a16:colId xmlns:a16="http://schemas.microsoft.com/office/drawing/2014/main" val="1990334778"/>
                    </a:ext>
                  </a:extLst>
                </a:gridCol>
                <a:gridCol w="1911333">
                  <a:extLst>
                    <a:ext uri="{9D8B030D-6E8A-4147-A177-3AD203B41FA5}">
                      <a16:colId xmlns:a16="http://schemas.microsoft.com/office/drawing/2014/main" val="1554952578"/>
                    </a:ext>
                  </a:extLst>
                </a:gridCol>
              </a:tblGrid>
              <a:tr h="0">
                <a:tc>
                  <a:txBody>
                    <a:bodyPr/>
                    <a:lstStyle/>
                    <a:p>
                      <a:pPr algn="l" fontAlgn="t"/>
                      <a:r>
                        <a:rPr lang="en-US">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50390607"/>
                  </a:ext>
                </a:extLst>
              </a:tr>
              <a:tr h="0">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err="1">
                          <a:effectLst/>
                        </a:rPr>
                        <a:t>adam</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8372380"/>
                  </a:ext>
                </a:extLst>
              </a:tr>
              <a:tr h="0">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Chester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94903622"/>
                  </a:ext>
                </a:extLst>
              </a:tr>
            </a:tbl>
          </a:graphicData>
        </a:graphic>
      </p:graphicFrame>
      <p:graphicFrame>
        <p:nvGraphicFramePr>
          <p:cNvPr id="10" name="Table 9">
            <a:extLst>
              <a:ext uri="{FF2B5EF4-FFF2-40B4-BE49-F238E27FC236}">
                <a16:creationId xmlns:a16="http://schemas.microsoft.com/office/drawing/2014/main" id="{FEBDB153-5C2D-495A-8B4B-2291D8101850}"/>
              </a:ext>
            </a:extLst>
          </p:cNvPr>
          <p:cNvGraphicFramePr>
            <a:graphicFrameLocks noGrp="1"/>
          </p:cNvGraphicFramePr>
          <p:nvPr>
            <p:extLst>
              <p:ext uri="{D42A27DB-BD31-4B8C-83A1-F6EECF244321}">
                <p14:modId xmlns:p14="http://schemas.microsoft.com/office/powerpoint/2010/main" val="988626429"/>
              </p:ext>
            </p:extLst>
          </p:nvPr>
        </p:nvGraphicFramePr>
        <p:xfrm>
          <a:off x="6356411" y="4150201"/>
          <a:ext cx="4648230" cy="1584960"/>
        </p:xfrm>
        <a:graphic>
          <a:graphicData uri="http://schemas.openxmlformats.org/drawingml/2006/table">
            <a:tbl>
              <a:tblPr/>
              <a:tblGrid>
                <a:gridCol w="2324115">
                  <a:extLst>
                    <a:ext uri="{9D8B030D-6E8A-4147-A177-3AD203B41FA5}">
                      <a16:colId xmlns:a16="http://schemas.microsoft.com/office/drawing/2014/main" val="368711626"/>
                    </a:ext>
                  </a:extLst>
                </a:gridCol>
                <a:gridCol w="2324115">
                  <a:extLst>
                    <a:ext uri="{9D8B030D-6E8A-4147-A177-3AD203B41FA5}">
                      <a16:colId xmlns:a16="http://schemas.microsoft.com/office/drawing/2014/main" val="2769633653"/>
                    </a:ext>
                  </a:extLst>
                </a:gridCol>
              </a:tblGrid>
              <a:tr h="0">
                <a:tc>
                  <a:txBody>
                    <a:bodyPr/>
                    <a:lstStyle/>
                    <a:p>
                      <a:pPr algn="l" fontAlgn="t"/>
                      <a:r>
                        <a:rPr lang="en-US">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99347890"/>
                  </a:ext>
                </a:extLst>
              </a:tr>
              <a:tr h="0">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abhi</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77239145"/>
                  </a:ext>
                </a:extLst>
              </a:tr>
              <a:tr h="0">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adam</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687724355"/>
                  </a:ext>
                </a:extLst>
              </a:tr>
              <a:tr h="0">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effectLst/>
                        </a:rPr>
                        <a:t>Chester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71088944"/>
                  </a:ext>
                </a:extLst>
              </a:tr>
            </a:tbl>
          </a:graphicData>
        </a:graphic>
      </p:graphicFrame>
      <p:sp>
        <p:nvSpPr>
          <p:cNvPr id="12" name="TextBox 11">
            <a:extLst>
              <a:ext uri="{FF2B5EF4-FFF2-40B4-BE49-F238E27FC236}">
                <a16:creationId xmlns:a16="http://schemas.microsoft.com/office/drawing/2014/main" id="{06D2403C-59D2-4978-B46B-CCE58AB2AE8F}"/>
              </a:ext>
            </a:extLst>
          </p:cNvPr>
          <p:cNvSpPr txBox="1"/>
          <p:nvPr/>
        </p:nvSpPr>
        <p:spPr>
          <a:xfrm>
            <a:off x="1928233" y="4288611"/>
            <a:ext cx="3566746" cy="1446550"/>
          </a:xfrm>
          <a:prstGeom prst="rect">
            <a:avLst/>
          </a:prstGeom>
          <a:noFill/>
        </p:spPr>
        <p:txBody>
          <a:bodyPr wrap="none" rtlCol="0">
            <a:spAutoFit/>
          </a:bodyPr>
          <a:lstStyle/>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SELECT * FROM First </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UNION </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SELECT * FROM Second; </a:t>
            </a: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7803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SET OPERATIONS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i="0" dirty="0">
                <a:effectLst/>
                <a:latin typeface="Arial" panose="020B0604020202020204" pitchFamily="34" charset="0"/>
                <a:cs typeface="Arial" panose="020B0604020202020204" pitchFamily="34" charset="0"/>
              </a:rPr>
              <a:t>UNION</a:t>
            </a:r>
          </a:p>
          <a:p>
            <a:pPr marL="0" indent="0">
              <a:buNone/>
            </a:pPr>
            <a:r>
              <a:rPr lang="en-US" sz="2200" dirty="0">
                <a:latin typeface="Arial" panose="020B0604020202020204" pitchFamily="34" charset="0"/>
                <a:cs typeface="Arial" panose="020B0604020202020204" pitchFamily="34" charset="0"/>
              </a:rPr>
              <a:t>Syntax :</a:t>
            </a:r>
          </a:p>
          <a:p>
            <a:pPr marL="0" indent="0">
              <a:buNone/>
            </a:pPr>
            <a:r>
              <a:rPr lang="en-US" sz="2200" b="0" i="0" dirty="0">
                <a:solidFill>
                  <a:srgbClr val="000000"/>
                </a:solidFill>
                <a:effectLst/>
                <a:latin typeface="Arial" panose="020B0604020202020204" pitchFamily="34" charset="0"/>
                <a:cs typeface="Arial" panose="020B0604020202020204" pitchFamily="34" charset="0"/>
              </a:rPr>
              <a:t>SELECT </a:t>
            </a:r>
            <a:r>
              <a:rPr lang="en-US" sz="2200" b="0" i="0" dirty="0" err="1">
                <a:solidFill>
                  <a:srgbClr val="000000"/>
                </a:solidFill>
                <a:effectLst/>
                <a:latin typeface="Arial" panose="020B0604020202020204" pitchFamily="34" charset="0"/>
                <a:cs typeface="Arial" panose="020B0604020202020204" pitchFamily="34" charset="0"/>
              </a:rPr>
              <a:t>column_name</a:t>
            </a:r>
            <a:r>
              <a:rPr lang="en-US" sz="2200" b="0" i="0" dirty="0">
                <a:solidFill>
                  <a:srgbClr val="000000"/>
                </a:solidFill>
                <a:effectLst/>
                <a:latin typeface="Arial" panose="020B0604020202020204" pitchFamily="34" charset="0"/>
                <a:cs typeface="Arial" panose="020B0604020202020204" pitchFamily="34" charset="0"/>
              </a:rPr>
              <a:t> FROM table1 </a:t>
            </a:r>
          </a:p>
          <a:p>
            <a:pPr marL="0" indent="0" algn="l">
              <a:buNone/>
            </a:pPr>
            <a:r>
              <a:rPr lang="en-US" sz="2200" dirty="0">
                <a:solidFill>
                  <a:srgbClr val="000000"/>
                </a:solidFill>
                <a:latin typeface="Arial" panose="020B0604020202020204" pitchFamily="34" charset="0"/>
                <a:cs typeface="Arial" panose="020B0604020202020204" pitchFamily="34" charset="0"/>
              </a:rPr>
              <a:t>WHERE CONDITIONS</a:t>
            </a:r>
            <a:r>
              <a:rPr lang="en-US" sz="2200" b="0" i="0" dirty="0">
                <a:solidFill>
                  <a:srgbClr val="000000"/>
                </a:solidFill>
                <a:effectLst/>
                <a:latin typeface="Arial" panose="020B0604020202020204" pitchFamily="34" charset="0"/>
                <a:cs typeface="Arial" panose="020B0604020202020204" pitchFamily="34" charset="0"/>
              </a:rPr>
              <a:t> </a:t>
            </a:r>
          </a:p>
          <a:p>
            <a:pPr marL="0" indent="0" algn="l">
              <a:buNone/>
            </a:pPr>
            <a:r>
              <a:rPr lang="en-US" sz="2200" b="0" i="0" dirty="0">
                <a:solidFill>
                  <a:srgbClr val="000000"/>
                </a:solidFill>
                <a:effectLst/>
                <a:latin typeface="Arial" panose="020B0604020202020204" pitchFamily="34" charset="0"/>
                <a:cs typeface="Arial" panose="020B0604020202020204" pitchFamily="34" charset="0"/>
              </a:rPr>
              <a:t>UNION   </a:t>
            </a:r>
          </a:p>
          <a:p>
            <a:pPr marL="0" indent="0" algn="l">
              <a:buNone/>
            </a:pPr>
            <a:r>
              <a:rPr lang="en-US" sz="2200" b="0" i="0" dirty="0">
                <a:solidFill>
                  <a:srgbClr val="000000"/>
                </a:solidFill>
                <a:effectLst/>
                <a:latin typeface="Arial" panose="020B0604020202020204" pitchFamily="34" charset="0"/>
                <a:cs typeface="Arial" panose="020B0604020202020204" pitchFamily="34" charset="0"/>
              </a:rPr>
              <a:t>SELECT </a:t>
            </a:r>
            <a:r>
              <a:rPr lang="en-US" sz="2200" b="0" i="0" dirty="0" err="1">
                <a:solidFill>
                  <a:srgbClr val="000000"/>
                </a:solidFill>
                <a:effectLst/>
                <a:latin typeface="Arial" panose="020B0604020202020204" pitchFamily="34" charset="0"/>
                <a:cs typeface="Arial" panose="020B0604020202020204" pitchFamily="34" charset="0"/>
              </a:rPr>
              <a:t>column_name</a:t>
            </a:r>
            <a:r>
              <a:rPr lang="en-US" sz="2200" b="0" i="0" dirty="0">
                <a:solidFill>
                  <a:srgbClr val="000000"/>
                </a:solidFill>
                <a:effectLst/>
                <a:latin typeface="Arial" panose="020B0604020202020204" pitchFamily="34" charset="0"/>
                <a:cs typeface="Arial" panose="020B0604020202020204" pitchFamily="34" charset="0"/>
              </a:rPr>
              <a:t> FROM table2</a:t>
            </a:r>
          </a:p>
          <a:p>
            <a:pPr marL="0" indent="0">
              <a:buNone/>
            </a:pPr>
            <a:r>
              <a:rPr lang="en-US" sz="2200" dirty="0">
                <a:solidFill>
                  <a:srgbClr val="000000"/>
                </a:solidFill>
                <a:latin typeface="Arial" panose="020B0604020202020204" pitchFamily="34" charset="0"/>
                <a:cs typeface="Arial" panose="020B0604020202020204" pitchFamily="34" charset="0"/>
              </a:rPr>
              <a:t>WHERE CONDITIONS</a:t>
            </a:r>
            <a:r>
              <a:rPr lang="en-US" sz="2200" b="0" i="0" dirty="0">
                <a:solidFill>
                  <a:srgbClr val="000000"/>
                </a:solidFill>
                <a:effectLst/>
                <a:latin typeface="Arial" panose="020B0604020202020204" pitchFamily="34" charset="0"/>
                <a:cs typeface="Arial" panose="020B0604020202020204" pitchFamily="34" charset="0"/>
              </a:rPr>
              <a:t>;  </a:t>
            </a:r>
          </a:p>
          <a:p>
            <a:pPr marL="0" indent="0">
              <a:buNone/>
            </a:pPr>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a:p>
            <a:endParaRPr lang="en-US" sz="2200" i="0" dirty="0">
              <a:effectLst/>
              <a:latin typeface="Arial" panose="020B0604020202020204" pitchFamily="34" charset="0"/>
              <a:cs typeface="Arial" panose="020B0604020202020204" pitchFamily="34" charset="0"/>
            </a:endParaRPr>
          </a:p>
          <a:p>
            <a:pPr marL="0" indent="0">
              <a:buNone/>
            </a:pPr>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00654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SET OPERATIONS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i="0" dirty="0">
                <a:effectLst/>
                <a:latin typeface="Arial" panose="020B0604020202020204" pitchFamily="34" charset="0"/>
                <a:cs typeface="Arial" panose="020B0604020202020204" pitchFamily="34" charset="0"/>
              </a:rPr>
              <a:t>UNION ALL</a:t>
            </a:r>
          </a:p>
          <a:p>
            <a:r>
              <a:rPr lang="en-US" sz="2200" b="0" i="0" dirty="0">
                <a:effectLst/>
                <a:latin typeface="Arial" panose="020B0604020202020204" pitchFamily="34" charset="0"/>
                <a:cs typeface="Arial" panose="020B0604020202020204" pitchFamily="34" charset="0"/>
              </a:rPr>
              <a:t>This operation is similar to Union. But it also shows the duplicate rows.</a:t>
            </a:r>
            <a:endParaRPr lang="en-US" sz="2200" i="0" dirty="0">
              <a:effectLst/>
              <a:latin typeface="Arial" panose="020B0604020202020204" pitchFamily="34" charset="0"/>
              <a:cs typeface="Arial" panose="020B0604020202020204" pitchFamily="34" charset="0"/>
            </a:endParaRPr>
          </a:p>
          <a:p>
            <a:pPr marL="0" indent="0">
              <a:buNone/>
            </a:pPr>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union all set operation in sql">
            <a:extLst>
              <a:ext uri="{FF2B5EF4-FFF2-40B4-BE49-F238E27FC236}">
                <a16:creationId xmlns:a16="http://schemas.microsoft.com/office/drawing/2014/main" id="{E0F082AE-0FFE-45DB-9BCA-B01476F11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592" y="2657337"/>
            <a:ext cx="448627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6832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SET OPERATIONS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i="0" dirty="0">
                <a:effectLst/>
                <a:latin typeface="Arial" panose="020B0604020202020204" pitchFamily="34" charset="0"/>
                <a:cs typeface="Arial" panose="020B0604020202020204" pitchFamily="34" charset="0"/>
              </a:rPr>
              <a:t>UNION ALL</a:t>
            </a:r>
          </a:p>
          <a:p>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704156F3-5257-4925-B0D2-217624D64429}"/>
              </a:ext>
            </a:extLst>
          </p:cNvPr>
          <p:cNvGraphicFramePr>
            <a:graphicFrameLocks noGrp="1"/>
          </p:cNvGraphicFramePr>
          <p:nvPr/>
        </p:nvGraphicFramePr>
        <p:xfrm>
          <a:off x="6675653" y="1915635"/>
          <a:ext cx="3597646" cy="1188720"/>
        </p:xfrm>
        <a:graphic>
          <a:graphicData uri="http://schemas.openxmlformats.org/drawingml/2006/table">
            <a:tbl>
              <a:tblPr/>
              <a:tblGrid>
                <a:gridCol w="1798823">
                  <a:extLst>
                    <a:ext uri="{9D8B030D-6E8A-4147-A177-3AD203B41FA5}">
                      <a16:colId xmlns:a16="http://schemas.microsoft.com/office/drawing/2014/main" val="3005304714"/>
                    </a:ext>
                  </a:extLst>
                </a:gridCol>
                <a:gridCol w="1798823">
                  <a:extLst>
                    <a:ext uri="{9D8B030D-6E8A-4147-A177-3AD203B41FA5}">
                      <a16:colId xmlns:a16="http://schemas.microsoft.com/office/drawing/2014/main" val="3343462485"/>
                    </a:ext>
                  </a:extLst>
                </a:gridCol>
              </a:tblGrid>
              <a:tr h="0">
                <a:tc>
                  <a:txBody>
                    <a:bodyPr/>
                    <a:lstStyle/>
                    <a:p>
                      <a:pPr algn="l" fontAlgn="t"/>
                      <a:r>
                        <a:rPr lang="en-US" dirty="0">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80645835"/>
                  </a:ext>
                </a:extLst>
              </a:tr>
              <a:tr h="0">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err="1">
                          <a:effectLst/>
                        </a:rPr>
                        <a:t>abhi</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4438829"/>
                  </a:ext>
                </a:extLst>
              </a:tr>
              <a:tr h="0">
                <a:tc>
                  <a:txBody>
                    <a:bodyPr/>
                    <a:lstStyle/>
                    <a:p>
                      <a:pPr fontAlgn="t"/>
                      <a:r>
                        <a:rPr lang="en-US" dirty="0">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err="1">
                          <a:effectLst/>
                        </a:rPr>
                        <a:t>adam</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61451114"/>
                  </a:ext>
                </a:extLst>
              </a:tr>
            </a:tbl>
          </a:graphicData>
        </a:graphic>
      </p:graphicFrame>
      <p:graphicFrame>
        <p:nvGraphicFramePr>
          <p:cNvPr id="8" name="Table 7">
            <a:extLst>
              <a:ext uri="{FF2B5EF4-FFF2-40B4-BE49-F238E27FC236}">
                <a16:creationId xmlns:a16="http://schemas.microsoft.com/office/drawing/2014/main" id="{1FE95E5D-35D9-4DBC-814A-7070246EF935}"/>
              </a:ext>
            </a:extLst>
          </p:cNvPr>
          <p:cNvGraphicFramePr>
            <a:graphicFrameLocks noGrp="1"/>
          </p:cNvGraphicFramePr>
          <p:nvPr/>
        </p:nvGraphicFramePr>
        <p:xfrm>
          <a:off x="2001086" y="1915635"/>
          <a:ext cx="3822666" cy="1188720"/>
        </p:xfrm>
        <a:graphic>
          <a:graphicData uri="http://schemas.openxmlformats.org/drawingml/2006/table">
            <a:tbl>
              <a:tblPr/>
              <a:tblGrid>
                <a:gridCol w="1911333">
                  <a:extLst>
                    <a:ext uri="{9D8B030D-6E8A-4147-A177-3AD203B41FA5}">
                      <a16:colId xmlns:a16="http://schemas.microsoft.com/office/drawing/2014/main" val="1990334778"/>
                    </a:ext>
                  </a:extLst>
                </a:gridCol>
                <a:gridCol w="1911333">
                  <a:extLst>
                    <a:ext uri="{9D8B030D-6E8A-4147-A177-3AD203B41FA5}">
                      <a16:colId xmlns:a16="http://schemas.microsoft.com/office/drawing/2014/main" val="1554952578"/>
                    </a:ext>
                  </a:extLst>
                </a:gridCol>
              </a:tblGrid>
              <a:tr h="0">
                <a:tc>
                  <a:txBody>
                    <a:bodyPr/>
                    <a:lstStyle/>
                    <a:p>
                      <a:pPr algn="l" fontAlgn="t"/>
                      <a:r>
                        <a:rPr lang="en-US">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50390607"/>
                  </a:ext>
                </a:extLst>
              </a:tr>
              <a:tr h="0">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err="1">
                          <a:effectLst/>
                        </a:rPr>
                        <a:t>adam</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8372380"/>
                  </a:ext>
                </a:extLst>
              </a:tr>
              <a:tr h="0">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Chester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94903622"/>
                  </a:ext>
                </a:extLst>
              </a:tr>
            </a:tbl>
          </a:graphicData>
        </a:graphic>
      </p:graphicFrame>
      <p:sp>
        <p:nvSpPr>
          <p:cNvPr id="12" name="TextBox 11">
            <a:extLst>
              <a:ext uri="{FF2B5EF4-FFF2-40B4-BE49-F238E27FC236}">
                <a16:creationId xmlns:a16="http://schemas.microsoft.com/office/drawing/2014/main" id="{06D2403C-59D2-4978-B46B-CCE58AB2AE8F}"/>
              </a:ext>
            </a:extLst>
          </p:cNvPr>
          <p:cNvSpPr txBox="1"/>
          <p:nvPr/>
        </p:nvSpPr>
        <p:spPr>
          <a:xfrm>
            <a:off x="1763996" y="4238869"/>
            <a:ext cx="3566746" cy="1446550"/>
          </a:xfrm>
          <a:prstGeom prst="rect">
            <a:avLst/>
          </a:prstGeom>
          <a:noFill/>
        </p:spPr>
        <p:txBody>
          <a:bodyPr wrap="none" rtlCol="0">
            <a:spAutoFit/>
          </a:bodyPr>
          <a:lstStyle/>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SELECT * FROM First </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UNION ALL</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SELECT * FROM Second; </a:t>
            </a:r>
          </a:p>
          <a:p>
            <a:endParaRPr lang="en-US" sz="2200"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88F28F19-6D5B-448F-ACD9-0FE05A18E6AE}"/>
              </a:ext>
            </a:extLst>
          </p:cNvPr>
          <p:cNvGraphicFramePr>
            <a:graphicFrameLocks noGrp="1"/>
          </p:cNvGraphicFramePr>
          <p:nvPr>
            <p:extLst>
              <p:ext uri="{D42A27DB-BD31-4B8C-83A1-F6EECF244321}">
                <p14:modId xmlns:p14="http://schemas.microsoft.com/office/powerpoint/2010/main" val="2362842997"/>
              </p:ext>
            </p:extLst>
          </p:nvPr>
        </p:nvGraphicFramePr>
        <p:xfrm>
          <a:off x="6027937" y="3971544"/>
          <a:ext cx="4564602" cy="1981200"/>
        </p:xfrm>
        <a:graphic>
          <a:graphicData uri="http://schemas.openxmlformats.org/drawingml/2006/table">
            <a:tbl>
              <a:tblPr/>
              <a:tblGrid>
                <a:gridCol w="2282301">
                  <a:extLst>
                    <a:ext uri="{9D8B030D-6E8A-4147-A177-3AD203B41FA5}">
                      <a16:colId xmlns:a16="http://schemas.microsoft.com/office/drawing/2014/main" val="68983358"/>
                    </a:ext>
                  </a:extLst>
                </a:gridCol>
                <a:gridCol w="2282301">
                  <a:extLst>
                    <a:ext uri="{9D8B030D-6E8A-4147-A177-3AD203B41FA5}">
                      <a16:colId xmlns:a16="http://schemas.microsoft.com/office/drawing/2014/main" val="2580805976"/>
                    </a:ext>
                  </a:extLst>
                </a:gridCol>
              </a:tblGrid>
              <a:tr h="0">
                <a:tc>
                  <a:txBody>
                    <a:bodyPr/>
                    <a:lstStyle/>
                    <a:p>
                      <a:pPr algn="l" fontAlgn="t"/>
                      <a:r>
                        <a:rPr lang="en-US">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03539159"/>
                  </a:ext>
                </a:extLst>
              </a:tr>
              <a:tr h="0">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abhi</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42464981"/>
                  </a:ext>
                </a:extLst>
              </a:tr>
              <a:tr h="0">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adam</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0270804"/>
                  </a:ext>
                </a:extLst>
              </a:tr>
              <a:tr h="0">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adam</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09355770"/>
                  </a:ext>
                </a:extLst>
              </a:tr>
              <a:tr h="0">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Chester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709207873"/>
                  </a:ext>
                </a:extLst>
              </a:tr>
            </a:tbl>
          </a:graphicData>
        </a:graphic>
      </p:graphicFrame>
    </p:spTree>
    <p:extLst>
      <p:ext uri="{BB962C8B-B14F-4D97-AF65-F5344CB8AC3E}">
        <p14:creationId xmlns:p14="http://schemas.microsoft.com/office/powerpoint/2010/main" val="13391462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SET OPERATIONS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i="0" dirty="0">
                <a:effectLst/>
                <a:latin typeface="Arial" panose="020B0604020202020204" pitchFamily="34" charset="0"/>
                <a:cs typeface="Arial" panose="020B0604020202020204" pitchFamily="34" charset="0"/>
              </a:rPr>
              <a:t>UNION ALL</a:t>
            </a:r>
          </a:p>
          <a:p>
            <a:pPr marL="0" indent="0">
              <a:buNone/>
            </a:pPr>
            <a:r>
              <a:rPr lang="en-US" sz="2200" dirty="0">
                <a:latin typeface="Arial" panose="020B0604020202020204" pitchFamily="34" charset="0"/>
                <a:cs typeface="Arial" panose="020B0604020202020204" pitchFamily="34" charset="0"/>
              </a:rPr>
              <a:t>Syntax :</a:t>
            </a:r>
          </a:p>
          <a:p>
            <a:pPr marL="0" indent="0">
              <a:buNone/>
            </a:pPr>
            <a:r>
              <a:rPr lang="en-US" sz="2200" b="0" i="0" dirty="0">
                <a:solidFill>
                  <a:srgbClr val="000000"/>
                </a:solidFill>
                <a:effectLst/>
                <a:latin typeface="Arial" panose="020B0604020202020204" pitchFamily="34" charset="0"/>
                <a:cs typeface="Arial" panose="020B0604020202020204" pitchFamily="34" charset="0"/>
              </a:rPr>
              <a:t>SELECT </a:t>
            </a:r>
            <a:r>
              <a:rPr lang="en-US" sz="2200" b="0" i="0" dirty="0" err="1">
                <a:solidFill>
                  <a:srgbClr val="000000"/>
                </a:solidFill>
                <a:effectLst/>
                <a:latin typeface="Arial" panose="020B0604020202020204" pitchFamily="34" charset="0"/>
                <a:cs typeface="Arial" panose="020B0604020202020204" pitchFamily="34" charset="0"/>
              </a:rPr>
              <a:t>column_name</a:t>
            </a:r>
            <a:r>
              <a:rPr lang="en-US" sz="2200" b="0" i="0" dirty="0">
                <a:solidFill>
                  <a:srgbClr val="000000"/>
                </a:solidFill>
                <a:effectLst/>
                <a:latin typeface="Arial" panose="020B0604020202020204" pitchFamily="34" charset="0"/>
                <a:cs typeface="Arial" panose="020B0604020202020204" pitchFamily="34" charset="0"/>
              </a:rPr>
              <a:t> FROM table1 </a:t>
            </a:r>
          </a:p>
          <a:p>
            <a:pPr marL="0" indent="0" algn="l">
              <a:buNone/>
            </a:pPr>
            <a:r>
              <a:rPr lang="en-US" sz="2200" dirty="0">
                <a:solidFill>
                  <a:srgbClr val="000000"/>
                </a:solidFill>
                <a:latin typeface="Arial" panose="020B0604020202020204" pitchFamily="34" charset="0"/>
                <a:cs typeface="Arial" panose="020B0604020202020204" pitchFamily="34" charset="0"/>
              </a:rPr>
              <a:t>WHERE CONDITIONS</a:t>
            </a:r>
            <a:r>
              <a:rPr lang="en-US" sz="2200" b="0" i="0" dirty="0">
                <a:solidFill>
                  <a:srgbClr val="000000"/>
                </a:solidFill>
                <a:effectLst/>
                <a:latin typeface="Arial" panose="020B0604020202020204" pitchFamily="34" charset="0"/>
                <a:cs typeface="Arial" panose="020B0604020202020204" pitchFamily="34" charset="0"/>
              </a:rPr>
              <a:t> </a:t>
            </a:r>
          </a:p>
          <a:p>
            <a:pPr marL="0" indent="0" algn="l">
              <a:buNone/>
            </a:pPr>
            <a:r>
              <a:rPr lang="en-US" sz="2200" b="0" i="0" dirty="0">
                <a:solidFill>
                  <a:srgbClr val="000000"/>
                </a:solidFill>
                <a:effectLst/>
                <a:latin typeface="Arial" panose="020B0604020202020204" pitchFamily="34" charset="0"/>
                <a:cs typeface="Arial" panose="020B0604020202020204" pitchFamily="34" charset="0"/>
              </a:rPr>
              <a:t>UNION  ALL</a:t>
            </a:r>
          </a:p>
          <a:p>
            <a:pPr marL="0" indent="0" algn="l">
              <a:buNone/>
            </a:pPr>
            <a:r>
              <a:rPr lang="en-US" sz="2200" b="0" i="0" dirty="0">
                <a:solidFill>
                  <a:srgbClr val="000000"/>
                </a:solidFill>
                <a:effectLst/>
                <a:latin typeface="Arial" panose="020B0604020202020204" pitchFamily="34" charset="0"/>
                <a:cs typeface="Arial" panose="020B0604020202020204" pitchFamily="34" charset="0"/>
              </a:rPr>
              <a:t>SELECT </a:t>
            </a:r>
            <a:r>
              <a:rPr lang="en-US" sz="2200" b="0" i="0" dirty="0" err="1">
                <a:solidFill>
                  <a:srgbClr val="000000"/>
                </a:solidFill>
                <a:effectLst/>
                <a:latin typeface="Arial" panose="020B0604020202020204" pitchFamily="34" charset="0"/>
                <a:cs typeface="Arial" panose="020B0604020202020204" pitchFamily="34" charset="0"/>
              </a:rPr>
              <a:t>column_name</a:t>
            </a:r>
            <a:r>
              <a:rPr lang="en-US" sz="2200" b="0" i="0" dirty="0">
                <a:solidFill>
                  <a:srgbClr val="000000"/>
                </a:solidFill>
                <a:effectLst/>
                <a:latin typeface="Arial" panose="020B0604020202020204" pitchFamily="34" charset="0"/>
                <a:cs typeface="Arial" panose="020B0604020202020204" pitchFamily="34" charset="0"/>
              </a:rPr>
              <a:t> FROM table2</a:t>
            </a:r>
          </a:p>
          <a:p>
            <a:pPr marL="0" indent="0">
              <a:buNone/>
            </a:pPr>
            <a:r>
              <a:rPr lang="en-US" sz="2200" dirty="0">
                <a:solidFill>
                  <a:srgbClr val="000000"/>
                </a:solidFill>
                <a:latin typeface="Arial" panose="020B0604020202020204" pitchFamily="34" charset="0"/>
                <a:cs typeface="Arial" panose="020B0604020202020204" pitchFamily="34" charset="0"/>
              </a:rPr>
              <a:t>WHERE CONDITIONS</a:t>
            </a:r>
            <a:r>
              <a:rPr lang="en-US" sz="2200" b="0" i="0" dirty="0">
                <a:solidFill>
                  <a:srgbClr val="000000"/>
                </a:solidFill>
                <a:effectLst/>
                <a:latin typeface="Arial" panose="020B0604020202020204" pitchFamily="34" charset="0"/>
                <a:cs typeface="Arial" panose="020B0604020202020204" pitchFamily="34" charset="0"/>
              </a:rPr>
              <a:t>;  </a:t>
            </a:r>
          </a:p>
          <a:p>
            <a:pPr marL="0" indent="0">
              <a:buNone/>
            </a:pPr>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a:p>
            <a:endParaRPr lang="en-US" sz="2200" i="0" dirty="0">
              <a:effectLst/>
              <a:latin typeface="Arial" panose="020B0604020202020204" pitchFamily="34" charset="0"/>
              <a:cs typeface="Arial" panose="020B0604020202020204" pitchFamily="34" charset="0"/>
            </a:endParaRPr>
          </a:p>
          <a:p>
            <a:pPr marL="0" indent="0">
              <a:buNone/>
            </a:pPr>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28971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SET OPERATIONS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i="0" dirty="0">
                <a:effectLst/>
                <a:latin typeface="Arial" panose="020B0604020202020204" pitchFamily="34" charset="0"/>
                <a:cs typeface="Arial" panose="020B0604020202020204" pitchFamily="34" charset="0"/>
              </a:rPr>
              <a:t>INTERSECT</a:t>
            </a:r>
          </a:p>
          <a:p>
            <a:r>
              <a:rPr lang="en-US" sz="2200" i="0" dirty="0">
                <a:effectLst/>
                <a:latin typeface="Arial" panose="020B0604020202020204" pitchFamily="34" charset="0"/>
                <a:cs typeface="Arial" panose="020B0604020202020204" pitchFamily="34" charset="0"/>
              </a:rPr>
              <a:t>The Intersect operation returns the common rows from both the SELECT statements.</a:t>
            </a:r>
          </a:p>
          <a:p>
            <a:r>
              <a:rPr lang="en-US" sz="2200" i="0" dirty="0">
                <a:effectLst/>
                <a:latin typeface="Arial" panose="020B0604020202020204" pitchFamily="34" charset="0"/>
                <a:cs typeface="Arial" panose="020B0604020202020204" pitchFamily="34" charset="0"/>
              </a:rPr>
              <a:t>In the Intersect operation, the number of datatype and columns must be the same.</a:t>
            </a:r>
          </a:p>
          <a:p>
            <a:r>
              <a:rPr lang="en-US" sz="2200" i="0" dirty="0">
                <a:effectLst/>
                <a:latin typeface="Arial" panose="020B0604020202020204" pitchFamily="34" charset="0"/>
                <a:cs typeface="Arial" panose="020B0604020202020204" pitchFamily="34" charset="0"/>
              </a:rPr>
              <a:t>It has no duplicates and it arranges the data in ascending order by default.</a:t>
            </a:r>
          </a:p>
          <a:p>
            <a:pPr marL="0" indent="0">
              <a:buNone/>
            </a:pPr>
            <a:r>
              <a:rPr lang="en-US" sz="2200" i="0" dirty="0">
                <a:effectLst/>
                <a:latin typeface="Arial" panose="020B0604020202020204" pitchFamily="34" charset="0"/>
                <a:cs typeface="Arial" panose="020B0604020202020204" pitchFamily="34" charset="0"/>
              </a:rPr>
              <a:t>Syntax</a:t>
            </a:r>
          </a:p>
          <a:p>
            <a:pPr marL="274320" lvl="1" indent="0">
              <a:buNone/>
            </a:pPr>
            <a:r>
              <a:rPr lang="en-US" sz="2000" i="0" dirty="0">
                <a:effectLst/>
                <a:latin typeface="Arial" panose="020B0604020202020204" pitchFamily="34" charset="0"/>
                <a:cs typeface="Arial" panose="020B0604020202020204" pitchFamily="34" charset="0"/>
              </a:rPr>
              <a:t>SELECT </a:t>
            </a:r>
            <a:r>
              <a:rPr lang="en-US" sz="2000" i="0" dirty="0" err="1">
                <a:effectLst/>
                <a:latin typeface="Arial" panose="020B0604020202020204" pitchFamily="34" charset="0"/>
                <a:cs typeface="Arial" panose="020B0604020202020204" pitchFamily="34" charset="0"/>
              </a:rPr>
              <a:t>column_name</a:t>
            </a:r>
            <a:r>
              <a:rPr lang="en-US" sz="2000" i="0" dirty="0">
                <a:effectLst/>
                <a:latin typeface="Arial" panose="020B0604020202020204" pitchFamily="34" charset="0"/>
                <a:cs typeface="Arial" panose="020B0604020202020204" pitchFamily="34" charset="0"/>
              </a:rPr>
              <a:t> FROM table1  </a:t>
            </a:r>
          </a:p>
          <a:p>
            <a:pPr marL="274320" lvl="1" indent="0">
              <a:buNone/>
            </a:pPr>
            <a:r>
              <a:rPr lang="en-US" sz="2000" i="0" dirty="0">
                <a:effectLst/>
                <a:latin typeface="Arial" panose="020B0604020202020204" pitchFamily="34" charset="0"/>
                <a:cs typeface="Arial" panose="020B0604020202020204" pitchFamily="34" charset="0"/>
              </a:rPr>
              <a:t>INTERSECT  </a:t>
            </a:r>
          </a:p>
          <a:p>
            <a:pPr marL="274320" lvl="1" indent="0">
              <a:buNone/>
            </a:pPr>
            <a:r>
              <a:rPr lang="en-US" sz="2000" i="0" dirty="0">
                <a:effectLst/>
                <a:latin typeface="Arial" panose="020B0604020202020204" pitchFamily="34" charset="0"/>
                <a:cs typeface="Arial" panose="020B0604020202020204" pitchFamily="34" charset="0"/>
              </a:rPr>
              <a:t>SELECT </a:t>
            </a:r>
            <a:r>
              <a:rPr lang="en-US" sz="2000" i="0" dirty="0" err="1">
                <a:effectLst/>
                <a:latin typeface="Arial" panose="020B0604020202020204" pitchFamily="34" charset="0"/>
                <a:cs typeface="Arial" panose="020B0604020202020204" pitchFamily="34" charset="0"/>
              </a:rPr>
              <a:t>column_name</a:t>
            </a:r>
            <a:r>
              <a:rPr lang="en-US" sz="2000" i="0" dirty="0">
                <a:effectLst/>
                <a:latin typeface="Arial" panose="020B0604020202020204" pitchFamily="34" charset="0"/>
                <a:cs typeface="Arial" panose="020B0604020202020204" pitchFamily="34" charset="0"/>
              </a:rPr>
              <a:t> FROM table2; </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80895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SET OPERATIONS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dirty="0">
                <a:latin typeface="Arial" panose="020B0604020202020204" pitchFamily="34" charset="0"/>
                <a:cs typeface="Arial" panose="020B0604020202020204" pitchFamily="34" charset="0"/>
              </a:rPr>
              <a:t>Intersect</a:t>
            </a:r>
            <a:endParaRPr lang="en-US" sz="2200" b="1" i="0" dirty="0">
              <a:effectLst/>
              <a:latin typeface="Arial" panose="020B0604020202020204" pitchFamily="34" charset="0"/>
              <a:cs typeface="Arial" panose="020B0604020202020204" pitchFamily="34" charset="0"/>
            </a:endParaRPr>
          </a:p>
          <a:p>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704156F3-5257-4925-B0D2-217624D64429}"/>
              </a:ext>
            </a:extLst>
          </p:cNvPr>
          <p:cNvGraphicFramePr>
            <a:graphicFrameLocks noGrp="1"/>
          </p:cNvGraphicFramePr>
          <p:nvPr/>
        </p:nvGraphicFramePr>
        <p:xfrm>
          <a:off x="6675653" y="1915635"/>
          <a:ext cx="3597646" cy="1188720"/>
        </p:xfrm>
        <a:graphic>
          <a:graphicData uri="http://schemas.openxmlformats.org/drawingml/2006/table">
            <a:tbl>
              <a:tblPr/>
              <a:tblGrid>
                <a:gridCol w="1798823">
                  <a:extLst>
                    <a:ext uri="{9D8B030D-6E8A-4147-A177-3AD203B41FA5}">
                      <a16:colId xmlns:a16="http://schemas.microsoft.com/office/drawing/2014/main" val="3005304714"/>
                    </a:ext>
                  </a:extLst>
                </a:gridCol>
                <a:gridCol w="1798823">
                  <a:extLst>
                    <a:ext uri="{9D8B030D-6E8A-4147-A177-3AD203B41FA5}">
                      <a16:colId xmlns:a16="http://schemas.microsoft.com/office/drawing/2014/main" val="3343462485"/>
                    </a:ext>
                  </a:extLst>
                </a:gridCol>
              </a:tblGrid>
              <a:tr h="0">
                <a:tc>
                  <a:txBody>
                    <a:bodyPr/>
                    <a:lstStyle/>
                    <a:p>
                      <a:pPr algn="l" fontAlgn="t"/>
                      <a:r>
                        <a:rPr lang="en-US" dirty="0">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80645835"/>
                  </a:ext>
                </a:extLst>
              </a:tr>
              <a:tr h="0">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err="1">
                          <a:effectLst/>
                        </a:rPr>
                        <a:t>abhi</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4438829"/>
                  </a:ext>
                </a:extLst>
              </a:tr>
              <a:tr h="0">
                <a:tc>
                  <a:txBody>
                    <a:bodyPr/>
                    <a:lstStyle/>
                    <a:p>
                      <a:pPr fontAlgn="t"/>
                      <a:r>
                        <a:rPr lang="en-US" dirty="0">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err="1">
                          <a:effectLst/>
                        </a:rPr>
                        <a:t>adam</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61451114"/>
                  </a:ext>
                </a:extLst>
              </a:tr>
            </a:tbl>
          </a:graphicData>
        </a:graphic>
      </p:graphicFrame>
      <p:graphicFrame>
        <p:nvGraphicFramePr>
          <p:cNvPr id="8" name="Table 7">
            <a:extLst>
              <a:ext uri="{FF2B5EF4-FFF2-40B4-BE49-F238E27FC236}">
                <a16:creationId xmlns:a16="http://schemas.microsoft.com/office/drawing/2014/main" id="{1FE95E5D-35D9-4DBC-814A-7070246EF935}"/>
              </a:ext>
            </a:extLst>
          </p:cNvPr>
          <p:cNvGraphicFramePr>
            <a:graphicFrameLocks noGrp="1"/>
          </p:cNvGraphicFramePr>
          <p:nvPr/>
        </p:nvGraphicFramePr>
        <p:xfrm>
          <a:off x="2001086" y="1915635"/>
          <a:ext cx="3822666" cy="1188720"/>
        </p:xfrm>
        <a:graphic>
          <a:graphicData uri="http://schemas.openxmlformats.org/drawingml/2006/table">
            <a:tbl>
              <a:tblPr/>
              <a:tblGrid>
                <a:gridCol w="1911333">
                  <a:extLst>
                    <a:ext uri="{9D8B030D-6E8A-4147-A177-3AD203B41FA5}">
                      <a16:colId xmlns:a16="http://schemas.microsoft.com/office/drawing/2014/main" val="1990334778"/>
                    </a:ext>
                  </a:extLst>
                </a:gridCol>
                <a:gridCol w="1911333">
                  <a:extLst>
                    <a:ext uri="{9D8B030D-6E8A-4147-A177-3AD203B41FA5}">
                      <a16:colId xmlns:a16="http://schemas.microsoft.com/office/drawing/2014/main" val="1554952578"/>
                    </a:ext>
                  </a:extLst>
                </a:gridCol>
              </a:tblGrid>
              <a:tr h="0">
                <a:tc>
                  <a:txBody>
                    <a:bodyPr/>
                    <a:lstStyle/>
                    <a:p>
                      <a:pPr algn="l" fontAlgn="t"/>
                      <a:r>
                        <a:rPr lang="en-US">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50390607"/>
                  </a:ext>
                </a:extLst>
              </a:tr>
              <a:tr h="0">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err="1">
                          <a:effectLst/>
                        </a:rPr>
                        <a:t>adam</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8372380"/>
                  </a:ext>
                </a:extLst>
              </a:tr>
              <a:tr h="0">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Chester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94903622"/>
                  </a:ext>
                </a:extLst>
              </a:tr>
            </a:tbl>
          </a:graphicData>
        </a:graphic>
      </p:graphicFrame>
      <p:sp>
        <p:nvSpPr>
          <p:cNvPr id="12" name="TextBox 11">
            <a:extLst>
              <a:ext uri="{FF2B5EF4-FFF2-40B4-BE49-F238E27FC236}">
                <a16:creationId xmlns:a16="http://schemas.microsoft.com/office/drawing/2014/main" id="{06D2403C-59D2-4978-B46B-CCE58AB2AE8F}"/>
              </a:ext>
            </a:extLst>
          </p:cNvPr>
          <p:cNvSpPr txBox="1"/>
          <p:nvPr/>
        </p:nvSpPr>
        <p:spPr>
          <a:xfrm>
            <a:off x="1664942" y="4367814"/>
            <a:ext cx="3566746" cy="1446550"/>
          </a:xfrm>
          <a:prstGeom prst="rect">
            <a:avLst/>
          </a:prstGeom>
          <a:noFill/>
        </p:spPr>
        <p:txBody>
          <a:bodyPr wrap="none" rtlCol="0">
            <a:spAutoFit/>
          </a:bodyPr>
          <a:lstStyle/>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SELECT * FROM First </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INTERSECT</a:t>
            </a: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SELECT * FROM Second; </a:t>
            </a:r>
          </a:p>
          <a:p>
            <a:endParaRPr lang="en-US" sz="2200"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7457872-07CC-4FFF-A46D-B7D490534D08}"/>
              </a:ext>
            </a:extLst>
          </p:cNvPr>
          <p:cNvGraphicFramePr>
            <a:graphicFrameLocks noGrp="1"/>
          </p:cNvGraphicFramePr>
          <p:nvPr>
            <p:extLst>
              <p:ext uri="{D42A27DB-BD31-4B8C-83A1-F6EECF244321}">
                <p14:modId xmlns:p14="http://schemas.microsoft.com/office/powerpoint/2010/main" val="4143370291"/>
              </p:ext>
            </p:extLst>
          </p:nvPr>
        </p:nvGraphicFramePr>
        <p:xfrm>
          <a:off x="6096000" y="4448786"/>
          <a:ext cx="3566746" cy="792480"/>
        </p:xfrm>
        <a:graphic>
          <a:graphicData uri="http://schemas.openxmlformats.org/drawingml/2006/table">
            <a:tbl>
              <a:tblPr/>
              <a:tblGrid>
                <a:gridCol w="1783373">
                  <a:extLst>
                    <a:ext uri="{9D8B030D-6E8A-4147-A177-3AD203B41FA5}">
                      <a16:colId xmlns:a16="http://schemas.microsoft.com/office/drawing/2014/main" val="3922638470"/>
                    </a:ext>
                  </a:extLst>
                </a:gridCol>
                <a:gridCol w="1783373">
                  <a:extLst>
                    <a:ext uri="{9D8B030D-6E8A-4147-A177-3AD203B41FA5}">
                      <a16:colId xmlns:a16="http://schemas.microsoft.com/office/drawing/2014/main" val="2905678963"/>
                    </a:ext>
                  </a:extLst>
                </a:gridCol>
              </a:tblGrid>
              <a:tr h="0">
                <a:tc>
                  <a:txBody>
                    <a:bodyPr/>
                    <a:lstStyle/>
                    <a:p>
                      <a:pPr algn="l" fontAlgn="t"/>
                      <a:r>
                        <a:rPr lang="en-US">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7634248"/>
                  </a:ext>
                </a:extLst>
              </a:tr>
              <a:tr h="0">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err="1">
                          <a:effectLst/>
                        </a:rPr>
                        <a:t>adam</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07609302"/>
                  </a:ext>
                </a:extLst>
              </a:tr>
            </a:tbl>
          </a:graphicData>
        </a:graphic>
      </p:graphicFrame>
    </p:spTree>
    <p:extLst>
      <p:ext uri="{BB962C8B-B14F-4D97-AF65-F5344CB8AC3E}">
        <p14:creationId xmlns:p14="http://schemas.microsoft.com/office/powerpoint/2010/main" val="379994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r>
              <a:rPr lang="en-US" sz="4000" b="0" i="0" dirty="0">
                <a:solidFill>
                  <a:schemeClr val="tx1"/>
                </a:solidFill>
                <a:effectLst/>
                <a:latin typeface="Arial" panose="020B0604020202020204" pitchFamily="34" charset="0"/>
                <a:cs typeface="Arial" panose="020B0604020202020204" pitchFamily="34" charset="0"/>
              </a:rPr>
              <a:t>Data Definition Language</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rmAutofit/>
          </a:bodyPr>
          <a:lstStyle/>
          <a:p>
            <a:pPr marL="274320" lvl="1" indent="0">
              <a:buNone/>
            </a:pPr>
            <a:r>
              <a:rPr lang="en-US" sz="2000" dirty="0">
                <a:latin typeface="Arial" panose="020B0604020202020204" pitchFamily="34" charset="0"/>
                <a:cs typeface="Arial" panose="020B0604020202020204" pitchFamily="34" charset="0"/>
              </a:rPr>
              <a:t>Syntax:</a:t>
            </a:r>
          </a:p>
          <a:p>
            <a:pPr marL="274320" lvl="1" indent="0">
              <a:buNone/>
            </a:pPr>
            <a:endParaRPr lang="en-US" sz="2000" dirty="0">
              <a:latin typeface="Arial" panose="020B0604020202020204" pitchFamily="34" charset="0"/>
              <a:cs typeface="Arial" panose="020B0604020202020204" pitchFamily="34" charset="0"/>
            </a:endParaRPr>
          </a:p>
          <a:p>
            <a:pPr marL="274320" lvl="1" indent="0">
              <a:buNone/>
            </a:pPr>
            <a:r>
              <a:rPr lang="en-US" sz="2000" dirty="0">
                <a:latin typeface="Arial" panose="020B0604020202020204" pitchFamily="34" charset="0"/>
                <a:cs typeface="Arial" panose="020B0604020202020204" pitchFamily="34" charset="0"/>
              </a:rPr>
              <a:t>CREATE TABLE </a:t>
            </a:r>
            <a:r>
              <a:rPr lang="en-US" sz="2000" dirty="0" err="1">
                <a:latin typeface="Arial" panose="020B0604020202020204" pitchFamily="34" charset="0"/>
                <a:cs typeface="Arial" panose="020B0604020202020204" pitchFamily="34" charset="0"/>
              </a:rPr>
              <a:t>table_name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t>
            </a:r>
          </a:p>
          <a:p>
            <a:pPr marL="274320" lvl="1" indent="0">
              <a:buNone/>
            </a:pPr>
            <a:r>
              <a:rPr lang="en-US" sz="2000" dirty="0">
                <a:latin typeface="Arial" panose="020B0604020202020204" pitchFamily="34" charset="0"/>
                <a:cs typeface="Arial" panose="020B0604020202020204" pitchFamily="34" charset="0"/>
              </a:rPr>
              <a:t>   column1    datatypes(size),</a:t>
            </a:r>
          </a:p>
          <a:p>
            <a:pPr marL="274320" lvl="1" indent="0">
              <a:buNone/>
            </a:pPr>
            <a:r>
              <a:rPr lang="en-US" sz="2000" dirty="0">
                <a:latin typeface="Arial" panose="020B0604020202020204" pitchFamily="34" charset="0"/>
                <a:cs typeface="Arial" panose="020B0604020202020204" pitchFamily="34" charset="0"/>
              </a:rPr>
              <a:t>   column2    datatypes(size),</a:t>
            </a:r>
          </a:p>
          <a:p>
            <a:pPr marL="274320" lvl="1" indent="0">
              <a:buNone/>
            </a:pPr>
            <a:r>
              <a:rPr lang="en-US" sz="2000" dirty="0">
                <a:latin typeface="Arial" panose="020B0604020202020204" pitchFamily="34" charset="0"/>
                <a:cs typeface="Arial" panose="020B0604020202020204" pitchFamily="34" charset="0"/>
              </a:rPr>
              <a:t>   column3    datatypes(size),</a:t>
            </a:r>
          </a:p>
          <a:p>
            <a:pPr marL="274320" lvl="1" indent="0">
              <a:buNone/>
            </a:pPr>
            <a:r>
              <a:rPr lang="en-US" sz="2000" dirty="0">
                <a:latin typeface="Arial" panose="020B0604020202020204" pitchFamily="34" charset="0"/>
                <a:cs typeface="Arial" panose="020B0604020202020204" pitchFamily="34" charset="0"/>
              </a:rPr>
              <a:t>   ………….</a:t>
            </a:r>
          </a:p>
          <a:p>
            <a:pPr marL="274320" lvl="1" indent="0">
              <a:buNone/>
            </a:pPr>
            <a:r>
              <a:rPr lang="en-US" sz="2000" dirty="0">
                <a:latin typeface="Arial" panose="020B0604020202020204" pitchFamily="34" charset="0"/>
                <a:cs typeface="Arial" panose="020B0604020202020204" pitchFamily="34" charset="0"/>
              </a:rPr>
              <a:t>   ………….</a:t>
            </a:r>
          </a:p>
          <a:p>
            <a:pPr marL="274320" lvl="1" indent="0">
              <a:buNone/>
            </a:pPr>
            <a:r>
              <a:rPr lang="en-US" sz="2000" dirty="0">
                <a:latin typeface="Arial" panose="020B0604020202020204" pitchFamily="34" charset="0"/>
                <a:cs typeface="Arial" panose="020B0604020202020204" pitchFamily="34" charset="0"/>
              </a:rPr>
              <a:t>   column n    datatypes(size)</a:t>
            </a:r>
          </a:p>
          <a:p>
            <a:pPr marL="274320" lvl="1" indent="0">
              <a:buNone/>
            </a:pPr>
            <a:r>
              <a:rPr lang="en-US" sz="2000" dirty="0">
                <a:latin typeface="Arial" panose="020B0604020202020204" pitchFamily="34" charset="0"/>
                <a:cs typeface="Arial" panose="020B0604020202020204" pitchFamily="34" charset="0"/>
              </a:rPr>
              <a:t>);</a:t>
            </a:r>
          </a:p>
          <a:p>
            <a:pPr marL="274320" lvl="1"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6727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SET OPERATIONS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lgn="l">
              <a:buNone/>
            </a:pPr>
            <a:r>
              <a:rPr lang="en-US" sz="2200" b="1" i="0" dirty="0">
                <a:effectLst/>
                <a:latin typeface="Arial" panose="020B0604020202020204" pitchFamily="34" charset="0"/>
                <a:cs typeface="Arial" panose="020B0604020202020204" pitchFamily="34" charset="0"/>
              </a:rPr>
              <a:t>Minus</a:t>
            </a:r>
          </a:p>
          <a:p>
            <a:pPr algn="l">
              <a:buFont typeface="Arial" panose="020B0604020202020204" pitchFamily="34" charset="0"/>
              <a:buChar char="•"/>
            </a:pPr>
            <a:r>
              <a:rPr lang="en-US" sz="2200" b="0" dirty="0">
                <a:solidFill>
                  <a:srgbClr val="000000"/>
                </a:solidFill>
                <a:effectLst/>
                <a:latin typeface="Arial" panose="020B0604020202020204" pitchFamily="34" charset="0"/>
                <a:cs typeface="Arial" panose="020B0604020202020204" pitchFamily="34" charset="0"/>
              </a:rPr>
              <a:t>Minus operator is used to display the rows which are present in the first query but absent in the second query.</a:t>
            </a:r>
          </a:p>
          <a:p>
            <a:pPr algn="l">
              <a:buFont typeface="Arial" panose="020B0604020202020204" pitchFamily="34" charset="0"/>
              <a:buChar char="•"/>
            </a:pPr>
            <a:r>
              <a:rPr lang="en-US" sz="2200" b="0" dirty="0">
                <a:solidFill>
                  <a:srgbClr val="000000"/>
                </a:solidFill>
                <a:effectLst/>
                <a:latin typeface="Arial" panose="020B0604020202020204" pitchFamily="34" charset="0"/>
                <a:cs typeface="Arial" panose="020B0604020202020204" pitchFamily="34" charset="0"/>
              </a:rPr>
              <a:t>It has no duplicates and data arranged in ascending order by default.</a:t>
            </a:r>
          </a:p>
          <a:p>
            <a:pPr marL="0" indent="0" algn="l">
              <a:buNone/>
            </a:pPr>
            <a:r>
              <a:rPr lang="en-US" sz="2200" b="1" i="0" dirty="0">
                <a:solidFill>
                  <a:srgbClr val="000000"/>
                </a:solidFill>
                <a:effectLst/>
                <a:latin typeface="Arial" panose="020B0604020202020204" pitchFamily="34" charset="0"/>
                <a:cs typeface="Arial" panose="020B0604020202020204" pitchFamily="34" charset="0"/>
              </a:rPr>
              <a:t>Syntax:</a:t>
            </a:r>
            <a:endParaRPr lang="en-US" sz="2200" b="0" i="0" dirty="0">
              <a:solidFill>
                <a:srgbClr val="000000"/>
              </a:solidFill>
              <a:effectLst/>
              <a:latin typeface="Arial" panose="020B0604020202020204" pitchFamily="34" charset="0"/>
              <a:cs typeface="Arial" panose="020B0604020202020204" pitchFamily="34" charset="0"/>
            </a:endParaRPr>
          </a:p>
          <a:p>
            <a:pPr marL="0" indent="0" algn="l">
              <a:buNone/>
            </a:pPr>
            <a:r>
              <a:rPr lang="en-US" sz="2200" b="0" i="0" dirty="0">
                <a:solidFill>
                  <a:srgbClr val="000000"/>
                </a:solidFill>
                <a:effectLst/>
                <a:latin typeface="Arial" panose="020B0604020202020204" pitchFamily="34" charset="0"/>
                <a:cs typeface="Arial" panose="020B0604020202020204" pitchFamily="34" charset="0"/>
              </a:rPr>
              <a:t>SELECT </a:t>
            </a:r>
            <a:r>
              <a:rPr lang="en-US" sz="2200" b="0" i="0" dirty="0" err="1">
                <a:solidFill>
                  <a:srgbClr val="000000"/>
                </a:solidFill>
                <a:effectLst/>
                <a:latin typeface="Arial" panose="020B0604020202020204" pitchFamily="34" charset="0"/>
                <a:cs typeface="Arial" panose="020B0604020202020204" pitchFamily="34" charset="0"/>
              </a:rPr>
              <a:t>column_name</a:t>
            </a:r>
            <a:r>
              <a:rPr lang="en-US" sz="2200" b="0" i="0" dirty="0">
                <a:solidFill>
                  <a:srgbClr val="000000"/>
                </a:solidFill>
                <a:effectLst/>
                <a:latin typeface="Arial" panose="020B0604020202020204" pitchFamily="34" charset="0"/>
                <a:cs typeface="Arial" panose="020B0604020202020204" pitchFamily="34" charset="0"/>
              </a:rPr>
              <a:t> FROM table1  </a:t>
            </a:r>
          </a:p>
          <a:p>
            <a:pPr marL="0" indent="0" algn="l">
              <a:buNone/>
            </a:pPr>
            <a:r>
              <a:rPr lang="en-US" sz="2200" b="0" i="0" dirty="0">
                <a:solidFill>
                  <a:srgbClr val="000000"/>
                </a:solidFill>
                <a:effectLst/>
                <a:latin typeface="Arial" panose="020B0604020202020204" pitchFamily="34" charset="0"/>
                <a:cs typeface="Arial" panose="020B0604020202020204" pitchFamily="34" charset="0"/>
              </a:rPr>
              <a:t>MINUS  </a:t>
            </a:r>
          </a:p>
          <a:p>
            <a:pPr marL="0" indent="0" algn="l">
              <a:buNone/>
            </a:pPr>
            <a:r>
              <a:rPr lang="en-US" sz="2200" b="0" i="0" dirty="0">
                <a:solidFill>
                  <a:srgbClr val="000000"/>
                </a:solidFill>
                <a:effectLst/>
                <a:latin typeface="Arial" panose="020B0604020202020204" pitchFamily="34" charset="0"/>
                <a:cs typeface="Arial" panose="020B0604020202020204" pitchFamily="34" charset="0"/>
              </a:rPr>
              <a:t>SELECT </a:t>
            </a:r>
            <a:r>
              <a:rPr lang="en-US" sz="2200" b="0" i="0" dirty="0" err="1">
                <a:solidFill>
                  <a:srgbClr val="000000"/>
                </a:solidFill>
                <a:effectLst/>
                <a:latin typeface="Arial" panose="020B0604020202020204" pitchFamily="34" charset="0"/>
                <a:cs typeface="Arial" panose="020B0604020202020204" pitchFamily="34" charset="0"/>
              </a:rPr>
              <a:t>column_name</a:t>
            </a:r>
            <a:r>
              <a:rPr lang="en-US" sz="2200" b="0" i="0" dirty="0">
                <a:solidFill>
                  <a:srgbClr val="000000"/>
                </a:solidFill>
                <a:effectLst/>
                <a:latin typeface="Arial" panose="020B0604020202020204" pitchFamily="34" charset="0"/>
                <a:cs typeface="Arial" panose="020B0604020202020204" pitchFamily="34" charset="0"/>
              </a:rPr>
              <a:t> FROM table2;  </a:t>
            </a:r>
          </a:p>
          <a:p>
            <a:pPr marL="0" indent="0">
              <a:buNone/>
            </a:pPr>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08834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SET OPERATIONS IN SQL</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b="1">
                <a:latin typeface="Arial" panose="020B0604020202020204" pitchFamily="34" charset="0"/>
                <a:cs typeface="Arial" panose="020B0604020202020204" pitchFamily="34" charset="0"/>
              </a:rPr>
              <a:t>MINUS</a:t>
            </a:r>
            <a:endParaRPr lang="en-US" sz="2200" b="1" i="0" dirty="0">
              <a:effectLst/>
              <a:latin typeface="Arial" panose="020B0604020202020204" pitchFamily="34" charset="0"/>
              <a:cs typeface="Arial" panose="020B0604020202020204" pitchFamily="34" charset="0"/>
            </a:endParaRPr>
          </a:p>
          <a:p>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704156F3-5257-4925-B0D2-217624D64429}"/>
              </a:ext>
            </a:extLst>
          </p:cNvPr>
          <p:cNvGraphicFramePr>
            <a:graphicFrameLocks noGrp="1"/>
          </p:cNvGraphicFramePr>
          <p:nvPr/>
        </p:nvGraphicFramePr>
        <p:xfrm>
          <a:off x="6675653" y="1915635"/>
          <a:ext cx="3597646" cy="1188720"/>
        </p:xfrm>
        <a:graphic>
          <a:graphicData uri="http://schemas.openxmlformats.org/drawingml/2006/table">
            <a:tbl>
              <a:tblPr/>
              <a:tblGrid>
                <a:gridCol w="1798823">
                  <a:extLst>
                    <a:ext uri="{9D8B030D-6E8A-4147-A177-3AD203B41FA5}">
                      <a16:colId xmlns:a16="http://schemas.microsoft.com/office/drawing/2014/main" val="3005304714"/>
                    </a:ext>
                  </a:extLst>
                </a:gridCol>
                <a:gridCol w="1798823">
                  <a:extLst>
                    <a:ext uri="{9D8B030D-6E8A-4147-A177-3AD203B41FA5}">
                      <a16:colId xmlns:a16="http://schemas.microsoft.com/office/drawing/2014/main" val="3343462485"/>
                    </a:ext>
                  </a:extLst>
                </a:gridCol>
              </a:tblGrid>
              <a:tr h="0">
                <a:tc>
                  <a:txBody>
                    <a:bodyPr/>
                    <a:lstStyle/>
                    <a:p>
                      <a:pPr algn="l" fontAlgn="t"/>
                      <a:r>
                        <a:rPr lang="en-US" dirty="0">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80645835"/>
                  </a:ext>
                </a:extLst>
              </a:tr>
              <a:tr h="0">
                <a:tc>
                  <a:txBody>
                    <a:bodyPr/>
                    <a:lstStyle/>
                    <a:p>
                      <a:pPr fontAlgn="t"/>
                      <a:r>
                        <a:rPr lang="en-US">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err="1">
                          <a:effectLst/>
                        </a:rPr>
                        <a:t>abhi</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4438829"/>
                  </a:ext>
                </a:extLst>
              </a:tr>
              <a:tr h="0">
                <a:tc>
                  <a:txBody>
                    <a:bodyPr/>
                    <a:lstStyle/>
                    <a:p>
                      <a:pPr fontAlgn="t"/>
                      <a:r>
                        <a:rPr lang="en-US" dirty="0">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err="1">
                          <a:effectLst/>
                        </a:rPr>
                        <a:t>adam</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61451114"/>
                  </a:ext>
                </a:extLst>
              </a:tr>
            </a:tbl>
          </a:graphicData>
        </a:graphic>
      </p:graphicFrame>
      <p:graphicFrame>
        <p:nvGraphicFramePr>
          <p:cNvPr id="8" name="Table 7">
            <a:extLst>
              <a:ext uri="{FF2B5EF4-FFF2-40B4-BE49-F238E27FC236}">
                <a16:creationId xmlns:a16="http://schemas.microsoft.com/office/drawing/2014/main" id="{1FE95E5D-35D9-4DBC-814A-7070246EF935}"/>
              </a:ext>
            </a:extLst>
          </p:cNvPr>
          <p:cNvGraphicFramePr>
            <a:graphicFrameLocks noGrp="1"/>
          </p:cNvGraphicFramePr>
          <p:nvPr/>
        </p:nvGraphicFramePr>
        <p:xfrm>
          <a:off x="2001086" y="1915635"/>
          <a:ext cx="3822666" cy="1188720"/>
        </p:xfrm>
        <a:graphic>
          <a:graphicData uri="http://schemas.openxmlformats.org/drawingml/2006/table">
            <a:tbl>
              <a:tblPr/>
              <a:tblGrid>
                <a:gridCol w="1911333">
                  <a:extLst>
                    <a:ext uri="{9D8B030D-6E8A-4147-A177-3AD203B41FA5}">
                      <a16:colId xmlns:a16="http://schemas.microsoft.com/office/drawing/2014/main" val="1990334778"/>
                    </a:ext>
                  </a:extLst>
                </a:gridCol>
                <a:gridCol w="1911333">
                  <a:extLst>
                    <a:ext uri="{9D8B030D-6E8A-4147-A177-3AD203B41FA5}">
                      <a16:colId xmlns:a16="http://schemas.microsoft.com/office/drawing/2014/main" val="1554952578"/>
                    </a:ext>
                  </a:extLst>
                </a:gridCol>
              </a:tblGrid>
              <a:tr h="0">
                <a:tc>
                  <a:txBody>
                    <a:bodyPr/>
                    <a:lstStyle/>
                    <a:p>
                      <a:pPr algn="l" fontAlgn="t"/>
                      <a:r>
                        <a:rPr lang="en-US">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50390607"/>
                  </a:ext>
                </a:extLst>
              </a:tr>
              <a:tr h="0">
                <a:tc>
                  <a:txBody>
                    <a:bodyPr/>
                    <a:lstStyle/>
                    <a:p>
                      <a:pPr fontAlgn="t"/>
                      <a:r>
                        <a:rPr lang="en-US">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err="1">
                          <a:effectLst/>
                        </a:rPr>
                        <a:t>adam</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8372380"/>
                  </a:ext>
                </a:extLst>
              </a:tr>
              <a:tr h="0">
                <a:tc>
                  <a:txBody>
                    <a:bodyPr/>
                    <a:lstStyle/>
                    <a:p>
                      <a:pPr fontAlgn="t"/>
                      <a:r>
                        <a:rPr lang="en-US">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Chester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94903622"/>
                  </a:ext>
                </a:extLst>
              </a:tr>
            </a:tbl>
          </a:graphicData>
        </a:graphic>
      </p:graphicFrame>
      <p:sp>
        <p:nvSpPr>
          <p:cNvPr id="12" name="TextBox 11">
            <a:extLst>
              <a:ext uri="{FF2B5EF4-FFF2-40B4-BE49-F238E27FC236}">
                <a16:creationId xmlns:a16="http://schemas.microsoft.com/office/drawing/2014/main" id="{06D2403C-59D2-4978-B46B-CCE58AB2AE8F}"/>
              </a:ext>
            </a:extLst>
          </p:cNvPr>
          <p:cNvSpPr txBox="1"/>
          <p:nvPr/>
        </p:nvSpPr>
        <p:spPr>
          <a:xfrm>
            <a:off x="1718208" y="4448786"/>
            <a:ext cx="3566746" cy="1446550"/>
          </a:xfrm>
          <a:prstGeom prst="rect">
            <a:avLst/>
          </a:prstGeom>
          <a:noFill/>
        </p:spPr>
        <p:txBody>
          <a:bodyPr wrap="none" rtlCol="0">
            <a:spAutoFit/>
          </a:bodyPr>
          <a:lstStyle/>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SELECT * FROM First </a:t>
            </a:r>
          </a:p>
          <a:p>
            <a:r>
              <a:rPr lang="en-US" altLang="en-US" sz="2200" dirty="0">
                <a:latin typeface="Arial" panose="020B0604020202020204" pitchFamily="34" charset="0"/>
                <a:cs typeface="Arial" panose="020B0604020202020204" pitchFamily="34" charset="0"/>
              </a:rPr>
              <a:t>MINUS</a:t>
            </a:r>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a:p>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SELECT * FROM Second; </a:t>
            </a:r>
          </a:p>
          <a:p>
            <a:endParaRPr lang="en-US" sz="2200"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7457872-07CC-4FFF-A46D-B7D490534D08}"/>
              </a:ext>
            </a:extLst>
          </p:cNvPr>
          <p:cNvGraphicFramePr>
            <a:graphicFrameLocks noGrp="1"/>
          </p:cNvGraphicFramePr>
          <p:nvPr>
            <p:extLst>
              <p:ext uri="{D42A27DB-BD31-4B8C-83A1-F6EECF244321}">
                <p14:modId xmlns:p14="http://schemas.microsoft.com/office/powerpoint/2010/main" val="2401092051"/>
              </p:ext>
            </p:extLst>
          </p:nvPr>
        </p:nvGraphicFramePr>
        <p:xfrm>
          <a:off x="6096000" y="4448786"/>
          <a:ext cx="3566746" cy="792480"/>
        </p:xfrm>
        <a:graphic>
          <a:graphicData uri="http://schemas.openxmlformats.org/drawingml/2006/table">
            <a:tbl>
              <a:tblPr/>
              <a:tblGrid>
                <a:gridCol w="1783373">
                  <a:extLst>
                    <a:ext uri="{9D8B030D-6E8A-4147-A177-3AD203B41FA5}">
                      <a16:colId xmlns:a16="http://schemas.microsoft.com/office/drawing/2014/main" val="3922638470"/>
                    </a:ext>
                  </a:extLst>
                </a:gridCol>
                <a:gridCol w="1783373">
                  <a:extLst>
                    <a:ext uri="{9D8B030D-6E8A-4147-A177-3AD203B41FA5}">
                      <a16:colId xmlns:a16="http://schemas.microsoft.com/office/drawing/2014/main" val="2905678963"/>
                    </a:ext>
                  </a:extLst>
                </a:gridCol>
              </a:tblGrid>
              <a:tr h="0">
                <a:tc>
                  <a:txBody>
                    <a:bodyPr/>
                    <a:lstStyle/>
                    <a:p>
                      <a:pPr algn="l" fontAlgn="t"/>
                      <a:r>
                        <a:rPr lang="en-US" dirty="0">
                          <a:effectLst/>
                        </a:rPr>
                        <a:t>ID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NAME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7634248"/>
                  </a:ext>
                </a:extLst>
              </a:tr>
              <a:tr h="0">
                <a:tc>
                  <a:txBody>
                    <a:bodyPr/>
                    <a:lstStyle/>
                    <a:p>
                      <a:pPr fontAlgn="t"/>
                      <a:r>
                        <a:rPr lang="en-US" dirty="0">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err="1">
                          <a:effectLst/>
                        </a:rPr>
                        <a:t>abhi</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07609302"/>
                  </a:ext>
                </a:extLst>
              </a:tr>
            </a:tbl>
          </a:graphicData>
        </a:graphic>
      </p:graphicFrame>
    </p:spTree>
    <p:extLst>
      <p:ext uri="{BB962C8B-B14F-4D97-AF65-F5344CB8AC3E}">
        <p14:creationId xmlns:p14="http://schemas.microsoft.com/office/powerpoint/2010/main" val="41877509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Where clause </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200" i="0" dirty="0">
                <a:effectLst/>
                <a:latin typeface="Arial" panose="020B0604020202020204" pitchFamily="34" charset="0"/>
                <a:cs typeface="Arial" panose="020B0604020202020204" pitchFamily="34" charset="0"/>
              </a:rPr>
              <a:t>IN operator</a:t>
            </a:r>
          </a:p>
          <a:p>
            <a:r>
              <a:rPr lang="en-US" sz="2200" dirty="0">
                <a:latin typeface="Arial" panose="020B0604020202020204" pitchFamily="34" charset="0"/>
                <a:cs typeface="Arial" panose="020B0604020202020204" pitchFamily="34" charset="0"/>
              </a:rPr>
              <a:t>The IN operator allows you to specify multiple values in a WHERE clause.</a:t>
            </a:r>
          </a:p>
          <a:p>
            <a:r>
              <a:rPr lang="en-US" sz="2200" dirty="0">
                <a:latin typeface="Arial" panose="020B0604020202020204" pitchFamily="34" charset="0"/>
                <a:cs typeface="Arial" panose="020B0604020202020204" pitchFamily="34" charset="0"/>
              </a:rPr>
              <a:t>The IN operator is a shorthand for multiple OR conditions.</a:t>
            </a:r>
            <a:endParaRPr lang="en-US" sz="2200" i="0" dirty="0">
              <a:effectLst/>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IN Syntax:</a:t>
            </a:r>
          </a:p>
          <a:p>
            <a:pPr marL="274320" lvl="1" indent="0">
              <a:buNone/>
            </a:pPr>
            <a:r>
              <a:rPr lang="en-US" sz="1800" dirty="0">
                <a:latin typeface="Arial" panose="020B0604020202020204" pitchFamily="34" charset="0"/>
                <a:cs typeface="Arial" panose="020B0604020202020204" pitchFamily="34" charset="0"/>
              </a:rPr>
              <a:t>SELECT </a:t>
            </a:r>
            <a:r>
              <a:rPr lang="en-US" sz="1800" dirty="0" err="1">
                <a:latin typeface="Arial" panose="020B0604020202020204" pitchFamily="34" charset="0"/>
                <a:cs typeface="Arial" panose="020B0604020202020204" pitchFamily="34" charset="0"/>
              </a:rPr>
              <a:t>column_name</a:t>
            </a:r>
            <a:r>
              <a:rPr lang="en-US" sz="1800" dirty="0">
                <a:latin typeface="Arial" panose="020B0604020202020204" pitchFamily="34" charset="0"/>
                <a:cs typeface="Arial" panose="020B0604020202020204" pitchFamily="34" charset="0"/>
              </a:rPr>
              <a:t>(s)</a:t>
            </a:r>
          </a:p>
          <a:p>
            <a:pPr marL="274320" lvl="1" indent="0">
              <a:buNone/>
            </a:pPr>
            <a:r>
              <a:rPr lang="en-US" sz="1800" dirty="0">
                <a:latin typeface="Arial" panose="020B0604020202020204" pitchFamily="34" charset="0"/>
                <a:cs typeface="Arial" panose="020B0604020202020204" pitchFamily="34" charset="0"/>
              </a:rPr>
              <a:t>FROM </a:t>
            </a:r>
            <a:r>
              <a:rPr lang="en-US" sz="1800" dirty="0" err="1">
                <a:latin typeface="Arial" panose="020B0604020202020204" pitchFamily="34" charset="0"/>
                <a:cs typeface="Arial" panose="020B0604020202020204" pitchFamily="34" charset="0"/>
              </a:rPr>
              <a:t>table_name</a:t>
            </a:r>
            <a:endParaRPr lang="en-US" sz="1800" dirty="0">
              <a:latin typeface="Arial" panose="020B0604020202020204" pitchFamily="34" charset="0"/>
              <a:cs typeface="Arial" panose="020B0604020202020204" pitchFamily="34" charset="0"/>
            </a:endParaRPr>
          </a:p>
          <a:p>
            <a:pPr marL="274320" lvl="1" indent="0">
              <a:buNone/>
            </a:pPr>
            <a:r>
              <a:rPr lang="en-US" sz="1800" dirty="0">
                <a:latin typeface="Arial" panose="020B0604020202020204" pitchFamily="34" charset="0"/>
                <a:cs typeface="Arial" panose="020B0604020202020204" pitchFamily="34" charset="0"/>
              </a:rPr>
              <a:t>WHERE </a:t>
            </a:r>
            <a:r>
              <a:rPr lang="en-US" sz="1800" dirty="0" err="1">
                <a:latin typeface="Arial" panose="020B0604020202020204" pitchFamily="34" charset="0"/>
                <a:cs typeface="Arial" panose="020B0604020202020204" pitchFamily="34" charset="0"/>
              </a:rPr>
              <a:t>column_name</a:t>
            </a:r>
            <a:r>
              <a:rPr lang="en-US" sz="1800" dirty="0">
                <a:latin typeface="Arial" panose="020B0604020202020204" pitchFamily="34" charset="0"/>
                <a:cs typeface="Arial" panose="020B0604020202020204" pitchFamily="34" charset="0"/>
              </a:rPr>
              <a:t> IN (value1, value2, ...);</a:t>
            </a:r>
          </a:p>
          <a:p>
            <a:pPr marL="0" indent="0">
              <a:buNone/>
            </a:pPr>
            <a:r>
              <a:rPr lang="en-US" sz="2000" dirty="0">
                <a:latin typeface="Arial" panose="020B0604020202020204" pitchFamily="34" charset="0"/>
                <a:cs typeface="Arial" panose="020B0604020202020204" pitchFamily="34" charset="0"/>
              </a:rPr>
              <a:t>or:</a:t>
            </a:r>
          </a:p>
          <a:p>
            <a:pPr marL="274320" lvl="1" indent="0">
              <a:buNone/>
            </a:pPr>
            <a:r>
              <a:rPr lang="en-US" sz="1800" dirty="0">
                <a:latin typeface="Arial" panose="020B0604020202020204" pitchFamily="34" charset="0"/>
                <a:cs typeface="Arial" panose="020B0604020202020204" pitchFamily="34" charset="0"/>
              </a:rPr>
              <a:t>SELECT </a:t>
            </a:r>
            <a:r>
              <a:rPr lang="en-US" sz="1800" dirty="0" err="1">
                <a:latin typeface="Arial" panose="020B0604020202020204" pitchFamily="34" charset="0"/>
                <a:cs typeface="Arial" panose="020B0604020202020204" pitchFamily="34" charset="0"/>
              </a:rPr>
              <a:t>column_name</a:t>
            </a:r>
            <a:r>
              <a:rPr lang="en-US" sz="1800" dirty="0">
                <a:latin typeface="Arial" panose="020B0604020202020204" pitchFamily="34" charset="0"/>
                <a:cs typeface="Arial" panose="020B0604020202020204" pitchFamily="34" charset="0"/>
              </a:rPr>
              <a:t>(s)</a:t>
            </a:r>
          </a:p>
          <a:p>
            <a:pPr marL="274320" lvl="1" indent="0">
              <a:buNone/>
            </a:pPr>
            <a:r>
              <a:rPr lang="en-US" sz="1800" dirty="0">
                <a:latin typeface="Arial" panose="020B0604020202020204" pitchFamily="34" charset="0"/>
                <a:cs typeface="Arial" panose="020B0604020202020204" pitchFamily="34" charset="0"/>
              </a:rPr>
              <a:t>FROM </a:t>
            </a:r>
            <a:r>
              <a:rPr lang="en-US" sz="1800" dirty="0" err="1">
                <a:latin typeface="Arial" panose="020B0604020202020204" pitchFamily="34" charset="0"/>
                <a:cs typeface="Arial" panose="020B0604020202020204" pitchFamily="34" charset="0"/>
              </a:rPr>
              <a:t>table_name</a:t>
            </a:r>
            <a:endParaRPr lang="en-US" sz="1800" dirty="0">
              <a:latin typeface="Arial" panose="020B0604020202020204" pitchFamily="34" charset="0"/>
              <a:cs typeface="Arial" panose="020B0604020202020204" pitchFamily="34" charset="0"/>
            </a:endParaRPr>
          </a:p>
          <a:p>
            <a:pPr marL="274320" lvl="1" indent="0">
              <a:buNone/>
            </a:pPr>
            <a:r>
              <a:rPr lang="en-US" sz="1800" dirty="0">
                <a:latin typeface="Arial" panose="020B0604020202020204" pitchFamily="34" charset="0"/>
                <a:cs typeface="Arial" panose="020B0604020202020204" pitchFamily="34" charset="0"/>
              </a:rPr>
              <a:t>WHERE </a:t>
            </a:r>
            <a:r>
              <a:rPr lang="en-US" sz="1800" dirty="0" err="1">
                <a:latin typeface="Arial" panose="020B0604020202020204" pitchFamily="34" charset="0"/>
                <a:cs typeface="Arial" panose="020B0604020202020204" pitchFamily="34" charset="0"/>
              </a:rPr>
              <a:t>column_name</a:t>
            </a:r>
            <a:r>
              <a:rPr lang="en-US" sz="1800" dirty="0">
                <a:latin typeface="Arial" panose="020B0604020202020204" pitchFamily="34" charset="0"/>
                <a:cs typeface="Arial" panose="020B0604020202020204" pitchFamily="34" charset="0"/>
              </a:rPr>
              <a:t> IN (SELECT STATEMENT);</a:t>
            </a:r>
            <a:endParaRPr lang="en-US" sz="18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8997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endParaRPr lang="en-US" sz="2400" i="0" dirty="0">
              <a:effectLst/>
              <a:latin typeface="+mj-lt"/>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5">
            <a:extLst>
              <a:ext uri="{FF2B5EF4-FFF2-40B4-BE49-F238E27FC236}">
                <a16:creationId xmlns:a16="http://schemas.microsoft.com/office/drawing/2014/main" id="{0872F277-4944-4B01-8D03-F7E97E955B48}"/>
              </a:ext>
            </a:extLst>
          </p:cNvPr>
          <p:cNvGraphicFramePr>
            <a:graphicFrameLocks noGrp="1"/>
          </p:cNvGraphicFramePr>
          <p:nvPr>
            <p:extLst>
              <p:ext uri="{D42A27DB-BD31-4B8C-83A1-F6EECF244321}">
                <p14:modId xmlns:p14="http://schemas.microsoft.com/office/powerpoint/2010/main" val="1923822331"/>
              </p:ext>
            </p:extLst>
          </p:nvPr>
        </p:nvGraphicFramePr>
        <p:xfrm>
          <a:off x="2328792" y="541228"/>
          <a:ext cx="6482700" cy="5550347"/>
        </p:xfrm>
        <a:graphic>
          <a:graphicData uri="http://schemas.openxmlformats.org/drawingml/2006/table">
            <a:tbl>
              <a:tblPr firstRow="1" bandRow="1">
                <a:tableStyleId>{5C22544A-7EE6-4342-B048-85BDC9FD1C3A}</a:tableStyleId>
              </a:tblPr>
              <a:tblGrid>
                <a:gridCol w="1325328">
                  <a:extLst>
                    <a:ext uri="{9D8B030D-6E8A-4147-A177-3AD203B41FA5}">
                      <a16:colId xmlns:a16="http://schemas.microsoft.com/office/drawing/2014/main" val="3615431531"/>
                    </a:ext>
                  </a:extLst>
                </a:gridCol>
                <a:gridCol w="2077614">
                  <a:extLst>
                    <a:ext uri="{9D8B030D-6E8A-4147-A177-3AD203B41FA5}">
                      <a16:colId xmlns:a16="http://schemas.microsoft.com/office/drawing/2014/main" val="957592107"/>
                    </a:ext>
                  </a:extLst>
                </a:gridCol>
                <a:gridCol w="1539879">
                  <a:extLst>
                    <a:ext uri="{9D8B030D-6E8A-4147-A177-3AD203B41FA5}">
                      <a16:colId xmlns:a16="http://schemas.microsoft.com/office/drawing/2014/main" val="411152483"/>
                    </a:ext>
                  </a:extLst>
                </a:gridCol>
                <a:gridCol w="1539879">
                  <a:extLst>
                    <a:ext uri="{9D8B030D-6E8A-4147-A177-3AD203B41FA5}">
                      <a16:colId xmlns:a16="http://schemas.microsoft.com/office/drawing/2014/main" val="134298315"/>
                    </a:ext>
                  </a:extLst>
                </a:gridCol>
              </a:tblGrid>
              <a:tr h="504577">
                <a:tc>
                  <a:txBody>
                    <a:bodyPr/>
                    <a:lstStyle/>
                    <a:p>
                      <a:r>
                        <a:rPr lang="en-US" dirty="0" err="1"/>
                        <a:t>Stu_id</a:t>
                      </a:r>
                      <a:endParaRPr lang="en-US" dirty="0"/>
                    </a:p>
                  </a:txBody>
                  <a:tcPr/>
                </a:tc>
                <a:tc>
                  <a:txBody>
                    <a:bodyPr/>
                    <a:lstStyle/>
                    <a:p>
                      <a:r>
                        <a:rPr lang="en-US" dirty="0" err="1"/>
                        <a:t>Stu_name</a:t>
                      </a:r>
                      <a:endParaRPr lang="en-US" dirty="0"/>
                    </a:p>
                  </a:txBody>
                  <a:tcPr/>
                </a:tc>
                <a:tc>
                  <a:txBody>
                    <a:bodyPr/>
                    <a:lstStyle/>
                    <a:p>
                      <a:r>
                        <a:rPr lang="en-US" dirty="0" err="1"/>
                        <a:t>Stu_address</a:t>
                      </a:r>
                      <a:endParaRPr lang="en-US" dirty="0"/>
                    </a:p>
                  </a:txBody>
                  <a:tcPr/>
                </a:tc>
                <a:tc>
                  <a:txBody>
                    <a:bodyPr/>
                    <a:lstStyle/>
                    <a:p>
                      <a:r>
                        <a:rPr lang="en-US" dirty="0" err="1"/>
                        <a:t>Dept_id</a:t>
                      </a:r>
                      <a:endParaRPr lang="en-US" dirty="0"/>
                    </a:p>
                  </a:txBody>
                  <a:tcPr/>
                </a:tc>
                <a:extLst>
                  <a:ext uri="{0D108BD9-81ED-4DB2-BD59-A6C34878D82A}">
                    <a16:rowId xmlns:a16="http://schemas.microsoft.com/office/drawing/2014/main" val="2305596934"/>
                  </a:ext>
                </a:extLst>
              </a:tr>
              <a:tr h="504577">
                <a:tc>
                  <a:txBody>
                    <a:bodyPr/>
                    <a:lstStyle/>
                    <a:p>
                      <a:r>
                        <a:rPr lang="en-US" dirty="0"/>
                        <a:t>10</a:t>
                      </a:r>
                    </a:p>
                  </a:txBody>
                  <a:tcPr/>
                </a:tc>
                <a:tc>
                  <a:txBody>
                    <a:bodyPr/>
                    <a:lstStyle/>
                    <a:p>
                      <a:r>
                        <a:rPr lang="en-US" dirty="0" err="1"/>
                        <a:t>NIsha</a:t>
                      </a:r>
                      <a:endParaRPr lang="en-US" dirty="0"/>
                    </a:p>
                  </a:txBody>
                  <a:tcPr/>
                </a:tc>
                <a:tc>
                  <a:txBody>
                    <a:bodyPr/>
                    <a:lstStyle/>
                    <a:p>
                      <a:r>
                        <a:rPr lang="en-US" dirty="0" err="1"/>
                        <a:t>Palpa</a:t>
                      </a:r>
                      <a:endParaRPr lang="en-US" dirty="0"/>
                    </a:p>
                  </a:txBody>
                  <a:tcPr/>
                </a:tc>
                <a:tc>
                  <a:txBody>
                    <a:bodyPr/>
                    <a:lstStyle/>
                    <a:p>
                      <a:r>
                        <a:rPr lang="en-US" dirty="0"/>
                        <a:t>1</a:t>
                      </a:r>
                    </a:p>
                  </a:txBody>
                  <a:tcPr/>
                </a:tc>
                <a:extLst>
                  <a:ext uri="{0D108BD9-81ED-4DB2-BD59-A6C34878D82A}">
                    <a16:rowId xmlns:a16="http://schemas.microsoft.com/office/drawing/2014/main" val="1800772376"/>
                  </a:ext>
                </a:extLst>
              </a:tr>
              <a:tr h="504577">
                <a:tc>
                  <a:txBody>
                    <a:bodyPr/>
                    <a:lstStyle/>
                    <a:p>
                      <a:r>
                        <a:rPr lang="en-US" dirty="0"/>
                        <a:t>11</a:t>
                      </a:r>
                    </a:p>
                  </a:txBody>
                  <a:tcPr/>
                </a:tc>
                <a:tc>
                  <a:txBody>
                    <a:bodyPr/>
                    <a:lstStyle/>
                    <a:p>
                      <a:r>
                        <a:rPr lang="en-US" dirty="0"/>
                        <a:t>Anisha</a:t>
                      </a:r>
                    </a:p>
                  </a:txBody>
                  <a:tcPr/>
                </a:tc>
                <a:tc>
                  <a:txBody>
                    <a:bodyPr/>
                    <a:lstStyle/>
                    <a:p>
                      <a:r>
                        <a:rPr lang="en-US" dirty="0" err="1"/>
                        <a:t>Ktm</a:t>
                      </a:r>
                      <a:endParaRPr lang="en-US" dirty="0"/>
                    </a:p>
                  </a:txBody>
                  <a:tcPr/>
                </a:tc>
                <a:tc>
                  <a:txBody>
                    <a:bodyPr/>
                    <a:lstStyle/>
                    <a:p>
                      <a:r>
                        <a:rPr lang="en-US" dirty="0"/>
                        <a:t>1</a:t>
                      </a:r>
                    </a:p>
                  </a:txBody>
                  <a:tcPr/>
                </a:tc>
                <a:extLst>
                  <a:ext uri="{0D108BD9-81ED-4DB2-BD59-A6C34878D82A}">
                    <a16:rowId xmlns:a16="http://schemas.microsoft.com/office/drawing/2014/main" val="2817122603"/>
                  </a:ext>
                </a:extLst>
              </a:tr>
              <a:tr h="504577">
                <a:tc>
                  <a:txBody>
                    <a:bodyPr/>
                    <a:lstStyle/>
                    <a:p>
                      <a:r>
                        <a:rPr lang="en-US" dirty="0"/>
                        <a:t>12</a:t>
                      </a:r>
                    </a:p>
                  </a:txBody>
                  <a:tcPr/>
                </a:tc>
                <a:tc>
                  <a:txBody>
                    <a:bodyPr/>
                    <a:lstStyle/>
                    <a:p>
                      <a:r>
                        <a:rPr lang="en-US" dirty="0" err="1"/>
                        <a:t>Ayushma</a:t>
                      </a:r>
                      <a:endParaRPr lang="en-US" dirty="0"/>
                    </a:p>
                  </a:txBody>
                  <a:tcPr/>
                </a:tc>
                <a:tc>
                  <a:txBody>
                    <a:bodyPr/>
                    <a:lstStyle/>
                    <a:p>
                      <a:r>
                        <a:rPr lang="en-US" dirty="0" err="1"/>
                        <a:t>Ktm</a:t>
                      </a:r>
                      <a:endParaRPr lang="en-US" dirty="0"/>
                    </a:p>
                  </a:txBody>
                  <a:tcPr/>
                </a:tc>
                <a:tc>
                  <a:txBody>
                    <a:bodyPr/>
                    <a:lstStyle/>
                    <a:p>
                      <a:r>
                        <a:rPr lang="en-US" dirty="0"/>
                        <a:t>3</a:t>
                      </a:r>
                    </a:p>
                  </a:txBody>
                  <a:tcPr/>
                </a:tc>
                <a:extLst>
                  <a:ext uri="{0D108BD9-81ED-4DB2-BD59-A6C34878D82A}">
                    <a16:rowId xmlns:a16="http://schemas.microsoft.com/office/drawing/2014/main" val="3740479276"/>
                  </a:ext>
                </a:extLst>
              </a:tr>
              <a:tr h="504577">
                <a:tc>
                  <a:txBody>
                    <a:bodyPr/>
                    <a:lstStyle/>
                    <a:p>
                      <a:r>
                        <a:rPr lang="en-US" dirty="0"/>
                        <a:t>13</a:t>
                      </a:r>
                    </a:p>
                  </a:txBody>
                  <a:tcPr/>
                </a:tc>
                <a:tc>
                  <a:txBody>
                    <a:bodyPr/>
                    <a:lstStyle/>
                    <a:p>
                      <a:r>
                        <a:rPr lang="en-US" dirty="0"/>
                        <a:t>Garima</a:t>
                      </a:r>
                    </a:p>
                  </a:txBody>
                  <a:tcPr/>
                </a:tc>
                <a:tc>
                  <a:txBody>
                    <a:bodyPr/>
                    <a:lstStyle/>
                    <a:p>
                      <a:r>
                        <a:rPr lang="en-US" dirty="0" err="1"/>
                        <a:t>Palpa</a:t>
                      </a:r>
                      <a:endParaRPr lang="en-US" dirty="0"/>
                    </a:p>
                  </a:txBody>
                  <a:tcPr/>
                </a:tc>
                <a:tc>
                  <a:txBody>
                    <a:bodyPr/>
                    <a:lstStyle/>
                    <a:p>
                      <a:r>
                        <a:rPr lang="en-US" dirty="0"/>
                        <a:t>2</a:t>
                      </a:r>
                    </a:p>
                  </a:txBody>
                  <a:tcPr/>
                </a:tc>
                <a:extLst>
                  <a:ext uri="{0D108BD9-81ED-4DB2-BD59-A6C34878D82A}">
                    <a16:rowId xmlns:a16="http://schemas.microsoft.com/office/drawing/2014/main" val="1988034308"/>
                  </a:ext>
                </a:extLst>
              </a:tr>
              <a:tr h="504577">
                <a:tc>
                  <a:txBody>
                    <a:bodyPr/>
                    <a:lstStyle/>
                    <a:p>
                      <a:r>
                        <a:rPr lang="en-US" dirty="0"/>
                        <a:t>14</a:t>
                      </a:r>
                    </a:p>
                  </a:txBody>
                  <a:tcPr/>
                </a:tc>
                <a:tc>
                  <a:txBody>
                    <a:bodyPr/>
                    <a:lstStyle/>
                    <a:p>
                      <a:r>
                        <a:rPr lang="en-US" dirty="0"/>
                        <a:t>Kritika</a:t>
                      </a:r>
                    </a:p>
                  </a:txBody>
                  <a:tcPr/>
                </a:tc>
                <a:tc>
                  <a:txBody>
                    <a:bodyPr/>
                    <a:lstStyle/>
                    <a:p>
                      <a:r>
                        <a:rPr lang="en-US" dirty="0"/>
                        <a:t>Pokhara</a:t>
                      </a:r>
                    </a:p>
                  </a:txBody>
                  <a:tcPr/>
                </a:tc>
                <a:tc>
                  <a:txBody>
                    <a:bodyPr/>
                    <a:lstStyle/>
                    <a:p>
                      <a:r>
                        <a:rPr lang="en-US" dirty="0"/>
                        <a:t>4</a:t>
                      </a:r>
                    </a:p>
                  </a:txBody>
                  <a:tcPr/>
                </a:tc>
                <a:extLst>
                  <a:ext uri="{0D108BD9-81ED-4DB2-BD59-A6C34878D82A}">
                    <a16:rowId xmlns:a16="http://schemas.microsoft.com/office/drawing/2014/main" val="1592020318"/>
                  </a:ext>
                </a:extLst>
              </a:tr>
              <a:tr h="504577">
                <a:tc>
                  <a:txBody>
                    <a:bodyPr/>
                    <a:lstStyle/>
                    <a:p>
                      <a:r>
                        <a:rPr lang="en-US" dirty="0"/>
                        <a:t>15</a:t>
                      </a:r>
                    </a:p>
                  </a:txBody>
                  <a:tcPr/>
                </a:tc>
                <a:tc>
                  <a:txBody>
                    <a:bodyPr/>
                    <a:lstStyle/>
                    <a:p>
                      <a:r>
                        <a:rPr lang="en-US" dirty="0"/>
                        <a:t>Smriti</a:t>
                      </a:r>
                    </a:p>
                  </a:txBody>
                  <a:tcPr/>
                </a:tc>
                <a:tc>
                  <a:txBody>
                    <a:bodyPr/>
                    <a:lstStyle/>
                    <a:p>
                      <a:r>
                        <a:rPr lang="en-US" dirty="0" err="1"/>
                        <a:t>Banepa</a:t>
                      </a:r>
                      <a:endParaRPr lang="en-US" dirty="0"/>
                    </a:p>
                  </a:txBody>
                  <a:tcPr/>
                </a:tc>
                <a:tc>
                  <a:txBody>
                    <a:bodyPr/>
                    <a:lstStyle/>
                    <a:p>
                      <a:r>
                        <a:rPr lang="en-US" dirty="0"/>
                        <a:t>1</a:t>
                      </a:r>
                    </a:p>
                  </a:txBody>
                  <a:tcPr/>
                </a:tc>
                <a:extLst>
                  <a:ext uri="{0D108BD9-81ED-4DB2-BD59-A6C34878D82A}">
                    <a16:rowId xmlns:a16="http://schemas.microsoft.com/office/drawing/2014/main" val="2574061892"/>
                  </a:ext>
                </a:extLst>
              </a:tr>
              <a:tr h="504577">
                <a:tc>
                  <a:txBody>
                    <a:bodyPr/>
                    <a:lstStyle/>
                    <a:p>
                      <a:r>
                        <a:rPr lang="en-US" dirty="0"/>
                        <a:t>16</a:t>
                      </a:r>
                    </a:p>
                  </a:txBody>
                  <a:tcPr/>
                </a:tc>
                <a:tc>
                  <a:txBody>
                    <a:bodyPr/>
                    <a:lstStyle/>
                    <a:p>
                      <a:r>
                        <a:rPr lang="en-US" dirty="0" err="1"/>
                        <a:t>Bishal</a:t>
                      </a:r>
                      <a:endParaRPr lang="en-US" dirty="0"/>
                    </a:p>
                  </a:txBody>
                  <a:tcPr/>
                </a:tc>
                <a:tc>
                  <a:txBody>
                    <a:bodyPr/>
                    <a:lstStyle/>
                    <a:p>
                      <a:r>
                        <a:rPr lang="en-US" dirty="0">
                          <a:solidFill>
                            <a:schemeClr val="tx2">
                              <a:lumMod val="40000"/>
                              <a:lumOff val="60000"/>
                            </a:schemeClr>
                          </a:solidFill>
                        </a:rPr>
                        <a:t>NULL</a:t>
                      </a:r>
                    </a:p>
                  </a:txBody>
                  <a:tcPr/>
                </a:tc>
                <a:tc>
                  <a:txBody>
                    <a:bodyPr/>
                    <a:lstStyle/>
                    <a:p>
                      <a:r>
                        <a:rPr lang="en-US" dirty="0"/>
                        <a:t>3</a:t>
                      </a:r>
                    </a:p>
                  </a:txBody>
                  <a:tcPr/>
                </a:tc>
                <a:extLst>
                  <a:ext uri="{0D108BD9-81ED-4DB2-BD59-A6C34878D82A}">
                    <a16:rowId xmlns:a16="http://schemas.microsoft.com/office/drawing/2014/main" val="3552904173"/>
                  </a:ext>
                </a:extLst>
              </a:tr>
              <a:tr h="504577">
                <a:tc>
                  <a:txBody>
                    <a:bodyPr/>
                    <a:lstStyle/>
                    <a:p>
                      <a:r>
                        <a:rPr lang="en-US" dirty="0"/>
                        <a:t>17</a:t>
                      </a:r>
                    </a:p>
                  </a:txBody>
                  <a:tcPr/>
                </a:tc>
                <a:tc>
                  <a:txBody>
                    <a:bodyPr/>
                    <a:lstStyle/>
                    <a:p>
                      <a:r>
                        <a:rPr lang="en-US" dirty="0"/>
                        <a:t>Paras</a:t>
                      </a:r>
                    </a:p>
                  </a:txBody>
                  <a:tcPr/>
                </a:tc>
                <a:tc>
                  <a:txBody>
                    <a:bodyPr/>
                    <a:lstStyle/>
                    <a:p>
                      <a:r>
                        <a:rPr lang="en-US" dirty="0" err="1"/>
                        <a:t>chitwan</a:t>
                      </a:r>
                      <a:endParaRPr lang="en-US" dirty="0"/>
                    </a:p>
                  </a:txBody>
                  <a:tcPr/>
                </a:tc>
                <a:tc>
                  <a:txBody>
                    <a:bodyPr/>
                    <a:lstStyle/>
                    <a:p>
                      <a:r>
                        <a:rPr lang="en-US" dirty="0"/>
                        <a:t>2</a:t>
                      </a:r>
                    </a:p>
                  </a:txBody>
                  <a:tcPr/>
                </a:tc>
                <a:extLst>
                  <a:ext uri="{0D108BD9-81ED-4DB2-BD59-A6C34878D82A}">
                    <a16:rowId xmlns:a16="http://schemas.microsoft.com/office/drawing/2014/main" val="3040529887"/>
                  </a:ext>
                </a:extLst>
              </a:tr>
              <a:tr h="504577">
                <a:tc>
                  <a:txBody>
                    <a:bodyPr/>
                    <a:lstStyle/>
                    <a:p>
                      <a:r>
                        <a:rPr lang="en-US" dirty="0"/>
                        <a:t>18</a:t>
                      </a:r>
                    </a:p>
                  </a:txBody>
                  <a:tcPr/>
                </a:tc>
                <a:tc>
                  <a:txBody>
                    <a:bodyPr/>
                    <a:lstStyle/>
                    <a:p>
                      <a:r>
                        <a:rPr lang="en-US" dirty="0"/>
                        <a:t>Bibek</a:t>
                      </a:r>
                    </a:p>
                  </a:txBody>
                  <a:tcPr/>
                </a:tc>
                <a:tc>
                  <a:txBody>
                    <a:bodyPr/>
                    <a:lstStyle/>
                    <a:p>
                      <a:r>
                        <a:rPr lang="en-US" dirty="0"/>
                        <a:t>Pokhara</a:t>
                      </a:r>
                    </a:p>
                  </a:txBody>
                  <a:tcPr/>
                </a:tc>
                <a:tc>
                  <a:txBody>
                    <a:bodyPr/>
                    <a:lstStyle/>
                    <a:p>
                      <a:r>
                        <a:rPr lang="en-US" dirty="0"/>
                        <a:t>5</a:t>
                      </a:r>
                    </a:p>
                  </a:txBody>
                  <a:tcPr/>
                </a:tc>
                <a:extLst>
                  <a:ext uri="{0D108BD9-81ED-4DB2-BD59-A6C34878D82A}">
                    <a16:rowId xmlns:a16="http://schemas.microsoft.com/office/drawing/2014/main" val="2752889552"/>
                  </a:ext>
                </a:extLst>
              </a:tr>
              <a:tr h="504577">
                <a:tc>
                  <a:txBody>
                    <a:bodyPr/>
                    <a:lstStyle/>
                    <a:p>
                      <a:r>
                        <a:rPr lang="en-US" dirty="0"/>
                        <a:t>19</a:t>
                      </a:r>
                    </a:p>
                  </a:txBody>
                  <a:tcPr/>
                </a:tc>
                <a:tc>
                  <a:txBody>
                    <a:bodyPr/>
                    <a:lstStyle/>
                    <a:p>
                      <a:r>
                        <a:rPr lang="en-US" dirty="0" err="1"/>
                        <a:t>Aviket</a:t>
                      </a:r>
                      <a:endParaRPr lang="en-US" dirty="0"/>
                    </a:p>
                  </a:txBody>
                  <a:tcPr/>
                </a:tc>
                <a:tc>
                  <a:txBody>
                    <a:bodyPr/>
                    <a:lstStyle/>
                    <a:p>
                      <a:r>
                        <a:rPr lang="en-US" dirty="0"/>
                        <a:t>Chitwan</a:t>
                      </a:r>
                    </a:p>
                  </a:txBody>
                  <a:tcPr/>
                </a:tc>
                <a:tc>
                  <a:txBody>
                    <a:bodyPr/>
                    <a:lstStyle/>
                    <a:p>
                      <a:r>
                        <a:rPr lang="en-US" dirty="0"/>
                        <a:t>4</a:t>
                      </a:r>
                    </a:p>
                  </a:txBody>
                  <a:tcPr/>
                </a:tc>
                <a:extLst>
                  <a:ext uri="{0D108BD9-81ED-4DB2-BD59-A6C34878D82A}">
                    <a16:rowId xmlns:a16="http://schemas.microsoft.com/office/drawing/2014/main" val="3051222623"/>
                  </a:ext>
                </a:extLst>
              </a:tr>
            </a:tbl>
          </a:graphicData>
        </a:graphic>
      </p:graphicFrame>
    </p:spTree>
    <p:extLst>
      <p:ext uri="{BB962C8B-B14F-4D97-AF65-F5344CB8AC3E}">
        <p14:creationId xmlns:p14="http://schemas.microsoft.com/office/powerpoint/2010/main" val="5099336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r>
              <a:rPr lang="en-US" sz="2400" dirty="0">
                <a:latin typeface="+mj-lt"/>
              </a:rPr>
              <a:t>SELECT * FROM </a:t>
            </a:r>
            <a:r>
              <a:rPr lang="en-US" sz="2400" dirty="0" err="1">
                <a:latin typeface="+mj-lt"/>
              </a:rPr>
              <a:t>Stu_address</a:t>
            </a:r>
            <a:br>
              <a:rPr lang="en-US" sz="2400" dirty="0">
                <a:latin typeface="+mj-lt"/>
              </a:rPr>
            </a:br>
            <a:r>
              <a:rPr lang="en-US" sz="2400" dirty="0">
                <a:latin typeface="+mj-lt"/>
              </a:rPr>
              <a:t>WHERE ADDRESS </a:t>
            </a:r>
            <a:r>
              <a:rPr lang="en-US" sz="2400" b="1" dirty="0">
                <a:latin typeface="+mj-lt"/>
              </a:rPr>
              <a:t>IN</a:t>
            </a:r>
            <a:r>
              <a:rPr lang="en-US" sz="2400" dirty="0">
                <a:latin typeface="+mj-lt"/>
              </a:rPr>
              <a:t> (‘</a:t>
            </a:r>
            <a:r>
              <a:rPr lang="en-US" sz="2400" dirty="0" err="1">
                <a:latin typeface="+mj-lt"/>
              </a:rPr>
              <a:t>ktm</a:t>
            </a:r>
            <a:r>
              <a:rPr lang="en-US" sz="2400" dirty="0">
                <a:latin typeface="+mj-lt"/>
              </a:rPr>
              <a:t>’, ’Pokhara’, ’</a:t>
            </a:r>
            <a:r>
              <a:rPr lang="en-US" sz="2400" dirty="0" err="1">
                <a:latin typeface="+mj-lt"/>
              </a:rPr>
              <a:t>Banepa</a:t>
            </a:r>
            <a:r>
              <a:rPr lang="en-US" sz="2400" dirty="0">
                <a:latin typeface="+mj-lt"/>
              </a:rPr>
              <a:t>’);</a:t>
            </a:r>
          </a:p>
          <a:p>
            <a:pPr marL="0" indent="0">
              <a:buNone/>
            </a:pPr>
            <a:r>
              <a:rPr lang="en-US" sz="2400" i="0" dirty="0">
                <a:effectLst/>
                <a:latin typeface="+mj-lt"/>
                <a:cs typeface="Arial" panose="020B0604020202020204" pitchFamily="34" charset="0"/>
              </a:rPr>
              <a:t>Output:</a:t>
            </a:r>
          </a:p>
          <a:p>
            <a:pPr marL="0" indent="0">
              <a:buNone/>
            </a:pPr>
            <a:endParaRPr lang="en-US" sz="2400" i="0" dirty="0">
              <a:effectLst/>
              <a:latin typeface="+mj-lt"/>
              <a:cs typeface="Arial" panose="020B0604020202020204" pitchFamily="34" charset="0"/>
            </a:endParaRPr>
          </a:p>
          <a:p>
            <a:pPr marL="0" indent="0">
              <a:buNone/>
            </a:pPr>
            <a:endParaRPr lang="en-US" sz="2400" i="0" dirty="0">
              <a:effectLst/>
              <a:latin typeface="+mj-lt"/>
              <a:cs typeface="Arial" panose="020B0604020202020204" pitchFamily="34" charset="0"/>
            </a:endParaRPr>
          </a:p>
          <a:p>
            <a:r>
              <a:rPr lang="en-US" sz="2400" dirty="0">
                <a:latin typeface="+mj-lt"/>
              </a:rPr>
              <a:t>SELECT * FROM </a:t>
            </a:r>
            <a:r>
              <a:rPr lang="en-US" sz="2400" dirty="0"/>
              <a:t> Students</a:t>
            </a:r>
            <a:br>
              <a:rPr lang="en-US" sz="2400" dirty="0">
                <a:latin typeface="+mj-lt"/>
              </a:rPr>
            </a:br>
            <a:r>
              <a:rPr lang="en-US" sz="2400" dirty="0">
                <a:latin typeface="+mj-lt"/>
              </a:rPr>
              <a:t>WHERE </a:t>
            </a:r>
            <a:r>
              <a:rPr lang="en-US" sz="2400" dirty="0"/>
              <a:t> ADDRESS </a:t>
            </a:r>
            <a:r>
              <a:rPr lang="en-US" sz="2400" dirty="0">
                <a:latin typeface="+mj-lt"/>
              </a:rPr>
              <a:t> </a:t>
            </a:r>
            <a:r>
              <a:rPr lang="en-US" sz="2400" b="1" dirty="0">
                <a:latin typeface="+mj-lt"/>
              </a:rPr>
              <a:t>NOT IN</a:t>
            </a:r>
            <a:r>
              <a:rPr lang="en-US" sz="2400" dirty="0">
                <a:latin typeface="+mj-lt"/>
              </a:rPr>
              <a:t> </a:t>
            </a:r>
            <a:r>
              <a:rPr lang="en-US" sz="2400" dirty="0"/>
              <a:t> (‘</a:t>
            </a:r>
            <a:r>
              <a:rPr lang="en-US" sz="2400" dirty="0" err="1"/>
              <a:t>ktm</a:t>
            </a:r>
            <a:r>
              <a:rPr lang="en-US" sz="2400" dirty="0"/>
              <a:t>’, ’Pokhara’, ’</a:t>
            </a:r>
            <a:r>
              <a:rPr lang="en-US" sz="2400" dirty="0" err="1"/>
              <a:t>Banepa</a:t>
            </a:r>
            <a:r>
              <a:rPr lang="en-US" sz="2400" dirty="0"/>
              <a:t>’);</a:t>
            </a:r>
            <a:endParaRPr lang="en-US" sz="2400" dirty="0">
              <a:latin typeface="+mj-lt"/>
            </a:endParaRPr>
          </a:p>
          <a:p>
            <a:pPr marL="0" indent="0">
              <a:buNone/>
            </a:pPr>
            <a:r>
              <a:rPr lang="en-US" sz="2400" i="0" dirty="0">
                <a:effectLst/>
                <a:latin typeface="+mj-lt"/>
                <a:cs typeface="Arial" panose="020B0604020202020204" pitchFamily="34" charset="0"/>
              </a:rPr>
              <a:t>Output:</a:t>
            </a: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43596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BETWEEN OPERATOR</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r>
              <a:rPr lang="en-US" sz="2400" dirty="0">
                <a:latin typeface="Arial" panose="020B0604020202020204" pitchFamily="34" charset="0"/>
                <a:cs typeface="Arial" panose="020B0604020202020204" pitchFamily="34" charset="0"/>
              </a:rPr>
              <a:t>The BETWEEN operator selects values within a given range. The values can be numbers, text, or dates.</a:t>
            </a:r>
          </a:p>
          <a:p>
            <a:r>
              <a:rPr lang="en-US" sz="2400" dirty="0">
                <a:latin typeface="Arial" panose="020B0604020202020204" pitchFamily="34" charset="0"/>
                <a:cs typeface="Arial" panose="020B0604020202020204" pitchFamily="34" charset="0"/>
              </a:rPr>
              <a:t>The BETWEEN operator is inclusive: begin and end values are included. </a:t>
            </a:r>
          </a:p>
          <a:p>
            <a:pPr marL="0" indent="0">
              <a:buNone/>
            </a:pPr>
            <a:r>
              <a:rPr lang="en-US" sz="2400" dirty="0">
                <a:latin typeface="Arial" panose="020B0604020202020204" pitchFamily="34" charset="0"/>
                <a:cs typeface="Arial" panose="020B0604020202020204" pitchFamily="34" charset="0"/>
              </a:rPr>
              <a:t>BETWEEN Syntax</a:t>
            </a:r>
          </a:p>
          <a:p>
            <a:pPr marL="274320" lvl="1" indent="0">
              <a:buNone/>
            </a:pPr>
            <a:r>
              <a:rPr lang="en-US" sz="2200" dirty="0">
                <a:latin typeface="Arial" panose="020B0604020202020204" pitchFamily="34" charset="0"/>
                <a:cs typeface="Arial" panose="020B0604020202020204" pitchFamily="34" charset="0"/>
              </a:rPr>
              <a:t>SELECT </a:t>
            </a:r>
            <a:r>
              <a:rPr lang="en-US" sz="2200" dirty="0" err="1">
                <a:latin typeface="Arial" panose="020B0604020202020204" pitchFamily="34" charset="0"/>
                <a:cs typeface="Arial" panose="020B0604020202020204" pitchFamily="34" charset="0"/>
              </a:rPr>
              <a:t>column_name</a:t>
            </a:r>
            <a:r>
              <a:rPr lang="en-US" sz="2200" dirty="0">
                <a:latin typeface="Arial" panose="020B0604020202020204" pitchFamily="34" charset="0"/>
                <a:cs typeface="Arial" panose="020B0604020202020204" pitchFamily="34" charset="0"/>
              </a:rPr>
              <a:t>(s)</a:t>
            </a:r>
          </a:p>
          <a:p>
            <a:pPr marL="274320" lvl="1" indent="0">
              <a:buNone/>
            </a:pPr>
            <a:r>
              <a:rPr lang="en-US" sz="2200" dirty="0">
                <a:latin typeface="Arial" panose="020B0604020202020204" pitchFamily="34" charset="0"/>
                <a:cs typeface="Arial" panose="020B0604020202020204" pitchFamily="34" charset="0"/>
              </a:rPr>
              <a:t>FROM </a:t>
            </a:r>
            <a:r>
              <a:rPr lang="en-US" sz="2200" dirty="0" err="1">
                <a:latin typeface="Arial" panose="020B0604020202020204" pitchFamily="34" charset="0"/>
                <a:cs typeface="Arial" panose="020B0604020202020204" pitchFamily="34" charset="0"/>
              </a:rPr>
              <a:t>table_name</a:t>
            </a:r>
            <a:endParaRPr lang="en-US" sz="2200" dirty="0">
              <a:latin typeface="Arial" panose="020B0604020202020204" pitchFamily="34" charset="0"/>
              <a:cs typeface="Arial" panose="020B0604020202020204" pitchFamily="34" charset="0"/>
            </a:endParaRPr>
          </a:p>
          <a:p>
            <a:pPr marL="274320" lvl="1" indent="0">
              <a:buNone/>
            </a:pPr>
            <a:r>
              <a:rPr lang="en-US" sz="2200" dirty="0">
                <a:latin typeface="Arial" panose="020B0604020202020204" pitchFamily="34" charset="0"/>
                <a:cs typeface="Arial" panose="020B0604020202020204" pitchFamily="34" charset="0"/>
              </a:rPr>
              <a:t>WHERE </a:t>
            </a:r>
            <a:r>
              <a:rPr lang="en-US" sz="2200" dirty="0" err="1">
                <a:latin typeface="Arial" panose="020B0604020202020204" pitchFamily="34" charset="0"/>
                <a:cs typeface="Arial" panose="020B0604020202020204" pitchFamily="34" charset="0"/>
              </a:rPr>
              <a:t>column_name</a:t>
            </a:r>
            <a:r>
              <a:rPr lang="en-US" sz="2200" dirty="0">
                <a:latin typeface="Arial" panose="020B0604020202020204" pitchFamily="34" charset="0"/>
                <a:cs typeface="Arial" panose="020B0604020202020204" pitchFamily="34" charset="0"/>
              </a:rPr>
              <a:t> BETWEEN value1 AND value2;</a:t>
            </a:r>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4780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BETWEEN OPERATOR</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000" dirty="0">
                <a:latin typeface="Arial" panose="020B0604020202020204" pitchFamily="34" charset="0"/>
                <a:cs typeface="Arial" panose="020B0604020202020204" pitchFamily="34" charset="0"/>
              </a:rPr>
              <a:t>SELECT * FROM STUDENTS</a:t>
            </a:r>
          </a:p>
          <a:p>
            <a:pPr marL="0" indent="0">
              <a:buNone/>
            </a:pPr>
            <a:r>
              <a:rPr lang="en-US" sz="2000" dirty="0">
                <a:latin typeface="Arial" panose="020B0604020202020204" pitchFamily="34" charset="0"/>
                <a:cs typeface="Arial" panose="020B0604020202020204" pitchFamily="34" charset="0"/>
              </a:rPr>
              <a:t>WHERE  </a:t>
            </a:r>
            <a:r>
              <a:rPr lang="en-US" sz="2000" dirty="0" err="1">
                <a:latin typeface="Arial" panose="020B0604020202020204" pitchFamily="34" charset="0"/>
                <a:cs typeface="Arial" panose="020B0604020202020204" pitchFamily="34" charset="0"/>
              </a:rPr>
              <a:t>Dept_id</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BETWEEN</a:t>
            </a:r>
            <a:r>
              <a:rPr lang="en-US" sz="2000" dirty="0">
                <a:latin typeface="Arial" panose="020B0604020202020204" pitchFamily="34" charset="0"/>
                <a:cs typeface="Arial" panose="020B0604020202020204" pitchFamily="34" charset="0"/>
              </a:rPr>
              <a:t> 1 AND 2;</a:t>
            </a:r>
            <a:endParaRPr lang="en-US" sz="2000" i="0" dirty="0">
              <a:effectLst/>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OUTPUT:</a:t>
            </a:r>
          </a:p>
          <a:p>
            <a:pPr marL="0" indent="0">
              <a:buNone/>
            </a:pPr>
            <a:endParaRPr lang="en-US" sz="2000" i="0" dirty="0">
              <a:effectLst/>
              <a:latin typeface="Arial" panose="020B0604020202020204" pitchFamily="34" charset="0"/>
              <a:cs typeface="Arial" panose="020B0604020202020204" pitchFamily="34" charset="0"/>
            </a:endParaRPr>
          </a:p>
          <a:p>
            <a:pPr marL="0" indent="0">
              <a:buNone/>
            </a:pPr>
            <a:endParaRPr lang="en-US" sz="2000" i="0" dirty="0">
              <a:effectLst/>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SELECT * FROM STUDENTS</a:t>
            </a:r>
          </a:p>
          <a:p>
            <a:pPr marL="0" indent="0">
              <a:buNone/>
            </a:pPr>
            <a:r>
              <a:rPr lang="en-US" sz="2000" dirty="0">
                <a:latin typeface="Arial" panose="020B0604020202020204" pitchFamily="34" charset="0"/>
                <a:cs typeface="Arial" panose="020B0604020202020204" pitchFamily="34" charset="0"/>
              </a:rPr>
              <a:t>WHERE </a:t>
            </a:r>
            <a:r>
              <a:rPr lang="en-US" sz="2000" dirty="0" err="1">
                <a:latin typeface="Arial" panose="020B0604020202020204" pitchFamily="34" charset="0"/>
                <a:cs typeface="Arial" panose="020B0604020202020204" pitchFamily="34" charset="0"/>
              </a:rPr>
              <a:t>Dept_id</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NOT BETWEEN </a:t>
            </a:r>
            <a:r>
              <a:rPr lang="en-US" sz="2000" dirty="0">
                <a:latin typeface="Arial" panose="020B0604020202020204" pitchFamily="34" charset="0"/>
                <a:cs typeface="Arial" panose="020B0604020202020204" pitchFamily="34" charset="0"/>
              </a:rPr>
              <a:t> 2 AND 3;</a:t>
            </a:r>
            <a:endParaRPr lang="en-US" sz="2000" i="0" dirty="0">
              <a:effectLst/>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OUTPUT:</a:t>
            </a:r>
            <a:endParaRPr lang="en-US" sz="20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0957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NULL Operator</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r>
              <a:rPr lang="en-US" sz="2200" dirty="0">
                <a:latin typeface="Arial" panose="020B0604020202020204" pitchFamily="34" charset="0"/>
                <a:cs typeface="Arial" panose="020B0604020202020204" pitchFamily="34" charset="0"/>
              </a:rPr>
              <a:t>A field with a NULL value is a field with no value.</a:t>
            </a:r>
          </a:p>
          <a:p>
            <a:r>
              <a:rPr lang="en-US" sz="2200" dirty="0">
                <a:latin typeface="Arial" panose="020B0604020202020204" pitchFamily="34" charset="0"/>
                <a:cs typeface="Arial" panose="020B0604020202020204" pitchFamily="34" charset="0"/>
              </a:rPr>
              <a:t>If a field in a table is optional, it is possible to insert a new record or update a record without adding a value to this field. Then, the field will be saved with a NULL value.</a:t>
            </a:r>
          </a:p>
          <a:p>
            <a:pPr marL="0" indent="0">
              <a:buNone/>
            </a:pPr>
            <a:r>
              <a:rPr lang="en-US" sz="2200" dirty="0">
                <a:latin typeface="Arial" panose="020B0604020202020204" pitchFamily="34" charset="0"/>
                <a:cs typeface="Arial" panose="020B0604020202020204" pitchFamily="34" charset="0"/>
              </a:rPr>
              <a:t>How to Test for NULL Values?</a:t>
            </a:r>
          </a:p>
          <a:p>
            <a:r>
              <a:rPr lang="en-US" sz="2200" dirty="0">
                <a:latin typeface="Arial" panose="020B0604020202020204" pitchFamily="34" charset="0"/>
                <a:cs typeface="Arial" panose="020B0604020202020204" pitchFamily="34" charset="0"/>
              </a:rPr>
              <a:t>It is not possible to test for NULL values with comparison operators, such as =, &lt;, or &lt;&gt;.</a:t>
            </a:r>
          </a:p>
          <a:p>
            <a:r>
              <a:rPr lang="en-US" sz="2200" dirty="0">
                <a:latin typeface="Arial" panose="020B0604020202020204" pitchFamily="34" charset="0"/>
                <a:cs typeface="Arial" panose="020B0604020202020204" pitchFamily="34" charset="0"/>
              </a:rPr>
              <a:t>We will have to use the IS NULL and IS NOT NULL operators instead.</a:t>
            </a:r>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90FEF1BA-43AB-4EE1-A231-12A905DED39A}"/>
              </a:ext>
            </a:extLst>
          </p:cNvPr>
          <p:cNvGraphicFramePr>
            <a:graphicFrameLocks noGrp="1"/>
          </p:cNvGraphicFramePr>
          <p:nvPr>
            <p:extLst>
              <p:ext uri="{D42A27DB-BD31-4B8C-83A1-F6EECF244321}">
                <p14:modId xmlns:p14="http://schemas.microsoft.com/office/powerpoint/2010/main" val="2720619427"/>
              </p:ext>
            </p:extLst>
          </p:nvPr>
        </p:nvGraphicFramePr>
        <p:xfrm>
          <a:off x="990600" y="4937760"/>
          <a:ext cx="10210800" cy="1920240"/>
        </p:xfrm>
        <a:graphic>
          <a:graphicData uri="http://schemas.openxmlformats.org/drawingml/2006/table">
            <a:tbl>
              <a:tblPr firstRow="1" bandRow="1">
                <a:tableStyleId>{C083E6E3-FA7D-4D7B-A595-EF9225AFEA82}</a:tableStyleId>
              </a:tblPr>
              <a:tblGrid>
                <a:gridCol w="5105400">
                  <a:extLst>
                    <a:ext uri="{9D8B030D-6E8A-4147-A177-3AD203B41FA5}">
                      <a16:colId xmlns:a16="http://schemas.microsoft.com/office/drawing/2014/main" val="1348976360"/>
                    </a:ext>
                  </a:extLst>
                </a:gridCol>
                <a:gridCol w="5105400">
                  <a:extLst>
                    <a:ext uri="{9D8B030D-6E8A-4147-A177-3AD203B41FA5}">
                      <a16:colId xmlns:a16="http://schemas.microsoft.com/office/drawing/2014/main" val="1886631469"/>
                    </a:ext>
                  </a:extLst>
                </a:gridCol>
              </a:tblGrid>
              <a:tr h="1454742">
                <a:tc>
                  <a:txBody>
                    <a:bodyPr/>
                    <a:lstStyle/>
                    <a:p>
                      <a:r>
                        <a:rPr lang="en-US" sz="2000" b="0" dirty="0"/>
                        <a:t>IS NULL Syntax:</a:t>
                      </a:r>
                    </a:p>
                    <a:p>
                      <a:r>
                        <a:rPr lang="en-US" sz="2000" b="0" dirty="0"/>
                        <a:t> </a:t>
                      </a:r>
                    </a:p>
                    <a:p>
                      <a:r>
                        <a:rPr lang="en-US" sz="2000" b="0" dirty="0"/>
                        <a:t>SELECT </a:t>
                      </a:r>
                      <a:r>
                        <a:rPr lang="en-US" sz="2000" b="0" dirty="0" err="1"/>
                        <a:t>column_names</a:t>
                      </a:r>
                      <a:endParaRPr lang="en-US" sz="2000" b="0" dirty="0"/>
                    </a:p>
                    <a:p>
                      <a:r>
                        <a:rPr lang="en-US" sz="2000" b="0" dirty="0"/>
                        <a:t>FROM </a:t>
                      </a:r>
                      <a:r>
                        <a:rPr lang="en-US" sz="2000" b="0" dirty="0" err="1"/>
                        <a:t>table_name</a:t>
                      </a:r>
                      <a:endParaRPr lang="en-US" sz="2000" b="0" dirty="0"/>
                    </a:p>
                    <a:p>
                      <a:r>
                        <a:rPr lang="en-US" sz="2000" b="0" dirty="0"/>
                        <a:t>WHERE </a:t>
                      </a:r>
                      <a:r>
                        <a:rPr lang="en-US" sz="2000" b="0" dirty="0" err="1"/>
                        <a:t>column_name</a:t>
                      </a:r>
                      <a:r>
                        <a:rPr lang="en-US" sz="2000" b="0" dirty="0"/>
                        <a:t> IS NULL;</a:t>
                      </a:r>
                    </a:p>
                  </a:txBody>
                  <a:tcPr/>
                </a:tc>
                <a:tc>
                  <a:txBody>
                    <a:bodyPr/>
                    <a:lstStyle/>
                    <a:p>
                      <a:r>
                        <a:rPr lang="en-US" sz="2000" b="0" i="0" kern="1200" dirty="0">
                          <a:solidFill>
                            <a:schemeClr val="tx1"/>
                          </a:solidFill>
                          <a:effectLst/>
                          <a:latin typeface="+mn-lt"/>
                          <a:ea typeface="+mn-ea"/>
                          <a:cs typeface="+mn-cs"/>
                        </a:rPr>
                        <a:t>IS NOT NULL Syntax:</a:t>
                      </a:r>
                    </a:p>
                    <a:p>
                      <a:endParaRPr lang="en-US" sz="2000" b="0" i="0" kern="1200" dirty="0">
                        <a:solidFill>
                          <a:schemeClr val="tx1"/>
                        </a:solidFill>
                        <a:effectLst/>
                        <a:latin typeface="+mn-lt"/>
                        <a:ea typeface="+mn-ea"/>
                        <a:cs typeface="+mn-cs"/>
                      </a:endParaRPr>
                    </a:p>
                    <a:p>
                      <a:r>
                        <a:rPr lang="en-US" sz="2000" b="0" i="0" kern="1200" dirty="0">
                          <a:solidFill>
                            <a:schemeClr val="tx1"/>
                          </a:solidFill>
                          <a:effectLst/>
                          <a:latin typeface="+mn-lt"/>
                          <a:ea typeface="+mn-ea"/>
                          <a:cs typeface="+mn-cs"/>
                        </a:rPr>
                        <a:t>SELECT </a:t>
                      </a:r>
                      <a:r>
                        <a:rPr lang="en-US" sz="2000" b="0" i="1" kern="1200" dirty="0" err="1">
                          <a:solidFill>
                            <a:schemeClr val="tx1"/>
                          </a:solidFill>
                          <a:effectLst/>
                          <a:latin typeface="+mn-lt"/>
                          <a:ea typeface="+mn-ea"/>
                          <a:cs typeface="+mn-cs"/>
                        </a:rPr>
                        <a:t>column_names</a:t>
                      </a:r>
                      <a:br>
                        <a:rPr lang="en-US" sz="2000" b="0" i="1" kern="1200" dirty="0">
                          <a:solidFill>
                            <a:schemeClr val="tx1"/>
                          </a:solidFill>
                          <a:effectLst/>
                          <a:latin typeface="+mn-lt"/>
                          <a:ea typeface="+mn-ea"/>
                          <a:cs typeface="+mn-cs"/>
                        </a:rPr>
                      </a:br>
                      <a:r>
                        <a:rPr lang="en-US" sz="2000" b="0" i="0" kern="1200" dirty="0">
                          <a:solidFill>
                            <a:schemeClr val="tx1"/>
                          </a:solidFill>
                          <a:effectLst/>
                          <a:latin typeface="+mn-lt"/>
                          <a:ea typeface="+mn-ea"/>
                          <a:cs typeface="+mn-cs"/>
                        </a:rPr>
                        <a:t>FROM </a:t>
                      </a:r>
                      <a:r>
                        <a:rPr lang="en-US" sz="2000" b="0" i="1" kern="1200" dirty="0" err="1">
                          <a:solidFill>
                            <a:schemeClr val="tx1"/>
                          </a:solidFill>
                          <a:effectLst/>
                          <a:latin typeface="+mn-lt"/>
                          <a:ea typeface="+mn-ea"/>
                          <a:cs typeface="+mn-cs"/>
                        </a:rPr>
                        <a:t>table_name</a:t>
                      </a:r>
                      <a:br>
                        <a:rPr lang="en-US" sz="2000" b="0" i="0" kern="1200" dirty="0">
                          <a:solidFill>
                            <a:schemeClr val="tx1"/>
                          </a:solidFill>
                          <a:effectLst/>
                          <a:latin typeface="+mn-lt"/>
                          <a:ea typeface="+mn-ea"/>
                          <a:cs typeface="+mn-cs"/>
                        </a:rPr>
                      </a:br>
                      <a:r>
                        <a:rPr lang="en-US" sz="2000" b="0" i="0" kern="1200" dirty="0">
                          <a:solidFill>
                            <a:schemeClr val="tx1"/>
                          </a:solidFill>
                          <a:effectLst/>
                          <a:latin typeface="+mn-lt"/>
                          <a:ea typeface="+mn-ea"/>
                          <a:cs typeface="+mn-cs"/>
                        </a:rPr>
                        <a:t>WHERE </a:t>
                      </a:r>
                      <a:r>
                        <a:rPr lang="en-US" sz="2000" b="0" i="1" kern="1200" dirty="0" err="1">
                          <a:solidFill>
                            <a:schemeClr val="tx1"/>
                          </a:solidFill>
                          <a:effectLst/>
                          <a:latin typeface="+mn-lt"/>
                          <a:ea typeface="+mn-ea"/>
                          <a:cs typeface="+mn-cs"/>
                        </a:rPr>
                        <a:t>column_name</a:t>
                      </a:r>
                      <a:r>
                        <a:rPr lang="en-US" sz="2000" b="0" i="0" kern="1200" dirty="0">
                          <a:solidFill>
                            <a:schemeClr val="tx1"/>
                          </a:solidFill>
                          <a:effectLst/>
                          <a:latin typeface="+mn-lt"/>
                          <a:ea typeface="+mn-ea"/>
                          <a:cs typeface="+mn-cs"/>
                        </a:rPr>
                        <a:t> IS NOT NULL;</a:t>
                      </a:r>
                    </a:p>
                    <a:p>
                      <a:endParaRPr lang="en-US" sz="2000" b="0" dirty="0"/>
                    </a:p>
                  </a:txBody>
                  <a:tcPr/>
                </a:tc>
                <a:extLst>
                  <a:ext uri="{0D108BD9-81ED-4DB2-BD59-A6C34878D82A}">
                    <a16:rowId xmlns:a16="http://schemas.microsoft.com/office/drawing/2014/main" val="4027498586"/>
                  </a:ext>
                </a:extLst>
              </a:tr>
            </a:tbl>
          </a:graphicData>
        </a:graphic>
      </p:graphicFrame>
    </p:spTree>
    <p:extLst>
      <p:ext uri="{BB962C8B-B14F-4D97-AF65-F5344CB8AC3E}">
        <p14:creationId xmlns:p14="http://schemas.microsoft.com/office/powerpoint/2010/main" val="16363093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sz="4000" dirty="0">
                <a:latin typeface="Arial" panose="020B0604020202020204" pitchFamily="34" charset="0"/>
                <a:cs typeface="Arial" panose="020B0604020202020204" pitchFamily="34" charset="0"/>
              </a:rPr>
              <a:t>BETWEEN OPERATOR</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pPr marL="0" indent="0">
              <a:buNone/>
            </a:pPr>
            <a:r>
              <a:rPr lang="en-US" sz="2000" dirty="0">
                <a:latin typeface="Arial" panose="020B0604020202020204" pitchFamily="34" charset="0"/>
                <a:cs typeface="Arial" panose="020B0604020202020204" pitchFamily="34" charset="0"/>
              </a:rPr>
              <a:t>SELECT * FROM STUDENTS</a:t>
            </a:r>
          </a:p>
          <a:p>
            <a:pPr marL="0" indent="0">
              <a:buNone/>
            </a:pPr>
            <a:r>
              <a:rPr lang="en-US" sz="2000" dirty="0">
                <a:latin typeface="Arial" panose="020B0604020202020204" pitchFamily="34" charset="0"/>
                <a:cs typeface="Arial" panose="020B0604020202020204" pitchFamily="34" charset="0"/>
              </a:rPr>
              <a:t>WHERE  </a:t>
            </a:r>
            <a:r>
              <a:rPr lang="en-US" sz="2000" dirty="0" err="1">
                <a:latin typeface="Arial" panose="020B0604020202020204" pitchFamily="34" charset="0"/>
                <a:cs typeface="Arial" panose="020B0604020202020204" pitchFamily="34" charset="0"/>
              </a:rPr>
              <a:t>Stu_address</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IS NULL</a:t>
            </a:r>
            <a:r>
              <a:rPr lang="en-US" sz="2000" dirty="0">
                <a:latin typeface="Arial" panose="020B0604020202020204" pitchFamily="34" charset="0"/>
                <a:cs typeface="Arial" panose="020B0604020202020204" pitchFamily="34" charset="0"/>
              </a:rPr>
              <a:t>;</a:t>
            </a:r>
            <a:endParaRPr lang="en-US" sz="2000" i="0" dirty="0">
              <a:effectLst/>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OUTPUT:</a:t>
            </a:r>
          </a:p>
          <a:p>
            <a:pPr marL="0" indent="0">
              <a:buNone/>
            </a:pPr>
            <a:endParaRPr lang="en-US" sz="2000" i="0" dirty="0">
              <a:effectLst/>
              <a:latin typeface="Arial" panose="020B0604020202020204" pitchFamily="34" charset="0"/>
              <a:cs typeface="Arial" panose="020B0604020202020204" pitchFamily="34" charset="0"/>
            </a:endParaRPr>
          </a:p>
          <a:p>
            <a:pPr marL="0" indent="0">
              <a:buNone/>
            </a:pPr>
            <a:endParaRPr lang="en-US" sz="2000" i="0" dirty="0">
              <a:effectLst/>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SELECT * FROM STUDENTS</a:t>
            </a:r>
          </a:p>
          <a:p>
            <a:pPr marL="0" indent="0">
              <a:buNone/>
            </a:pPr>
            <a:r>
              <a:rPr lang="en-US" sz="2000" dirty="0">
                <a:latin typeface="Arial" panose="020B0604020202020204" pitchFamily="34" charset="0"/>
                <a:cs typeface="Arial" panose="020B0604020202020204" pitchFamily="34" charset="0"/>
              </a:rPr>
              <a:t>WHERE Stu </a:t>
            </a:r>
            <a:r>
              <a:rPr lang="en-US" sz="2000" b="1" dirty="0">
                <a:latin typeface="Arial" panose="020B0604020202020204" pitchFamily="34" charset="0"/>
                <a:cs typeface="Arial" panose="020B0604020202020204" pitchFamily="34" charset="0"/>
              </a:rPr>
              <a:t>IS NOT NULL</a:t>
            </a:r>
            <a:r>
              <a:rPr lang="en-US" sz="2000" dirty="0">
                <a:latin typeface="Arial" panose="020B0604020202020204" pitchFamily="34" charset="0"/>
                <a:cs typeface="Arial" panose="020B0604020202020204" pitchFamily="34" charset="0"/>
              </a:rPr>
              <a:t>;</a:t>
            </a:r>
            <a:endParaRPr lang="en-US" sz="2000" i="0" dirty="0">
              <a:effectLst/>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OUTPUT:</a:t>
            </a:r>
            <a:endParaRPr lang="en-US" sz="20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9079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A2D-4415-4728-B296-FFF618BBA350}"/>
              </a:ext>
            </a:extLst>
          </p:cNvPr>
          <p:cNvSpPr>
            <a:spLocks noGrp="1"/>
          </p:cNvSpPr>
          <p:nvPr>
            <p:ph type="title"/>
          </p:nvPr>
        </p:nvSpPr>
        <p:spPr>
          <a:xfrm>
            <a:off x="1066800" y="642594"/>
            <a:ext cx="10058400" cy="706812"/>
          </a:xfrm>
        </p:spPr>
        <p:txBody>
          <a:bodyPr/>
          <a:lstStyle/>
          <a:p>
            <a:pPr marL="0" indent="0">
              <a:buNone/>
            </a:pPr>
            <a:r>
              <a:rPr lang="en-US" dirty="0">
                <a:latin typeface="Arial" panose="020B0604020202020204" pitchFamily="34" charset="0"/>
                <a:cs typeface="Arial" panose="020B0604020202020204" pitchFamily="34" charset="0"/>
              </a:rPr>
              <a:t>LIKE</a:t>
            </a:r>
            <a:r>
              <a:rPr lang="en-US" sz="4000" dirty="0">
                <a:latin typeface="Arial" panose="020B0604020202020204" pitchFamily="34" charset="0"/>
                <a:cs typeface="Arial" panose="020B0604020202020204" pitchFamily="34" charset="0"/>
              </a:rPr>
              <a:t> OPERATOR</a:t>
            </a:r>
          </a:p>
        </p:txBody>
      </p:sp>
      <p:sp>
        <p:nvSpPr>
          <p:cNvPr id="3" name="Content Placeholder 2">
            <a:extLst>
              <a:ext uri="{FF2B5EF4-FFF2-40B4-BE49-F238E27FC236}">
                <a16:creationId xmlns:a16="http://schemas.microsoft.com/office/drawing/2014/main" id="{F9F0FDA3-6A4E-42AA-8940-F656A8FCDC27}"/>
              </a:ext>
            </a:extLst>
          </p:cNvPr>
          <p:cNvSpPr>
            <a:spLocks noGrp="1"/>
          </p:cNvSpPr>
          <p:nvPr>
            <p:ph idx="1"/>
          </p:nvPr>
        </p:nvSpPr>
        <p:spPr>
          <a:xfrm>
            <a:off x="1066800" y="1411550"/>
            <a:ext cx="10058400" cy="4541194"/>
          </a:xfrm>
        </p:spPr>
        <p:txBody>
          <a:bodyPr>
            <a:noAutofit/>
          </a:bodyPr>
          <a:lstStyle/>
          <a:p>
            <a:r>
              <a:rPr lang="en-US" sz="2200" dirty="0">
                <a:latin typeface="Arial" panose="020B0604020202020204" pitchFamily="34" charset="0"/>
                <a:cs typeface="Arial" panose="020B0604020202020204" pitchFamily="34" charset="0"/>
              </a:rPr>
              <a:t>The LIKE operator is used in a WHERE clause to search for a specified pattern in a column.</a:t>
            </a:r>
          </a:p>
          <a:p>
            <a:pPr marL="0" indent="0">
              <a:buNone/>
            </a:pPr>
            <a:r>
              <a:rPr lang="en-US" sz="2200" dirty="0">
                <a:latin typeface="Arial" panose="020B0604020202020204" pitchFamily="34" charset="0"/>
                <a:cs typeface="Arial" panose="020B0604020202020204" pitchFamily="34" charset="0"/>
              </a:rPr>
              <a:t>There are two wildcards often used in conjunction with the LIKE operator:</a:t>
            </a:r>
          </a:p>
          <a:p>
            <a:r>
              <a:rPr lang="en-US" sz="2200" dirty="0">
                <a:latin typeface="Arial" panose="020B0604020202020204" pitchFamily="34" charset="0"/>
                <a:cs typeface="Arial" panose="020B0604020202020204" pitchFamily="34" charset="0"/>
              </a:rPr>
              <a:t> The percent sign (%) represents zero, one, or multiple characters</a:t>
            </a:r>
          </a:p>
          <a:p>
            <a:r>
              <a:rPr lang="en-US" sz="2200" dirty="0">
                <a:latin typeface="Arial" panose="020B0604020202020204" pitchFamily="34" charset="0"/>
                <a:cs typeface="Arial" panose="020B0604020202020204" pitchFamily="34" charset="0"/>
              </a:rPr>
              <a:t> The underscore sign (_) represents one, single character</a:t>
            </a:r>
          </a:p>
          <a:p>
            <a:pPr marL="0" indent="0">
              <a:buNone/>
            </a:pPr>
            <a:endParaRPr lang="en-US" sz="2200" i="0" dirty="0">
              <a:effectLst/>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LIKE Syntax:</a:t>
            </a:r>
          </a:p>
          <a:p>
            <a:pPr marL="274320" lvl="1" indent="0">
              <a:buNone/>
            </a:pPr>
            <a:r>
              <a:rPr lang="en-US" sz="2200" dirty="0">
                <a:latin typeface="Arial" panose="020B0604020202020204" pitchFamily="34" charset="0"/>
                <a:cs typeface="Arial" panose="020B0604020202020204" pitchFamily="34" charset="0"/>
              </a:rPr>
              <a:t>SELECT column1, column2, ...</a:t>
            </a:r>
          </a:p>
          <a:p>
            <a:pPr marL="274320" lvl="1" indent="0">
              <a:buNone/>
            </a:pPr>
            <a:r>
              <a:rPr lang="en-US" sz="2200" dirty="0">
                <a:latin typeface="Arial" panose="020B0604020202020204" pitchFamily="34" charset="0"/>
                <a:cs typeface="Arial" panose="020B0604020202020204" pitchFamily="34" charset="0"/>
              </a:rPr>
              <a:t>FROM </a:t>
            </a:r>
            <a:r>
              <a:rPr lang="en-US" sz="2200" dirty="0" err="1">
                <a:latin typeface="Arial" panose="020B0604020202020204" pitchFamily="34" charset="0"/>
                <a:cs typeface="Arial" panose="020B0604020202020204" pitchFamily="34" charset="0"/>
              </a:rPr>
              <a:t>table_name</a:t>
            </a:r>
            <a:endParaRPr lang="en-US" sz="2200" dirty="0">
              <a:latin typeface="Arial" panose="020B0604020202020204" pitchFamily="34" charset="0"/>
              <a:cs typeface="Arial" panose="020B0604020202020204" pitchFamily="34" charset="0"/>
            </a:endParaRPr>
          </a:p>
          <a:p>
            <a:pPr marL="274320" lvl="1" indent="0">
              <a:buNone/>
            </a:pPr>
            <a:r>
              <a:rPr lang="en-US" sz="2200" dirty="0">
                <a:latin typeface="Arial" panose="020B0604020202020204" pitchFamily="34" charset="0"/>
                <a:cs typeface="Arial" panose="020B0604020202020204" pitchFamily="34" charset="0"/>
              </a:rPr>
              <a:t>WHERE </a:t>
            </a:r>
            <a:r>
              <a:rPr lang="en-US" sz="2200" dirty="0" err="1">
                <a:latin typeface="Arial" panose="020B0604020202020204" pitchFamily="34" charset="0"/>
                <a:cs typeface="Arial" panose="020B0604020202020204" pitchFamily="34" charset="0"/>
              </a:rPr>
              <a:t>columnN</a:t>
            </a:r>
            <a:r>
              <a:rPr lang="en-US" sz="2200" dirty="0">
                <a:latin typeface="Arial" panose="020B0604020202020204" pitchFamily="34" charset="0"/>
                <a:cs typeface="Arial" panose="020B0604020202020204" pitchFamily="34" charset="0"/>
              </a:rPr>
              <a:t> LIKE pattern;</a:t>
            </a:r>
            <a:endParaRPr lang="en-US" sz="2200" i="0"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B8D545C-D7E5-45DC-A3D7-7F25A161D30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04B76-5278-4BAD-BB45-AB406AE573EB}"/>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113C769-8F33-4C30-B360-680FD103448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252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{BE75AC47-9DD7-48F8-910D-49887BC107FC}tf78438558_win32</Template>
  <TotalTime>45100</TotalTime>
  <Words>5648</Words>
  <Application>Microsoft Office PowerPoint</Application>
  <PresentationFormat>Widescreen</PresentationFormat>
  <Paragraphs>950</Paragraphs>
  <Slides>110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110</vt:i4>
      </vt:variant>
    </vt:vector>
  </HeadingPairs>
  <TitlesOfParts>
    <vt:vector size="118" baseType="lpstr">
      <vt:lpstr>Arial</vt:lpstr>
      <vt:lpstr>Arial Rounded MT Bold</vt:lpstr>
      <vt:lpstr>Calibri</vt:lpstr>
      <vt:lpstr>Century Gothic</vt:lpstr>
      <vt:lpstr>Garamond</vt:lpstr>
      <vt:lpstr>Times New Roman</vt:lpstr>
      <vt:lpstr>urw-din</vt:lpstr>
      <vt:lpstr>SavonVTI</vt:lpstr>
      <vt:lpstr>Structured Query Language</vt:lpstr>
      <vt:lpstr>Structured Query Language</vt:lpstr>
      <vt:lpstr>Structure Query Language</vt:lpstr>
      <vt:lpstr>Domain Types in SQL</vt:lpstr>
      <vt:lpstr>Data Definition Language</vt:lpstr>
      <vt:lpstr>Data Definition Language</vt:lpstr>
      <vt:lpstr>Data Definition Language</vt:lpstr>
      <vt:lpstr>Data Definition Language</vt:lpstr>
      <vt:lpstr>Data Definition Language</vt:lpstr>
      <vt:lpstr>Data Definition Language</vt:lpstr>
      <vt:lpstr>Data Definition Language</vt:lpstr>
      <vt:lpstr>Constraints</vt:lpstr>
      <vt:lpstr>Constraints</vt:lpstr>
      <vt:lpstr>Constraints</vt:lpstr>
      <vt:lpstr>Constraints</vt:lpstr>
      <vt:lpstr>Constraints</vt:lpstr>
      <vt:lpstr>Constraints</vt:lpstr>
      <vt:lpstr>Constraints</vt:lpstr>
      <vt:lpstr>Constraints</vt:lpstr>
      <vt:lpstr>Constraints</vt:lpstr>
      <vt:lpstr>Constraints</vt:lpstr>
      <vt:lpstr>Constraints</vt:lpstr>
      <vt:lpstr>Complex Table and Different data types</vt:lpstr>
      <vt:lpstr>Alter Table</vt:lpstr>
      <vt:lpstr>Alter Table</vt:lpstr>
      <vt:lpstr>Alter Table</vt:lpstr>
      <vt:lpstr>Alter Table</vt:lpstr>
      <vt:lpstr>Alter Table</vt:lpstr>
      <vt:lpstr>DROP DATABASE &amp; TABLE</vt:lpstr>
      <vt:lpstr>DATA MANIPULATION LANGUAGE</vt:lpstr>
      <vt:lpstr>INSERT Statement </vt:lpstr>
      <vt:lpstr>INSERT Statement </vt:lpstr>
      <vt:lpstr>INSERT Statement </vt:lpstr>
      <vt:lpstr>UPDATE Statement </vt:lpstr>
      <vt:lpstr>UPDATE Statement </vt:lpstr>
      <vt:lpstr>UPDATE Statement </vt:lpstr>
      <vt:lpstr>DELETE Statement </vt:lpstr>
      <vt:lpstr>TRUNCATE Statement </vt:lpstr>
      <vt:lpstr>DATA QUERY LANGUAGE(DQL)</vt:lpstr>
      <vt:lpstr>SELECT STATEMENT</vt:lpstr>
      <vt:lpstr>SELECT STATEMENT</vt:lpstr>
      <vt:lpstr>DML</vt:lpstr>
      <vt:lpstr>DML</vt:lpstr>
      <vt:lpstr>DML</vt:lpstr>
      <vt:lpstr>AGGREGATE FUNCTIONS </vt:lpstr>
      <vt:lpstr>AGGREGATE FUNCTIONS </vt:lpstr>
      <vt:lpstr>AGGREGATE FUNCTIONS </vt:lpstr>
      <vt:lpstr>AGGREGATE FUNCTIONS </vt:lpstr>
      <vt:lpstr>AGGREGATE FUNCTIONS </vt:lpstr>
      <vt:lpstr>Group BY Clause</vt:lpstr>
      <vt:lpstr>HAVING Clause</vt:lpstr>
      <vt:lpstr>NESTED QUERY IN SQL</vt:lpstr>
      <vt:lpstr>NESTED QUERY IN SQL</vt:lpstr>
      <vt:lpstr>NESTED QUERY IN SQL</vt:lpstr>
      <vt:lpstr>NESTED QUERY IN SQL</vt:lpstr>
      <vt:lpstr>SQL JOINS</vt:lpstr>
      <vt:lpstr>SQL JOINS</vt:lpstr>
      <vt:lpstr>Inner Joins(Simple Join)</vt:lpstr>
      <vt:lpstr>Inner Joins(Simple Join)</vt:lpstr>
      <vt:lpstr>PowerPoint Presentation</vt:lpstr>
      <vt:lpstr>Inner Joins(Simple Join)</vt:lpstr>
      <vt:lpstr>CROSS JOINS (Cartesian Products)</vt:lpstr>
      <vt:lpstr>PowerPoint Presentation</vt:lpstr>
      <vt:lpstr>PowerPoint Presentation</vt:lpstr>
      <vt:lpstr>SELF JOIN</vt:lpstr>
      <vt:lpstr>SELF JOIN</vt:lpstr>
      <vt:lpstr>PowerPoint Presentation</vt:lpstr>
      <vt:lpstr>NATURAL JOIN</vt:lpstr>
      <vt:lpstr>OUTER JOIN</vt:lpstr>
      <vt:lpstr>PowerPoint Presentation</vt:lpstr>
      <vt:lpstr>OUTER JOIN</vt:lpstr>
      <vt:lpstr>OUTER JOIN</vt:lpstr>
      <vt:lpstr>OUTER JOIN</vt:lpstr>
      <vt:lpstr>OUTER JOIN</vt:lpstr>
      <vt:lpstr>OUTER JOIN</vt:lpstr>
      <vt:lpstr>OUTER JOIN</vt:lpstr>
      <vt:lpstr>VIEW </vt:lpstr>
      <vt:lpstr>CREATE VIEW</vt:lpstr>
      <vt:lpstr>ALTER VIEW</vt:lpstr>
      <vt:lpstr>DROP VIEW</vt:lpstr>
      <vt:lpstr>SET OPERATIONS IN SQL</vt:lpstr>
      <vt:lpstr>SET OPERATIONS IN SQL</vt:lpstr>
      <vt:lpstr>SET OPERATIONS IN SQL</vt:lpstr>
      <vt:lpstr>SET OPERATIONS IN SQL</vt:lpstr>
      <vt:lpstr>SET OPERATIONS IN SQL</vt:lpstr>
      <vt:lpstr>SET OPERATIONS IN SQL</vt:lpstr>
      <vt:lpstr>SET OPERATIONS IN SQL</vt:lpstr>
      <vt:lpstr>SET OPERATIONS IN SQL</vt:lpstr>
      <vt:lpstr>SET OPERATIONS IN SQL</vt:lpstr>
      <vt:lpstr>SET OPERATIONS IN SQL</vt:lpstr>
      <vt:lpstr>SET OPERATIONS IN SQL</vt:lpstr>
      <vt:lpstr>Where clause </vt:lpstr>
      <vt:lpstr>PowerPoint Presentation</vt:lpstr>
      <vt:lpstr>PowerPoint Presentation</vt:lpstr>
      <vt:lpstr>BETWEEN OPERATOR</vt:lpstr>
      <vt:lpstr>BETWEEN OPERATOR</vt:lpstr>
      <vt:lpstr>NULL Operator</vt:lpstr>
      <vt:lpstr>BETWEEN OPERATOR</vt:lpstr>
      <vt:lpstr>LIKE OPERATOR</vt:lpstr>
      <vt:lpstr>LIKE OPERATOR</vt:lpstr>
      <vt:lpstr>LIKE OPERATOR</vt:lpstr>
      <vt:lpstr>Multiple Row Subqueries</vt:lpstr>
      <vt:lpstr>Data Control Language (DCL)</vt:lpstr>
      <vt:lpstr>Transaction Control Language(TCL)</vt:lpstr>
      <vt:lpstr>Transaction Control Language(TCL)</vt:lpstr>
      <vt:lpstr>Stored Procedure </vt:lpstr>
      <vt:lpstr>Stored Procedure </vt:lpstr>
      <vt:lpstr>QBE (Query By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bikal baral</dc:creator>
  <cp:lastModifiedBy>anisha silwal</cp:lastModifiedBy>
  <cp:revision>113</cp:revision>
  <dcterms:created xsi:type="dcterms:W3CDTF">2021-02-10T06:48:46Z</dcterms:created>
  <dcterms:modified xsi:type="dcterms:W3CDTF">2022-07-14T13:58:03Z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