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21"/>
  </p:handoutMasterIdLst>
  <p:sldIdLst>
    <p:sldId id="267" r:id="rId5"/>
    <p:sldId id="257" r:id="rId6"/>
    <p:sldId id="259" r:id="rId7"/>
    <p:sldId id="258" r:id="rId8"/>
    <p:sldId id="262" r:id="rId9"/>
    <p:sldId id="269" r:id="rId10"/>
    <p:sldId id="263" r:id="rId11"/>
    <p:sldId id="270" r:id="rId12"/>
    <p:sldId id="264" r:id="rId13"/>
    <p:sldId id="261" r:id="rId14"/>
    <p:sldId id="265" r:id="rId15"/>
    <p:sldId id="271" r:id="rId16"/>
    <p:sldId id="273" r:id="rId17"/>
    <p:sldId id="268" r:id="rId18"/>
    <p:sldId id="27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 id="3" name="garima saini" initials="gs" lastIdx="1" clrIdx="2">
    <p:extLst>
      <p:ext uri="{19B8F6BF-5375-455C-9EA6-DF929625EA0E}">
        <p15:presenceInfo xmlns:p15="http://schemas.microsoft.com/office/powerpoint/2012/main" userId="abba7c4c2126e6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712" autoAdjust="0"/>
  </p:normalViewPr>
  <p:slideViewPr>
    <p:cSldViewPr snapToGrid="0">
      <p:cViewPr varScale="1">
        <p:scale>
          <a:sx n="91" d="100"/>
          <a:sy n="91" d="100"/>
        </p:scale>
        <p:origin x="389"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3/23/2024</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3/23/2024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3/23/2024</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3/23/2024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3/23/2024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3/23/2024</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3/23/2024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3/23/2024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3/23/2024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3/23/2024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3/23/2024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3/23/2024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3/23/2024</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3/23/2024</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3/23/2024</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r>
              <a:rPr lang="en-US" dirty="0"/>
              <a:t>PLAY STORE APP REVIEW ANALYSIS</a:t>
            </a:r>
          </a:p>
        </p:txBody>
      </p:sp>
      <p:sp>
        <p:nvSpPr>
          <p:cNvPr id="3" name="Subtitle 2">
            <a:extLst>
              <a:ext uri="{FF2B5EF4-FFF2-40B4-BE49-F238E27FC236}">
                <a16:creationId xmlns:a16="http://schemas.microsoft.com/office/drawing/2014/main" id="{B87DC842-2DF4-46F3-AEC5-E38386DA6887}"/>
              </a:ext>
            </a:extLst>
          </p:cNvPr>
          <p:cNvSpPr>
            <a:spLocks noGrp="1"/>
          </p:cNvSpPr>
          <p:nvPr>
            <p:ph type="subTitle" idx="1"/>
          </p:nvPr>
        </p:nvSpPr>
        <p:spPr>
          <a:xfrm>
            <a:off x="1397977" y="4804774"/>
            <a:ext cx="9504485" cy="1086237"/>
          </a:xfrm>
        </p:spPr>
        <p:txBody>
          <a:bodyPr>
            <a:normAutofit fontScale="92500" lnSpcReduction="10000"/>
          </a:bodyPr>
          <a:lstStyle/>
          <a:p>
            <a:r>
              <a:rPr lang="en-US" dirty="0"/>
              <a:t>Garima saini </a:t>
            </a:r>
          </a:p>
          <a:p>
            <a:r>
              <a:rPr lang="en-US" dirty="0"/>
              <a:t>Punjab </a:t>
            </a:r>
            <a:r>
              <a:rPr lang="en-IN" dirty="0"/>
              <a:t>Institute of Technology, Rajpura </a:t>
            </a:r>
          </a:p>
          <a:p>
            <a:r>
              <a:rPr lang="en-IN" dirty="0"/>
              <a:t>Computer Science and Engineering </a:t>
            </a:r>
            <a:endParaRPr lang="en-US" dirty="0"/>
          </a:p>
        </p:txBody>
      </p:sp>
    </p:spTree>
    <p:extLst>
      <p:ext uri="{BB962C8B-B14F-4D97-AF65-F5344CB8AC3E}">
        <p14:creationId xmlns:p14="http://schemas.microsoft.com/office/powerpoint/2010/main" val="246167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125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125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0C8121-738F-4674-914D-B3EE5ED89F54}"/>
              </a:ext>
            </a:extLst>
          </p:cNvPr>
          <p:cNvSpPr>
            <a:spLocks noGrp="1"/>
          </p:cNvSpPr>
          <p:nvPr>
            <p:ph type="body" sz="quarter" idx="14"/>
          </p:nvPr>
        </p:nvSpPr>
        <p:spPr>
          <a:xfrm>
            <a:off x="555570" y="5374553"/>
            <a:ext cx="5148000" cy="900000"/>
          </a:xfrm>
        </p:spPr>
        <p:txBody>
          <a:bodyPr/>
          <a:lstStyle/>
          <a:p>
            <a:r>
              <a:rPr lang="en-IN" sz="2800" dirty="0">
                <a:solidFill>
                  <a:srgbClr val="1F497D"/>
                </a:solidFill>
                <a:latin typeface="Times New Roman" panose="02020603050405020304" pitchFamily="18" charset="0"/>
                <a:cs typeface="Times New Roman" panose="02020603050405020304" pitchFamily="18" charset="0"/>
              </a:rPr>
              <a:t>CODE  </a:t>
            </a:r>
            <a:endParaRPr lang="en-US" sz="2800" dirty="0">
              <a:solidFill>
                <a:srgbClr val="1F497D"/>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3BD8CA9-1ED5-7CC8-8860-A10814D041D0}"/>
              </a:ext>
            </a:extLst>
          </p:cNvPr>
          <p:cNvSpPr/>
          <p:nvPr/>
        </p:nvSpPr>
        <p:spPr>
          <a:xfrm>
            <a:off x="6391072" y="0"/>
            <a:ext cx="5800928" cy="68580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3" name="Rectangle: Diagonal Corners Snipped 12">
            <a:extLst>
              <a:ext uri="{FF2B5EF4-FFF2-40B4-BE49-F238E27FC236}">
                <a16:creationId xmlns:a16="http://schemas.microsoft.com/office/drawing/2014/main" id="{5E942971-8D96-7961-F0EE-AE47AA1D0DC4}"/>
              </a:ext>
            </a:extLst>
          </p:cNvPr>
          <p:cNvSpPr/>
          <p:nvPr/>
        </p:nvSpPr>
        <p:spPr>
          <a:xfrm>
            <a:off x="6806118" y="437746"/>
            <a:ext cx="4974077" cy="4713094"/>
          </a:xfrm>
          <a:prstGeom prst="snip2DiagRect">
            <a:avLst/>
          </a:prstGeom>
          <a:solidFill>
            <a:schemeClr val="accent3"/>
          </a:solidFill>
          <a:ln>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4" name="Rectangle: Diagonal Corners Snipped 13" descr=" ">
            <a:extLst>
              <a:ext uri="{FF2B5EF4-FFF2-40B4-BE49-F238E27FC236}">
                <a16:creationId xmlns:a16="http://schemas.microsoft.com/office/drawing/2014/main" id="{3E2519C8-1099-A1EB-6E75-7490012C9A2E}"/>
              </a:ext>
            </a:extLst>
          </p:cNvPr>
          <p:cNvSpPr/>
          <p:nvPr/>
        </p:nvSpPr>
        <p:spPr>
          <a:xfrm>
            <a:off x="7040572" y="642774"/>
            <a:ext cx="4501928" cy="4197350"/>
          </a:xfrm>
          <a:custGeom>
            <a:avLst/>
            <a:gdLst>
              <a:gd name="connsiteX0" fmla="*/ 0 w 4345497"/>
              <a:gd name="connsiteY0" fmla="*/ 0 h 4128736"/>
              <a:gd name="connsiteX1" fmla="*/ 3657361 w 4345497"/>
              <a:gd name="connsiteY1" fmla="*/ 0 h 4128736"/>
              <a:gd name="connsiteX2" fmla="*/ 4345497 w 4345497"/>
              <a:gd name="connsiteY2" fmla="*/ 688136 h 4128736"/>
              <a:gd name="connsiteX3" fmla="*/ 4345497 w 4345497"/>
              <a:gd name="connsiteY3" fmla="*/ 4128736 h 4128736"/>
              <a:gd name="connsiteX4" fmla="*/ 4345497 w 4345497"/>
              <a:gd name="connsiteY4" fmla="*/ 4128736 h 4128736"/>
              <a:gd name="connsiteX5" fmla="*/ 688136 w 4345497"/>
              <a:gd name="connsiteY5" fmla="*/ 4128736 h 4128736"/>
              <a:gd name="connsiteX6" fmla="*/ 0 w 4345497"/>
              <a:gd name="connsiteY6" fmla="*/ 3440600 h 4128736"/>
              <a:gd name="connsiteX7" fmla="*/ 0 w 4345497"/>
              <a:gd name="connsiteY7" fmla="*/ 0 h 4128736"/>
              <a:gd name="connsiteX0" fmla="*/ 0 w 4345497"/>
              <a:gd name="connsiteY0" fmla="*/ 0 h 4128736"/>
              <a:gd name="connsiteX1" fmla="*/ 3657361 w 4345497"/>
              <a:gd name="connsiteY1" fmla="*/ 0 h 4128736"/>
              <a:gd name="connsiteX2" fmla="*/ 4345497 w 4345497"/>
              <a:gd name="connsiteY2" fmla="*/ 688136 h 4128736"/>
              <a:gd name="connsiteX3" fmla="*/ 4345497 w 4345497"/>
              <a:gd name="connsiteY3" fmla="*/ 4128736 h 4128736"/>
              <a:gd name="connsiteX4" fmla="*/ 4345497 w 4345497"/>
              <a:gd name="connsiteY4" fmla="*/ 4128736 h 4128736"/>
              <a:gd name="connsiteX5" fmla="*/ 688136 w 4345497"/>
              <a:gd name="connsiteY5" fmla="*/ 4128736 h 4128736"/>
              <a:gd name="connsiteX6" fmla="*/ 0 w 4345497"/>
              <a:gd name="connsiteY6" fmla="*/ 3440600 h 4128736"/>
              <a:gd name="connsiteX7" fmla="*/ 0 w 4345497"/>
              <a:gd name="connsiteY7" fmla="*/ 0 h 41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5497" h="4128736">
                <a:moveTo>
                  <a:pt x="0" y="0"/>
                </a:moveTo>
                <a:lnTo>
                  <a:pt x="3657361" y="0"/>
                </a:lnTo>
                <a:lnTo>
                  <a:pt x="4345497" y="688136"/>
                </a:lnTo>
                <a:lnTo>
                  <a:pt x="4345497" y="4128736"/>
                </a:lnTo>
                <a:lnTo>
                  <a:pt x="4345497" y="4128736"/>
                </a:lnTo>
                <a:lnTo>
                  <a:pt x="688136" y="4128736"/>
                </a:lnTo>
                <a:lnTo>
                  <a:pt x="0" y="3440600"/>
                </a:lnTo>
                <a:lnTo>
                  <a:pt x="0" y="0"/>
                </a:lnTo>
                <a:close/>
              </a:path>
            </a:pathLst>
          </a:custGeom>
          <a:blipFill>
            <a:blip r:embed="rId2"/>
            <a:stretch>
              <a:fillRect l="-5000" r="-5000" b="-1000"/>
            </a:stretch>
          </a:blip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3"/>
                <a:stretch>
                  <a:fillRect/>
                </a:stretch>
              </a:blipFill>
            </a:endParaRPr>
          </a:p>
        </p:txBody>
      </p:sp>
      <p:sp>
        <p:nvSpPr>
          <p:cNvPr id="27" name="Rectangle 26">
            <a:extLst>
              <a:ext uri="{FF2B5EF4-FFF2-40B4-BE49-F238E27FC236}">
                <a16:creationId xmlns:a16="http://schemas.microsoft.com/office/drawing/2014/main" id="{E9E9A744-BDE6-E86D-AB41-46AD35260F70}"/>
              </a:ext>
            </a:extLst>
          </p:cNvPr>
          <p:cNvSpPr/>
          <p:nvPr/>
        </p:nvSpPr>
        <p:spPr>
          <a:xfrm>
            <a:off x="6711192" y="5312438"/>
            <a:ext cx="5167619" cy="102423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3"/>
                <a:stretch>
                  <a:fillRect/>
                </a:stretch>
              </a:blipFill>
            </a:endParaRPr>
          </a:p>
        </p:txBody>
      </p:sp>
      <p:sp>
        <p:nvSpPr>
          <p:cNvPr id="28" name="Rectangle 27">
            <a:extLst>
              <a:ext uri="{FF2B5EF4-FFF2-40B4-BE49-F238E27FC236}">
                <a16:creationId xmlns:a16="http://schemas.microsoft.com/office/drawing/2014/main" id="{6DF9CD85-2E19-CF27-6589-EA66B2A220FE}"/>
              </a:ext>
            </a:extLst>
          </p:cNvPr>
          <p:cNvSpPr/>
          <p:nvPr/>
        </p:nvSpPr>
        <p:spPr>
          <a:xfrm>
            <a:off x="6806118" y="5374553"/>
            <a:ext cx="4974077" cy="900000"/>
          </a:xfrm>
          <a:prstGeom prst="rect">
            <a:avLst/>
          </a:prstGeom>
          <a:solidFill>
            <a:schemeClr val="bg2"/>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2"/>
                </a:solidFill>
                <a:latin typeface="Times New Roman" panose="02020603050405020304" pitchFamily="18" charset="0"/>
                <a:cs typeface="Times New Roman" panose="02020603050405020304" pitchFamily="18" charset="0"/>
              </a:rPr>
              <a:t>CODE</a:t>
            </a:r>
            <a:r>
              <a:rPr lang="en-IN" dirty="0">
                <a:solidFill>
                  <a:schemeClr val="tx2"/>
                </a:solidFill>
              </a:rPr>
              <a:t> </a:t>
            </a:r>
          </a:p>
        </p:txBody>
      </p:sp>
      <p:pic>
        <p:nvPicPr>
          <p:cNvPr id="17" name="Picture Placeholder 16">
            <a:extLst>
              <a:ext uri="{FF2B5EF4-FFF2-40B4-BE49-F238E27FC236}">
                <a16:creationId xmlns:a16="http://schemas.microsoft.com/office/drawing/2014/main" id="{543569ED-1373-A817-FA91-168619E760EC}"/>
              </a:ext>
            </a:extLst>
          </p:cNvPr>
          <p:cNvPicPr>
            <a:picLocks noGrp="1" noChangeAspect="1"/>
          </p:cNvPicPr>
          <p:nvPr>
            <p:ph type="pic" sz="quarter" idx="13"/>
          </p:nvPr>
        </p:nvPicPr>
        <p:blipFill>
          <a:blip r:embed="rId4"/>
          <a:srcRect l="18934" r="18934"/>
          <a:stretch>
            <a:fillRect/>
          </a:stretch>
        </p:blipFill>
        <p:spPr/>
      </p:pic>
    </p:spTree>
    <p:extLst>
      <p:ext uri="{BB962C8B-B14F-4D97-AF65-F5344CB8AC3E}">
        <p14:creationId xmlns:p14="http://schemas.microsoft.com/office/powerpoint/2010/main" val="327989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125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125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ircle(in)">
                                      <p:cBhvr>
                                        <p:cTn id="17" dur="125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1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4"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a:noFill/>
        </p:spPr>
        <p:txBody>
          <a:bodyPr/>
          <a:lstStyle/>
          <a:p>
            <a:r>
              <a:rPr lang="en-US" dirty="0"/>
              <a:t>CODE</a:t>
            </a:r>
          </a:p>
        </p:txBody>
      </p:sp>
      <p:sp>
        <p:nvSpPr>
          <p:cNvPr id="14" name="Text Placeholder 13">
            <a:extLst>
              <a:ext uri="{FF2B5EF4-FFF2-40B4-BE49-F238E27FC236}">
                <a16:creationId xmlns:a16="http://schemas.microsoft.com/office/drawing/2014/main" id="{AFAF84C2-2971-4D8D-8C4C-D89AFA8974F7}"/>
              </a:ext>
            </a:extLst>
          </p:cNvPr>
          <p:cNvSpPr>
            <a:spLocks noGrp="1"/>
          </p:cNvSpPr>
          <p:nvPr>
            <p:ph type="body" sz="quarter" idx="14"/>
          </p:nvPr>
        </p:nvSpPr>
        <p:spPr>
          <a:solidFill>
            <a:schemeClr val="bg2"/>
          </a:solidFill>
        </p:spPr>
        <p:txBody>
          <a:bodyPr/>
          <a:lstStyle/>
          <a:p>
            <a:r>
              <a:rPr lang="en-US" sz="3200" b="1" dirty="0">
                <a:solidFill>
                  <a:schemeClr val="tx2"/>
                </a:solidFill>
                <a:latin typeface="Times New Roman" panose="02020603050405020304" pitchFamily="18" charset="0"/>
                <a:cs typeface="Times New Roman" panose="02020603050405020304" pitchFamily="18" charset="0"/>
              </a:rPr>
              <a:t>CODE</a:t>
            </a:r>
          </a:p>
        </p:txBody>
      </p:sp>
      <p:sp>
        <p:nvSpPr>
          <p:cNvPr id="15" name="Rectangle: Diagonal Corners Snipped 14">
            <a:extLst>
              <a:ext uri="{FF2B5EF4-FFF2-40B4-BE49-F238E27FC236}">
                <a16:creationId xmlns:a16="http://schemas.microsoft.com/office/drawing/2014/main" id="{1C401A93-3509-19FF-9253-09A1F56BFCBD}"/>
              </a:ext>
            </a:extLst>
          </p:cNvPr>
          <p:cNvSpPr/>
          <p:nvPr/>
        </p:nvSpPr>
        <p:spPr>
          <a:xfrm>
            <a:off x="6739106" y="2076450"/>
            <a:ext cx="5252773" cy="4619625"/>
          </a:xfrm>
          <a:prstGeom prst="snip2DiagRect">
            <a:avLst/>
          </a:prstGeom>
          <a:solidFill>
            <a:schemeClr val="accent3"/>
          </a:solidFill>
          <a:ln>
            <a:solidFill>
              <a:schemeClr val="bg1"/>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2"/>
                <a:stretch>
                  <a:fillRect/>
                </a:stretch>
              </a:blipFill>
            </a:endParaRPr>
          </a:p>
        </p:txBody>
      </p:sp>
      <p:sp>
        <p:nvSpPr>
          <p:cNvPr id="16" name="Rectangle: Diagonal Corners Snipped 15">
            <a:extLst>
              <a:ext uri="{FF2B5EF4-FFF2-40B4-BE49-F238E27FC236}">
                <a16:creationId xmlns:a16="http://schemas.microsoft.com/office/drawing/2014/main" id="{FA7750DE-261A-D725-05B7-780F172D676F}"/>
              </a:ext>
            </a:extLst>
          </p:cNvPr>
          <p:cNvSpPr/>
          <p:nvPr/>
        </p:nvSpPr>
        <p:spPr>
          <a:xfrm>
            <a:off x="7080308" y="2407640"/>
            <a:ext cx="4647501" cy="3972994"/>
          </a:xfrm>
          <a:prstGeom prst="snip2DiagRect">
            <a:avLst/>
          </a:prstGeom>
          <a:blipFill>
            <a:blip r:embed="rId3"/>
            <a:stretch>
              <a:fillRect l="-5000" r="-5000" b="-1000"/>
            </a:stretch>
          </a:blip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2"/>
                <a:stretch>
                  <a:fillRect/>
                </a:stretch>
              </a:blipFill>
            </a:endParaRPr>
          </a:p>
        </p:txBody>
      </p:sp>
      <p:pic>
        <p:nvPicPr>
          <p:cNvPr id="6" name="Picture Placeholder 5">
            <a:extLst>
              <a:ext uri="{FF2B5EF4-FFF2-40B4-BE49-F238E27FC236}">
                <a16:creationId xmlns:a16="http://schemas.microsoft.com/office/drawing/2014/main" id="{CAF7B797-DB44-C2D5-2E6B-953215521DE6}"/>
              </a:ext>
            </a:extLst>
          </p:cNvPr>
          <p:cNvPicPr>
            <a:picLocks noGrp="1" noChangeAspect="1"/>
          </p:cNvPicPr>
          <p:nvPr>
            <p:ph type="pic" sz="quarter" idx="13"/>
          </p:nvPr>
        </p:nvPicPr>
        <p:blipFill>
          <a:blip r:embed="rId4"/>
          <a:srcRect l="13467" r="13467"/>
          <a:stretch>
            <a:fillRect/>
          </a:stretch>
        </p:blipFill>
        <p:spPr/>
      </p:pic>
    </p:spTree>
    <p:extLst>
      <p:ext uri="{BB962C8B-B14F-4D97-AF65-F5344CB8AC3E}">
        <p14:creationId xmlns:p14="http://schemas.microsoft.com/office/powerpoint/2010/main" val="389088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125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bg/>
                                          </p:spTgt>
                                        </p:tgtEl>
                                        <p:attrNameLst>
                                          <p:attrName>style.visibility</p:attrName>
                                        </p:attrNameLst>
                                      </p:cBhvr>
                                      <p:to>
                                        <p:strVal val="visible"/>
                                      </p:to>
                                    </p:set>
                                    <p:animEffect transition="in" filter="wipe(down)">
                                      <p:cBhvr>
                                        <p:cTn id="12" dur="1250"/>
                                        <p:tgtEl>
                                          <p:spTgt spid="14">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down)">
                                      <p:cBhvr>
                                        <p:cTn id="17" dur="125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uild="p"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22DF073-AF38-963B-AD0F-46685A2AD127}"/>
              </a:ext>
            </a:extLst>
          </p:cNvPr>
          <p:cNvSpPr>
            <a:spLocks noGrp="1"/>
          </p:cNvSpPr>
          <p:nvPr>
            <p:ph type="body" idx="1"/>
          </p:nvPr>
        </p:nvSpPr>
        <p:spPr>
          <a:xfrm>
            <a:off x="679508" y="1442906"/>
            <a:ext cx="10184235" cy="4681057"/>
          </a:xfrm>
        </p:spPr>
        <p:txBody>
          <a:bodyPr/>
          <a:lstStyle/>
          <a:p>
            <a:pPr marL="285750" indent="-285750" algn="just">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Data Collection</a:t>
            </a:r>
            <a:r>
              <a:rPr lang="en-US" sz="1400" dirty="0">
                <a:latin typeface="Times New Roman" panose="02020603050405020304" pitchFamily="18" charset="0"/>
                <a:cs typeface="Times New Roman" panose="02020603050405020304" pitchFamily="18" charset="0"/>
              </a:rPr>
              <a:t>: The first step is to gather the data required for analysis. In this case, we need data related to Play Store apps, including their reviews and ratings. Google Play Store does not provide a direct way to access this data, but there are third-party tools and APIs available that can help you collect this data.</a:t>
            </a:r>
          </a:p>
          <a:p>
            <a:pPr marL="285750" indent="-285750" algn="just">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Data Preprocessing</a:t>
            </a:r>
            <a:r>
              <a:rPr lang="en-US" sz="1400" dirty="0">
                <a:latin typeface="Times New Roman" panose="02020603050405020304" pitchFamily="18" charset="0"/>
                <a:cs typeface="Times New Roman" panose="02020603050405020304" pitchFamily="18" charset="0"/>
              </a:rPr>
              <a:t>: Once you have collected the data, you need to preprocess it to make it suitable for analysis. This involves cleaning the data, removing any irrelevant information, and transforming it into a format that can be easily analyzed.</a:t>
            </a:r>
          </a:p>
          <a:p>
            <a:pPr marL="285750" indent="-285750" algn="just">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Exploratory Data Analysis (EDA): </a:t>
            </a:r>
            <a:r>
              <a:rPr lang="en-US" sz="1400" dirty="0">
                <a:latin typeface="Times New Roman" panose="02020603050405020304" pitchFamily="18" charset="0"/>
                <a:cs typeface="Times New Roman" panose="02020603050405020304" pitchFamily="18" charset="0"/>
              </a:rPr>
              <a:t>This step involves analyzing the data to identify trends, patterns, and insights. You can use various data analysis techniques, such as statistical analysis, data visualization, and machine learning algorithms, to gain insights from the data.</a:t>
            </a:r>
          </a:p>
          <a:p>
            <a:pPr marL="285750" indent="-285750" algn="just">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Text Analysis: </a:t>
            </a:r>
            <a:r>
              <a:rPr lang="en-US" sz="1400" dirty="0">
                <a:latin typeface="Times New Roman" panose="02020603050405020304" pitchFamily="18" charset="0"/>
                <a:cs typeface="Times New Roman" panose="02020603050405020304" pitchFamily="18" charset="0"/>
              </a:rPr>
              <a:t>As the data includes app reviews, which are unstructured text data, you need to perform text analysis to extract meaningful insights from the data. This involves techniques such as natural language processing (NLP) and sentiment analysis.</a:t>
            </a:r>
          </a:p>
          <a:p>
            <a:pPr marL="285750" indent="-285750" algn="just">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Utilize Machine Learning</a:t>
            </a:r>
            <a:r>
              <a:rPr lang="en-US" sz="1400" dirty="0">
                <a:latin typeface="Times New Roman" panose="02020603050405020304" pitchFamily="18" charset="0"/>
                <a:cs typeface="Times New Roman" panose="02020603050405020304" pitchFamily="18" charset="0"/>
              </a:rPr>
              <a:t>: algorithms like linear regression, decision trees, or random forests to predict app success based on factors like category, ratings, and size.</a:t>
            </a:r>
          </a:p>
          <a:p>
            <a:pPr marL="285750" indent="-285750" algn="just">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Deployment: </a:t>
            </a:r>
            <a:r>
              <a:rPr lang="en-US" sz="1400" dirty="0">
                <a:latin typeface="Times New Roman" panose="02020603050405020304" pitchFamily="18" charset="0"/>
                <a:cs typeface="Times New Roman" panose="02020603050405020304" pitchFamily="18" charset="0"/>
              </a:rPr>
              <a:t>Finally, you can deploy the analysis system on a web server or mobile app to make it accessible to users. You can use tools such as Flask or Django for web deployment, or React Native or Xamarin for mobile app deployment.</a:t>
            </a:r>
          </a:p>
          <a:p>
            <a:pPr algn="just"/>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5B6B7B3-FDE1-EBC0-9055-7724069E4960}"/>
              </a:ext>
            </a:extLst>
          </p:cNvPr>
          <p:cNvSpPr txBox="1"/>
          <p:nvPr/>
        </p:nvSpPr>
        <p:spPr>
          <a:xfrm>
            <a:off x="419450" y="436228"/>
            <a:ext cx="10922466" cy="769441"/>
          </a:xfrm>
          <a:prstGeom prst="rect">
            <a:avLst/>
          </a:prstGeom>
          <a:noFill/>
        </p:spPr>
        <p:txBody>
          <a:bodyPr wrap="square" rtlCol="0">
            <a:spAutoFit/>
          </a:bodyPr>
          <a:lstStyle/>
          <a:p>
            <a:pPr algn="ctr"/>
            <a:r>
              <a:rPr lang="en-IN" sz="4400" u="sng" dirty="0">
                <a:latin typeface="Times New Roman" panose="02020603050405020304" pitchFamily="18" charset="0"/>
                <a:cs typeface="Times New Roman" panose="02020603050405020304" pitchFamily="18" charset="0"/>
              </a:rPr>
              <a:t>ALGORITHM AND DEPLOYMENT</a:t>
            </a:r>
            <a:r>
              <a:rPr lang="en-IN" sz="4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947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12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125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down)">
                                      <p:cBhvr>
                                        <p:cTn id="22" dur="125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125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down)">
                                      <p:cBhvr>
                                        <p:cTn id="32" dur="125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wipe(down)">
                                      <p:cBhvr>
                                        <p:cTn id="37" dur="125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7021585" y="306161"/>
            <a:ext cx="4832059" cy="1019300"/>
          </a:xfrm>
        </p:spPr>
        <p:txBody>
          <a:bodyPr/>
          <a:lstStyle/>
          <a:p>
            <a:pPr algn="ctr"/>
            <a:r>
              <a:rPr lang="en-IN" b="1" u="sng"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96679C2-A8D5-B64A-5C4A-88DE1F0F3D29}"/>
              </a:ext>
            </a:extLst>
          </p:cNvPr>
          <p:cNvSpPr txBox="1"/>
          <p:nvPr/>
        </p:nvSpPr>
        <p:spPr>
          <a:xfrm>
            <a:off x="7105474" y="1325462"/>
            <a:ext cx="4832058" cy="477053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analysis provides valuable insights for app developers to optimize their app features and strategies to increase engagement and success in the Android market.</a:t>
            </a:r>
          </a:p>
          <a:p>
            <a:pPr marL="285750" indent="-285750" algn="just">
              <a:buFont typeface="Wingdings" panose="05000000000000000000" pitchFamily="2" charset="2"/>
              <a:buChar char="Ø"/>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Understanding user preferences and </a:t>
            </a:r>
            <a:r>
              <a:rPr lang="en-US" sz="16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can significantly impact app development and marketing strategies.</a:t>
            </a:r>
          </a:p>
          <a:p>
            <a:pPr marL="285750" indent="-285750" algn="just">
              <a:buFont typeface="Wingdings" panose="05000000000000000000" pitchFamily="2" charset="2"/>
              <a:buChar char="Ø"/>
            </a:pPr>
            <a:r>
              <a:rPr lang="en-US" sz="1600" dirty="0">
                <a:solidFill>
                  <a:schemeClr val="tx2"/>
                </a:solidFill>
                <a:latin typeface="Times New Roman" panose="02020603050405020304" pitchFamily="18" charset="0"/>
                <a:cs typeface="Times New Roman" panose="02020603050405020304" pitchFamily="18" charset="0"/>
              </a:rPr>
              <a:t>U</a:t>
            </a:r>
            <a:r>
              <a:rPr lang="en-US" sz="1600" b="0" i="0" dirty="0">
                <a:solidFill>
                  <a:schemeClr val="tx2"/>
                </a:solidFill>
                <a:effectLst/>
                <a:latin typeface="Times New Roman" panose="02020603050405020304" pitchFamily="18" charset="0"/>
                <a:cs typeface="Times New Roman" panose="02020603050405020304" pitchFamily="18" charset="0"/>
              </a:rPr>
              <a:t>ser feedback analysis into the development lifecycle, organizations can foster greater user satisfaction, improve app ratings, and drive long-term success in the competitive landscape of app markets like the Play Store.</a:t>
            </a:r>
          </a:p>
          <a:p>
            <a:pPr marL="285750" indent="-285750" algn="just">
              <a:buFont typeface="Wingdings" panose="05000000000000000000" pitchFamily="2" charset="2"/>
              <a:buChar char="Ø"/>
            </a:pPr>
            <a:r>
              <a:rPr lang="en-US" sz="1600" dirty="0">
                <a:solidFill>
                  <a:schemeClr val="tx2"/>
                </a:solidFill>
                <a:latin typeface="Times New Roman" panose="02020603050405020304" pitchFamily="18" charset="0"/>
                <a:cs typeface="Times New Roman" panose="02020603050405020304" pitchFamily="18" charset="0"/>
              </a:rPr>
              <a:t>Its</a:t>
            </a:r>
            <a:r>
              <a:rPr lang="en-US" sz="1600" b="0" i="0" dirty="0">
                <a:solidFill>
                  <a:schemeClr val="tx2"/>
                </a:solidFill>
                <a:effectLst/>
                <a:latin typeface="Times New Roman" panose="02020603050405020304" pitchFamily="18" charset="0"/>
                <a:cs typeface="Times New Roman" panose="02020603050405020304" pitchFamily="18" charset="0"/>
              </a:rPr>
              <a:t> systematic approach serves as a cornerstone for data-driven decision-making, enabling organizations to deliver high-quality experiences that resonate with their user base.</a:t>
            </a:r>
            <a:endPar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b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solidFill>
                <a:schemeClr val="tx2"/>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D05D43-61E3-EDA7-1831-B8BD7398619B}"/>
              </a:ext>
            </a:extLst>
          </p:cNvPr>
          <p:cNvSpPr txBox="1"/>
          <p:nvPr/>
        </p:nvSpPr>
        <p:spPr>
          <a:xfrm>
            <a:off x="904612" y="218114"/>
            <a:ext cx="5382935" cy="830997"/>
          </a:xfrm>
          <a:prstGeom prst="rect">
            <a:avLst/>
          </a:prstGeom>
          <a:noFill/>
        </p:spPr>
        <p:txBody>
          <a:bodyPr wrap="square" rtlCol="0">
            <a:spAutoFit/>
          </a:bodyPr>
          <a:lstStyle/>
          <a:p>
            <a:pPr algn="ctr"/>
            <a:r>
              <a:rPr lang="en-IN" sz="4800" b="1" u="sng" dirty="0">
                <a:solidFill>
                  <a:schemeClr val="tx2"/>
                </a:solidFill>
                <a:latin typeface="Times New Roman" panose="02020603050405020304" pitchFamily="18" charset="0"/>
                <a:cs typeface="Times New Roman" panose="02020603050405020304" pitchFamily="18" charset="0"/>
              </a:rPr>
              <a:t>RESULT</a:t>
            </a:r>
          </a:p>
        </p:txBody>
      </p:sp>
      <p:sp>
        <p:nvSpPr>
          <p:cNvPr id="16" name="Rectangle 15">
            <a:extLst>
              <a:ext uri="{FF2B5EF4-FFF2-40B4-BE49-F238E27FC236}">
                <a16:creationId xmlns:a16="http://schemas.microsoft.com/office/drawing/2014/main" id="{57D4A43C-0256-521E-9E6B-A4EBE5D6AC11}"/>
              </a:ext>
            </a:extLst>
          </p:cNvPr>
          <p:cNvSpPr/>
          <p:nvPr/>
        </p:nvSpPr>
        <p:spPr>
          <a:xfrm>
            <a:off x="6568579" y="21216"/>
            <a:ext cx="109056" cy="6858000"/>
          </a:xfrm>
          <a:prstGeom prst="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2"/>
                <a:stretch>
                  <a:fillRect/>
                </a:stretch>
              </a:blipFill>
            </a:endParaRPr>
          </a:p>
        </p:txBody>
      </p:sp>
      <p:sp>
        <p:nvSpPr>
          <p:cNvPr id="17" name="Rectangle 16">
            <a:extLst>
              <a:ext uri="{FF2B5EF4-FFF2-40B4-BE49-F238E27FC236}">
                <a16:creationId xmlns:a16="http://schemas.microsoft.com/office/drawing/2014/main" id="{EDC1EE4C-18E4-9CAB-8591-F185090025C6}"/>
              </a:ext>
            </a:extLst>
          </p:cNvPr>
          <p:cNvSpPr/>
          <p:nvPr/>
        </p:nvSpPr>
        <p:spPr>
          <a:xfrm>
            <a:off x="6459522" y="0"/>
            <a:ext cx="109057" cy="6858000"/>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2"/>
                <a:stretch>
                  <a:fillRect/>
                </a:stretch>
              </a:blipFill>
            </a:endParaRPr>
          </a:p>
        </p:txBody>
      </p:sp>
      <p:sp>
        <p:nvSpPr>
          <p:cNvPr id="18" name="TextBox 17">
            <a:extLst>
              <a:ext uri="{FF2B5EF4-FFF2-40B4-BE49-F238E27FC236}">
                <a16:creationId xmlns:a16="http://schemas.microsoft.com/office/drawing/2014/main" id="{527A7D1F-33F6-4D6A-5F5A-11ABC644597D}"/>
              </a:ext>
            </a:extLst>
          </p:cNvPr>
          <p:cNvSpPr txBox="1"/>
          <p:nvPr/>
        </p:nvSpPr>
        <p:spPr>
          <a:xfrm>
            <a:off x="1023457" y="1174459"/>
            <a:ext cx="5072543" cy="600164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solidFill>
                  <a:schemeClr val="tx2"/>
                </a:solidFill>
                <a:latin typeface="Times New Roman" panose="02020603050405020304" pitchFamily="18" charset="0"/>
                <a:cs typeface="Times New Roman" panose="02020603050405020304" pitchFamily="18" charset="0"/>
              </a:rPr>
              <a:t>Improved User Satisfaction: </a:t>
            </a:r>
            <a:r>
              <a:rPr lang="en-US" sz="1600" dirty="0">
                <a:solidFill>
                  <a:schemeClr val="tx2"/>
                </a:solidFill>
                <a:latin typeface="Times New Roman" panose="02020603050405020304" pitchFamily="18" charset="0"/>
                <a:cs typeface="Times New Roman" panose="02020603050405020304" pitchFamily="18" charset="0"/>
              </a:rPr>
              <a:t>By addressing recurring issues and implementing user-requested features, user satisfaction is likely to increase, leading to higher retention rates and positive word-of-mouth promotion.</a:t>
            </a:r>
          </a:p>
          <a:p>
            <a:pPr marL="285750" indent="-285750" algn="just">
              <a:buFont typeface="Wingdings" panose="05000000000000000000" pitchFamily="2" charset="2"/>
              <a:buChar char="Ø"/>
            </a:pPr>
            <a:r>
              <a:rPr lang="en-US" sz="1600" b="1" dirty="0">
                <a:solidFill>
                  <a:schemeClr val="tx2"/>
                </a:solidFill>
                <a:latin typeface="Times New Roman" panose="02020603050405020304" pitchFamily="18" charset="0"/>
                <a:cs typeface="Times New Roman" panose="02020603050405020304" pitchFamily="18" charset="0"/>
              </a:rPr>
              <a:t>Enhanced App Ratings</a:t>
            </a:r>
            <a:r>
              <a:rPr lang="en-US" sz="1600" dirty="0">
                <a:solidFill>
                  <a:schemeClr val="tx2"/>
                </a:solidFill>
                <a:latin typeface="Times New Roman" panose="02020603050405020304" pitchFamily="18" charset="0"/>
                <a:cs typeface="Times New Roman" panose="02020603050405020304" pitchFamily="18" charset="0"/>
              </a:rPr>
              <a:t>: Positive changes based on feedback analysis can result in higher average ratings on the Play Store, which in turn can attract more users and improve the app's visibility in search results.</a:t>
            </a:r>
          </a:p>
          <a:p>
            <a:pPr marL="285750" indent="-285750" algn="just">
              <a:buFont typeface="Wingdings" panose="05000000000000000000" pitchFamily="2" charset="2"/>
              <a:buChar char="Ø"/>
            </a:pPr>
            <a:r>
              <a:rPr lang="en-US" sz="1600" b="1" dirty="0">
                <a:solidFill>
                  <a:schemeClr val="tx2"/>
                </a:solidFill>
                <a:latin typeface="Times New Roman" panose="02020603050405020304" pitchFamily="18" charset="0"/>
                <a:cs typeface="Times New Roman" panose="02020603050405020304" pitchFamily="18" charset="0"/>
              </a:rPr>
              <a:t>Increased User Engagement:</a:t>
            </a:r>
            <a:r>
              <a:rPr lang="en-US" sz="1600" dirty="0">
                <a:solidFill>
                  <a:schemeClr val="tx2"/>
                </a:solidFill>
                <a:latin typeface="Times New Roman" panose="02020603050405020304" pitchFamily="18" charset="0"/>
                <a:cs typeface="Times New Roman" panose="02020603050405020304" pitchFamily="18" charset="0"/>
              </a:rPr>
              <a:t> By incorporating features and improvements aligned with user preferences, users are more likely to engage with the app regularly, leading to increased session durations and overall usage.</a:t>
            </a:r>
          </a:p>
          <a:p>
            <a:pPr marL="285750" indent="-285750" algn="just">
              <a:buFont typeface="Wingdings" panose="05000000000000000000" pitchFamily="2" charset="2"/>
              <a:buChar char="Ø"/>
            </a:pPr>
            <a:r>
              <a:rPr lang="en-US" sz="1600" b="1" dirty="0">
                <a:solidFill>
                  <a:schemeClr val="tx2"/>
                </a:solidFill>
                <a:latin typeface="Times New Roman" panose="02020603050405020304" pitchFamily="18" charset="0"/>
                <a:cs typeface="Times New Roman" panose="02020603050405020304" pitchFamily="18" charset="0"/>
              </a:rPr>
              <a:t>Feature Prioritization: </a:t>
            </a:r>
            <a:r>
              <a:rPr lang="en-US" sz="1600" dirty="0">
                <a:solidFill>
                  <a:schemeClr val="tx2"/>
                </a:solidFill>
                <a:latin typeface="Times New Roman" panose="02020603050405020304" pitchFamily="18" charset="0"/>
                <a:cs typeface="Times New Roman" panose="02020603050405020304" pitchFamily="18" charset="0"/>
              </a:rPr>
              <a:t>Insights gained from review analysis help prioritize feature development efforts, ensuring that resources are allocated to areas with the greatest impact on user satisfaction and retention.</a:t>
            </a:r>
          </a:p>
          <a:p>
            <a:pPr marL="285750" indent="-285750" algn="just">
              <a:buFont typeface="Wingdings" panose="05000000000000000000" pitchFamily="2" charset="2"/>
              <a:buChar char="Ø"/>
            </a:pPr>
            <a:r>
              <a:rPr lang="en-US" sz="1600" b="1" dirty="0">
                <a:solidFill>
                  <a:schemeClr val="tx2"/>
                </a:solidFill>
                <a:latin typeface="Times New Roman" panose="02020603050405020304" pitchFamily="18" charset="0"/>
                <a:cs typeface="Times New Roman" panose="02020603050405020304" pitchFamily="18" charset="0"/>
              </a:rPr>
              <a:t>Continuous Improvement Culture: </a:t>
            </a:r>
            <a:r>
              <a:rPr lang="en-US" sz="1600" dirty="0">
                <a:solidFill>
                  <a:schemeClr val="tx2"/>
                </a:solidFill>
                <a:latin typeface="Times New Roman" panose="02020603050405020304" pitchFamily="18" charset="0"/>
                <a:cs typeface="Times New Roman" panose="02020603050405020304" pitchFamily="18" charset="0"/>
              </a:rPr>
              <a:t>Implementing a systematic approach to review analysis fosters a culture of continuous improvement within the organization, where feedback is valued and used to drive iterative development cycles.</a:t>
            </a:r>
          </a:p>
          <a:p>
            <a:pPr marL="285750" indent="-285750" algn="just">
              <a:buFont typeface="Wingdings" panose="05000000000000000000" pitchFamily="2" charset="2"/>
              <a:buChar char="Ø"/>
            </a:pPr>
            <a:endParaRPr lang="en-US" sz="1400" dirty="0">
              <a:solidFill>
                <a:schemeClr val="tx2"/>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555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5"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7021585" y="306161"/>
            <a:ext cx="4832059" cy="1019300"/>
          </a:xfrm>
        </p:spPr>
        <p:txBody>
          <a:bodyPr/>
          <a:lstStyle/>
          <a:p>
            <a:pPr algn="ctr"/>
            <a:r>
              <a:rPr lang="en-IN" b="1" u="sng" dirty="0">
                <a:latin typeface="Times New Roman" panose="02020603050405020304" pitchFamily="18" charset="0"/>
                <a:cs typeface="Times New Roman" panose="02020603050405020304" pitchFamily="18" charset="0"/>
              </a:rPr>
              <a:t>REFERENCES</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96679C2-A8D5-B64A-5C4A-88DE1F0F3D29}"/>
              </a:ext>
            </a:extLst>
          </p:cNvPr>
          <p:cNvSpPr txBox="1"/>
          <p:nvPr/>
        </p:nvSpPr>
        <p:spPr>
          <a:xfrm>
            <a:off x="7021585" y="1632670"/>
            <a:ext cx="4437775" cy="4629472"/>
          </a:xfrm>
          <a:prstGeom prst="rect">
            <a:avLst/>
          </a:prstGeom>
          <a:noFill/>
        </p:spPr>
        <p:txBody>
          <a:bodyPr wrap="square" rtlCol="0">
            <a:spAutoFit/>
          </a:bodyPr>
          <a:lstStyle/>
          <a:p>
            <a:pPr marL="342900" lvl="0" indent="-342900" algn="just">
              <a:lnSpc>
                <a:spcPct val="150000"/>
              </a:lnSpc>
              <a:spcAft>
                <a:spcPts val="800"/>
              </a:spcAft>
              <a:buSzPts val="1000"/>
              <a:buFont typeface="Wingdings" panose="05000000000000000000" pitchFamily="2" charset="2"/>
              <a:buChar char="Ø"/>
              <a:tabLst>
                <a:tab pos="457200" algn="l"/>
              </a:tabLst>
            </a:pPr>
            <a:r>
              <a:rPr lang="en-IN" sz="1600" dirty="0" err="1">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GeeksforGeeks</a:t>
            </a:r>
            <a:endParaRPr lang="en-IN" sz="16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300"/>
              </a:spcBef>
              <a:spcAft>
                <a:spcPts val="800"/>
              </a:spcAft>
              <a:buSzPts val="1000"/>
              <a:buFont typeface="Wingdings" panose="05000000000000000000" pitchFamily="2" charset="2"/>
              <a:buChar char="Ø"/>
              <a:tabLst>
                <a:tab pos="457200" algn="l"/>
              </a:tabLst>
            </a:pPr>
            <a:r>
              <a:rPr lang="en-IN" sz="16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Analytics Vidhya</a:t>
            </a:r>
          </a:p>
          <a:p>
            <a:pPr marL="342900" lvl="0" indent="-342900" algn="just">
              <a:lnSpc>
                <a:spcPct val="150000"/>
              </a:lnSpc>
              <a:spcBef>
                <a:spcPts val="300"/>
              </a:spcBef>
              <a:spcAft>
                <a:spcPts val="800"/>
              </a:spcAft>
              <a:buSzPts val="1000"/>
              <a:buFont typeface="Wingdings" panose="05000000000000000000" pitchFamily="2" charset="2"/>
              <a:buChar char="Ø"/>
              <a:tabLst>
                <a:tab pos="457200" algn="l"/>
              </a:tabLst>
            </a:pPr>
            <a:r>
              <a:rPr lang="en-IN" sz="1600" dirty="0" err="1">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Stackoverflow</a:t>
            </a:r>
            <a:endParaRPr lang="en-IN" sz="16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300"/>
              </a:spcBef>
              <a:spcAft>
                <a:spcPts val="800"/>
              </a:spcAft>
              <a:buSzPts val="1000"/>
              <a:buFont typeface="Wingdings" panose="05000000000000000000" pitchFamily="2" charset="2"/>
              <a:buChar char="Ø"/>
              <a:tabLst>
                <a:tab pos="457200" algn="l"/>
              </a:tabLst>
            </a:pPr>
            <a:r>
              <a:rPr lang="en-IN" sz="16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Towards data science</a:t>
            </a:r>
          </a:p>
          <a:p>
            <a:pPr marL="342900" lvl="0" indent="-342900" algn="just">
              <a:lnSpc>
                <a:spcPct val="150000"/>
              </a:lnSpc>
              <a:spcBef>
                <a:spcPts val="300"/>
              </a:spcBef>
              <a:spcAft>
                <a:spcPts val="800"/>
              </a:spcAft>
              <a:buSzPts val="1000"/>
              <a:buFont typeface="Wingdings" panose="05000000000000000000" pitchFamily="2" charset="2"/>
              <a:buChar char="Ø"/>
              <a:tabLst>
                <a:tab pos="457200" algn="l"/>
              </a:tabLst>
            </a:pPr>
            <a:r>
              <a:rPr lang="en-IN" sz="16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Python libraries documentation</a:t>
            </a:r>
          </a:p>
          <a:p>
            <a:pPr marL="342900" lvl="0" indent="-342900" algn="just">
              <a:lnSpc>
                <a:spcPct val="150000"/>
              </a:lnSpc>
              <a:spcBef>
                <a:spcPts val="300"/>
              </a:spcBef>
              <a:spcAft>
                <a:spcPts val="800"/>
              </a:spcAft>
              <a:buSzPts val="1000"/>
              <a:buFont typeface="Wingdings" panose="05000000000000000000" pitchFamily="2" charset="2"/>
              <a:buChar char="Ø"/>
              <a:tabLst>
                <a:tab pos="457200" algn="l"/>
              </a:tabLst>
            </a:pPr>
            <a:r>
              <a:rPr lang="en-IN" sz="16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Data camp</a:t>
            </a:r>
          </a:p>
          <a:p>
            <a:pPr marL="342900" lvl="0" indent="-342900" algn="just">
              <a:lnSpc>
                <a:spcPct val="150000"/>
              </a:lnSpc>
              <a:spcAft>
                <a:spcPts val="1135"/>
              </a:spcAft>
              <a:buSzPts val="1000"/>
              <a:buFont typeface="Wingdings" panose="05000000000000000000" pitchFamily="2" charset="2"/>
              <a:buChar char="Ø"/>
              <a:tabLst>
                <a:tab pos="457200" algn="l"/>
              </a:tabLs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Researchgate.net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135"/>
              </a:spcAft>
              <a:buSzPts val="1000"/>
              <a:buFont typeface="Wingdings" panose="05000000000000000000" pitchFamily="2" charset="2"/>
              <a:buChar char="Ø"/>
              <a:tabLst>
                <a:tab pos="457200" algn="l"/>
              </a:tabLs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https://www.academia.edu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D05D43-61E3-EDA7-1831-B8BD7398619B}"/>
              </a:ext>
            </a:extLst>
          </p:cNvPr>
          <p:cNvSpPr txBox="1"/>
          <p:nvPr/>
        </p:nvSpPr>
        <p:spPr>
          <a:xfrm>
            <a:off x="904612" y="218114"/>
            <a:ext cx="5382935" cy="830997"/>
          </a:xfrm>
          <a:prstGeom prst="rect">
            <a:avLst/>
          </a:prstGeom>
          <a:noFill/>
        </p:spPr>
        <p:txBody>
          <a:bodyPr wrap="square" rtlCol="0">
            <a:spAutoFit/>
          </a:bodyPr>
          <a:lstStyle/>
          <a:p>
            <a:pPr algn="ctr"/>
            <a:r>
              <a:rPr lang="en-IN" sz="4800" b="1" u="sng" dirty="0">
                <a:solidFill>
                  <a:schemeClr val="tx2"/>
                </a:solidFill>
                <a:latin typeface="Times New Roman" panose="02020603050405020304" pitchFamily="18" charset="0"/>
                <a:cs typeface="Times New Roman" panose="02020603050405020304" pitchFamily="18" charset="0"/>
              </a:rPr>
              <a:t>FUTURE SCOPE </a:t>
            </a:r>
          </a:p>
        </p:txBody>
      </p:sp>
      <p:sp>
        <p:nvSpPr>
          <p:cNvPr id="16" name="Rectangle 15">
            <a:extLst>
              <a:ext uri="{FF2B5EF4-FFF2-40B4-BE49-F238E27FC236}">
                <a16:creationId xmlns:a16="http://schemas.microsoft.com/office/drawing/2014/main" id="{57D4A43C-0256-521E-9E6B-A4EBE5D6AC11}"/>
              </a:ext>
            </a:extLst>
          </p:cNvPr>
          <p:cNvSpPr/>
          <p:nvPr/>
        </p:nvSpPr>
        <p:spPr>
          <a:xfrm>
            <a:off x="6568579" y="21216"/>
            <a:ext cx="109056" cy="6858000"/>
          </a:xfrm>
          <a:prstGeom prst="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2"/>
                <a:stretch>
                  <a:fillRect/>
                </a:stretch>
              </a:blipFill>
            </a:endParaRPr>
          </a:p>
        </p:txBody>
      </p:sp>
      <p:sp>
        <p:nvSpPr>
          <p:cNvPr id="17" name="Rectangle 16">
            <a:extLst>
              <a:ext uri="{FF2B5EF4-FFF2-40B4-BE49-F238E27FC236}">
                <a16:creationId xmlns:a16="http://schemas.microsoft.com/office/drawing/2014/main" id="{EDC1EE4C-18E4-9CAB-8591-F185090025C6}"/>
              </a:ext>
            </a:extLst>
          </p:cNvPr>
          <p:cNvSpPr/>
          <p:nvPr/>
        </p:nvSpPr>
        <p:spPr>
          <a:xfrm>
            <a:off x="6459522" y="0"/>
            <a:ext cx="109057" cy="6858000"/>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2"/>
                <a:stretch>
                  <a:fillRect/>
                </a:stretch>
              </a:blipFill>
            </a:endParaRPr>
          </a:p>
        </p:txBody>
      </p:sp>
      <p:sp>
        <p:nvSpPr>
          <p:cNvPr id="18" name="TextBox 17">
            <a:extLst>
              <a:ext uri="{FF2B5EF4-FFF2-40B4-BE49-F238E27FC236}">
                <a16:creationId xmlns:a16="http://schemas.microsoft.com/office/drawing/2014/main" id="{527A7D1F-33F6-4D6A-5F5A-11ABC644597D}"/>
              </a:ext>
            </a:extLst>
          </p:cNvPr>
          <p:cNvSpPr txBox="1"/>
          <p:nvPr/>
        </p:nvSpPr>
        <p:spPr>
          <a:xfrm>
            <a:off x="1023457" y="1459684"/>
            <a:ext cx="5072543" cy="5539978"/>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Implement natural language processing (NLP) techniques to analyze customer reviews more effectively.</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Explore advanced machine learning models like neural networks for better predictions.</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Continuously update the model with new data to adapt to changing market trends.</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Incorporating sentiment analysis on customer reviews to understand user satisfaction and preferences more deeply.</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Implementing recommendation systems to suggest features or categories based on user preferences.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Continuously updating the analysis with new data to adapt to changing trends and preferences in the Android market.</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1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125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125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1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5"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CC85C524-ECD5-7A7D-00A0-8D885BCECDB1}"/>
              </a:ext>
            </a:extLst>
          </p:cNvPr>
          <p:cNvPicPr>
            <a:picLocks noGrp="1" noChangeAspect="1"/>
          </p:cNvPicPr>
          <p:nvPr>
            <p:ph type="pic" sz="quarter" idx="13"/>
          </p:nvPr>
        </p:nvPicPr>
        <p:blipFill>
          <a:blip r:embed="rId2"/>
          <a:srcRect l="6269" r="6269"/>
          <a:stretch>
            <a:fillRect/>
          </a:stretch>
        </p:blipFill>
        <p:spPr>
          <a:xfrm>
            <a:off x="806263" y="745359"/>
            <a:ext cx="4646613" cy="4197350"/>
          </a:xfrm>
        </p:spPr>
      </p:pic>
      <p:sp>
        <p:nvSpPr>
          <p:cNvPr id="4" name="Text Placeholder 3">
            <a:extLst>
              <a:ext uri="{FF2B5EF4-FFF2-40B4-BE49-F238E27FC236}">
                <a16:creationId xmlns:a16="http://schemas.microsoft.com/office/drawing/2014/main" id="{5F0C8121-738F-4674-914D-B3EE5ED89F54}"/>
              </a:ext>
            </a:extLst>
          </p:cNvPr>
          <p:cNvSpPr>
            <a:spLocks noGrp="1"/>
          </p:cNvSpPr>
          <p:nvPr>
            <p:ph type="body" sz="quarter" idx="14"/>
          </p:nvPr>
        </p:nvSpPr>
        <p:spPr>
          <a:xfrm>
            <a:off x="555570" y="5374553"/>
            <a:ext cx="5148000" cy="900000"/>
          </a:xfrm>
        </p:spPr>
        <p:txBody>
          <a:bodyPr/>
          <a:lstStyle/>
          <a:p>
            <a:r>
              <a:rPr lang="en-IN" dirty="0">
                <a:solidFill>
                  <a:srgbClr val="1F497D"/>
                </a:solidFill>
              </a:rPr>
              <a:t>CERTIFICATE 1 </a:t>
            </a:r>
            <a:endParaRPr lang="en-US" dirty="0">
              <a:solidFill>
                <a:srgbClr val="1F497D"/>
              </a:solidFill>
            </a:endParaRPr>
          </a:p>
        </p:txBody>
      </p:sp>
      <p:sp>
        <p:nvSpPr>
          <p:cNvPr id="12" name="Rectangle 11">
            <a:extLst>
              <a:ext uri="{FF2B5EF4-FFF2-40B4-BE49-F238E27FC236}">
                <a16:creationId xmlns:a16="http://schemas.microsoft.com/office/drawing/2014/main" id="{63BD8CA9-1ED5-7CC8-8860-A10814D041D0}"/>
              </a:ext>
            </a:extLst>
          </p:cNvPr>
          <p:cNvSpPr/>
          <p:nvPr/>
        </p:nvSpPr>
        <p:spPr>
          <a:xfrm>
            <a:off x="6391072" y="0"/>
            <a:ext cx="5800928" cy="68580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3" name="Rectangle: Diagonal Corners Snipped 12">
            <a:extLst>
              <a:ext uri="{FF2B5EF4-FFF2-40B4-BE49-F238E27FC236}">
                <a16:creationId xmlns:a16="http://schemas.microsoft.com/office/drawing/2014/main" id="{5E942971-8D96-7961-F0EE-AE47AA1D0DC4}"/>
              </a:ext>
            </a:extLst>
          </p:cNvPr>
          <p:cNvSpPr/>
          <p:nvPr/>
        </p:nvSpPr>
        <p:spPr>
          <a:xfrm>
            <a:off x="6806118" y="437746"/>
            <a:ext cx="4974077" cy="4713094"/>
          </a:xfrm>
          <a:prstGeom prst="snip2DiagRect">
            <a:avLst/>
          </a:prstGeom>
          <a:solidFill>
            <a:schemeClr val="accent3"/>
          </a:solidFill>
          <a:ln>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4" name="Rectangle: Diagonal Corners Snipped 13" descr=" ">
            <a:extLst>
              <a:ext uri="{FF2B5EF4-FFF2-40B4-BE49-F238E27FC236}">
                <a16:creationId xmlns:a16="http://schemas.microsoft.com/office/drawing/2014/main" id="{3E2519C8-1099-A1EB-6E75-7490012C9A2E}"/>
              </a:ext>
            </a:extLst>
          </p:cNvPr>
          <p:cNvSpPr/>
          <p:nvPr/>
        </p:nvSpPr>
        <p:spPr>
          <a:xfrm>
            <a:off x="7064259" y="745359"/>
            <a:ext cx="4501928" cy="4197350"/>
          </a:xfrm>
          <a:custGeom>
            <a:avLst/>
            <a:gdLst>
              <a:gd name="connsiteX0" fmla="*/ 0 w 4345497"/>
              <a:gd name="connsiteY0" fmla="*/ 0 h 4128736"/>
              <a:gd name="connsiteX1" fmla="*/ 3657361 w 4345497"/>
              <a:gd name="connsiteY1" fmla="*/ 0 h 4128736"/>
              <a:gd name="connsiteX2" fmla="*/ 4345497 w 4345497"/>
              <a:gd name="connsiteY2" fmla="*/ 688136 h 4128736"/>
              <a:gd name="connsiteX3" fmla="*/ 4345497 w 4345497"/>
              <a:gd name="connsiteY3" fmla="*/ 4128736 h 4128736"/>
              <a:gd name="connsiteX4" fmla="*/ 4345497 w 4345497"/>
              <a:gd name="connsiteY4" fmla="*/ 4128736 h 4128736"/>
              <a:gd name="connsiteX5" fmla="*/ 688136 w 4345497"/>
              <a:gd name="connsiteY5" fmla="*/ 4128736 h 4128736"/>
              <a:gd name="connsiteX6" fmla="*/ 0 w 4345497"/>
              <a:gd name="connsiteY6" fmla="*/ 3440600 h 4128736"/>
              <a:gd name="connsiteX7" fmla="*/ 0 w 4345497"/>
              <a:gd name="connsiteY7" fmla="*/ 0 h 4128736"/>
              <a:gd name="connsiteX0" fmla="*/ 0 w 4345497"/>
              <a:gd name="connsiteY0" fmla="*/ 0 h 4128736"/>
              <a:gd name="connsiteX1" fmla="*/ 3657361 w 4345497"/>
              <a:gd name="connsiteY1" fmla="*/ 0 h 4128736"/>
              <a:gd name="connsiteX2" fmla="*/ 4345497 w 4345497"/>
              <a:gd name="connsiteY2" fmla="*/ 688136 h 4128736"/>
              <a:gd name="connsiteX3" fmla="*/ 4345497 w 4345497"/>
              <a:gd name="connsiteY3" fmla="*/ 4128736 h 4128736"/>
              <a:gd name="connsiteX4" fmla="*/ 4345497 w 4345497"/>
              <a:gd name="connsiteY4" fmla="*/ 4128736 h 4128736"/>
              <a:gd name="connsiteX5" fmla="*/ 688136 w 4345497"/>
              <a:gd name="connsiteY5" fmla="*/ 4128736 h 4128736"/>
              <a:gd name="connsiteX6" fmla="*/ 0 w 4345497"/>
              <a:gd name="connsiteY6" fmla="*/ 3440600 h 4128736"/>
              <a:gd name="connsiteX7" fmla="*/ 0 w 4345497"/>
              <a:gd name="connsiteY7" fmla="*/ 0 h 41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5497" h="4128736">
                <a:moveTo>
                  <a:pt x="0" y="0"/>
                </a:moveTo>
                <a:lnTo>
                  <a:pt x="3657361" y="0"/>
                </a:lnTo>
                <a:lnTo>
                  <a:pt x="4345497" y="688136"/>
                </a:lnTo>
                <a:lnTo>
                  <a:pt x="4345497" y="4128736"/>
                </a:lnTo>
                <a:lnTo>
                  <a:pt x="4345497" y="4128736"/>
                </a:lnTo>
                <a:lnTo>
                  <a:pt x="688136" y="4128736"/>
                </a:lnTo>
                <a:lnTo>
                  <a:pt x="0" y="3440600"/>
                </a:lnTo>
                <a:lnTo>
                  <a:pt x="0" y="0"/>
                </a:lnTo>
                <a:close/>
              </a:path>
            </a:pathLst>
          </a:custGeom>
          <a:blipFill dpi="0" rotWithShape="1">
            <a:blip r:embed="rId3"/>
            <a:srcRect/>
            <a:stretch>
              <a:fillRect l="-5000" r="-5000" b="-1000"/>
            </a:stretch>
          </a:blip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3"/>
                <a:stretch>
                  <a:fillRect/>
                </a:stretch>
              </a:blipFill>
            </a:endParaRPr>
          </a:p>
        </p:txBody>
      </p:sp>
      <p:sp>
        <p:nvSpPr>
          <p:cNvPr id="27" name="Rectangle 26">
            <a:extLst>
              <a:ext uri="{FF2B5EF4-FFF2-40B4-BE49-F238E27FC236}">
                <a16:creationId xmlns:a16="http://schemas.microsoft.com/office/drawing/2014/main" id="{E9E9A744-BDE6-E86D-AB41-46AD35260F70}"/>
              </a:ext>
            </a:extLst>
          </p:cNvPr>
          <p:cNvSpPr/>
          <p:nvPr/>
        </p:nvSpPr>
        <p:spPr>
          <a:xfrm>
            <a:off x="6711192" y="5312438"/>
            <a:ext cx="5167619" cy="102423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3"/>
                <a:stretch>
                  <a:fillRect/>
                </a:stretch>
              </a:blipFill>
            </a:endParaRPr>
          </a:p>
        </p:txBody>
      </p:sp>
      <p:sp>
        <p:nvSpPr>
          <p:cNvPr id="28" name="Rectangle 27">
            <a:extLst>
              <a:ext uri="{FF2B5EF4-FFF2-40B4-BE49-F238E27FC236}">
                <a16:creationId xmlns:a16="http://schemas.microsoft.com/office/drawing/2014/main" id="{6DF9CD85-2E19-CF27-6589-EA66B2A220FE}"/>
              </a:ext>
            </a:extLst>
          </p:cNvPr>
          <p:cNvSpPr/>
          <p:nvPr/>
        </p:nvSpPr>
        <p:spPr>
          <a:xfrm>
            <a:off x="6806118" y="5374554"/>
            <a:ext cx="4974077" cy="900000"/>
          </a:xfrm>
          <a:prstGeom prst="rect">
            <a:avLst/>
          </a:prstGeom>
          <a:solidFill>
            <a:schemeClr val="bg2"/>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2"/>
                </a:solidFill>
              </a:rPr>
              <a:t>CERTIFICATE 2  </a:t>
            </a:r>
          </a:p>
        </p:txBody>
      </p:sp>
    </p:spTree>
    <p:extLst>
      <p:ext uri="{BB962C8B-B14F-4D97-AF65-F5344CB8AC3E}">
        <p14:creationId xmlns:p14="http://schemas.microsoft.com/office/powerpoint/2010/main" val="69043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12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down)">
                                      <p:cBhvr>
                                        <p:cTn id="12" dur="125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125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125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1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4"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p:txBody>
          <a:bodyPr/>
          <a:lstStyle/>
          <a:p>
            <a:endParaRPr lang="en-US" dirty="0"/>
          </a:p>
          <a:p>
            <a:r>
              <a:rPr lang="en-US" dirty="0"/>
              <a:t>.</a:t>
            </a:r>
          </a:p>
        </p:txBody>
      </p:sp>
    </p:spTree>
    <p:extLst>
      <p:ext uri="{BB962C8B-B14F-4D97-AF65-F5344CB8AC3E}">
        <p14:creationId xmlns:p14="http://schemas.microsoft.com/office/powerpoint/2010/main" val="24838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p:txBody>
          <a:bodyPr/>
          <a:lstStyle/>
          <a:p>
            <a:r>
              <a:rPr lang="en-US" dirty="0"/>
              <a:t>Introduction.</a:t>
            </a:r>
          </a:p>
          <a:p>
            <a:r>
              <a:rPr lang="en-US" dirty="0"/>
              <a:t>Problem </a:t>
            </a:r>
            <a:r>
              <a:rPr lang="en-IN" dirty="0"/>
              <a:t>Statement</a:t>
            </a:r>
            <a:r>
              <a:rPr lang="en-US" dirty="0"/>
              <a:t>. </a:t>
            </a:r>
          </a:p>
          <a:p>
            <a:r>
              <a:rPr lang="en-US" dirty="0"/>
              <a:t>Proposed System / Solution.</a:t>
            </a:r>
          </a:p>
          <a:p>
            <a:r>
              <a:rPr lang="en-US" dirty="0"/>
              <a:t>System Development </a:t>
            </a:r>
            <a:r>
              <a:rPr lang="en-IN" dirty="0"/>
              <a:t>Approach</a:t>
            </a:r>
            <a:r>
              <a:rPr lang="en-US" dirty="0"/>
              <a:t> (</a:t>
            </a:r>
            <a:r>
              <a:rPr lang="en-IN" dirty="0"/>
              <a:t>Technology Used).</a:t>
            </a:r>
          </a:p>
          <a:p>
            <a:r>
              <a:rPr lang="en-IN" dirty="0"/>
              <a:t>Algorithm &amp; Deployment.</a:t>
            </a:r>
          </a:p>
          <a:p>
            <a:r>
              <a:rPr lang="en-IN" dirty="0"/>
              <a:t>Result.</a:t>
            </a:r>
          </a:p>
          <a:p>
            <a:r>
              <a:rPr lang="en-IN" dirty="0"/>
              <a:t>Conclusion.</a:t>
            </a:r>
          </a:p>
          <a:p>
            <a:r>
              <a:rPr lang="en-IN" dirty="0"/>
              <a:t>Future Scope.</a:t>
            </a:r>
          </a:p>
          <a:p>
            <a:r>
              <a:rPr lang="en-IN" dirty="0"/>
              <a:t>References.</a:t>
            </a:r>
            <a:endParaRPr lang="en-US" dirty="0"/>
          </a:p>
          <a:p>
            <a:pPr marL="0" indent="0">
              <a:buNone/>
            </a:pPr>
            <a:endParaRPr lang="en-US" dirty="0"/>
          </a:p>
        </p:txBody>
      </p:sp>
    </p:spTree>
    <p:extLst>
      <p:ext uri="{BB962C8B-B14F-4D97-AF65-F5344CB8AC3E}">
        <p14:creationId xmlns:p14="http://schemas.microsoft.com/office/powerpoint/2010/main" val="268453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2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1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125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125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125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1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a:xfrm>
            <a:off x="712206" y="605936"/>
            <a:ext cx="4606539" cy="1031847"/>
          </a:xfrm>
        </p:spPr>
        <p:txBody>
          <a:bodyPr/>
          <a:lstStyle/>
          <a:p>
            <a:r>
              <a:rPr lang="en-US" u="sng" dirty="0"/>
              <a:t>INTRODUCTION</a:t>
            </a:r>
          </a:p>
        </p:txBody>
      </p:sp>
      <p:sp>
        <p:nvSpPr>
          <p:cNvPr id="4" name="Text Placeholder 3">
            <a:extLst>
              <a:ext uri="{FF2B5EF4-FFF2-40B4-BE49-F238E27FC236}">
                <a16:creationId xmlns:a16="http://schemas.microsoft.com/office/drawing/2014/main" id="{88A3B9A3-E4C7-4E87-9EAE-EBDC28D24C12}"/>
              </a:ext>
            </a:extLst>
          </p:cNvPr>
          <p:cNvSpPr>
            <a:spLocks noGrp="1"/>
          </p:cNvSpPr>
          <p:nvPr>
            <p:ph type="body" sz="half" idx="2"/>
          </p:nvPr>
        </p:nvSpPr>
        <p:spPr>
          <a:xfrm>
            <a:off x="426856" y="2076344"/>
            <a:ext cx="5210546" cy="4475457"/>
          </a:xfrm>
        </p:spPr>
        <p:txBody>
          <a:bodyPr/>
          <a:lstStyle/>
          <a:p>
            <a:pPr marL="216000" indent="-72000" algn="just">
              <a:buFont typeface="Arial"/>
              <a:buChar char="•"/>
            </a:pPr>
            <a:r>
              <a:rPr lang="en-US" sz="1400" dirty="0">
                <a:latin typeface="Times New Roman" panose="02020603050405020304" pitchFamily="18" charset="0"/>
                <a:cs typeface="Times New Roman" panose="02020603050405020304" pitchFamily="18" charset="0"/>
              </a:rPr>
              <a:t>Google Play Store is engulfed with a few thousand new applications regularly with a progressively huge number of designers working freely or on the other hand in a group to make them successful, with the enormous challenge from everywhere throughout the globe. Since most Play Store applications are free, the income model is very obscure and inaccessible regarding how the in-application buys, adverts and memberships add to the achievement of an application. </a:t>
            </a:r>
          </a:p>
          <a:p>
            <a:pPr marL="216000" indent="-72000" algn="just">
              <a:buFont typeface="Arial"/>
              <a:buChar char="•"/>
            </a:pPr>
            <a:endParaRPr lang="en-US" sz="1400" dirty="0">
              <a:latin typeface="Times New Roman" panose="02020603050405020304" pitchFamily="18" charset="0"/>
              <a:cs typeface="Times New Roman" panose="02020603050405020304" pitchFamily="18" charset="0"/>
            </a:endParaRPr>
          </a:p>
          <a:p>
            <a:pPr marL="216000" indent="-72000" algn="just">
              <a:buFont typeface="Arial"/>
              <a:buChar char="•"/>
            </a:pPr>
            <a:r>
              <a:rPr lang="en-US" sz="1400" dirty="0">
                <a:latin typeface="Times New Roman" panose="02020603050405020304" pitchFamily="18" charset="0"/>
                <a:cs typeface="Times New Roman" panose="02020603050405020304" pitchFamily="18" charset="0"/>
              </a:rPr>
              <a:t> Google Play was launched on March 6, 2012, bringing together the Android Market marking a shift in Google's digital distribution strategy.</a:t>
            </a:r>
          </a:p>
          <a:p>
            <a:pPr marL="216000" indent="-72000" algn="just">
              <a:buFont typeface="Arial"/>
              <a:buChar char="•"/>
            </a:pPr>
            <a:endParaRPr lang="en-US" sz="1400" dirty="0">
              <a:latin typeface="Times New Roman" panose="02020603050405020304" pitchFamily="18" charset="0"/>
              <a:cs typeface="Times New Roman" panose="02020603050405020304" pitchFamily="18" charset="0"/>
            </a:endParaRPr>
          </a:p>
          <a:p>
            <a:pPr marL="216000" indent="-72000" algn="just">
              <a:buFont typeface="Arial"/>
              <a:buChar char="•"/>
            </a:pPr>
            <a:r>
              <a:rPr lang="en-US" sz="1400" dirty="0">
                <a:latin typeface="Times New Roman" panose="02020603050405020304" pitchFamily="18" charset="0"/>
                <a:cs typeface="Times New Roman" panose="02020603050405020304" pitchFamily="18" charset="0"/>
              </a:rPr>
              <a:t> Android is the dominant mobile operating system today more than 85% of all mobile devices running Google’s OS. The Google Play Store is the largest and most popular Android app store. </a:t>
            </a:r>
            <a:endParaRPr lang="en-IN" sz="1400" dirty="0">
              <a:latin typeface="Times New Roman" panose="02020603050405020304" pitchFamily="18" charset="0"/>
              <a:cs typeface="Times New Roman" panose="02020603050405020304" pitchFamily="18" charset="0"/>
            </a:endParaRPr>
          </a:p>
          <a:p>
            <a:pPr marL="216000" indent="-72000" algn="just">
              <a:buFont typeface="Arial"/>
              <a:buChar char="•"/>
            </a:pPr>
            <a:r>
              <a:rPr lang="en-US" sz="1400" dirty="0">
                <a:latin typeface="Times New Roman" panose="02020603050405020304" pitchFamily="18" charset="0"/>
                <a:cs typeface="Times New Roman" panose="02020603050405020304" pitchFamily="18" charset="0"/>
              </a:rPr>
              <a:t>There are more than 3.04 million apps found on Google Play Store.</a:t>
            </a:r>
          </a:p>
          <a:p>
            <a:pPr marL="216000" indent="-72000" algn="just">
              <a:lnSpc>
                <a:spcPct val="100000"/>
              </a:lnSpc>
              <a:buClr>
                <a:srgbClr val="000000"/>
              </a:buClr>
              <a:buFont typeface="Arial"/>
              <a:buChar char="•"/>
            </a:pPr>
            <a:endParaRPr lang="en-US" sz="1400" dirty="0">
              <a:latin typeface="Times New Roman" panose="02020603050405020304" pitchFamily="18" charset="0"/>
              <a:cs typeface="Times New Roman" panose="02020603050405020304" pitchFamily="18" charset="0"/>
            </a:endParaRPr>
          </a:p>
          <a:p>
            <a:endParaRPr lang="en-US" dirty="0"/>
          </a:p>
        </p:txBody>
      </p:sp>
      <p:sp>
        <p:nvSpPr>
          <p:cNvPr id="33" name="Content Placeholder 32">
            <a:extLst>
              <a:ext uri="{FF2B5EF4-FFF2-40B4-BE49-F238E27FC236}">
                <a16:creationId xmlns:a16="http://schemas.microsoft.com/office/drawing/2014/main" id="{D952927E-AEC4-40FF-ABBD-2A3BE13F3061}"/>
              </a:ext>
            </a:extLst>
          </p:cNvPr>
          <p:cNvSpPr>
            <a:spLocks noGrp="1"/>
          </p:cNvSpPr>
          <p:nvPr>
            <p:ph sz="quarter" idx="15"/>
          </p:nvPr>
        </p:nvSpPr>
        <p:spPr>
          <a:xfrm>
            <a:off x="6738906" y="3890724"/>
            <a:ext cx="4858458" cy="2424418"/>
          </a:xfrm>
        </p:spPr>
        <p:txBody>
          <a:bodyPr/>
          <a:lstStyle/>
          <a:p>
            <a:pPr marL="144000">
              <a:lnSpc>
                <a:spcPct val="100000"/>
              </a:lnSpc>
              <a:buClr>
                <a:srgbClr val="000000"/>
              </a:buClr>
            </a:pPr>
            <a:r>
              <a:rPr lang="en-US" sz="1400" b="1" u="sng" dirty="0">
                <a:latin typeface="Times New Roman" panose="02020603050405020304" pitchFamily="18" charset="0"/>
                <a:cs typeface="Times New Roman" panose="02020603050405020304" pitchFamily="18" charset="0"/>
              </a:rPr>
              <a:t>The main goal of our project is:</a:t>
            </a:r>
            <a:endParaRPr lang="en-IN" sz="1400" b="1" u="sng" dirty="0">
              <a:latin typeface="Times New Roman" panose="02020603050405020304" pitchFamily="18" charset="0"/>
              <a:cs typeface="Times New Roman" panose="02020603050405020304" pitchFamily="18" charset="0"/>
            </a:endParaRPr>
          </a:p>
          <a:p>
            <a:pPr marL="343080" indent="-343080" algn="just">
              <a:lnSpc>
                <a:spcPct val="100000"/>
              </a:lnSpc>
              <a:buClr>
                <a:srgbClr val="000000"/>
              </a:buClr>
              <a:buFont typeface="Arial"/>
              <a:buAutoNum type="arabicParenR"/>
            </a:pPr>
            <a:r>
              <a:rPr lang="en-US" sz="1400" dirty="0">
                <a:latin typeface="Times New Roman" panose="02020603050405020304" pitchFamily="18" charset="0"/>
                <a:cs typeface="Times New Roman" panose="02020603050405020304" pitchFamily="18" charset="0"/>
              </a:rPr>
              <a:t>The purpose of our project is to gather and analyze detailed information on apps in the Google Play Store to provide insights into app features and the current state of the Android app market.      </a:t>
            </a:r>
            <a:endParaRPr lang="en-IN" sz="1400" dirty="0">
              <a:latin typeface="Times New Roman" panose="02020603050405020304" pitchFamily="18" charset="0"/>
              <a:cs typeface="Times New Roman" panose="02020603050405020304" pitchFamily="18" charset="0"/>
            </a:endParaRPr>
          </a:p>
          <a:p>
            <a:pPr marL="343080" indent="-343080" algn="just">
              <a:lnSpc>
                <a:spcPct val="100000"/>
              </a:lnSpc>
              <a:buClr>
                <a:srgbClr val="000000"/>
              </a:buClr>
              <a:buAutoNum type="arabicParenR"/>
            </a:pPr>
            <a:r>
              <a:rPr lang="en-US" sz="1400" dirty="0">
                <a:latin typeface="Times New Roman" panose="02020603050405020304" pitchFamily="18" charset="0"/>
                <a:cs typeface="Times New Roman" panose="02020603050405020304" pitchFamily="18" charset="0"/>
              </a:rPr>
              <a:t> The Objective of the project is to Explore and </a:t>
            </a:r>
            <a:r>
              <a:rPr lang="en-US" sz="1400" dirty="0" err="1">
                <a:latin typeface="Times New Roman" panose="02020603050405020304" pitchFamily="18" charset="0"/>
                <a:cs typeface="Times New Roman" panose="02020603050405020304" pitchFamily="18" charset="0"/>
              </a:rPr>
              <a:t>analyse</a:t>
            </a:r>
            <a:r>
              <a:rPr lang="en-US" sz="1400" dirty="0">
                <a:latin typeface="Times New Roman" panose="02020603050405020304" pitchFamily="18" charset="0"/>
                <a:cs typeface="Times New Roman" panose="02020603050405020304" pitchFamily="18" charset="0"/>
              </a:rPr>
              <a:t> the data to discover key factors responsible for app engagement and success.</a:t>
            </a:r>
            <a:endParaRPr lang="en-IN" sz="1400" dirty="0">
              <a:latin typeface="Times New Roman" panose="02020603050405020304" pitchFamily="18" charset="0"/>
              <a:cs typeface="Times New Roman" panose="02020603050405020304" pitchFamily="18" charset="0"/>
            </a:endParaRPr>
          </a:p>
          <a:p>
            <a:endParaRPr lang="en-US" dirty="0"/>
          </a:p>
        </p:txBody>
      </p:sp>
      <p:pic>
        <p:nvPicPr>
          <p:cNvPr id="9" name="Picture Placeholder 8">
            <a:extLst>
              <a:ext uri="{FF2B5EF4-FFF2-40B4-BE49-F238E27FC236}">
                <a16:creationId xmlns:a16="http://schemas.microsoft.com/office/drawing/2014/main" id="{5A49A635-1825-C947-BA6E-63B808B32EFE}"/>
              </a:ext>
            </a:extLst>
          </p:cNvPr>
          <p:cNvPicPr>
            <a:picLocks noGrp="1" noChangeAspect="1"/>
          </p:cNvPicPr>
          <p:nvPr>
            <p:ph type="pic" sz="quarter" idx="13"/>
          </p:nvPr>
        </p:nvPicPr>
        <p:blipFill>
          <a:blip r:embed="rId2"/>
          <a:srcRect t="146" b="146"/>
          <a:stretch>
            <a:fillRect/>
          </a:stretch>
        </p:blipFill>
        <p:spPr>
          <a:xfrm>
            <a:off x="7830159" y="941002"/>
            <a:ext cx="2790303" cy="2855293"/>
          </a:xfrm>
        </p:spPr>
      </p:pic>
    </p:spTree>
    <p:extLst>
      <p:ext uri="{BB962C8B-B14F-4D97-AF65-F5344CB8AC3E}">
        <p14:creationId xmlns:p14="http://schemas.microsoft.com/office/powerpoint/2010/main" val="323269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125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12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125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125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3">
                                            <p:bg/>
                                          </p:spTgt>
                                        </p:tgtEl>
                                        <p:attrNameLst>
                                          <p:attrName>style.visibility</p:attrName>
                                        </p:attrNameLst>
                                      </p:cBhvr>
                                      <p:to>
                                        <p:strVal val="visible"/>
                                      </p:to>
                                    </p:set>
                                    <p:animEffect transition="in" filter="wipe(down)">
                                      <p:cBhvr>
                                        <p:cTn id="32" dur="1250"/>
                                        <p:tgtEl>
                                          <p:spTgt spid="33">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3">
                                            <p:txEl>
                                              <p:pRg st="0" end="0"/>
                                            </p:txEl>
                                          </p:spTgt>
                                        </p:tgtEl>
                                        <p:attrNameLst>
                                          <p:attrName>style.visibility</p:attrName>
                                        </p:attrNameLst>
                                      </p:cBhvr>
                                      <p:to>
                                        <p:strVal val="visible"/>
                                      </p:to>
                                    </p:set>
                                    <p:animEffect transition="in" filter="wipe(down)">
                                      <p:cBhvr>
                                        <p:cTn id="37" dur="1250"/>
                                        <p:tgtEl>
                                          <p:spTgt spid="3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3">
                                            <p:txEl>
                                              <p:pRg st="1" end="1"/>
                                            </p:txEl>
                                          </p:spTgt>
                                        </p:tgtEl>
                                        <p:attrNameLst>
                                          <p:attrName>style.visibility</p:attrName>
                                        </p:attrNameLst>
                                      </p:cBhvr>
                                      <p:to>
                                        <p:strVal val="visible"/>
                                      </p:to>
                                    </p:set>
                                    <p:animEffect transition="in" filter="wipe(down)">
                                      <p:cBhvr>
                                        <p:cTn id="42" dur="1250"/>
                                        <p:tgtEl>
                                          <p:spTgt spid="3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3">
                                            <p:txEl>
                                              <p:pRg st="2" end="2"/>
                                            </p:txEl>
                                          </p:spTgt>
                                        </p:tgtEl>
                                        <p:attrNameLst>
                                          <p:attrName>style.visibility</p:attrName>
                                        </p:attrNameLst>
                                      </p:cBhvr>
                                      <p:to>
                                        <p:strVal val="visible"/>
                                      </p:to>
                                    </p:set>
                                    <p:animEffect transition="in" filter="wipe(down)">
                                      <p:cBhvr>
                                        <p:cTn id="47" dur="125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3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a:xfrm>
            <a:off x="1468073" y="653642"/>
            <a:ext cx="8372214" cy="1729335"/>
          </a:xfrm>
        </p:spPr>
        <p:txBody>
          <a:bodyPr/>
          <a:lstStyle/>
          <a:p>
            <a:r>
              <a:rPr lang="en-US" dirty="0">
                <a:latin typeface="Impact" panose="020B0806030902050204" pitchFamily="34" charset="0"/>
              </a:rPr>
              <a:t>	</a:t>
            </a:r>
            <a:r>
              <a:rPr lang="en-US" sz="6000" u="sng" dirty="0">
                <a:latin typeface="Times New Roman" panose="02020603050405020304" pitchFamily="18" charset="0"/>
                <a:cs typeface="Times New Roman" panose="02020603050405020304" pitchFamily="18" charset="0"/>
              </a:rPr>
              <a:t>Problem Statement </a:t>
            </a:r>
            <a:endParaRPr lang="en-US" sz="6000" u="sng"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752412" y="2382977"/>
            <a:ext cx="8456990" cy="2413795"/>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Example: The Play Store app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data to discover key factors responsible for app engagement and success.</a:t>
            </a:r>
          </a:p>
        </p:txBody>
      </p:sp>
    </p:spTree>
    <p:extLst>
      <p:ext uri="{BB962C8B-B14F-4D97-AF65-F5344CB8AC3E}">
        <p14:creationId xmlns:p14="http://schemas.microsoft.com/office/powerpoint/2010/main" val="268254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765025" y="318782"/>
            <a:ext cx="9704436" cy="1058559"/>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PROPOSED SOLUTION</a:t>
            </a:r>
            <a:r>
              <a:rPr lang="en-US" sz="5400" u="sng" dirty="0">
                <a:latin typeface="Times New Roman" panose="02020603050405020304" pitchFamily="18" charset="0"/>
                <a:cs typeface="Times New Roman" panose="02020603050405020304" pitchFamily="18" charset="0"/>
              </a:rPr>
              <a:t> </a:t>
            </a:r>
            <a:endParaRPr lang="en-US" sz="5400" u="sng" cap="none"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22DF073-AF38-963B-AD0F-46685A2AD127}"/>
              </a:ext>
            </a:extLst>
          </p:cNvPr>
          <p:cNvSpPr>
            <a:spLocks noGrp="1"/>
          </p:cNvSpPr>
          <p:nvPr>
            <p:ph type="body" idx="1"/>
          </p:nvPr>
        </p:nvSpPr>
        <p:spPr>
          <a:xfrm>
            <a:off x="655968" y="1560351"/>
            <a:ext cx="10107107" cy="4446165"/>
          </a:xfrm>
        </p:spPr>
        <p:txBody>
          <a:bodyPr/>
          <a:lstStyle/>
          <a:p>
            <a:pPr marL="285750" indent="-285750" algn="just">
              <a:buFont typeface="Wingdings" panose="05000000000000000000" pitchFamily="2" charset="2"/>
              <a:buChar char="§"/>
            </a:pPr>
            <a:r>
              <a:rPr lang="en-US" sz="1600" b="1" u="sng" dirty="0">
                <a:latin typeface="Times New Roman" panose="02020603050405020304" pitchFamily="18" charset="0"/>
                <a:cs typeface="Times New Roman" panose="02020603050405020304" pitchFamily="18" charset="0"/>
              </a:rPr>
              <a:t>Play Store App Data: </a:t>
            </a:r>
            <a:r>
              <a:rPr lang="en-US" sz="1600" dirty="0">
                <a:latin typeface="Times New Roman" panose="02020603050405020304" pitchFamily="18" charset="0"/>
                <a:cs typeface="Times New Roman" panose="02020603050405020304" pitchFamily="18" charset="0"/>
              </a:rPr>
              <a:t>Retrieve the Play Store app data from sources like Google Play Store API or web scraping techniques. Store the data in a structured format like CSV or a database.</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Customer Reviews Data: Obtain customer review data from sources like Google Play Store API or web scraping. Store the data alongside the app data in a structured format.</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b="1" u="sng" dirty="0">
                <a:latin typeface="Times New Roman" panose="02020603050405020304" pitchFamily="18" charset="0"/>
                <a:cs typeface="Times New Roman" panose="02020603050405020304" pitchFamily="18" charset="0"/>
              </a:rPr>
              <a:t>ETL Pipeline</a:t>
            </a:r>
            <a:r>
              <a:rPr lang="en-US" sz="1600" dirty="0">
                <a:latin typeface="Times New Roman" panose="02020603050405020304" pitchFamily="18" charset="0"/>
                <a:cs typeface="Times New Roman" panose="02020603050405020304" pitchFamily="18" charset="0"/>
              </a:rPr>
              <a:t>: Develop an ETL pipeline to clean and preprocess the raw data. This pipeline involves steps such as data cleaning, handling missing values, data transformation (e.g., encoding categorical variables), and feature engineering.</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Automated Data Updates: Implement mechanisms to periodically update the datasets to incorporate new app data and customer reviews.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b="1" u="sng" dirty="0">
                <a:latin typeface="Times New Roman" panose="02020603050405020304" pitchFamily="18" charset="0"/>
                <a:cs typeface="Times New Roman" panose="02020603050405020304" pitchFamily="18" charset="0"/>
              </a:rPr>
              <a:t>Exploratory Data Analysis (EDA): </a:t>
            </a:r>
            <a:r>
              <a:rPr lang="en-US" sz="1600" dirty="0">
                <a:latin typeface="Times New Roman" panose="02020603050405020304" pitchFamily="18" charset="0"/>
                <a:cs typeface="Times New Roman" panose="02020603050405020304" pitchFamily="18" charset="0"/>
              </a:rPr>
              <a:t>Conduct EDA using Python libraries like Pandas, Matplotlib, and Seaborn to explore the datasets, visualize distributions, and identify patterns and correlations.</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Model Development: Build machine learning models using libraries like Scikit-learn or TensorFlow/</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Experiment with various algorithms and techniques such as regression, classification, ensemble methods, and deep learning.</a:t>
            </a: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77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12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125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125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125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125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125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22DF073-AF38-963B-AD0F-46685A2AD127}"/>
              </a:ext>
            </a:extLst>
          </p:cNvPr>
          <p:cNvSpPr>
            <a:spLocks noGrp="1"/>
          </p:cNvSpPr>
          <p:nvPr>
            <p:ph type="body" idx="1"/>
          </p:nvPr>
        </p:nvSpPr>
        <p:spPr>
          <a:xfrm>
            <a:off x="622413" y="763397"/>
            <a:ext cx="10165829" cy="4915949"/>
          </a:xfrm>
        </p:spPr>
        <p:txBody>
          <a:bodyPr/>
          <a:lstStyle/>
          <a:p>
            <a:pPr marL="285750" indent="-285750" algn="just">
              <a:buFont typeface="Wingdings" panose="05000000000000000000" pitchFamily="2" charset="2"/>
              <a:buChar char="§"/>
            </a:pPr>
            <a:r>
              <a:rPr lang="en-US" sz="1600" b="1" u="sng" dirty="0" err="1">
                <a:latin typeface="Times New Roman" panose="02020603050405020304" pitchFamily="18" charset="0"/>
                <a:cs typeface="Times New Roman" panose="02020603050405020304" pitchFamily="18" charset="0"/>
              </a:rPr>
              <a:t>Jupyter</a:t>
            </a:r>
            <a:r>
              <a:rPr lang="en-US" sz="1600" b="1" u="sng" dirty="0">
                <a:latin typeface="Times New Roman" panose="02020603050405020304" pitchFamily="18" charset="0"/>
                <a:cs typeface="Times New Roman" panose="02020603050405020304" pitchFamily="18" charset="0"/>
              </a:rPr>
              <a:t> Notebooks</a:t>
            </a:r>
            <a:r>
              <a:rPr lang="en-US" sz="1600" dirty="0">
                <a:latin typeface="Times New Roman" panose="02020603050405020304" pitchFamily="18" charset="0"/>
                <a:cs typeface="Times New Roman" panose="02020603050405020304" pitchFamily="18" charset="0"/>
              </a:rPr>
              <a:t>: Share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Notebooks containing the analysis and modelling code along with necessary data files for reproducibility and exploration.</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Web Application: Develop a web application using Flask or another web framework. The application allows users to interactively input parameters, visualize insights, and explore predictions generated by the models.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b="1" u="sng" dirty="0">
                <a:latin typeface="Times New Roman" panose="02020603050405020304" pitchFamily="18" charset="0"/>
                <a:cs typeface="Times New Roman" panose="02020603050405020304" pitchFamily="18" charset="0"/>
              </a:rPr>
              <a:t>Automated Pipelines</a:t>
            </a:r>
            <a:r>
              <a:rPr lang="en-US" sz="1600" dirty="0">
                <a:latin typeface="Times New Roman" panose="02020603050405020304" pitchFamily="18" charset="0"/>
                <a:cs typeface="Times New Roman" panose="02020603050405020304" pitchFamily="18" charset="0"/>
              </a:rPr>
              <a:t>: Implement automated pipelines for data preprocessing, model training, and deployment to streamline the process and ensure consistency.</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Integration with APIs: Integrate with external APIs for real-time data retrieval and updates, enabling the system to adapt to changing trends and data sources.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b="1" u="sng" dirty="0">
                <a:latin typeface="Times New Roman" panose="02020603050405020304" pitchFamily="18" charset="0"/>
                <a:cs typeface="Times New Roman" panose="02020603050405020304" pitchFamily="18" charset="0"/>
              </a:rPr>
              <a:t>Scalable Infrastructure</a:t>
            </a:r>
            <a:r>
              <a:rPr lang="en-US" sz="1600" dirty="0">
                <a:latin typeface="Times New Roman" panose="02020603050405020304" pitchFamily="18" charset="0"/>
                <a:cs typeface="Times New Roman" panose="02020603050405020304" pitchFamily="18" charset="0"/>
              </a:rPr>
              <a:t>: Deploy the system on scalable infrastructure such as cloud platforms (e.g., AWS, Google Cloud, Azure) to handle varying workloads and accommodate future growth.</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Performance Optimization: Optimize the system for performance by leveraging distributed computing, parallel processing, and caching mechanisms where applicable.</a:t>
            </a:r>
          </a:p>
          <a:p>
            <a:pPr marL="285750" indent="-285750"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b="1" u="sng" dirty="0">
                <a:latin typeface="Times New Roman" panose="02020603050405020304" pitchFamily="18" charset="0"/>
                <a:cs typeface="Times New Roman" panose="02020603050405020304" pitchFamily="18" charset="0"/>
              </a:rPr>
              <a:t>Monitoring Tools</a:t>
            </a:r>
            <a:r>
              <a:rPr lang="en-US" sz="1600" dirty="0">
                <a:latin typeface="Times New Roman" panose="02020603050405020304" pitchFamily="18" charset="0"/>
                <a:cs typeface="Times New Roman" panose="02020603050405020304" pitchFamily="18" charset="0"/>
              </a:rPr>
              <a:t>: Implement monitoring tools and dashboards to track system performance, data quality, and model accuracy over time.</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Regular Maintenance: Schedule regular maintenance tasks for data updates, model retraining, and system upgrades to ensure continued effectiveness and reliability.</a:t>
            </a:r>
          </a:p>
          <a:p>
            <a:pPr marL="285750" indent="-285750"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1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12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125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125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down)">
                                      <p:cBhvr>
                                        <p:cTn id="22" dur="125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125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down)">
                                      <p:cBhvr>
                                        <p:cTn id="32" dur="125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wipe(down)">
                                      <p:cBhvr>
                                        <p:cTn id="37" dur="125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wipe(down)">
                                      <p:cBhvr>
                                        <p:cTn id="42" dur="125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a:xfrm>
            <a:off x="3492258" y="349426"/>
            <a:ext cx="7237261" cy="831714"/>
          </a:xfrm>
        </p:spPr>
        <p:txBody>
          <a:bodyPr/>
          <a:lstStyle/>
          <a:p>
            <a:r>
              <a:rPr lang="en-US" sz="4000" b="1" u="sng" cap="none" dirty="0">
                <a:latin typeface="Times New Roman" panose="02020603050405020304" pitchFamily="18" charset="0"/>
                <a:cs typeface="Times New Roman" panose="02020603050405020304" pitchFamily="18" charset="0"/>
              </a:rPr>
              <a:t>SYSTEM APPROACH</a:t>
            </a: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362324" y="1434517"/>
            <a:ext cx="9434307" cy="3938883"/>
          </a:xfrm>
        </p:spPr>
        <p:txBody>
          <a:bodyPr>
            <a:normAutofit fontScale="92500" lnSpcReduction="20000"/>
          </a:bodyPr>
          <a:lstStyle/>
          <a:p>
            <a:pPr marL="342900" indent="-342900" algn="just">
              <a:buFont typeface="Wingdings" panose="05000000000000000000" pitchFamily="2" charset="2"/>
              <a:buChar char="q"/>
            </a:pPr>
            <a:r>
              <a:rPr kumimoji="0" lang="en-US" sz="15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Define Objectives and Scope:</a:t>
            </a:r>
          </a:p>
          <a:p>
            <a:pPr marL="800100" marR="0" lvl="1" indent="-342900" algn="just" defTabSz="914400" rtl="0" eaLnBrk="1" fontAlgn="auto" latinLnBrk="0" hangingPunct="1">
              <a:lnSpc>
                <a:spcPct val="94000"/>
              </a:lnSpc>
              <a:spcBef>
                <a:spcPts val="500"/>
              </a:spcBef>
              <a:spcAft>
                <a:spcPts val="20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Clearly outline the goals of the project. Are you aiming to improve user satisfaction, identify bugs, enhance features, or something else?</a:t>
            </a:r>
          </a:p>
          <a:p>
            <a:pPr marL="800100" marR="0" lvl="1" indent="-342900" algn="just" defTabSz="914400" rtl="0" eaLnBrk="1" fontAlgn="auto" latinLnBrk="0" hangingPunct="1">
              <a:lnSpc>
                <a:spcPct val="94000"/>
              </a:lnSpc>
              <a:spcBef>
                <a:spcPts val="500"/>
              </a:spcBef>
              <a:spcAft>
                <a:spcPts val="20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Define the scope of the project, including which aspects of the app or service will be analyzed based on the reviews.</a:t>
            </a:r>
          </a:p>
          <a:p>
            <a:pPr marL="342900" indent="-342900" algn="just">
              <a:buFont typeface="Wingdings" panose="05000000000000000000" pitchFamily="2" charset="2"/>
              <a:buChar char="q"/>
            </a:pPr>
            <a:r>
              <a:rPr kumimoji="0" lang="en-US" sz="15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Data Collection:</a:t>
            </a:r>
          </a:p>
          <a:p>
            <a:pPr marL="800100" marR="0" lvl="1" indent="-342900" algn="just" defTabSz="914400" rtl="0" eaLnBrk="1" fontAlgn="auto" latinLnBrk="0" hangingPunct="1">
              <a:lnSpc>
                <a:spcPct val="94000"/>
              </a:lnSpc>
              <a:spcBef>
                <a:spcPts val="500"/>
              </a:spcBef>
              <a:spcAft>
                <a:spcPts val="20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Access the reviews on the Play Store through the official API or scraping techniques.</a:t>
            </a:r>
          </a:p>
          <a:p>
            <a:pPr marL="800100" marR="0" lvl="1" indent="-342900" algn="just" defTabSz="914400" rtl="0" eaLnBrk="1" fontAlgn="auto" latinLnBrk="0" hangingPunct="1">
              <a:lnSpc>
                <a:spcPct val="94000"/>
              </a:lnSpc>
              <a:spcBef>
                <a:spcPts val="500"/>
              </a:spcBef>
              <a:spcAft>
                <a:spcPts val="20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Gather relevant metadata such as review ratings, timestamps, user demographics (if available), and the text of the reviews.</a:t>
            </a:r>
          </a:p>
          <a:p>
            <a:pPr marL="285750" indent="-285750" algn="just">
              <a:buFont typeface="Wingdings" panose="05000000000000000000" pitchFamily="2" charset="2"/>
              <a:buChar char="q"/>
              <a:defRPr/>
            </a:pPr>
            <a:r>
              <a:rPr kumimoji="0" lang="en-US" sz="15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Data Preprocessing:</a:t>
            </a:r>
          </a:p>
          <a:p>
            <a:pPr marL="742950" marR="0" lvl="1" indent="-285750" algn="just" defTabSz="914400" rtl="0" eaLnBrk="1" fontAlgn="auto" latinLnBrk="0" hangingPunct="1">
              <a:lnSpc>
                <a:spcPct val="94000"/>
              </a:lnSpc>
              <a:spcBef>
                <a:spcPts val="500"/>
              </a:spcBef>
              <a:spcAft>
                <a:spcPts val="20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Clean the data to remove noise, such as irrelevant characters, emojis, or non-English reviews (if your analysis is limited to a specific language).</a:t>
            </a:r>
          </a:p>
          <a:p>
            <a:pPr marL="742950" marR="0" lvl="1" indent="-285750" algn="just" defTabSz="914400" rtl="0" eaLnBrk="1" fontAlgn="auto" latinLnBrk="0" hangingPunct="1">
              <a:lnSpc>
                <a:spcPct val="94000"/>
              </a:lnSpc>
              <a:spcBef>
                <a:spcPts val="500"/>
              </a:spcBef>
              <a:spcAft>
                <a:spcPts val="20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Tokenize the text, convert it to lowercase, remove stop words, and perform stemming or lemmatization to standardize the text.</a:t>
            </a:r>
          </a:p>
          <a:p>
            <a:pPr marL="285750" indent="-285750" algn="just">
              <a:buFont typeface="Wingdings" panose="05000000000000000000" pitchFamily="2" charset="2"/>
              <a:buChar char="q"/>
              <a:defRPr/>
            </a:pPr>
            <a:r>
              <a:rPr kumimoji="0" lang="en-US" sz="15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Sentiment Analysis</a:t>
            </a:r>
            <a:r>
              <a:rPr kumimoji="0" lang="en-US" sz="15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t>
            </a:r>
          </a:p>
          <a:p>
            <a:pPr marL="742950" marR="0" lvl="1" indent="-285750" algn="just" defTabSz="914400" rtl="0" eaLnBrk="1" fontAlgn="auto" latinLnBrk="0" hangingPunct="1">
              <a:lnSpc>
                <a:spcPct val="94000"/>
              </a:lnSpc>
              <a:spcBef>
                <a:spcPts val="500"/>
              </a:spcBef>
              <a:spcAft>
                <a:spcPts val="200"/>
              </a:spcAft>
              <a:buClrTx/>
              <a:buSzTx/>
              <a:buFont typeface="Arial" panose="020B0604020202020204" pitchFamily="34" charset="0"/>
              <a:buChar char="•"/>
              <a:tabLst/>
              <a:defRPr/>
            </a:pPr>
            <a:r>
              <a:rPr kumimoji="0" lang="en-US" sz="15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Apply sentiment analysis techniques to classify reviews as positive, negative, or neutral based on the sentiment expressed in the text.</a:t>
            </a:r>
          </a:p>
          <a:p>
            <a:pPr marL="742950" marR="0" lvl="1" indent="-285750" algn="just" defTabSz="914400" rtl="0" eaLnBrk="1" fontAlgn="auto" latinLnBrk="0" hangingPunct="1">
              <a:lnSpc>
                <a:spcPct val="94000"/>
              </a:lnSpc>
              <a:spcBef>
                <a:spcPts val="500"/>
              </a:spcBef>
              <a:spcAft>
                <a:spcPts val="200"/>
              </a:spcAft>
              <a:buClrTx/>
              <a:buSzTx/>
              <a:buFont typeface="Arial" panose="020B0604020202020204" pitchFamily="34" charset="0"/>
              <a:buChar char="•"/>
              <a:tabLst/>
              <a:defRPr/>
            </a:pPr>
            <a:r>
              <a:rPr kumimoji="0" lang="en-US" sz="15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Use pre-trained models or train your classifier using labelled data if necessary.</a:t>
            </a:r>
          </a:p>
          <a:p>
            <a:pPr marL="285750" indent="-285750" algn="just">
              <a:buFont typeface="Wingdings" panose="05000000000000000000" pitchFamily="2" charset="2"/>
              <a:buChar char="q"/>
              <a:defRPr/>
            </a:pPr>
            <a:endParaRPr kumimoji="0" lang="en-US" sz="15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q"/>
              <a:defRPr/>
            </a:pPr>
            <a:endParaRPr kumimoji="0" lang="en-US" sz="15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742950" marR="0" lvl="1" indent="-285750" algn="just" defTabSz="914400" rtl="0" eaLnBrk="1" fontAlgn="auto" latinLnBrk="0" hangingPunct="1">
              <a:lnSpc>
                <a:spcPct val="94000"/>
              </a:lnSpc>
              <a:spcBef>
                <a:spcPts val="500"/>
              </a:spcBef>
              <a:spcAft>
                <a:spcPts val="20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algn="just">
              <a:defRPr/>
            </a:pPr>
            <a:endParaRPr kumimoji="0" lang="en-US" sz="17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q"/>
              <a:defRPr/>
            </a:pPr>
            <a:endParaRPr kumimoji="0" lang="en-US" sz="17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R="0" lvl="1" algn="just" defTabSz="914400" rtl="0" eaLnBrk="1" fontAlgn="auto" latinLnBrk="0" hangingPunct="1">
              <a:lnSpc>
                <a:spcPct val="94000"/>
              </a:lnSpc>
              <a:spcBef>
                <a:spcPts val="500"/>
              </a:spcBef>
              <a:spcAft>
                <a:spcPts val="200"/>
              </a:spcAft>
              <a:buClrTx/>
              <a:buSzTx/>
              <a:tabLst/>
              <a:defRP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63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25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125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125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1250"/>
                                        <p:tgtEl>
                                          <p:spTgt spid="3">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1250"/>
                                        <p:tgtEl>
                                          <p:spTgt spid="3">
                                            <p:txEl>
                                              <p:pRg st="4" end="4"/>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125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1250"/>
                                        <p:tgtEl>
                                          <p:spTgt spid="3">
                                            <p:txEl>
                                              <p:pRg st="6" end="6"/>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1250"/>
                                        <p:tgtEl>
                                          <p:spTgt spid="3">
                                            <p:txEl>
                                              <p:pRg st="7" end="7"/>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125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down)">
                                      <p:cBhvr>
                                        <p:cTn id="45" dur="1250"/>
                                        <p:tgtEl>
                                          <p:spTgt spid="3">
                                            <p:txEl>
                                              <p:pRg st="9" end="9"/>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1250"/>
                                        <p:tgtEl>
                                          <p:spTgt spid="3">
                                            <p:txEl>
                                              <p:pRg st="10" end="10"/>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wipe(down)">
                                      <p:cBhvr>
                                        <p:cTn id="51" dur="125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09D46123-D21B-F3B9-1947-C2C070733E24}"/>
              </a:ext>
            </a:extLst>
          </p:cNvPr>
          <p:cNvSpPr>
            <a:spLocks noGrp="1"/>
          </p:cNvSpPr>
          <p:nvPr>
            <p:ph type="subTitle" idx="1"/>
          </p:nvPr>
        </p:nvSpPr>
        <p:spPr>
          <a:xfrm>
            <a:off x="1378897" y="1446110"/>
            <a:ext cx="9308677" cy="3536950"/>
          </a:xfrm>
        </p:spPr>
        <p:txBody>
          <a:bodyPr>
            <a:normAutofit fontScale="77500" lnSpcReduction="20000"/>
          </a:bodyPr>
          <a:lstStyle/>
          <a:p>
            <a:pPr marL="285750" indent="-285750" algn="just">
              <a:buFont typeface="Wingdings" panose="05000000000000000000" pitchFamily="2" charset="2"/>
              <a:buChar char="q"/>
            </a:pPr>
            <a:r>
              <a:rPr lang="en-US" sz="1900" b="1" dirty="0">
                <a:latin typeface="Times New Roman" panose="02020603050405020304" pitchFamily="18" charset="0"/>
                <a:cs typeface="Times New Roman" panose="02020603050405020304" pitchFamily="18" charset="0"/>
              </a:rPr>
              <a:t>I</a:t>
            </a:r>
            <a:r>
              <a:rPr lang="en-US" sz="1900" b="1" i="0" dirty="0">
                <a:effectLst/>
                <a:latin typeface="Times New Roman" panose="02020603050405020304" pitchFamily="18" charset="0"/>
                <a:cs typeface="Times New Roman" panose="02020603050405020304" pitchFamily="18" charset="0"/>
              </a:rPr>
              <a:t>dentify Trends and Insights:</a:t>
            </a:r>
          </a:p>
          <a:p>
            <a:pPr marL="742950" lvl="1" indent="-285750"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Analyze patterns and trends in the data. Look for recurring issues, common praise, or specific feature requests.</a:t>
            </a:r>
          </a:p>
          <a:p>
            <a:pPr marL="742950" lvl="1" indent="-285750"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Quantify the frequency of different sentiments and topics to </a:t>
            </a:r>
            <a:r>
              <a:rPr lang="en-US" sz="1900" b="0" i="0" dirty="0" err="1">
                <a:effectLst/>
                <a:latin typeface="Times New Roman" panose="02020603050405020304" pitchFamily="18" charset="0"/>
                <a:cs typeface="Times New Roman" panose="02020603050405020304" pitchFamily="18" charset="0"/>
              </a:rPr>
              <a:t>prioritise</a:t>
            </a:r>
            <a:r>
              <a:rPr lang="en-US" sz="1900" b="0" i="0" dirty="0">
                <a:effectLst/>
                <a:latin typeface="Times New Roman" panose="02020603050405020304" pitchFamily="18" charset="0"/>
                <a:cs typeface="Times New Roman" panose="02020603050405020304" pitchFamily="18" charset="0"/>
              </a:rPr>
              <a:t> areas for improvement.</a:t>
            </a:r>
          </a:p>
          <a:p>
            <a:pPr marL="285750" indent="-285750" algn="just">
              <a:buFont typeface="Wingdings" panose="05000000000000000000" pitchFamily="2" charset="2"/>
              <a:buChar char="q"/>
            </a:pPr>
            <a:r>
              <a:rPr lang="en-US" sz="1900" b="1" i="0" dirty="0">
                <a:effectLst/>
                <a:latin typeface="Times New Roman" panose="02020603050405020304" pitchFamily="18" charset="0"/>
                <a:cs typeface="Times New Roman" panose="02020603050405020304" pitchFamily="18" charset="0"/>
              </a:rPr>
              <a:t>Feedback Integration:</a:t>
            </a:r>
          </a:p>
          <a:p>
            <a:pPr marL="742950" lvl="1" indent="-285750"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Integrate the insights gained from the analysis into the app development or improvement process.</a:t>
            </a:r>
          </a:p>
          <a:p>
            <a:pPr marL="742950" lvl="1" indent="-285750"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Prioritize and </a:t>
            </a:r>
            <a:r>
              <a:rPr lang="en-US" sz="1900" b="0" i="0" dirty="0" err="1">
                <a:effectLst/>
                <a:latin typeface="Times New Roman" panose="02020603050405020304" pitchFamily="18" charset="0"/>
                <a:cs typeface="Times New Roman" panose="02020603050405020304" pitchFamily="18" charset="0"/>
              </a:rPr>
              <a:t>categorise</a:t>
            </a:r>
            <a:r>
              <a:rPr lang="en-US" sz="1900" b="0" i="0" dirty="0">
                <a:effectLst/>
                <a:latin typeface="Times New Roman" panose="02020603050405020304" pitchFamily="18" charset="0"/>
                <a:cs typeface="Times New Roman" panose="02020603050405020304" pitchFamily="18" charset="0"/>
              </a:rPr>
              <a:t> feedback based on severity, impact, and feasibility of implementation.</a:t>
            </a:r>
          </a:p>
          <a:p>
            <a:pPr marL="285750" indent="-285750" algn="just">
              <a:buFont typeface="Wingdings" panose="05000000000000000000" pitchFamily="2" charset="2"/>
              <a:buChar char="q"/>
            </a:pPr>
            <a:r>
              <a:rPr lang="en-US" sz="1900" b="1" i="0" dirty="0">
                <a:effectLst/>
                <a:latin typeface="Times New Roman" panose="02020603050405020304" pitchFamily="18" charset="0"/>
                <a:cs typeface="Times New Roman" panose="02020603050405020304" pitchFamily="18" charset="0"/>
              </a:rPr>
              <a:t>Continuous Monitoring and Iteration:</a:t>
            </a:r>
          </a:p>
          <a:p>
            <a:pPr marL="742950" lvl="1" indent="-285750"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Set up automated systems to regularly collect and </a:t>
            </a:r>
            <a:r>
              <a:rPr lang="en-US" sz="1900" b="0" i="0" dirty="0" err="1">
                <a:effectLst/>
                <a:latin typeface="Times New Roman" panose="02020603050405020304" pitchFamily="18" charset="0"/>
                <a:cs typeface="Times New Roman" panose="02020603050405020304" pitchFamily="18" charset="0"/>
              </a:rPr>
              <a:t>analyse</a:t>
            </a:r>
            <a:r>
              <a:rPr lang="en-US" sz="1900" b="0" i="0" dirty="0">
                <a:effectLst/>
                <a:latin typeface="Times New Roman" panose="02020603050405020304" pitchFamily="18" charset="0"/>
                <a:cs typeface="Times New Roman" panose="02020603050405020304" pitchFamily="18" charset="0"/>
              </a:rPr>
              <a:t> new reviews as they come in.</a:t>
            </a:r>
          </a:p>
          <a:p>
            <a:pPr marL="742950" lvl="1" indent="-285750"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Continuously iterate on the app or service based on ongoing feedback to maintain and improve user satisfaction.</a:t>
            </a:r>
          </a:p>
          <a:p>
            <a:pPr marL="285750" indent="-285750" algn="just">
              <a:buFont typeface="Wingdings" panose="05000000000000000000" pitchFamily="2" charset="2"/>
              <a:buChar char="q"/>
            </a:pPr>
            <a:r>
              <a:rPr lang="en-US" sz="1900" b="1" i="0" dirty="0">
                <a:effectLst/>
                <a:latin typeface="Times New Roman" panose="02020603050405020304" pitchFamily="18" charset="0"/>
                <a:cs typeface="Times New Roman" panose="02020603050405020304" pitchFamily="18" charset="0"/>
              </a:rPr>
              <a:t>Evaluation:</a:t>
            </a:r>
          </a:p>
          <a:p>
            <a:pPr marL="742950" lvl="1" indent="-285750"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Regularly evaluate the effectiveness of the changes made based on the feedback analysis.</a:t>
            </a:r>
          </a:p>
          <a:p>
            <a:pPr marL="742950" lvl="1" indent="-285750"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Measure metrics such as user retention, app ratings, and user engagement to assess the impact of improvements.</a:t>
            </a:r>
          </a:p>
          <a:p>
            <a:pPr algn="just"/>
            <a:endParaRPr lang="en-IN" dirty="0"/>
          </a:p>
        </p:txBody>
      </p:sp>
    </p:spTree>
    <p:extLst>
      <p:ext uri="{BB962C8B-B14F-4D97-AF65-F5344CB8AC3E}">
        <p14:creationId xmlns:p14="http://schemas.microsoft.com/office/powerpoint/2010/main" val="367521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1250"/>
                                        <p:tgtEl>
                                          <p:spTgt spid="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1250"/>
                                        <p:tgtEl>
                                          <p:spTgt spid="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125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down)">
                                      <p:cBhvr>
                                        <p:cTn id="18" dur="1250"/>
                                        <p:tgtEl>
                                          <p:spTgt spid="7">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down)">
                                      <p:cBhvr>
                                        <p:cTn id="21" dur="1250"/>
                                        <p:tgtEl>
                                          <p:spTgt spid="7">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wipe(down)">
                                      <p:cBhvr>
                                        <p:cTn id="24" dur="125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wipe(down)">
                                      <p:cBhvr>
                                        <p:cTn id="29" dur="1250"/>
                                        <p:tgtEl>
                                          <p:spTgt spid="7">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wipe(down)">
                                      <p:cBhvr>
                                        <p:cTn id="32" dur="1250"/>
                                        <p:tgtEl>
                                          <p:spTgt spid="7">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wipe(down)">
                                      <p:cBhvr>
                                        <p:cTn id="35" dur="1250"/>
                                        <p:tgtEl>
                                          <p:spTgt spid="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wipe(down)">
                                      <p:cBhvr>
                                        <p:cTn id="40" dur="1250"/>
                                        <p:tgtEl>
                                          <p:spTgt spid="7">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wipe(down)">
                                      <p:cBhvr>
                                        <p:cTn id="43" dur="1250"/>
                                        <p:tgtEl>
                                          <p:spTgt spid="7">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
                                            <p:txEl>
                                              <p:pRg st="11" end="11"/>
                                            </p:txEl>
                                          </p:spTgt>
                                        </p:tgtEl>
                                        <p:attrNameLst>
                                          <p:attrName>style.visibility</p:attrName>
                                        </p:attrNameLst>
                                      </p:cBhvr>
                                      <p:to>
                                        <p:strVal val="visible"/>
                                      </p:to>
                                    </p:set>
                                    <p:animEffect transition="in" filter="wipe(down)">
                                      <p:cBhvr>
                                        <p:cTn id="46" dur="125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a:xfrm>
            <a:off x="586246" y="514965"/>
            <a:ext cx="4858460" cy="1266210"/>
          </a:xfrm>
        </p:spPr>
        <p:txBody>
          <a:bodyPr/>
          <a:lstStyle/>
          <a:p>
            <a:r>
              <a:rPr lang="en-IN" dirty="0"/>
              <a:t>TECHNOLOGY USED </a:t>
            </a:r>
            <a:endParaRPr lang="en-US" dirty="0"/>
          </a:p>
        </p:txBody>
      </p:sp>
      <p:sp>
        <p:nvSpPr>
          <p:cNvPr id="4" name="Text Placeholder 3">
            <a:extLst>
              <a:ext uri="{FF2B5EF4-FFF2-40B4-BE49-F238E27FC236}">
                <a16:creationId xmlns:a16="http://schemas.microsoft.com/office/drawing/2014/main" id="{88A3B9A3-E4C7-4E87-9EAE-EBDC28D24C12}"/>
              </a:ext>
            </a:extLst>
          </p:cNvPr>
          <p:cNvSpPr>
            <a:spLocks noGrp="1"/>
          </p:cNvSpPr>
          <p:nvPr>
            <p:ph type="body" sz="half" idx="2"/>
          </p:nvPr>
        </p:nvSpPr>
        <p:spPr>
          <a:xfrm>
            <a:off x="306426" y="2143125"/>
            <a:ext cx="5408574" cy="4457699"/>
          </a:xfrm>
        </p:spPr>
        <p:txBody>
          <a:bodyPr/>
          <a:lstStyle/>
          <a:p>
            <a:pPr algn="just">
              <a:buFont typeface="Wingdings" panose="05000000000000000000" pitchFamily="2" charset="2"/>
              <a:buChar char="v"/>
            </a:pPr>
            <a:r>
              <a:rPr lang="en-IN" b="1" i="0" u="sng" dirty="0">
                <a:solidFill>
                  <a:srgbClr val="ECECEC"/>
                </a:solidFill>
                <a:effectLst/>
                <a:latin typeface="Times New Roman" panose="02020603050405020304" pitchFamily="18" charset="0"/>
                <a:cs typeface="Times New Roman" panose="02020603050405020304" pitchFamily="18" charset="0"/>
              </a:rPr>
              <a:t>Data Collection and Preprocessing:</a:t>
            </a:r>
          </a:p>
          <a:p>
            <a:pPr algn="just">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Python: A versatile programming language for data manipulation and analysis.</a:t>
            </a:r>
          </a:p>
          <a:p>
            <a:pPr algn="just">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Pandas: Python library for data manipulation and analysis, useful for handling structured data.</a:t>
            </a:r>
          </a:p>
          <a:p>
            <a:pPr algn="just">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NumPy: Python library for numerical computations, often used in conjunction with Pandas.</a:t>
            </a:r>
          </a:p>
          <a:p>
            <a:pPr algn="just">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Google Play Store API: For programmatically accessing Play Store app data.</a:t>
            </a:r>
          </a:p>
          <a:p>
            <a:pPr algn="just">
              <a:buFont typeface="Arial" panose="020B0604020202020204" pitchFamily="34" charset="0"/>
              <a:buChar char="•"/>
            </a:pPr>
            <a:endParaRPr lang="en-IN" b="0" i="0" dirty="0">
              <a:solidFill>
                <a:srgbClr val="ECECEC"/>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i="0" u="sng" dirty="0">
                <a:solidFill>
                  <a:srgbClr val="ECECEC"/>
                </a:solidFill>
                <a:effectLst/>
                <a:latin typeface="Times New Roman" panose="02020603050405020304" pitchFamily="18" charset="0"/>
                <a:cs typeface="Times New Roman" panose="02020603050405020304" pitchFamily="18" charset="0"/>
              </a:rPr>
              <a:t>Data Analysis and Visualization:</a:t>
            </a:r>
          </a:p>
          <a:p>
            <a:pPr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Matplotlib and Seaborn: Python libraries for creating static visualizations.</a:t>
            </a:r>
          </a:p>
          <a:p>
            <a:pPr algn="just">
              <a:buFont typeface="Arial" panose="020B0604020202020204" pitchFamily="34" charset="0"/>
              <a:buChar char="•"/>
            </a:pPr>
            <a:r>
              <a:rPr lang="en-US" b="0" i="0" dirty="0" err="1">
                <a:solidFill>
                  <a:srgbClr val="ECECEC"/>
                </a:solidFill>
                <a:effectLst/>
                <a:latin typeface="Times New Roman" panose="02020603050405020304" pitchFamily="18" charset="0"/>
                <a:cs typeface="Times New Roman" panose="02020603050405020304" pitchFamily="18" charset="0"/>
              </a:rPr>
              <a:t>Plotly</a:t>
            </a:r>
            <a:r>
              <a:rPr lang="en-US" b="0" i="0" dirty="0">
                <a:solidFill>
                  <a:srgbClr val="ECECEC"/>
                </a:solidFill>
                <a:effectLst/>
                <a:latin typeface="Times New Roman" panose="02020603050405020304" pitchFamily="18" charset="0"/>
                <a:cs typeface="Times New Roman" panose="02020603050405020304" pitchFamily="18" charset="0"/>
              </a:rPr>
              <a:t>: Python library for creating interactive and dynamic visualizations.</a:t>
            </a:r>
          </a:p>
          <a:p>
            <a:pPr algn="just">
              <a:buFont typeface="Arial" panose="020B0604020202020204" pitchFamily="34" charset="0"/>
              <a:buChar char="•"/>
            </a:pPr>
            <a:endParaRPr lang="en-IN" b="0" i="0" dirty="0">
              <a:solidFill>
                <a:srgbClr val="ECECEC"/>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b="0" i="0" dirty="0">
              <a:solidFill>
                <a:srgbClr val="ECECEC"/>
              </a:solidFill>
              <a:effectLst/>
              <a:latin typeface="Times New Roman" panose="02020603050405020304" pitchFamily="18" charset="0"/>
              <a:cs typeface="Times New Roman" panose="02020603050405020304" pitchFamily="18" charset="0"/>
            </a:endParaRPr>
          </a:p>
          <a:p>
            <a:endParaRPr lang="en-US" dirty="0"/>
          </a:p>
        </p:txBody>
      </p:sp>
      <p:sp>
        <p:nvSpPr>
          <p:cNvPr id="15" name="Rectangle 14">
            <a:extLst>
              <a:ext uri="{FF2B5EF4-FFF2-40B4-BE49-F238E27FC236}">
                <a16:creationId xmlns:a16="http://schemas.microsoft.com/office/drawing/2014/main" id="{AC554412-74B2-767D-8F16-9ABAD78FEDC5}"/>
              </a:ext>
            </a:extLst>
          </p:cNvPr>
          <p:cNvSpPr/>
          <p:nvPr/>
        </p:nvSpPr>
        <p:spPr>
          <a:xfrm>
            <a:off x="6181725" y="0"/>
            <a:ext cx="6010275" cy="6858000"/>
          </a:xfrm>
          <a:prstGeom prst="rect">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blipFill>
                <a:blip r:embed="rId2"/>
                <a:stretch>
                  <a:fillRect/>
                </a:stretch>
              </a:blipFill>
            </a:endParaRPr>
          </a:p>
        </p:txBody>
      </p:sp>
      <p:sp>
        <p:nvSpPr>
          <p:cNvPr id="16" name="TextBox 15">
            <a:extLst>
              <a:ext uri="{FF2B5EF4-FFF2-40B4-BE49-F238E27FC236}">
                <a16:creationId xmlns:a16="http://schemas.microsoft.com/office/drawing/2014/main" id="{7B46D70F-4B6C-8764-1CF7-A409766FB1A7}"/>
              </a:ext>
            </a:extLst>
          </p:cNvPr>
          <p:cNvSpPr txBox="1"/>
          <p:nvPr/>
        </p:nvSpPr>
        <p:spPr>
          <a:xfrm>
            <a:off x="6286500" y="238125"/>
            <a:ext cx="5667375" cy="646330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Exploratory Data Analysis (EDA) techniques: Statistical methods and visualization tools to understand data distributions, correlations, and patterns.</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i="0" u="sng" dirty="0">
                <a:solidFill>
                  <a:srgbClr val="ECECEC"/>
                </a:solidFill>
                <a:effectLst/>
                <a:latin typeface="Times New Roman" panose="02020603050405020304" pitchFamily="18" charset="0"/>
                <a:cs typeface="Times New Roman" panose="02020603050405020304" pitchFamily="18" charset="0"/>
              </a:rPr>
              <a:t>Machine Learning:</a:t>
            </a:r>
          </a:p>
          <a:p>
            <a:pPr marL="285750" indent="-28575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Scikit-learn: Python library for machine learning tasks such as classification, regression, and clustering.</a:t>
            </a:r>
          </a:p>
          <a:p>
            <a:pPr marL="285750" indent="-28575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TensorFlow: Deep learning frameworks for building and training custom machine learning models.</a:t>
            </a:r>
          </a:p>
          <a:p>
            <a:pPr marL="285750" indent="-28575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Ensemble learning techniques: Methods like Random Forests or Gradient Boosting for predictive modelling.</a:t>
            </a:r>
          </a:p>
          <a:p>
            <a:pPr marL="285750" indent="-285750"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b="1" i="0" u="sng" dirty="0">
                <a:solidFill>
                  <a:srgbClr val="ECECEC"/>
                </a:solidFill>
                <a:effectLst/>
                <a:latin typeface="Times New Roman" panose="02020603050405020304" pitchFamily="18" charset="0"/>
                <a:cs typeface="Times New Roman" panose="02020603050405020304" pitchFamily="18" charset="0"/>
              </a:rPr>
              <a:t>Deployment and Visualization:</a:t>
            </a:r>
          </a:p>
          <a:p>
            <a:pPr marL="285750" indent="-285750" algn="just">
              <a:buFont typeface="Arial" panose="020B0604020202020204" pitchFamily="34" charset="0"/>
              <a:buChar char="•"/>
            </a:pPr>
            <a:r>
              <a:rPr lang="en-IN" b="0" i="0" dirty="0" err="1">
                <a:solidFill>
                  <a:srgbClr val="ECECEC"/>
                </a:solidFill>
                <a:effectLst/>
                <a:latin typeface="Times New Roman" panose="02020603050405020304" pitchFamily="18" charset="0"/>
                <a:cs typeface="Times New Roman" panose="02020603050405020304" pitchFamily="18" charset="0"/>
              </a:rPr>
              <a:t>Jupyter</a:t>
            </a:r>
            <a:r>
              <a:rPr lang="en-IN" b="0" i="0" dirty="0">
                <a:solidFill>
                  <a:srgbClr val="ECECEC"/>
                </a:solidFill>
                <a:effectLst/>
                <a:latin typeface="Times New Roman" panose="02020603050405020304" pitchFamily="18" charset="0"/>
                <a:cs typeface="Times New Roman" panose="02020603050405020304" pitchFamily="18" charset="0"/>
              </a:rPr>
              <a:t> Notebooks: Interactive computing environment for data analysis and visualization.</a:t>
            </a:r>
          </a:p>
          <a:p>
            <a:pPr marL="285750" indent="-285750" algn="just">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Flask or Django: Python web frameworks for building interactive dashboards or web applications.</a:t>
            </a:r>
          </a:p>
          <a:p>
            <a:pPr marL="285750" indent="-285750" algn="just">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Heroku or AWS: Platforms for deploying and hosting web applications.</a:t>
            </a:r>
          </a:p>
          <a:p>
            <a:pPr marL="285750" indent="-285750"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0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125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125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125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125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down)">
                                      <p:cBhvr>
                                        <p:cTn id="32" dur="125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125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125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125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1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solidFill>
            <a:schemeClr val="bg1"/>
          </a:solidFill>
        </a:ln>
      </a:spPr>
      <a:bodyPr rtlCol="0" anchor="ctr"/>
      <a:lstStyle>
        <a:defPPr algn="ctr">
          <a:defRPr dirty="0">
            <a:blipFill>
              <a:blip xmlns:r="http://schemas.openxmlformats.org/officeDocument/2006/relationships" r:embed="rId1"/>
              <a:stretch>
                <a:fillRect/>
              </a:stretch>
            </a:blipFill>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win32_fixed" id="{558D5976-FB30-4A95-BB80-CA116B0EB176}" vid="{E687FBBE-46FC-480B-AF08-1C12C660A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E2FB8F-FBDB-405A-A6AC-9CF7C85919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C2BBCC-A5B7-4DDE-8795-98160FD34D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Trading cards</Template>
  <TotalTime>2674</TotalTime>
  <Words>1973</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Impact</vt:lpstr>
      <vt:lpstr>Times New Roman</vt:lpstr>
      <vt:lpstr>Wingdings</vt:lpstr>
      <vt:lpstr>Crop</vt:lpstr>
      <vt:lpstr>PLAY STORE APP REVIEW ANALYSIS</vt:lpstr>
      <vt:lpstr>OUTLINE</vt:lpstr>
      <vt:lpstr>INTRODUCTION</vt:lpstr>
      <vt:lpstr> Problem Statement </vt:lpstr>
      <vt:lpstr>PROPOSED SOLUTION </vt:lpstr>
      <vt:lpstr>PowerPoint Presentation</vt:lpstr>
      <vt:lpstr>SYSTEM APPROACH</vt:lpstr>
      <vt:lpstr>PowerPoint Presentation</vt:lpstr>
      <vt:lpstr>TECHNOLOGY USED </vt:lpstr>
      <vt:lpstr>PowerPoint Presentation</vt:lpstr>
      <vt:lpstr>CODE</vt:lpstr>
      <vt:lpstr>PowerPoint Presentation</vt:lpstr>
      <vt:lpstr>CONCLUSION </vt:lpstr>
      <vt:lpstr>REFERENCES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STORE APP REVIEW ANALYSIS</dc:title>
  <dc:creator>garima saini</dc:creator>
  <cp:lastModifiedBy>Garima saini</cp:lastModifiedBy>
  <cp:revision>3</cp:revision>
  <dcterms:created xsi:type="dcterms:W3CDTF">2024-03-20T07:06:32Z</dcterms:created>
  <dcterms:modified xsi:type="dcterms:W3CDTF">2024-03-23T07:33:38Z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