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jdAvcR2yULsA5hjBN8XYQPH4Y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9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a:extLst>
            <a:ext uri="{FF2B5EF4-FFF2-40B4-BE49-F238E27FC236}">
              <a16:creationId xmlns:a16="http://schemas.microsoft.com/office/drawing/2014/main" id="{CA3C3C2A-9552-04B9-EAF7-AD778C80859C}"/>
            </a:ext>
          </a:extLst>
        </p:cNvPr>
        <p:cNvGrpSpPr/>
        <p:nvPr/>
      </p:nvGrpSpPr>
      <p:grpSpPr>
        <a:xfrm>
          <a:off x="0" y="0"/>
          <a:ext cx="0" cy="0"/>
          <a:chOff x="0" y="0"/>
          <a:chExt cx="0" cy="0"/>
        </a:xfrm>
      </p:grpSpPr>
      <p:sp>
        <p:nvSpPr>
          <p:cNvPr id="241" name="Google Shape;241;p18:notes">
            <a:extLst>
              <a:ext uri="{FF2B5EF4-FFF2-40B4-BE49-F238E27FC236}">
                <a16:creationId xmlns:a16="http://schemas.microsoft.com/office/drawing/2014/main" id="{F3E661AA-B452-019D-6936-FE6404A251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8:notes">
            <a:extLst>
              <a:ext uri="{FF2B5EF4-FFF2-40B4-BE49-F238E27FC236}">
                <a16:creationId xmlns:a16="http://schemas.microsoft.com/office/drawing/2014/main" id="{157E8B8C-B13E-70A6-A719-FCA4D7932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14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258" b="-9257"/>
            </a:stretch>
          </a:blipFill>
          <a:ln>
            <a:noFill/>
          </a:ln>
        </p:spPr>
        <p:txBody>
          <a:bodyPr/>
          <a:lstStyle/>
          <a:p>
            <a:endParaRPr lang="en-US"/>
          </a:p>
        </p:txBody>
      </p:sp>
      <p:sp>
        <p:nvSpPr>
          <p:cNvPr id="85" name="Google Shape;85;p1"/>
          <p:cNvSpPr/>
          <p:nvPr/>
        </p:nvSpPr>
        <p:spPr>
          <a:xfrm>
            <a:off x="1028700" y="4157101"/>
            <a:ext cx="4753997" cy="5751838"/>
          </a:xfrm>
          <a:custGeom>
            <a:avLst/>
            <a:gdLst/>
            <a:ahLst/>
            <a:cxnLst/>
            <a:rect l="l" t="t" r="r" b="b"/>
            <a:pathLst>
              <a:path w="4753997" h="5751838" extrusionOk="0">
                <a:moveTo>
                  <a:pt x="0" y="0"/>
                </a:moveTo>
                <a:lnTo>
                  <a:pt x="4753997" y="0"/>
                </a:lnTo>
                <a:lnTo>
                  <a:pt x="4753997" y="5751839"/>
                </a:lnTo>
                <a:lnTo>
                  <a:pt x="0" y="5751839"/>
                </a:lnTo>
                <a:lnTo>
                  <a:pt x="0" y="0"/>
                </a:lnTo>
                <a:close/>
              </a:path>
            </a:pathLst>
          </a:custGeom>
          <a:blipFill rotWithShape="1">
            <a:blip r:embed="rId4">
              <a:alphaModFix/>
            </a:blip>
            <a:stretch>
              <a:fillRect t="-18414" r="-1816" b="-7892"/>
            </a:stretch>
          </a:blipFill>
          <a:ln>
            <a:noFill/>
          </a:ln>
        </p:spPr>
        <p:txBody>
          <a:bodyPr/>
          <a:lstStyle/>
          <a:p>
            <a:endParaRPr lang="en-US"/>
          </a:p>
        </p:txBody>
      </p:sp>
      <p:sp>
        <p:nvSpPr>
          <p:cNvPr id="86" name="Google Shape;86;p1"/>
          <p:cNvSpPr/>
          <p:nvPr/>
        </p:nvSpPr>
        <p:spPr>
          <a:xfrm>
            <a:off x="5782697" y="4157101"/>
            <a:ext cx="3221583" cy="5751838"/>
          </a:xfrm>
          <a:custGeom>
            <a:avLst/>
            <a:gdLst/>
            <a:ahLst/>
            <a:cxnLst/>
            <a:rect l="l" t="t" r="r" b="b"/>
            <a:pathLst>
              <a:path w="3221583" h="5751838" extrusionOk="0">
                <a:moveTo>
                  <a:pt x="0" y="0"/>
                </a:moveTo>
                <a:lnTo>
                  <a:pt x="3221584" y="0"/>
                </a:lnTo>
                <a:lnTo>
                  <a:pt x="3221584" y="5751839"/>
                </a:lnTo>
                <a:lnTo>
                  <a:pt x="0" y="5751839"/>
                </a:lnTo>
                <a:lnTo>
                  <a:pt x="0" y="0"/>
                </a:lnTo>
                <a:close/>
              </a:path>
            </a:pathLst>
          </a:custGeom>
          <a:blipFill rotWithShape="1">
            <a:blip r:embed="rId5">
              <a:alphaModFix/>
            </a:blip>
            <a:stretch>
              <a:fillRect l="-52095" t="-13431" r="-50690"/>
            </a:stretch>
          </a:blipFill>
          <a:ln>
            <a:noFill/>
          </a:ln>
        </p:spPr>
        <p:txBody>
          <a:bodyPr/>
          <a:lstStyle/>
          <a:p>
            <a:endParaRPr lang="en-US"/>
          </a:p>
        </p:txBody>
      </p:sp>
      <p:sp>
        <p:nvSpPr>
          <p:cNvPr id="87" name="Google Shape;87;p1"/>
          <p:cNvSpPr txBox="1"/>
          <p:nvPr/>
        </p:nvSpPr>
        <p:spPr>
          <a:xfrm>
            <a:off x="1957991" y="993314"/>
            <a:ext cx="14026710" cy="1915870"/>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5199" b="1" i="0" u="none" strike="noStrike" cap="none">
                <a:solidFill>
                  <a:srgbClr val="000000"/>
                </a:solidFill>
                <a:latin typeface="Arial"/>
                <a:ea typeface="Arial"/>
                <a:cs typeface="Arial"/>
                <a:sym typeface="Arial"/>
              </a:rPr>
              <a:t>SEGMENTATION ANALYSIS FOR MEJURI - JEWELLERY BRAND</a:t>
            </a:r>
            <a:endParaRPr/>
          </a:p>
        </p:txBody>
      </p:sp>
      <p:sp>
        <p:nvSpPr>
          <p:cNvPr id="88" name="Google Shape;88;p1"/>
          <p:cNvSpPr txBox="1"/>
          <p:nvPr/>
        </p:nvSpPr>
        <p:spPr>
          <a:xfrm>
            <a:off x="9565211" y="6229717"/>
            <a:ext cx="8429636" cy="3535681"/>
          </a:xfrm>
          <a:prstGeom prst="rect">
            <a:avLst/>
          </a:prstGeom>
          <a:noFill/>
          <a:ln>
            <a:noFill/>
          </a:ln>
        </p:spPr>
        <p:txBody>
          <a:bodyPr spcFirstLastPara="1" wrap="square" lIns="0" tIns="0" rIns="0" bIns="0" anchor="t" anchorCtr="0">
            <a:spAutoFit/>
          </a:bodyPr>
          <a:lstStyle/>
          <a:p>
            <a:pPr marL="0" marR="0" lvl="0" indent="0" algn="r" rtl="0">
              <a:lnSpc>
                <a:spcPct val="140012"/>
              </a:lnSpc>
              <a:spcBef>
                <a:spcPts val="0"/>
              </a:spcBef>
              <a:spcAft>
                <a:spcPts val="0"/>
              </a:spcAft>
              <a:buNone/>
            </a:pPr>
            <a:r>
              <a:rPr lang="en-US" sz="3299" b="1" i="0" u="none" strike="noStrike" cap="none">
                <a:solidFill>
                  <a:srgbClr val="000000"/>
                </a:solidFill>
                <a:latin typeface="Arial"/>
                <a:ea typeface="Arial"/>
                <a:cs typeface="Arial"/>
                <a:sym typeface="Arial"/>
              </a:rPr>
              <a:t>GROUP 3</a:t>
            </a:r>
            <a:r>
              <a:rPr lang="en-US" sz="3299" b="0" i="0" u="none" strike="noStrike" cap="none">
                <a:solidFill>
                  <a:srgbClr val="000000"/>
                </a:solidFill>
                <a:latin typeface="Arial"/>
                <a:ea typeface="Arial"/>
                <a:cs typeface="Arial"/>
                <a:sym typeface="Arial"/>
              </a:rPr>
              <a:t> </a:t>
            </a:r>
            <a:endParaRPr/>
          </a:p>
          <a:p>
            <a:pPr marL="0" marR="0" lvl="0" indent="0" algn="r" rtl="0">
              <a:lnSpc>
                <a:spcPct val="140012"/>
              </a:lnSpc>
              <a:spcBef>
                <a:spcPts val="0"/>
              </a:spcBef>
              <a:spcAft>
                <a:spcPts val="0"/>
              </a:spcAft>
              <a:buNone/>
            </a:pPr>
            <a:r>
              <a:rPr lang="en-US" sz="3299" b="0" i="0" u="none" strike="noStrike" cap="none">
                <a:solidFill>
                  <a:srgbClr val="000000"/>
                </a:solidFill>
                <a:latin typeface="Arial"/>
                <a:ea typeface="Arial"/>
                <a:cs typeface="Arial"/>
                <a:sym typeface="Arial"/>
              </a:rPr>
              <a:t>SOUNDARYA CHANDRA MOHAN</a:t>
            </a:r>
            <a:endParaRPr/>
          </a:p>
          <a:p>
            <a:pPr marL="0" marR="0" lvl="0" indent="0" algn="r" rtl="0">
              <a:lnSpc>
                <a:spcPct val="140012"/>
              </a:lnSpc>
              <a:spcBef>
                <a:spcPts val="0"/>
              </a:spcBef>
              <a:spcAft>
                <a:spcPts val="0"/>
              </a:spcAft>
              <a:buNone/>
            </a:pPr>
            <a:r>
              <a:rPr lang="en-US" sz="3299" b="0" i="0" u="none" strike="noStrike" cap="none">
                <a:solidFill>
                  <a:srgbClr val="000000"/>
                </a:solidFill>
                <a:latin typeface="Arial"/>
                <a:ea typeface="Arial"/>
                <a:cs typeface="Arial"/>
                <a:sym typeface="Arial"/>
              </a:rPr>
              <a:t>GARIMA VIJAY</a:t>
            </a:r>
            <a:endParaRPr/>
          </a:p>
          <a:p>
            <a:pPr marL="0" marR="0" lvl="0" indent="0" algn="r" rtl="0">
              <a:lnSpc>
                <a:spcPct val="140012"/>
              </a:lnSpc>
              <a:spcBef>
                <a:spcPts val="0"/>
              </a:spcBef>
              <a:spcAft>
                <a:spcPts val="0"/>
              </a:spcAft>
              <a:buNone/>
            </a:pPr>
            <a:r>
              <a:rPr lang="en-US" sz="3299" b="0" i="0" u="none" strike="noStrike" cap="none">
                <a:solidFill>
                  <a:srgbClr val="000000"/>
                </a:solidFill>
                <a:latin typeface="Arial"/>
                <a:ea typeface="Arial"/>
                <a:cs typeface="Arial"/>
                <a:sym typeface="Arial"/>
              </a:rPr>
              <a:t>JAGTESHWAR SINGH BEDI</a:t>
            </a:r>
            <a:endParaRPr/>
          </a:p>
          <a:p>
            <a:pPr marL="0" marR="0" lvl="0" indent="0" algn="r" rtl="0">
              <a:lnSpc>
                <a:spcPct val="140012"/>
              </a:lnSpc>
              <a:spcBef>
                <a:spcPts val="0"/>
              </a:spcBef>
              <a:spcAft>
                <a:spcPts val="0"/>
              </a:spcAft>
              <a:buNone/>
            </a:pPr>
            <a:r>
              <a:rPr lang="en-US" sz="3299" b="0" i="0" u="none" strike="noStrike" cap="none">
                <a:solidFill>
                  <a:srgbClr val="000000"/>
                </a:solidFill>
                <a:latin typeface="Arial"/>
                <a:ea typeface="Arial"/>
                <a:cs typeface="Arial"/>
                <a:sym typeface="Arial"/>
              </a:rPr>
              <a:t>HARSHINI SHAIK</a:t>
            </a:r>
            <a:endParaRPr/>
          </a:p>
          <a:p>
            <a:pPr marL="0" marR="0" lvl="0" indent="0" algn="r" rtl="0">
              <a:lnSpc>
                <a:spcPct val="140012"/>
              </a:lnSpc>
              <a:spcBef>
                <a:spcPts val="0"/>
              </a:spcBef>
              <a:spcAft>
                <a:spcPts val="0"/>
              </a:spcAft>
              <a:buNone/>
            </a:pPr>
            <a:endParaRPr sz="3299"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grpSp>
        <p:nvGrpSpPr>
          <p:cNvPr id="170" name="Google Shape;170;p10"/>
          <p:cNvGrpSpPr/>
          <p:nvPr/>
        </p:nvGrpSpPr>
        <p:grpSpPr>
          <a:xfrm>
            <a:off x="14890886" y="-115899"/>
            <a:ext cx="3397115" cy="6956031"/>
            <a:chOff x="0" y="0"/>
            <a:chExt cx="4529486" cy="9274708"/>
          </a:xfrm>
        </p:grpSpPr>
        <p:sp>
          <p:nvSpPr>
            <p:cNvPr id="171" name="Google Shape;171;p10"/>
            <p:cNvSpPr/>
            <p:nvPr/>
          </p:nvSpPr>
          <p:spPr>
            <a:xfrm>
              <a:off x="0" y="0"/>
              <a:ext cx="4529486" cy="452946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4">
                <a:alphaModFix/>
              </a:blip>
              <a:stretch>
                <a:fillRect t="-24998" b="-24998"/>
              </a:stretch>
            </a:blipFill>
            <a:ln>
              <a:noFill/>
            </a:ln>
          </p:spPr>
          <p:txBody>
            <a:bodyPr/>
            <a:lstStyle/>
            <a:p>
              <a:endParaRPr lang="en-US"/>
            </a:p>
          </p:txBody>
        </p:sp>
        <p:sp>
          <p:nvSpPr>
            <p:cNvPr id="172" name="Google Shape;172;p10"/>
            <p:cNvSpPr/>
            <p:nvPr/>
          </p:nvSpPr>
          <p:spPr>
            <a:xfrm>
              <a:off x="0" y="4745241"/>
              <a:ext cx="4529486" cy="452946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grpSp>
      <p:sp>
        <p:nvSpPr>
          <p:cNvPr id="173" name="Google Shape;173;p10"/>
          <p:cNvSpPr/>
          <p:nvPr/>
        </p:nvSpPr>
        <p:spPr>
          <a:xfrm>
            <a:off x="1705798" y="2242068"/>
            <a:ext cx="11202463" cy="4938407"/>
          </a:xfrm>
          <a:custGeom>
            <a:avLst/>
            <a:gdLst/>
            <a:ahLst/>
            <a:cxnLst/>
            <a:rect l="l" t="t" r="r" b="b"/>
            <a:pathLst>
              <a:path w="11202463" h="4938407" extrusionOk="0">
                <a:moveTo>
                  <a:pt x="0" y="0"/>
                </a:moveTo>
                <a:lnTo>
                  <a:pt x="11202463" y="0"/>
                </a:lnTo>
                <a:lnTo>
                  <a:pt x="11202463" y="4938407"/>
                </a:lnTo>
                <a:lnTo>
                  <a:pt x="0" y="4938407"/>
                </a:lnTo>
                <a:lnTo>
                  <a:pt x="0" y="0"/>
                </a:lnTo>
                <a:close/>
              </a:path>
            </a:pathLst>
          </a:custGeom>
          <a:blipFill rotWithShape="1">
            <a:blip r:embed="rId6">
              <a:alphaModFix/>
            </a:blip>
            <a:stretch>
              <a:fillRect/>
            </a:stretch>
          </a:blipFill>
          <a:ln>
            <a:noFill/>
          </a:ln>
        </p:spPr>
        <p:txBody>
          <a:bodyPr/>
          <a:lstStyle/>
          <a:p>
            <a:endParaRPr lang="en-US"/>
          </a:p>
        </p:txBody>
      </p:sp>
      <p:sp>
        <p:nvSpPr>
          <p:cNvPr id="174" name="Google Shape;174;p10"/>
          <p:cNvSpPr txBox="1"/>
          <p:nvPr/>
        </p:nvSpPr>
        <p:spPr>
          <a:xfrm>
            <a:off x="1028700" y="437585"/>
            <a:ext cx="12906471" cy="1495434"/>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US" sz="5000" b="1" i="0" u="none" strike="noStrike" cap="none">
                <a:solidFill>
                  <a:srgbClr val="000000"/>
                </a:solidFill>
                <a:latin typeface="Arial"/>
                <a:ea typeface="Arial"/>
                <a:cs typeface="Arial"/>
                <a:sym typeface="Arial"/>
              </a:rPr>
              <a:t>TARGETED SEGMENTS - VISUALIZATION</a:t>
            </a:r>
            <a:endParaRPr/>
          </a:p>
        </p:txBody>
      </p:sp>
      <p:sp>
        <p:nvSpPr>
          <p:cNvPr id="175" name="Google Shape;175;p10"/>
          <p:cNvSpPr txBox="1"/>
          <p:nvPr/>
        </p:nvSpPr>
        <p:spPr>
          <a:xfrm>
            <a:off x="1451806" y="7370975"/>
            <a:ext cx="13095316" cy="2061157"/>
          </a:xfrm>
          <a:prstGeom prst="rect">
            <a:avLst/>
          </a:prstGeom>
          <a:noFill/>
          <a:ln>
            <a:noFill/>
          </a:ln>
        </p:spPr>
        <p:txBody>
          <a:bodyPr spcFirstLastPara="1" wrap="square" lIns="0" tIns="0" rIns="0" bIns="0" anchor="t" anchorCtr="0">
            <a:spAutoFit/>
          </a:bodyPr>
          <a:lstStyle/>
          <a:p>
            <a:pPr marL="0" marR="0" lvl="0" indent="0" algn="just" rtl="0">
              <a:lnSpc>
                <a:spcPct val="139985"/>
              </a:lnSpc>
              <a:spcBef>
                <a:spcPts val="0"/>
              </a:spcBef>
              <a:spcAft>
                <a:spcPts val="0"/>
              </a:spcAft>
              <a:buNone/>
            </a:pPr>
            <a:r>
              <a:rPr lang="en-US" sz="2846" b="1" i="0" u="none" strike="noStrike" cap="none">
                <a:solidFill>
                  <a:srgbClr val="000000"/>
                </a:solidFill>
                <a:latin typeface="Arial"/>
                <a:ea typeface="Arial"/>
                <a:cs typeface="Arial"/>
                <a:sym typeface="Arial"/>
              </a:rPr>
              <a:t>Segmentation Space:</a:t>
            </a:r>
            <a:r>
              <a:rPr lang="en-US" sz="2846" b="0" i="0" u="none" strike="noStrike" cap="none">
                <a:solidFill>
                  <a:srgbClr val="000000"/>
                </a:solidFill>
                <a:latin typeface="Arial"/>
                <a:ea typeface="Arial"/>
                <a:cs typeface="Arial"/>
                <a:sym typeface="Arial"/>
              </a:rPr>
              <a:t> PCA-based clusters reveal overlaps due to excluded higher-dimensional differences, capturing 35.3% variance.</a:t>
            </a:r>
            <a:endParaRPr/>
          </a:p>
          <a:p>
            <a:pPr marL="0" marR="0" lvl="0" indent="0" algn="just" rtl="0">
              <a:lnSpc>
                <a:spcPct val="139985"/>
              </a:lnSpc>
              <a:spcBef>
                <a:spcPts val="0"/>
              </a:spcBef>
              <a:spcAft>
                <a:spcPts val="0"/>
              </a:spcAft>
              <a:buNone/>
            </a:pPr>
            <a:r>
              <a:rPr lang="en-US" sz="2846" b="1" i="0" u="none" strike="noStrike" cap="none">
                <a:solidFill>
                  <a:srgbClr val="000000"/>
                </a:solidFill>
                <a:latin typeface="Arial"/>
                <a:ea typeface="Arial"/>
                <a:cs typeface="Arial"/>
                <a:sym typeface="Arial"/>
              </a:rPr>
              <a:t>Spider Chart</a:t>
            </a:r>
            <a:r>
              <a:rPr lang="en-US" sz="2846" b="0" i="0" u="none" strike="noStrike" cap="none">
                <a:solidFill>
                  <a:srgbClr val="000000"/>
                </a:solidFill>
                <a:latin typeface="Arial"/>
                <a:ea typeface="Arial"/>
                <a:cs typeface="Arial"/>
                <a:sym typeface="Arial"/>
              </a:rPr>
              <a:t>: Distinct preferences in Segments 2, 3, and 5 highlight opportunities in sustainability, affordability, and customization.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1"/>
          <p:cNvSpPr txBox="1"/>
          <p:nvPr/>
        </p:nvSpPr>
        <p:spPr>
          <a:xfrm>
            <a:off x="2667000" y="198888"/>
            <a:ext cx="11280000" cy="892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900" b="1">
                <a:solidFill>
                  <a:schemeClr val="dk1"/>
                </a:solidFill>
              </a:rPr>
              <a:t>DISCRIMINANT </a:t>
            </a:r>
            <a:r>
              <a:rPr lang="en-US" sz="5200" b="1">
                <a:solidFill>
                  <a:schemeClr val="dk1"/>
                </a:solidFill>
              </a:rPr>
              <a:t>ANALYSIS</a:t>
            </a:r>
            <a:endParaRPr sz="100" b="1"/>
          </a:p>
        </p:txBody>
      </p:sp>
      <p:pic>
        <p:nvPicPr>
          <p:cNvPr id="182" name="Google Shape;182;p11"/>
          <p:cNvPicPr preferRelativeResize="0"/>
          <p:nvPr/>
        </p:nvPicPr>
        <p:blipFill rotWithShape="1">
          <a:blip r:embed="rId4">
            <a:alphaModFix/>
          </a:blip>
          <a:srcRect/>
          <a:stretch/>
        </p:blipFill>
        <p:spPr>
          <a:xfrm>
            <a:off x="2667000" y="1721216"/>
            <a:ext cx="11599539" cy="79801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2"/>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190" name="Google Shape;190;p12"/>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191" name="Google Shape;191;p12"/>
          <p:cNvSpPr txBox="1"/>
          <p:nvPr/>
        </p:nvSpPr>
        <p:spPr>
          <a:xfrm>
            <a:off x="1766075" y="3685925"/>
            <a:ext cx="10087500" cy="311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46">
                <a:solidFill>
                  <a:srgbClr val="000000"/>
                </a:solidFill>
                <a:latin typeface="Arial"/>
                <a:ea typeface="Arial"/>
                <a:cs typeface="Arial"/>
                <a:sym typeface="Arial"/>
              </a:rPr>
              <a:t>•</a:t>
            </a:r>
            <a:r>
              <a:rPr lang="en-US" sz="2800">
                <a:solidFill>
                  <a:schemeClr val="dk1"/>
                </a:solidFill>
              </a:rPr>
              <a:t> </a:t>
            </a:r>
            <a:r>
              <a:rPr lang="en-US" sz="2800" b="1">
                <a:solidFill>
                  <a:schemeClr val="dk1"/>
                </a:solidFill>
              </a:rPr>
              <a:t>Age Group:</a:t>
            </a:r>
            <a:r>
              <a:rPr lang="en-US" sz="2800">
                <a:solidFill>
                  <a:schemeClr val="dk1"/>
                </a:solidFill>
              </a:rPr>
              <a:t> Predominantly 25–34 years old (~3)</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Gender: </a:t>
            </a:r>
            <a:r>
              <a:rPr lang="en-US" sz="2800">
                <a:solidFill>
                  <a:schemeClr val="dk1"/>
                </a:solidFill>
              </a:rPr>
              <a:t>Almost equally distributed (~1.42)</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Jewelry Type Preference:</a:t>
            </a:r>
            <a:r>
              <a:rPr lang="en-US" sz="2800">
                <a:solidFill>
                  <a:schemeClr val="dk1"/>
                </a:solidFill>
              </a:rPr>
              <a:t> Necklaces and rings (~2.33)</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Material Preference:</a:t>
            </a:r>
            <a:r>
              <a:rPr lang="en-US" sz="2800">
                <a:solidFill>
                  <a:schemeClr val="dk1"/>
                </a:solidFill>
              </a:rPr>
              <a:t> Strong preference for silver (~2.33)</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Customizability:</a:t>
            </a:r>
            <a:r>
              <a:rPr lang="en-US" sz="2800">
                <a:solidFill>
                  <a:schemeClr val="dk1"/>
                </a:solidFill>
              </a:rPr>
              <a:t> Some preference (~1.92)</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Budget:</a:t>
            </a:r>
            <a:r>
              <a:rPr lang="en-US" sz="2800">
                <a:solidFill>
                  <a:schemeClr val="dk1"/>
                </a:solidFill>
              </a:rPr>
              <a:t> Budget-conscious (~2.08)</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Purchasing Location:</a:t>
            </a:r>
            <a:r>
              <a:rPr lang="en-US" sz="2800">
                <a:solidFill>
                  <a:schemeClr val="dk1"/>
                </a:solidFill>
              </a:rPr>
              <a:t> Brick-and-mortar stores (~1.92)</a:t>
            </a:r>
            <a:endParaRPr sz="2800">
              <a:solidFill>
                <a:schemeClr val="dk1"/>
              </a:solidFill>
            </a:endParaRPr>
          </a:p>
        </p:txBody>
      </p:sp>
      <p:sp>
        <p:nvSpPr>
          <p:cNvPr id="192" name="Google Shape;192;p12"/>
          <p:cNvSpPr txBox="1"/>
          <p:nvPr/>
        </p:nvSpPr>
        <p:spPr>
          <a:xfrm>
            <a:off x="332079" y="2325525"/>
            <a:ext cx="11326200" cy="1323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100" b="1">
                <a:solidFill>
                  <a:schemeClr val="dk1"/>
                </a:solidFill>
              </a:rPr>
              <a:t>Segment 1:</a:t>
            </a:r>
            <a:r>
              <a:rPr lang="en-US" sz="3100">
                <a:solidFill>
                  <a:schemeClr val="dk1"/>
                </a:solidFill>
              </a:rPr>
              <a:t> </a:t>
            </a:r>
            <a:r>
              <a:rPr lang="en-US" sz="3200">
                <a:solidFill>
                  <a:schemeClr val="dk1"/>
                </a:solidFill>
              </a:rPr>
              <a:t>Young Adults with a Preference for Silver Jewellery</a:t>
            </a:r>
            <a:r>
              <a:rPr lang="en-US" sz="4800">
                <a:solidFill>
                  <a:schemeClr val="dk1"/>
                </a:solidFill>
                <a:latin typeface="Calibri"/>
                <a:ea typeface="Calibri"/>
                <a:cs typeface="Calibri"/>
                <a:sym typeface="Calibri"/>
              </a:rPr>
              <a:t>                                                                     </a:t>
            </a:r>
            <a:endParaRPr sz="3100"/>
          </a:p>
        </p:txBody>
      </p:sp>
      <p:sp>
        <p:nvSpPr>
          <p:cNvPr id="193" name="Google Shape;193;p12"/>
          <p:cNvSpPr txBox="1"/>
          <p:nvPr/>
        </p:nvSpPr>
        <p:spPr>
          <a:xfrm>
            <a:off x="2863650" y="185925"/>
            <a:ext cx="9273900" cy="1954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3800" b="1">
                <a:solidFill>
                  <a:schemeClr val="dk1"/>
                </a:solidFill>
              </a:rPr>
              <a:t>DISCRIMINANT </a:t>
            </a:r>
            <a:r>
              <a:rPr lang="en-US" sz="4100" b="1">
                <a:solidFill>
                  <a:schemeClr val="dk1"/>
                </a:solidFill>
              </a:rPr>
              <a:t>ANALYSIS</a:t>
            </a:r>
            <a:endParaRPr sz="100" b="1">
              <a:solidFill>
                <a:schemeClr val="dk1"/>
              </a:solidFill>
            </a:endParaRPr>
          </a:p>
          <a:p>
            <a:pPr marL="0" marR="0" lvl="0" indent="0" algn="l" rtl="0">
              <a:spcBef>
                <a:spcPts val="0"/>
              </a:spcBef>
              <a:spcAft>
                <a:spcPts val="0"/>
              </a:spcAft>
              <a:buNone/>
            </a:pPr>
            <a:endParaRPr sz="8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p:nvPr/>
        </p:nvSpPr>
        <p:spPr>
          <a:xfrm rot="10800000">
            <a:off x="0" y="-155987"/>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endParaRPr>
          </a:p>
        </p:txBody>
      </p:sp>
      <p:sp>
        <p:nvSpPr>
          <p:cNvPr id="199" name="Google Shape;199;p14"/>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201" name="Google Shape;201;p14"/>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202" name="Google Shape;202;p14"/>
          <p:cNvSpPr txBox="1"/>
          <p:nvPr/>
        </p:nvSpPr>
        <p:spPr>
          <a:xfrm>
            <a:off x="3962400" y="2048884"/>
            <a:ext cx="12362700" cy="257700"/>
          </a:xfrm>
          <a:prstGeom prst="rect">
            <a:avLst/>
          </a:prstGeom>
          <a:noFill/>
          <a:ln>
            <a:noFill/>
          </a:ln>
        </p:spPr>
        <p:txBody>
          <a:bodyPr spcFirstLastPara="1" wrap="square" lIns="0" tIns="0" rIns="0" bIns="0" anchor="t" anchorCtr="0">
            <a:spAutoFit/>
          </a:bodyPr>
          <a:lstStyle/>
          <a:p>
            <a:pPr marL="0" marR="0" lvl="0" indent="0" algn="l" rtl="0">
              <a:lnSpc>
                <a:spcPct val="54000"/>
              </a:lnSpc>
              <a:spcBef>
                <a:spcPts val="0"/>
              </a:spcBef>
              <a:spcAft>
                <a:spcPts val="0"/>
              </a:spcAft>
              <a:buNone/>
            </a:pPr>
            <a:r>
              <a:rPr lang="en-US" sz="3100" b="1">
                <a:solidFill>
                  <a:schemeClr val="dk1"/>
                </a:solidFill>
              </a:rPr>
              <a:t> </a:t>
            </a:r>
            <a:endParaRPr sz="3100" b="1">
              <a:solidFill>
                <a:schemeClr val="dk1"/>
              </a:solidFill>
            </a:endParaRPr>
          </a:p>
        </p:txBody>
      </p:sp>
      <p:sp>
        <p:nvSpPr>
          <p:cNvPr id="203" name="Google Shape;203;p14"/>
          <p:cNvSpPr txBox="1"/>
          <p:nvPr/>
        </p:nvSpPr>
        <p:spPr>
          <a:xfrm>
            <a:off x="1925875" y="3001975"/>
            <a:ext cx="9874500" cy="397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rPr>
              <a:t>• </a:t>
            </a:r>
            <a:r>
              <a:rPr lang="en-US" sz="2800" b="1">
                <a:solidFill>
                  <a:schemeClr val="dk1"/>
                </a:solidFill>
              </a:rPr>
              <a:t>Age Group:</a:t>
            </a:r>
            <a:r>
              <a:rPr lang="en-US" sz="2800">
                <a:solidFill>
                  <a:schemeClr val="dk1"/>
                </a:solidFill>
              </a:rPr>
              <a:t> Majority are 35–44 years old (~3)</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Gender:</a:t>
            </a:r>
            <a:r>
              <a:rPr lang="en-US" sz="2800">
                <a:solidFill>
                  <a:schemeClr val="dk1"/>
                </a:solidFill>
              </a:rPr>
              <a:t> Slightly more female (~1.54)</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Jewelry Type Preference:</a:t>
            </a:r>
            <a:r>
              <a:rPr lang="en-US" sz="2800">
                <a:solidFill>
                  <a:schemeClr val="dk1"/>
                </a:solidFill>
              </a:rPr>
              <a:t> Necklaces and bracelets (~2.38)</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Material Preference: </a:t>
            </a:r>
            <a:r>
              <a:rPr lang="en-US" sz="2800">
                <a:solidFill>
                  <a:schemeClr val="dk1"/>
                </a:solidFill>
              </a:rPr>
              <a:t>Prefer gemstones (~1.85)</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Customizability:</a:t>
            </a:r>
            <a:r>
              <a:rPr lang="en-US" sz="2800">
                <a:solidFill>
                  <a:schemeClr val="dk1"/>
                </a:solidFill>
              </a:rPr>
              <a:t> Lean towards customizable jewelry (~1.69)</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Budget:</a:t>
            </a:r>
            <a:r>
              <a:rPr lang="en-US" sz="2800">
                <a:solidFill>
                  <a:schemeClr val="dk1"/>
                </a:solidFill>
              </a:rPr>
              <a:t> $100–300 (~3.23)</a:t>
            </a:r>
            <a:endParaRPr sz="2800">
              <a:solidFill>
                <a:schemeClr val="dk1"/>
              </a:solidFill>
            </a:endParaRPr>
          </a:p>
          <a:p>
            <a:pPr marL="0" marR="0" lvl="0" indent="0" algn="l" rtl="0">
              <a:spcBef>
                <a:spcPts val="0"/>
              </a:spcBef>
              <a:spcAft>
                <a:spcPts val="0"/>
              </a:spcAft>
              <a:buNone/>
            </a:pPr>
            <a:r>
              <a:rPr lang="en-US" sz="2800">
                <a:solidFill>
                  <a:schemeClr val="dk1"/>
                </a:solidFill>
              </a:rPr>
              <a:t>• </a:t>
            </a:r>
            <a:r>
              <a:rPr lang="en-US" sz="2800" b="1">
                <a:solidFill>
                  <a:schemeClr val="dk1"/>
                </a:solidFill>
              </a:rPr>
              <a:t>Purchasing Location:</a:t>
            </a:r>
            <a:r>
              <a:rPr lang="en-US" sz="2800">
                <a:solidFill>
                  <a:schemeClr val="dk1"/>
                </a:solidFill>
              </a:rPr>
              <a:t> Favor online shopping (~2.23)</a:t>
            </a:r>
            <a:endParaRPr sz="2800">
              <a:solidFill>
                <a:schemeClr val="dk1"/>
              </a:solidFill>
            </a:endParaRPr>
          </a:p>
        </p:txBody>
      </p:sp>
      <p:sp>
        <p:nvSpPr>
          <p:cNvPr id="204" name="Google Shape;204;p14"/>
          <p:cNvSpPr txBox="1"/>
          <p:nvPr/>
        </p:nvSpPr>
        <p:spPr>
          <a:xfrm>
            <a:off x="847375" y="1893025"/>
            <a:ext cx="111486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a:solidFill>
                  <a:schemeClr val="dk1"/>
                </a:solidFill>
              </a:rPr>
              <a:t>Segment 2: </a:t>
            </a:r>
            <a:r>
              <a:rPr lang="en-US" sz="3100">
                <a:solidFill>
                  <a:schemeClr val="dk1"/>
                </a:solidFill>
              </a:rPr>
              <a:t>Adults Seeking Luxury and Customization</a:t>
            </a:r>
            <a:endParaRPr sz="3100">
              <a:solidFill>
                <a:schemeClr val="dk1"/>
              </a:solidFill>
            </a:endParaRPr>
          </a:p>
        </p:txBody>
      </p:sp>
      <p:sp>
        <p:nvSpPr>
          <p:cNvPr id="205" name="Google Shape;205;p14"/>
          <p:cNvSpPr txBox="1"/>
          <p:nvPr/>
        </p:nvSpPr>
        <p:spPr>
          <a:xfrm>
            <a:off x="781686" y="169211"/>
            <a:ext cx="11280000" cy="723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3800" b="1">
                <a:solidFill>
                  <a:schemeClr val="dk1"/>
                </a:solidFill>
              </a:rPr>
              <a:t>DISCRIMINANT </a:t>
            </a:r>
            <a:r>
              <a:rPr lang="en-US" sz="4100" b="1">
                <a:solidFill>
                  <a:schemeClr val="dk1"/>
                </a:solidFill>
              </a:rPr>
              <a:t>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a:solidFill>
                <a:schemeClr val="dk1"/>
              </a:solidFill>
            </a:endParaRPr>
          </a:p>
        </p:txBody>
      </p:sp>
      <p:sp>
        <p:nvSpPr>
          <p:cNvPr id="211" name="Google Shape;211;p15"/>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213" name="Google Shape;213;p15"/>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214" name="Google Shape;214;p15"/>
          <p:cNvSpPr txBox="1"/>
          <p:nvPr/>
        </p:nvSpPr>
        <p:spPr>
          <a:xfrm>
            <a:off x="1919575" y="3226800"/>
            <a:ext cx="10023000" cy="3971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Age Group:</a:t>
            </a:r>
            <a:r>
              <a:rPr lang="en-US" sz="2800">
                <a:solidFill>
                  <a:schemeClr val="dk1"/>
                </a:solidFill>
              </a:rPr>
              <a:t> Primarily 25–34 years old (~3)</a:t>
            </a:r>
            <a:endParaRPr sz="2800">
              <a:solidFill>
                <a:schemeClr val="dk1"/>
              </a:solidFill>
            </a:endParaRPr>
          </a:p>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Gender:</a:t>
            </a:r>
            <a:r>
              <a:rPr lang="en-US" sz="2800">
                <a:solidFill>
                  <a:schemeClr val="dk1"/>
                </a:solidFill>
              </a:rPr>
              <a:t> Slight male majority (~1.44)</a:t>
            </a:r>
            <a:endParaRPr sz="2800">
              <a:solidFill>
                <a:schemeClr val="dk1"/>
              </a:solidFill>
            </a:endParaRPr>
          </a:p>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Jewelry Type Preference:</a:t>
            </a:r>
            <a:r>
              <a:rPr lang="en-US" sz="2800">
                <a:solidFill>
                  <a:schemeClr val="dk1"/>
                </a:solidFill>
              </a:rPr>
              <a:t> Earrings and necklaces (~2.44)</a:t>
            </a:r>
            <a:endParaRPr sz="2800">
              <a:solidFill>
                <a:schemeClr val="dk1"/>
              </a:solidFill>
            </a:endParaRPr>
          </a:p>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Material Preference:</a:t>
            </a:r>
            <a:r>
              <a:rPr lang="en-US" sz="2800">
                <a:solidFill>
                  <a:schemeClr val="dk1"/>
                </a:solidFill>
              </a:rPr>
              <a:t> Favor gemstones (~1.88)</a:t>
            </a:r>
            <a:endParaRPr sz="2800">
              <a:solidFill>
                <a:schemeClr val="dk1"/>
              </a:solidFill>
            </a:endParaRPr>
          </a:p>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Customizability: </a:t>
            </a:r>
            <a:r>
              <a:rPr lang="en-US" sz="2800">
                <a:solidFill>
                  <a:schemeClr val="dk1"/>
                </a:solidFill>
              </a:rPr>
              <a:t>Neutral about customizability (~1.69)</a:t>
            </a:r>
            <a:endParaRPr sz="2800">
              <a:solidFill>
                <a:schemeClr val="dk1"/>
              </a:solidFill>
            </a:endParaRPr>
          </a:p>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Budget:</a:t>
            </a:r>
            <a:r>
              <a:rPr lang="en-US" sz="2800">
                <a:solidFill>
                  <a:schemeClr val="dk1"/>
                </a:solidFill>
              </a:rPr>
              <a:t> Comfortable with $100–300 (~2.50)</a:t>
            </a:r>
            <a:endParaRPr sz="2800">
              <a:solidFill>
                <a:schemeClr val="dk1"/>
              </a:solidFill>
            </a:endParaRPr>
          </a:p>
          <a:p>
            <a:pPr marL="0" marR="0" lvl="0" indent="0" algn="l" rtl="0">
              <a:lnSpc>
                <a:spcPct val="100000"/>
              </a:lnSpc>
              <a:spcBef>
                <a:spcPts val="0"/>
              </a:spcBef>
              <a:spcAft>
                <a:spcPts val="0"/>
              </a:spcAft>
              <a:buNone/>
            </a:pPr>
            <a:r>
              <a:rPr lang="en-US" sz="2800">
                <a:solidFill>
                  <a:schemeClr val="dk1"/>
                </a:solidFill>
              </a:rPr>
              <a:t>• </a:t>
            </a:r>
            <a:r>
              <a:rPr lang="en-US" sz="2800" b="1">
                <a:solidFill>
                  <a:schemeClr val="dk1"/>
                </a:solidFill>
              </a:rPr>
              <a:t>Purchasing Location: </a:t>
            </a:r>
            <a:r>
              <a:rPr lang="en-US" sz="2800">
                <a:solidFill>
                  <a:schemeClr val="dk1"/>
                </a:solidFill>
              </a:rPr>
              <a:t>Favor online and marketplaces (~1.94)</a:t>
            </a:r>
            <a:endParaRPr sz="2800">
              <a:solidFill>
                <a:schemeClr val="dk1"/>
              </a:solidFill>
            </a:endParaRPr>
          </a:p>
          <a:p>
            <a:pPr marL="0" marR="0" lvl="0" indent="0" algn="l" rtl="0">
              <a:lnSpc>
                <a:spcPct val="100000"/>
              </a:lnSpc>
              <a:spcBef>
                <a:spcPts val="0"/>
              </a:spcBef>
              <a:spcAft>
                <a:spcPts val="0"/>
              </a:spcAft>
              <a:buNone/>
            </a:pPr>
            <a:endParaRPr sz="2800">
              <a:solidFill>
                <a:schemeClr val="dk1"/>
              </a:solidFill>
            </a:endParaRPr>
          </a:p>
        </p:txBody>
      </p:sp>
      <p:sp>
        <p:nvSpPr>
          <p:cNvPr id="215" name="Google Shape;215;p15"/>
          <p:cNvSpPr txBox="1"/>
          <p:nvPr/>
        </p:nvSpPr>
        <p:spPr>
          <a:xfrm>
            <a:off x="1451403" y="1864250"/>
            <a:ext cx="104199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a:solidFill>
                  <a:schemeClr val="dk1"/>
                </a:solidFill>
              </a:rPr>
              <a:t>Segment 3: </a:t>
            </a:r>
            <a:r>
              <a:rPr lang="en-US" sz="3100">
                <a:solidFill>
                  <a:schemeClr val="dk1"/>
                </a:solidFill>
              </a:rPr>
              <a:t>Balanced Shoppers</a:t>
            </a:r>
            <a:endParaRPr sz="3100">
              <a:solidFill>
                <a:schemeClr val="dk1"/>
              </a:solidFill>
            </a:endParaRPr>
          </a:p>
        </p:txBody>
      </p:sp>
      <p:sp>
        <p:nvSpPr>
          <p:cNvPr id="216" name="Google Shape;216;p15"/>
          <p:cNvSpPr txBox="1"/>
          <p:nvPr/>
        </p:nvSpPr>
        <p:spPr>
          <a:xfrm>
            <a:off x="781675" y="169201"/>
            <a:ext cx="11267400" cy="1308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3800" b="1">
                <a:solidFill>
                  <a:schemeClr val="dk1"/>
                </a:solidFill>
              </a:rPr>
              <a:t>DISCRIMINANT </a:t>
            </a:r>
            <a:r>
              <a:rPr lang="en-US" sz="4100" b="1">
                <a:solidFill>
                  <a:schemeClr val="dk1"/>
                </a:solidFill>
              </a:rPr>
              <a:t>ANALYSIS</a:t>
            </a:r>
            <a:endParaRPr>
              <a:solidFill>
                <a:schemeClr val="dk1"/>
              </a:solidFill>
            </a:endParaRPr>
          </a:p>
          <a:p>
            <a:pPr marL="0" marR="0" lvl="0" indent="0" algn="ctr" rtl="0">
              <a:lnSpc>
                <a:spcPct val="100000"/>
              </a:lnSpc>
              <a:spcBef>
                <a:spcPts val="0"/>
              </a:spcBef>
              <a:spcAft>
                <a:spcPts val="0"/>
              </a:spcAft>
              <a:buNone/>
            </a:pPr>
            <a:endParaRPr sz="3800"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100" b="1">
              <a:solidFill>
                <a:schemeClr val="dk1"/>
              </a:solidFill>
            </a:endParaRPr>
          </a:p>
        </p:txBody>
      </p:sp>
      <p:sp>
        <p:nvSpPr>
          <p:cNvPr id="222" name="Google Shape;222;p16"/>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224" name="Google Shape;224;p16"/>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225" name="Google Shape;225;p16"/>
          <p:cNvSpPr txBox="1"/>
          <p:nvPr/>
        </p:nvSpPr>
        <p:spPr>
          <a:xfrm>
            <a:off x="1486875" y="2960325"/>
            <a:ext cx="10348800" cy="381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a:solidFill>
                  <a:schemeClr val="dk1"/>
                </a:solidFill>
              </a:rPr>
              <a:t>• </a:t>
            </a:r>
            <a:r>
              <a:rPr lang="en-US" sz="3000" b="1">
                <a:solidFill>
                  <a:schemeClr val="dk1"/>
                </a:solidFill>
              </a:rPr>
              <a:t>Age Group: </a:t>
            </a:r>
            <a:r>
              <a:rPr lang="en-US" sz="3000">
                <a:solidFill>
                  <a:schemeClr val="dk1"/>
                </a:solidFill>
              </a:rPr>
              <a:t>Majority are aged 55+ (~3.84)</a:t>
            </a:r>
            <a:endParaRPr sz="3000">
              <a:solidFill>
                <a:schemeClr val="dk1"/>
              </a:solidFill>
            </a:endParaRPr>
          </a:p>
          <a:p>
            <a:pPr marL="0" marR="0" lvl="0" indent="0" algn="l" rtl="0">
              <a:spcBef>
                <a:spcPts val="0"/>
              </a:spcBef>
              <a:spcAft>
                <a:spcPts val="0"/>
              </a:spcAft>
              <a:buNone/>
            </a:pPr>
            <a:r>
              <a:rPr lang="en-US" sz="3000" b="1">
                <a:solidFill>
                  <a:schemeClr val="dk1"/>
                </a:solidFill>
              </a:rPr>
              <a:t>• Gender: </a:t>
            </a:r>
            <a:r>
              <a:rPr lang="en-US" sz="3000">
                <a:solidFill>
                  <a:schemeClr val="dk1"/>
                </a:solidFill>
              </a:rPr>
              <a:t>Slightly more male (~1.32)</a:t>
            </a:r>
            <a:endParaRPr sz="3000">
              <a:solidFill>
                <a:schemeClr val="dk1"/>
              </a:solidFill>
            </a:endParaRPr>
          </a:p>
          <a:p>
            <a:pPr marL="0" marR="0" lvl="0" indent="0" algn="l" rtl="0">
              <a:spcBef>
                <a:spcPts val="0"/>
              </a:spcBef>
              <a:spcAft>
                <a:spcPts val="0"/>
              </a:spcAft>
              <a:buNone/>
            </a:pPr>
            <a:r>
              <a:rPr lang="en-US" sz="3000" b="1">
                <a:solidFill>
                  <a:schemeClr val="dk1"/>
                </a:solidFill>
              </a:rPr>
              <a:t>• Jewelry Type Preference: </a:t>
            </a:r>
            <a:r>
              <a:rPr lang="en-US" sz="3000">
                <a:solidFill>
                  <a:schemeClr val="dk1"/>
                </a:solidFill>
              </a:rPr>
              <a:t>Bracelets and rings (~2.05)</a:t>
            </a:r>
            <a:endParaRPr sz="3000">
              <a:solidFill>
                <a:schemeClr val="dk1"/>
              </a:solidFill>
            </a:endParaRPr>
          </a:p>
          <a:p>
            <a:pPr marL="0" marR="0" lvl="0" indent="0" algn="l" rtl="0">
              <a:spcBef>
                <a:spcPts val="0"/>
              </a:spcBef>
              <a:spcAft>
                <a:spcPts val="0"/>
              </a:spcAft>
              <a:buNone/>
            </a:pPr>
            <a:r>
              <a:rPr lang="en-US" sz="3000" b="1">
                <a:solidFill>
                  <a:schemeClr val="dk1"/>
                </a:solidFill>
              </a:rPr>
              <a:t>• Material Preference: </a:t>
            </a:r>
            <a:r>
              <a:rPr lang="en-US" sz="3000">
                <a:solidFill>
                  <a:schemeClr val="dk1"/>
                </a:solidFill>
              </a:rPr>
              <a:t>Prefer gold and platinum (~2.26)</a:t>
            </a:r>
            <a:endParaRPr sz="3000">
              <a:solidFill>
                <a:schemeClr val="dk1"/>
              </a:solidFill>
            </a:endParaRPr>
          </a:p>
          <a:p>
            <a:pPr marL="0" marR="0" lvl="0" indent="0" algn="l" rtl="0">
              <a:spcBef>
                <a:spcPts val="0"/>
              </a:spcBef>
              <a:spcAft>
                <a:spcPts val="0"/>
              </a:spcAft>
              <a:buNone/>
            </a:pPr>
            <a:r>
              <a:rPr lang="en-US" sz="3000" b="1">
                <a:solidFill>
                  <a:schemeClr val="dk1"/>
                </a:solidFill>
              </a:rPr>
              <a:t>• Customizability: </a:t>
            </a:r>
            <a:r>
              <a:rPr lang="en-US" sz="3000">
                <a:solidFill>
                  <a:schemeClr val="dk1"/>
                </a:solidFill>
              </a:rPr>
              <a:t>Neutral to pre-designed jewelry (~1.31)</a:t>
            </a:r>
            <a:endParaRPr sz="3000">
              <a:solidFill>
                <a:schemeClr val="dk1"/>
              </a:solidFill>
            </a:endParaRPr>
          </a:p>
          <a:p>
            <a:pPr marL="0" marR="0" lvl="0" indent="0" algn="l" rtl="0">
              <a:spcBef>
                <a:spcPts val="0"/>
              </a:spcBef>
              <a:spcAft>
                <a:spcPts val="0"/>
              </a:spcAft>
              <a:buNone/>
            </a:pPr>
            <a:r>
              <a:rPr lang="en-US" sz="3000" b="1">
                <a:solidFill>
                  <a:schemeClr val="dk1"/>
                </a:solidFill>
              </a:rPr>
              <a:t>• Budget: </a:t>
            </a:r>
            <a:r>
              <a:rPr lang="en-US" sz="3000">
                <a:solidFill>
                  <a:schemeClr val="dk1"/>
                </a:solidFill>
              </a:rPr>
              <a:t>Spend moderately (~2.42)</a:t>
            </a:r>
            <a:endParaRPr sz="3000">
              <a:solidFill>
                <a:schemeClr val="dk1"/>
              </a:solidFill>
            </a:endParaRPr>
          </a:p>
          <a:p>
            <a:pPr marL="0" marR="0" lvl="0" indent="0" algn="l" rtl="0">
              <a:spcBef>
                <a:spcPts val="0"/>
              </a:spcBef>
              <a:spcAft>
                <a:spcPts val="0"/>
              </a:spcAft>
              <a:buNone/>
            </a:pPr>
            <a:r>
              <a:rPr lang="en-US" sz="3000" b="1">
                <a:solidFill>
                  <a:schemeClr val="dk1"/>
                </a:solidFill>
              </a:rPr>
              <a:t>• Purchasing Location: </a:t>
            </a:r>
            <a:r>
              <a:rPr lang="en-US" sz="3000">
                <a:solidFill>
                  <a:schemeClr val="dk1"/>
                </a:solidFill>
              </a:rPr>
              <a:t>Prefer physical stores (~1.89)</a:t>
            </a:r>
            <a:endParaRPr sz="3000">
              <a:solidFill>
                <a:schemeClr val="dk1"/>
              </a:solidFill>
            </a:endParaRPr>
          </a:p>
          <a:p>
            <a:pPr marL="0" marR="0" lvl="0" indent="0" algn="l" rtl="0">
              <a:spcBef>
                <a:spcPts val="0"/>
              </a:spcBef>
              <a:spcAft>
                <a:spcPts val="0"/>
              </a:spcAft>
              <a:buNone/>
            </a:pPr>
            <a:endParaRPr sz="3100" b="1">
              <a:solidFill>
                <a:schemeClr val="dk1"/>
              </a:solidFill>
            </a:endParaRPr>
          </a:p>
        </p:txBody>
      </p:sp>
      <p:sp>
        <p:nvSpPr>
          <p:cNvPr id="226" name="Google Shape;226;p16"/>
          <p:cNvSpPr txBox="1"/>
          <p:nvPr/>
        </p:nvSpPr>
        <p:spPr>
          <a:xfrm>
            <a:off x="847375" y="1882025"/>
            <a:ext cx="103488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a:solidFill>
                  <a:schemeClr val="dk1"/>
                </a:solidFill>
              </a:rPr>
              <a:t>Segment 4: </a:t>
            </a:r>
            <a:r>
              <a:rPr lang="en-US" sz="3100">
                <a:solidFill>
                  <a:schemeClr val="dk1"/>
                </a:solidFill>
              </a:rPr>
              <a:t>Mature Buyers Focused on Classic Jewelry</a:t>
            </a:r>
            <a:endParaRPr sz="3100">
              <a:solidFill>
                <a:schemeClr val="dk1"/>
              </a:solidFill>
            </a:endParaRPr>
          </a:p>
        </p:txBody>
      </p:sp>
      <p:sp>
        <p:nvSpPr>
          <p:cNvPr id="227" name="Google Shape;227;p16"/>
          <p:cNvSpPr txBox="1"/>
          <p:nvPr/>
        </p:nvSpPr>
        <p:spPr>
          <a:xfrm>
            <a:off x="781686" y="169211"/>
            <a:ext cx="11280000" cy="723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3800" b="1">
                <a:solidFill>
                  <a:schemeClr val="dk1"/>
                </a:solidFill>
              </a:rPr>
              <a:t>DISCRIMINANT </a:t>
            </a:r>
            <a:r>
              <a:rPr lang="en-US" sz="4100" b="1">
                <a:solidFill>
                  <a:schemeClr val="dk1"/>
                </a:solidFill>
              </a:rPr>
              <a:t>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100" b="1">
              <a:solidFill>
                <a:schemeClr val="dk1"/>
              </a:solidFill>
            </a:endParaRPr>
          </a:p>
        </p:txBody>
      </p:sp>
      <p:sp>
        <p:nvSpPr>
          <p:cNvPr id="233" name="Google Shape;233;p17"/>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235" name="Google Shape;235;p17"/>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236" name="Google Shape;236;p17"/>
          <p:cNvSpPr txBox="1"/>
          <p:nvPr/>
        </p:nvSpPr>
        <p:spPr>
          <a:xfrm>
            <a:off x="4163425" y="1729749"/>
            <a:ext cx="12362700" cy="193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endParaRPr/>
          </a:p>
        </p:txBody>
      </p:sp>
      <p:sp>
        <p:nvSpPr>
          <p:cNvPr id="237" name="Google Shape;237;p17"/>
          <p:cNvSpPr txBox="1"/>
          <p:nvPr/>
        </p:nvSpPr>
        <p:spPr>
          <a:xfrm>
            <a:off x="1925875" y="2924800"/>
            <a:ext cx="9856800" cy="518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100" b="1">
                <a:solidFill>
                  <a:schemeClr val="dk1"/>
                </a:solidFill>
              </a:rPr>
              <a:t>• </a:t>
            </a:r>
            <a:r>
              <a:rPr lang="en-US" sz="3000" b="1">
                <a:solidFill>
                  <a:schemeClr val="dk1"/>
                </a:solidFill>
              </a:rPr>
              <a:t>Age Group: </a:t>
            </a:r>
            <a:r>
              <a:rPr lang="en-US" sz="3000">
                <a:solidFill>
                  <a:schemeClr val="dk1"/>
                </a:solidFill>
              </a:rPr>
              <a:t>Majority are aged 18–24 years (~3)</a:t>
            </a:r>
            <a:endParaRPr sz="3000">
              <a:solidFill>
                <a:schemeClr val="dk1"/>
              </a:solidFill>
            </a:endParaRPr>
          </a:p>
          <a:p>
            <a:pPr marL="0" marR="0" lvl="0" indent="0" algn="l" rtl="0">
              <a:lnSpc>
                <a:spcPct val="100000"/>
              </a:lnSpc>
              <a:spcBef>
                <a:spcPts val="0"/>
              </a:spcBef>
              <a:spcAft>
                <a:spcPts val="0"/>
              </a:spcAft>
              <a:buNone/>
            </a:pPr>
            <a:r>
              <a:rPr lang="en-US" sz="3000" b="1">
                <a:solidFill>
                  <a:schemeClr val="dk1"/>
                </a:solidFill>
              </a:rPr>
              <a:t>• Gender: </a:t>
            </a:r>
            <a:r>
              <a:rPr lang="en-US" sz="3000">
                <a:solidFill>
                  <a:schemeClr val="dk1"/>
                </a:solidFill>
              </a:rPr>
              <a:t>More female participants (~1.45)</a:t>
            </a:r>
            <a:endParaRPr sz="3000">
              <a:solidFill>
                <a:schemeClr val="dk1"/>
              </a:solidFill>
            </a:endParaRPr>
          </a:p>
          <a:p>
            <a:pPr marL="0" marR="0" lvl="0" indent="0" algn="l" rtl="0">
              <a:lnSpc>
                <a:spcPct val="100000"/>
              </a:lnSpc>
              <a:spcBef>
                <a:spcPts val="0"/>
              </a:spcBef>
              <a:spcAft>
                <a:spcPts val="0"/>
              </a:spcAft>
              <a:buNone/>
            </a:pPr>
            <a:r>
              <a:rPr lang="en-US" sz="3000" b="1">
                <a:solidFill>
                  <a:schemeClr val="dk1"/>
                </a:solidFill>
              </a:rPr>
              <a:t>• Jewelry Type Preference: </a:t>
            </a:r>
            <a:r>
              <a:rPr lang="en-US" sz="3000">
                <a:solidFill>
                  <a:schemeClr val="dk1"/>
                </a:solidFill>
              </a:rPr>
              <a:t>Necklaces and rings (~2.45)</a:t>
            </a:r>
            <a:endParaRPr sz="3000">
              <a:solidFill>
                <a:schemeClr val="dk1"/>
              </a:solidFill>
            </a:endParaRPr>
          </a:p>
          <a:p>
            <a:pPr marL="0" marR="0" lvl="0" indent="0" algn="l" rtl="0">
              <a:lnSpc>
                <a:spcPct val="100000"/>
              </a:lnSpc>
              <a:spcBef>
                <a:spcPts val="0"/>
              </a:spcBef>
              <a:spcAft>
                <a:spcPts val="0"/>
              </a:spcAft>
              <a:buNone/>
            </a:pPr>
            <a:r>
              <a:rPr lang="en-US" sz="3000" b="1">
                <a:solidFill>
                  <a:schemeClr val="dk1"/>
                </a:solidFill>
              </a:rPr>
              <a:t>• Material Preference: </a:t>
            </a:r>
            <a:r>
              <a:rPr lang="en-US" sz="3000">
                <a:solidFill>
                  <a:schemeClr val="dk1"/>
                </a:solidFill>
              </a:rPr>
              <a:t>Favor gemstones and silver (~2.05)</a:t>
            </a:r>
            <a:endParaRPr sz="3000">
              <a:solidFill>
                <a:schemeClr val="dk1"/>
              </a:solidFill>
            </a:endParaRPr>
          </a:p>
          <a:p>
            <a:pPr marL="0" marR="0" lvl="0" indent="0" algn="l" rtl="0">
              <a:lnSpc>
                <a:spcPct val="100000"/>
              </a:lnSpc>
              <a:spcBef>
                <a:spcPts val="0"/>
              </a:spcBef>
              <a:spcAft>
                <a:spcPts val="0"/>
              </a:spcAft>
              <a:buNone/>
            </a:pPr>
            <a:r>
              <a:rPr lang="en-US" sz="3000" b="1">
                <a:solidFill>
                  <a:schemeClr val="dk1"/>
                </a:solidFill>
              </a:rPr>
              <a:t>• Customizability: </a:t>
            </a:r>
            <a:r>
              <a:rPr lang="en-US" sz="3000">
                <a:solidFill>
                  <a:schemeClr val="dk1"/>
                </a:solidFill>
              </a:rPr>
              <a:t>Lean towards customizable jewelry (~1.95)</a:t>
            </a:r>
            <a:endParaRPr sz="3000">
              <a:solidFill>
                <a:schemeClr val="dk1"/>
              </a:solidFill>
            </a:endParaRPr>
          </a:p>
          <a:p>
            <a:pPr marL="0" marR="0" lvl="0" indent="0" algn="l" rtl="0">
              <a:lnSpc>
                <a:spcPct val="100000"/>
              </a:lnSpc>
              <a:spcBef>
                <a:spcPts val="0"/>
              </a:spcBef>
              <a:spcAft>
                <a:spcPts val="0"/>
              </a:spcAft>
              <a:buNone/>
            </a:pPr>
            <a:r>
              <a:rPr lang="en-US" sz="3000" b="1">
                <a:solidFill>
                  <a:schemeClr val="dk1"/>
                </a:solidFill>
              </a:rPr>
              <a:t>• Budget: </a:t>
            </a:r>
            <a:r>
              <a:rPr lang="en-US" sz="3000">
                <a:solidFill>
                  <a:schemeClr val="dk1"/>
                </a:solidFill>
              </a:rPr>
              <a:t>Budget-conscious (~2.30)</a:t>
            </a:r>
            <a:endParaRPr sz="3000">
              <a:solidFill>
                <a:schemeClr val="dk1"/>
              </a:solidFill>
            </a:endParaRPr>
          </a:p>
          <a:p>
            <a:pPr marL="0" marR="0" lvl="0" indent="0" algn="l" rtl="0">
              <a:lnSpc>
                <a:spcPct val="100000"/>
              </a:lnSpc>
              <a:spcBef>
                <a:spcPts val="0"/>
              </a:spcBef>
              <a:spcAft>
                <a:spcPts val="0"/>
              </a:spcAft>
              <a:buNone/>
            </a:pPr>
            <a:r>
              <a:rPr lang="en-US" sz="3000" b="1">
                <a:solidFill>
                  <a:schemeClr val="dk1"/>
                </a:solidFill>
              </a:rPr>
              <a:t>• Purchasing Location: </a:t>
            </a:r>
            <a:r>
              <a:rPr lang="en-US" sz="3000">
                <a:solidFill>
                  <a:schemeClr val="dk1"/>
                </a:solidFill>
              </a:rPr>
              <a:t>Prefer marketplaces and online platforms (~2.05)</a:t>
            </a:r>
            <a:endParaRPr sz="3000">
              <a:solidFill>
                <a:schemeClr val="dk1"/>
              </a:solidFill>
            </a:endParaRPr>
          </a:p>
          <a:p>
            <a:pPr marL="0" marR="0" lvl="0" indent="0" algn="l" rtl="0">
              <a:lnSpc>
                <a:spcPct val="100000"/>
              </a:lnSpc>
              <a:spcBef>
                <a:spcPts val="0"/>
              </a:spcBef>
              <a:spcAft>
                <a:spcPts val="0"/>
              </a:spcAft>
              <a:buNone/>
            </a:pPr>
            <a:endParaRPr sz="3000" b="1">
              <a:solidFill>
                <a:schemeClr val="dk1"/>
              </a:solidFill>
            </a:endParaRPr>
          </a:p>
        </p:txBody>
      </p:sp>
      <p:sp>
        <p:nvSpPr>
          <p:cNvPr id="238" name="Google Shape;238;p17"/>
          <p:cNvSpPr txBox="1"/>
          <p:nvPr/>
        </p:nvSpPr>
        <p:spPr>
          <a:xfrm>
            <a:off x="1060678" y="1846500"/>
            <a:ext cx="107220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a:solidFill>
                  <a:schemeClr val="dk1"/>
                </a:solidFill>
              </a:rPr>
              <a:t>Segment 5: </a:t>
            </a:r>
            <a:r>
              <a:rPr lang="en-US" sz="3100">
                <a:solidFill>
                  <a:schemeClr val="dk1"/>
                </a:solidFill>
              </a:rPr>
              <a:t>Younger Audience with a Focus on Trends</a:t>
            </a:r>
            <a:endParaRPr sz="3100">
              <a:solidFill>
                <a:schemeClr val="dk1"/>
              </a:solidFill>
            </a:endParaRPr>
          </a:p>
        </p:txBody>
      </p:sp>
      <p:sp>
        <p:nvSpPr>
          <p:cNvPr id="239" name="Google Shape;239;p17"/>
          <p:cNvSpPr txBox="1"/>
          <p:nvPr/>
        </p:nvSpPr>
        <p:spPr>
          <a:xfrm>
            <a:off x="781686" y="169211"/>
            <a:ext cx="11280000" cy="723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3800" b="1">
                <a:solidFill>
                  <a:schemeClr val="dk1"/>
                </a:solidFill>
              </a:rPr>
              <a:t>DISCRIMINANT </a:t>
            </a:r>
            <a:r>
              <a:rPr lang="en-US" sz="4100" b="1">
                <a:solidFill>
                  <a:schemeClr val="dk1"/>
                </a:solidFill>
              </a:rPr>
              <a:t>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p:nvPr/>
        </p:nvSpPr>
        <p:spPr>
          <a:xfrm>
            <a:off x="11"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258" b="-9257"/>
            </a:stretch>
          </a:blipFill>
          <a:ln>
            <a:noFill/>
          </a:ln>
        </p:spPr>
        <p:txBody>
          <a:bodyPr/>
          <a:lstStyle/>
          <a:p>
            <a:pPr marL="0" marR="0"/>
            <a:r>
              <a:rPr lang="en-US" sz="1800" dirty="0">
                <a:effectLst/>
                <a:latin typeface="Times New Roman" panose="02020603050405020304" pitchFamily="18" charset="0"/>
                <a:ea typeface="Times New Roman" panose="02020603050405020304" pitchFamily="18" charset="0"/>
              </a:rPr>
              <a:t>.</a:t>
            </a:r>
          </a:p>
        </p:txBody>
      </p:sp>
      <p:sp>
        <p:nvSpPr>
          <p:cNvPr id="245" name="Google Shape;245;p18"/>
          <p:cNvSpPr txBox="1"/>
          <p:nvPr/>
        </p:nvSpPr>
        <p:spPr>
          <a:xfrm>
            <a:off x="2550715" y="572279"/>
            <a:ext cx="14182800" cy="127111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900" b="1" dirty="0">
                <a:solidFill>
                  <a:schemeClr val="dk1"/>
                </a:solidFill>
              </a:rPr>
              <a:t>RECOMMENDATIONS</a:t>
            </a:r>
            <a:endParaRPr sz="5900" b="1" dirty="0">
              <a:solidFill>
                <a:schemeClr val="dk1"/>
              </a:solidFill>
            </a:endParaRPr>
          </a:p>
        </p:txBody>
      </p:sp>
      <p:sp>
        <p:nvSpPr>
          <p:cNvPr id="2" name="TextBox 1">
            <a:extLst>
              <a:ext uri="{FF2B5EF4-FFF2-40B4-BE49-F238E27FC236}">
                <a16:creationId xmlns:a16="http://schemas.microsoft.com/office/drawing/2014/main" id="{0D77BB84-D136-DB5C-43E8-27B2AD81AD5C}"/>
              </a:ext>
            </a:extLst>
          </p:cNvPr>
          <p:cNvSpPr txBox="1"/>
          <p:nvPr/>
        </p:nvSpPr>
        <p:spPr>
          <a:xfrm>
            <a:off x="1551215" y="3295208"/>
            <a:ext cx="15838714" cy="2769989"/>
          </a:xfrm>
          <a:prstGeom prst="rect">
            <a:avLst/>
          </a:prstGeom>
          <a:noFill/>
        </p:spPr>
        <p:txBody>
          <a:bodyPr wrap="square" rtlCol="0">
            <a:spAutoFit/>
          </a:bodyPr>
          <a:lstStyle/>
          <a:p>
            <a:pPr marL="457200" marR="0" indent="-457200">
              <a:buFont typeface="Arial" panose="020B0604020202020204" pitchFamily="34" charset="0"/>
              <a:buChar char="•"/>
            </a:pPr>
            <a:r>
              <a:rPr lang="en-US" sz="3000" dirty="0">
                <a:latin typeface="+mn-lt"/>
                <a:ea typeface="Times New Roman" panose="02020603050405020304" pitchFamily="18" charset="0"/>
              </a:rPr>
              <a:t>  </a:t>
            </a:r>
            <a:r>
              <a:rPr lang="en-US" sz="3200" dirty="0">
                <a:latin typeface="+mn-lt"/>
                <a:ea typeface="Times New Roman" panose="02020603050405020304" pitchFamily="18" charset="0"/>
              </a:rPr>
              <a:t>Use</a:t>
            </a:r>
            <a:r>
              <a:rPr lang="en-US" sz="3200" dirty="0">
                <a:effectLst/>
                <a:latin typeface="+mn-lt"/>
                <a:ea typeface="Times New Roman" panose="02020603050405020304" pitchFamily="18" charset="0"/>
              </a:rPr>
              <a:t> recyclable packaging to attract eco-conscious buyers.</a:t>
            </a:r>
          </a:p>
          <a:p>
            <a:pPr marL="457200" marR="0" lvl="0" indent="-457200">
              <a:lnSpc>
                <a:spcPct val="200000"/>
              </a:lnSpc>
              <a:buFont typeface="Arial" panose="020B0604020202020204" pitchFamily="34" charset="0"/>
              <a:buChar char="•"/>
            </a:pPr>
            <a:r>
              <a:rPr lang="en-US" sz="3200" dirty="0">
                <a:effectLst/>
                <a:latin typeface="+mn-lt"/>
                <a:ea typeface="Times New Roman" panose="02020603050405020304" pitchFamily="18" charset="0"/>
              </a:rPr>
              <a:t>  Enhance shopping experiences with digital platforms and personalization features.</a:t>
            </a:r>
          </a:p>
          <a:p>
            <a:pPr marL="457200" marR="0" lvl="0" indent="-457200">
              <a:lnSpc>
                <a:spcPct val="200000"/>
              </a:lnSpc>
              <a:buFont typeface="Arial" panose="020B0604020202020204" pitchFamily="34" charset="0"/>
              <a:buChar char="•"/>
            </a:pPr>
            <a:r>
              <a:rPr lang="en-US" sz="3200" dirty="0">
                <a:effectLst/>
                <a:latin typeface="+mn-lt"/>
                <a:ea typeface="Times New Roman" panose="02020603050405020304" pitchFamily="18" charset="0"/>
              </a:rPr>
              <a:t>  Implement loyalty programs to drive repeat purchases and customer retention.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a:extLst>
            <a:ext uri="{FF2B5EF4-FFF2-40B4-BE49-F238E27FC236}">
              <a16:creationId xmlns:a16="http://schemas.microsoft.com/office/drawing/2014/main" id="{48020F8F-87DF-CEF9-C935-FC84EE3A77A1}"/>
            </a:ext>
          </a:extLst>
        </p:cNvPr>
        <p:cNvGrpSpPr/>
        <p:nvPr/>
      </p:nvGrpSpPr>
      <p:grpSpPr>
        <a:xfrm>
          <a:off x="0" y="0"/>
          <a:ext cx="0" cy="0"/>
          <a:chOff x="0" y="0"/>
          <a:chExt cx="0" cy="0"/>
        </a:xfrm>
      </p:grpSpPr>
      <p:sp>
        <p:nvSpPr>
          <p:cNvPr id="244" name="Google Shape;244;p18">
            <a:extLst>
              <a:ext uri="{FF2B5EF4-FFF2-40B4-BE49-F238E27FC236}">
                <a16:creationId xmlns:a16="http://schemas.microsoft.com/office/drawing/2014/main" id="{C236FEA1-31DF-4283-E552-B32D58F5A8C4}"/>
              </a:ext>
            </a:extLst>
          </p:cNvPr>
          <p:cNvSpPr/>
          <p:nvPr/>
        </p:nvSpPr>
        <p:spPr>
          <a:xfrm>
            <a:off x="11"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258" b="-9257"/>
            </a:stretch>
          </a:blipFill>
          <a:ln>
            <a:noFill/>
          </a:ln>
        </p:spPr>
        <p:txBody>
          <a:bodyPr/>
          <a:lstStyle/>
          <a:p>
            <a:endParaRPr lang="en-US"/>
          </a:p>
        </p:txBody>
      </p:sp>
      <p:sp>
        <p:nvSpPr>
          <p:cNvPr id="245" name="Google Shape;245;p18">
            <a:extLst>
              <a:ext uri="{FF2B5EF4-FFF2-40B4-BE49-F238E27FC236}">
                <a16:creationId xmlns:a16="http://schemas.microsoft.com/office/drawing/2014/main" id="{06DC232A-F85E-6140-F4F2-933AFDFED60A}"/>
              </a:ext>
            </a:extLst>
          </p:cNvPr>
          <p:cNvSpPr txBox="1"/>
          <p:nvPr/>
        </p:nvSpPr>
        <p:spPr>
          <a:xfrm>
            <a:off x="2077187" y="4605436"/>
            <a:ext cx="14182800" cy="908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900" b="1">
                <a:solidFill>
                  <a:schemeClr val="dk1"/>
                </a:solidFill>
              </a:rPr>
              <a:t>THANK YOU</a:t>
            </a:r>
            <a:endParaRPr sz="5900" b="1">
              <a:solidFill>
                <a:schemeClr val="dk1"/>
              </a:solidFill>
            </a:endParaRPr>
          </a:p>
        </p:txBody>
      </p:sp>
    </p:spTree>
    <p:extLst>
      <p:ext uri="{BB962C8B-B14F-4D97-AF65-F5344CB8AC3E}">
        <p14:creationId xmlns:p14="http://schemas.microsoft.com/office/powerpoint/2010/main" val="114965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9258" b="-9257"/>
            </a:stretch>
          </a:blipFill>
          <a:ln>
            <a:noFill/>
          </a:ln>
        </p:spPr>
        <p:txBody>
          <a:bodyPr/>
          <a:lstStyle/>
          <a:p>
            <a:endParaRPr lang="en-US"/>
          </a:p>
        </p:txBody>
      </p:sp>
      <p:sp>
        <p:nvSpPr>
          <p:cNvPr id="94" name="Google Shape;94;p2"/>
          <p:cNvSpPr txBox="1"/>
          <p:nvPr/>
        </p:nvSpPr>
        <p:spPr>
          <a:xfrm>
            <a:off x="1431570" y="364415"/>
            <a:ext cx="15827700" cy="785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100" b="1" i="0" u="none" strike="noStrike" cap="none">
                <a:solidFill>
                  <a:srgbClr val="000000"/>
                </a:solidFill>
                <a:latin typeface="Arial"/>
                <a:ea typeface="Arial"/>
                <a:cs typeface="Arial"/>
                <a:sym typeface="Arial"/>
              </a:rPr>
              <a:t>INTRODUCTION</a:t>
            </a:r>
            <a:endParaRPr sz="1000"/>
          </a:p>
        </p:txBody>
      </p:sp>
      <p:sp>
        <p:nvSpPr>
          <p:cNvPr id="95" name="Google Shape;95;p2"/>
          <p:cNvSpPr txBox="1"/>
          <p:nvPr/>
        </p:nvSpPr>
        <p:spPr>
          <a:xfrm>
            <a:off x="228600" y="2913550"/>
            <a:ext cx="17258700" cy="4275300"/>
          </a:xfrm>
          <a:prstGeom prst="rect">
            <a:avLst/>
          </a:prstGeom>
          <a:noFill/>
          <a:ln>
            <a:noFill/>
          </a:ln>
        </p:spPr>
        <p:txBody>
          <a:bodyPr spcFirstLastPara="1" wrap="square" lIns="0" tIns="0" rIns="0" bIns="0" anchor="t" anchorCtr="0">
            <a:spAutoFit/>
          </a:bodyPr>
          <a:lstStyle/>
          <a:p>
            <a:pPr marL="0" marR="0" lvl="0" indent="0" algn="just" rtl="0">
              <a:lnSpc>
                <a:spcPct val="140022"/>
              </a:lnSpc>
              <a:spcBef>
                <a:spcPts val="0"/>
              </a:spcBef>
              <a:spcAft>
                <a:spcPts val="0"/>
              </a:spcAft>
              <a:buNone/>
            </a:pPr>
            <a:endParaRPr/>
          </a:p>
          <a:p>
            <a:pPr marL="0" marR="0" lvl="0" indent="0" algn="just" rtl="0">
              <a:lnSpc>
                <a:spcPct val="185599"/>
              </a:lnSpc>
              <a:spcBef>
                <a:spcPts val="0"/>
              </a:spcBef>
              <a:spcAft>
                <a:spcPts val="0"/>
              </a:spcAft>
              <a:buNone/>
            </a:pPr>
            <a:r>
              <a:rPr lang="en-US" sz="2600" b="1">
                <a:solidFill>
                  <a:schemeClr val="dk1"/>
                </a:solidFill>
              </a:rPr>
              <a:t>Mejuri </a:t>
            </a:r>
            <a:r>
              <a:rPr lang="en-US" sz="2600">
                <a:solidFill>
                  <a:schemeClr val="dk1"/>
                </a:solidFill>
              </a:rPr>
              <a:t>is revolutionizing </a:t>
            </a:r>
            <a:r>
              <a:rPr lang="en-US" sz="2600" b="1">
                <a:solidFill>
                  <a:schemeClr val="dk1"/>
                </a:solidFill>
              </a:rPr>
              <a:t>jewelry shopping</a:t>
            </a:r>
            <a:r>
              <a:rPr lang="en-US" sz="2600">
                <a:solidFill>
                  <a:schemeClr val="dk1"/>
                </a:solidFill>
              </a:rPr>
              <a:t> by prioritizing customer preferences, offering affordable luxury, and focusing on customization and sustainability. Building on initial segmentation analysis, discriminant analysis has further refined our understanding of customer segments, uncovering deeper insights into preferences, buying behaviors, and demographics.</a:t>
            </a:r>
            <a:endParaRPr sz="2600"/>
          </a:p>
          <a:p>
            <a:pPr marL="0" marR="0" lvl="0" indent="0" algn="just" rtl="0">
              <a:lnSpc>
                <a:spcPct val="140022"/>
              </a:lnSpc>
              <a:spcBef>
                <a:spcPts val="0"/>
              </a:spcBef>
              <a:spcAft>
                <a:spcPts val="0"/>
              </a:spcAft>
              <a:buNone/>
            </a:pPr>
            <a:br>
              <a:rPr lang="en-US" sz="2651" b="1" i="0" u="none" strike="noStrike" cap="none">
                <a:solidFill>
                  <a:srgbClr val="000000"/>
                </a:solidFill>
                <a:latin typeface="Arial"/>
                <a:ea typeface="Arial"/>
                <a:cs typeface="Arial"/>
                <a:sym typeface="Arial"/>
              </a:rPr>
            </a:br>
            <a:endParaRPr sz="2800" b="1"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rot="10800000">
            <a:off x="-10332"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9258" b="-9257"/>
            </a:stretch>
          </a:blipFill>
          <a:ln>
            <a:noFill/>
          </a:ln>
        </p:spPr>
        <p:txBody>
          <a:bodyPr/>
          <a:lstStyle/>
          <a:p>
            <a:endParaRPr lang="en-US"/>
          </a:p>
        </p:txBody>
      </p:sp>
      <p:sp>
        <p:nvSpPr>
          <p:cNvPr id="101" name="Google Shape;101;p3"/>
          <p:cNvSpPr txBox="1"/>
          <p:nvPr/>
        </p:nvSpPr>
        <p:spPr>
          <a:xfrm>
            <a:off x="1431570" y="364415"/>
            <a:ext cx="15827700" cy="76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000" b="1" i="0" u="none" strike="noStrike" cap="none">
                <a:solidFill>
                  <a:srgbClr val="000000"/>
                </a:solidFill>
                <a:latin typeface="Arial"/>
                <a:ea typeface="Arial"/>
                <a:cs typeface="Arial"/>
                <a:sym typeface="Arial"/>
              </a:rPr>
              <a:t>PROBLEM STATEMENT</a:t>
            </a:r>
            <a:endParaRPr sz="900"/>
          </a:p>
        </p:txBody>
      </p:sp>
      <p:sp>
        <p:nvSpPr>
          <p:cNvPr id="102" name="Google Shape;102;p3"/>
          <p:cNvSpPr txBox="1"/>
          <p:nvPr/>
        </p:nvSpPr>
        <p:spPr>
          <a:xfrm>
            <a:off x="381000" y="1784726"/>
            <a:ext cx="17258700" cy="6662400"/>
          </a:xfrm>
          <a:prstGeom prst="rect">
            <a:avLst/>
          </a:prstGeom>
          <a:noFill/>
          <a:ln>
            <a:noFill/>
          </a:ln>
        </p:spPr>
        <p:txBody>
          <a:bodyPr spcFirstLastPara="1" wrap="square" lIns="0" tIns="0" rIns="0" bIns="0" anchor="t" anchorCtr="0">
            <a:spAutoFit/>
          </a:bodyPr>
          <a:lstStyle/>
          <a:p>
            <a:pPr marL="0" marR="0" lvl="0" indent="0" algn="just" rtl="0">
              <a:lnSpc>
                <a:spcPct val="140022"/>
              </a:lnSpc>
              <a:spcBef>
                <a:spcPts val="0"/>
              </a:spcBef>
              <a:spcAft>
                <a:spcPts val="0"/>
              </a:spcAft>
              <a:buNone/>
            </a:pPr>
            <a:br>
              <a:rPr lang="en-US" sz="2400"/>
            </a:br>
            <a:r>
              <a:rPr lang="en-US" sz="2500" b="1"/>
              <a:t>PROBLEM STATEMENT</a:t>
            </a:r>
            <a:endParaRPr sz="2500" b="1"/>
          </a:p>
          <a:p>
            <a:pPr marL="0" marR="0" lvl="0" indent="0" algn="just" rtl="0">
              <a:lnSpc>
                <a:spcPct val="185599"/>
              </a:lnSpc>
              <a:spcBef>
                <a:spcPts val="0"/>
              </a:spcBef>
              <a:spcAft>
                <a:spcPts val="0"/>
              </a:spcAft>
              <a:buNone/>
            </a:pPr>
            <a:r>
              <a:rPr lang="en-US" sz="2600"/>
              <a:t>Discriminant analysis helps Mejuri sharpen its strategies by identifying nuanced distinctions among customer segments. These insights enable Mejuri to optimize product offerings, pricing strategies, and marketing initiatives, ensuring a personalized and impactful customer experience.</a:t>
            </a:r>
            <a:endParaRPr sz="2600"/>
          </a:p>
          <a:p>
            <a:pPr marL="0" marR="0" lvl="0" indent="0" algn="just" rtl="0">
              <a:lnSpc>
                <a:spcPct val="140022"/>
              </a:lnSpc>
              <a:spcBef>
                <a:spcPts val="0"/>
              </a:spcBef>
              <a:spcAft>
                <a:spcPts val="0"/>
              </a:spcAft>
              <a:buNone/>
            </a:pPr>
            <a:endParaRPr sz="2600"/>
          </a:p>
          <a:p>
            <a:pPr marL="0" marR="0" lvl="0" indent="0" algn="just" rtl="0">
              <a:lnSpc>
                <a:spcPct val="140022"/>
              </a:lnSpc>
              <a:spcBef>
                <a:spcPts val="0"/>
              </a:spcBef>
              <a:spcAft>
                <a:spcPts val="0"/>
              </a:spcAft>
              <a:buNone/>
            </a:pPr>
            <a:r>
              <a:rPr lang="en-US" sz="2600" b="1"/>
              <a:t>METHOD: </a:t>
            </a:r>
            <a:r>
              <a:rPr lang="en-US" sz="2600"/>
              <a:t>Questionnaires and Survey</a:t>
            </a:r>
            <a:endParaRPr sz="2600"/>
          </a:p>
          <a:p>
            <a:pPr marL="0" marR="0" lvl="0" indent="0" algn="just" rtl="0">
              <a:lnSpc>
                <a:spcPct val="154666"/>
              </a:lnSpc>
              <a:spcBef>
                <a:spcPts val="0"/>
              </a:spcBef>
              <a:spcAft>
                <a:spcPts val="0"/>
              </a:spcAft>
              <a:buNone/>
            </a:pPr>
            <a:r>
              <a:rPr lang="en-US" sz="2600"/>
              <a:t>The survey will gather insights into:</a:t>
            </a:r>
            <a:endParaRPr sz="2600"/>
          </a:p>
          <a:p>
            <a:pPr marL="0" marR="0" lvl="0" indent="0" algn="just" rtl="0">
              <a:lnSpc>
                <a:spcPct val="154666"/>
              </a:lnSpc>
              <a:spcBef>
                <a:spcPts val="0"/>
              </a:spcBef>
              <a:spcAft>
                <a:spcPts val="0"/>
              </a:spcAft>
              <a:buNone/>
            </a:pPr>
            <a:r>
              <a:rPr lang="en-US" sz="2600"/>
              <a:t>1. User preferences for jewelry style, materials, and purchase motivations.</a:t>
            </a:r>
            <a:endParaRPr sz="2600"/>
          </a:p>
          <a:p>
            <a:pPr marL="0" marR="0" lvl="0" indent="0" algn="just" rtl="0">
              <a:lnSpc>
                <a:spcPct val="154666"/>
              </a:lnSpc>
              <a:spcBef>
                <a:spcPts val="0"/>
              </a:spcBef>
              <a:spcAft>
                <a:spcPts val="0"/>
              </a:spcAft>
              <a:buNone/>
            </a:pPr>
            <a:r>
              <a:rPr lang="en-US" sz="2600"/>
              <a:t>2. Buying behaviors such as frequency, occasions, and price sensitivity.</a:t>
            </a:r>
            <a:endParaRPr sz="2600"/>
          </a:p>
          <a:p>
            <a:pPr marL="0" marR="0" lvl="0" indent="0" algn="just" rtl="0">
              <a:lnSpc>
                <a:spcPct val="154666"/>
              </a:lnSpc>
              <a:spcBef>
                <a:spcPts val="0"/>
              </a:spcBef>
              <a:spcAft>
                <a:spcPts val="0"/>
              </a:spcAft>
              <a:buNone/>
            </a:pPr>
            <a:r>
              <a:rPr lang="en-US" sz="2600"/>
              <a:t>3. Demographic and psychographic characteristics to uncover trends among customer segments.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sp>
        <p:nvSpPr>
          <p:cNvPr id="108" name="Google Shape;108;p4"/>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110" name="Google Shape;110;p4"/>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111" name="Google Shape;111;p4"/>
          <p:cNvSpPr txBox="1"/>
          <p:nvPr/>
        </p:nvSpPr>
        <p:spPr>
          <a:xfrm>
            <a:off x="1028700" y="4080510"/>
            <a:ext cx="12162253" cy="2384641"/>
          </a:xfrm>
          <a:prstGeom prst="rect">
            <a:avLst/>
          </a:prstGeom>
          <a:noFill/>
          <a:ln>
            <a:noFill/>
          </a:ln>
        </p:spPr>
        <p:txBody>
          <a:bodyPr spcFirstLastPara="1" wrap="square" lIns="0" tIns="0" rIns="0" bIns="0" anchor="t" anchorCtr="0">
            <a:spAutoFit/>
          </a:bodyPr>
          <a:lstStyle/>
          <a:p>
            <a:pPr marL="0" marR="0" lvl="0" indent="0" algn="just" rtl="0">
              <a:lnSpc>
                <a:spcPct val="140014"/>
              </a:lnSpc>
              <a:spcBef>
                <a:spcPts val="0"/>
              </a:spcBef>
              <a:spcAft>
                <a:spcPts val="0"/>
              </a:spcAft>
              <a:buNone/>
            </a:pPr>
            <a:r>
              <a:rPr lang="en-US" sz="2744" b="1" i="0" u="none" strike="noStrike" cap="none">
                <a:solidFill>
                  <a:srgbClr val="000000"/>
                </a:solidFill>
                <a:latin typeface="Arial"/>
                <a:ea typeface="Arial"/>
                <a:cs typeface="Arial"/>
                <a:sym typeface="Arial"/>
              </a:rPr>
              <a:t>Segments:</a:t>
            </a:r>
            <a:r>
              <a:rPr lang="en-US" sz="2744" b="0" i="0" u="none" strike="noStrike" cap="none">
                <a:solidFill>
                  <a:srgbClr val="000000"/>
                </a:solidFill>
                <a:latin typeface="Arial"/>
                <a:ea typeface="Arial"/>
                <a:cs typeface="Arial"/>
                <a:sym typeface="Arial"/>
              </a:rPr>
              <a:t> The number of segments identified in the market is </a:t>
            </a:r>
            <a:r>
              <a:rPr lang="en-US" sz="2744" b="1" i="0" u="none" strike="noStrike" cap="none">
                <a:solidFill>
                  <a:srgbClr val="000000"/>
                </a:solidFill>
                <a:latin typeface="Arial"/>
                <a:ea typeface="Arial"/>
                <a:cs typeface="Arial"/>
                <a:sym typeface="Arial"/>
              </a:rPr>
              <a:t>five distinct customer segments</a:t>
            </a:r>
            <a:r>
              <a:rPr lang="en-US" sz="2744" b="0" i="0" u="none" strike="noStrike" cap="none">
                <a:solidFill>
                  <a:srgbClr val="000000"/>
                </a:solidFill>
                <a:latin typeface="Arial"/>
                <a:ea typeface="Arial"/>
                <a:cs typeface="Arial"/>
                <a:sym typeface="Arial"/>
              </a:rPr>
              <a:t>, which represents a statistical fit meeting the statistical criteria exclusively.</a:t>
            </a:r>
            <a:endParaRPr/>
          </a:p>
          <a:p>
            <a:pPr marL="0" marR="0" lvl="0" indent="0" algn="just" rtl="0">
              <a:lnSpc>
                <a:spcPct val="140014"/>
              </a:lnSpc>
              <a:spcBef>
                <a:spcPts val="0"/>
              </a:spcBef>
              <a:spcAft>
                <a:spcPts val="0"/>
              </a:spcAft>
              <a:buNone/>
            </a:pPr>
            <a:endParaRPr sz="2744" b="0" i="0" u="none" strike="noStrike" cap="none">
              <a:solidFill>
                <a:srgbClr val="000000"/>
              </a:solidFill>
              <a:latin typeface="Arial"/>
              <a:ea typeface="Arial"/>
              <a:cs typeface="Arial"/>
              <a:sym typeface="Arial"/>
            </a:endParaRPr>
          </a:p>
          <a:p>
            <a:pPr marL="0" marR="0" lvl="0" indent="0" algn="just" rtl="0">
              <a:lnSpc>
                <a:spcPct val="114103"/>
              </a:lnSpc>
              <a:spcBef>
                <a:spcPts val="0"/>
              </a:spcBef>
              <a:spcAft>
                <a:spcPts val="0"/>
              </a:spcAft>
              <a:buNone/>
            </a:pPr>
            <a:endParaRPr sz="2744" b="0" i="0" u="none" strike="noStrike" cap="none">
              <a:solidFill>
                <a:srgbClr val="000000"/>
              </a:solidFill>
              <a:latin typeface="Arial"/>
              <a:ea typeface="Arial"/>
              <a:cs typeface="Arial"/>
              <a:sym typeface="Arial"/>
            </a:endParaRPr>
          </a:p>
        </p:txBody>
      </p:sp>
      <p:sp>
        <p:nvSpPr>
          <p:cNvPr id="112" name="Google Shape;112;p4"/>
          <p:cNvSpPr/>
          <p:nvPr/>
        </p:nvSpPr>
        <p:spPr>
          <a:xfrm>
            <a:off x="1276341" y="6107701"/>
            <a:ext cx="11672371" cy="1745539"/>
          </a:xfrm>
          <a:custGeom>
            <a:avLst/>
            <a:gdLst/>
            <a:ahLst/>
            <a:cxnLst/>
            <a:rect l="l" t="t" r="r" b="b"/>
            <a:pathLst>
              <a:path w="11672371" h="1745539" extrusionOk="0">
                <a:moveTo>
                  <a:pt x="0" y="0"/>
                </a:moveTo>
                <a:lnTo>
                  <a:pt x="11672371" y="0"/>
                </a:lnTo>
                <a:lnTo>
                  <a:pt x="11672371" y="1745539"/>
                </a:lnTo>
                <a:lnTo>
                  <a:pt x="0" y="1745539"/>
                </a:lnTo>
                <a:lnTo>
                  <a:pt x="0" y="0"/>
                </a:lnTo>
                <a:close/>
              </a:path>
            </a:pathLst>
          </a:custGeom>
          <a:blipFill rotWithShape="1">
            <a:blip r:embed="rId7">
              <a:alphaModFix/>
            </a:blip>
            <a:stretch>
              <a:fillRect t="-2324" b="-2323"/>
            </a:stretch>
          </a:blipFill>
          <a:ln>
            <a:noFill/>
          </a:ln>
        </p:spPr>
        <p:txBody>
          <a:bodyPr/>
          <a:lstStyle/>
          <a:p>
            <a:endParaRPr lang="en-US"/>
          </a:p>
        </p:txBody>
      </p:sp>
      <p:sp>
        <p:nvSpPr>
          <p:cNvPr id="113" name="Google Shape;113;p4"/>
          <p:cNvSpPr txBox="1"/>
          <p:nvPr/>
        </p:nvSpPr>
        <p:spPr>
          <a:xfrm>
            <a:off x="1028700" y="990600"/>
            <a:ext cx="10857000" cy="692700"/>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US" sz="4500" b="1" i="0" u="none" strike="noStrike" cap="none">
                <a:solidFill>
                  <a:srgbClr val="000000"/>
                </a:solidFill>
                <a:latin typeface="Arial"/>
                <a:ea typeface="Arial"/>
                <a:cs typeface="Arial"/>
                <a:sym typeface="Arial"/>
              </a:rPr>
              <a:t>SEGMENTATION AND FINDINGS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sp>
        <p:nvSpPr>
          <p:cNvPr id="119" name="Google Shape;119;p5"/>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121" name="Google Shape;121;p5"/>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122" name="Google Shape;122;p5"/>
          <p:cNvSpPr/>
          <p:nvPr/>
        </p:nvSpPr>
        <p:spPr>
          <a:xfrm>
            <a:off x="1028700" y="3118359"/>
            <a:ext cx="11185131" cy="4612179"/>
          </a:xfrm>
          <a:custGeom>
            <a:avLst/>
            <a:gdLst/>
            <a:ahLst/>
            <a:cxnLst/>
            <a:rect l="l" t="t" r="r" b="b"/>
            <a:pathLst>
              <a:path w="11185131" h="4612179" extrusionOk="0">
                <a:moveTo>
                  <a:pt x="0" y="0"/>
                </a:moveTo>
                <a:lnTo>
                  <a:pt x="11185131" y="0"/>
                </a:lnTo>
                <a:lnTo>
                  <a:pt x="11185131" y="4612179"/>
                </a:lnTo>
                <a:lnTo>
                  <a:pt x="0" y="4612179"/>
                </a:lnTo>
                <a:lnTo>
                  <a:pt x="0" y="0"/>
                </a:lnTo>
                <a:close/>
              </a:path>
            </a:pathLst>
          </a:custGeom>
          <a:blipFill rotWithShape="1">
            <a:blip r:embed="rId7">
              <a:alphaModFix/>
            </a:blip>
            <a:stretch>
              <a:fillRect t="-453" b="-453"/>
            </a:stretch>
          </a:blipFill>
          <a:ln>
            <a:noFill/>
          </a:ln>
        </p:spPr>
        <p:txBody>
          <a:bodyPr/>
          <a:lstStyle/>
          <a:p>
            <a:endParaRPr lang="en-US"/>
          </a:p>
        </p:txBody>
      </p:sp>
      <p:sp>
        <p:nvSpPr>
          <p:cNvPr id="123" name="Google Shape;123;p5"/>
          <p:cNvSpPr txBox="1"/>
          <p:nvPr/>
        </p:nvSpPr>
        <p:spPr>
          <a:xfrm>
            <a:off x="578392" y="990600"/>
            <a:ext cx="10857104" cy="1184919"/>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en-US" sz="4000" b="1" i="0" u="none" strike="noStrike" cap="none">
                <a:solidFill>
                  <a:srgbClr val="000000"/>
                </a:solidFill>
                <a:latin typeface="Arial"/>
                <a:ea typeface="Arial"/>
                <a:cs typeface="Arial"/>
                <a:sym typeface="Arial"/>
              </a:rPr>
              <a:t>SEGMENTATION ANALYSIS(5-CLUSTER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sp>
        <p:nvSpPr>
          <p:cNvPr id="129" name="Google Shape;129;p6"/>
          <p:cNvSpPr/>
          <p:nvPr/>
        </p:nvSpPr>
        <p:spPr>
          <a:xfrm>
            <a:off x="14871056" y="1028700"/>
            <a:ext cx="2657214" cy="2657214"/>
          </a:xfrm>
          <a:custGeom>
            <a:avLst/>
            <a:gdLst/>
            <a:ahLst/>
            <a:cxnLst/>
            <a:rect l="l" t="t" r="r" b="b"/>
            <a:pathLst>
              <a:path w="3282950" h="3282950" extrusionOk="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4">
              <a:alphaModFix/>
            </a:blip>
            <a:stretch>
              <a:fillRect t="-16297" b="-1629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2213831" y="1028700"/>
            <a:ext cx="2657225" cy="2657214"/>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131" name="Google Shape;131;p6"/>
          <p:cNvSpPr/>
          <p:nvPr/>
        </p:nvSpPr>
        <p:spPr>
          <a:xfrm>
            <a:off x="13596466" y="3685914"/>
            <a:ext cx="2603197" cy="2603187"/>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6">
              <a:alphaModFix/>
            </a:blip>
            <a:stretch>
              <a:fillRect t="-24998" b="-24998"/>
            </a:stretch>
          </a:blipFill>
          <a:ln>
            <a:noFill/>
          </a:ln>
        </p:spPr>
        <p:txBody>
          <a:bodyPr/>
          <a:lstStyle/>
          <a:p>
            <a:endParaRPr lang="en-US"/>
          </a:p>
        </p:txBody>
      </p:sp>
      <p:sp>
        <p:nvSpPr>
          <p:cNvPr id="132" name="Google Shape;132;p6"/>
          <p:cNvSpPr/>
          <p:nvPr/>
        </p:nvSpPr>
        <p:spPr>
          <a:xfrm>
            <a:off x="1391491" y="2357307"/>
            <a:ext cx="10484023" cy="7402947"/>
          </a:xfrm>
          <a:custGeom>
            <a:avLst/>
            <a:gdLst/>
            <a:ahLst/>
            <a:cxnLst/>
            <a:rect l="l" t="t" r="r" b="b"/>
            <a:pathLst>
              <a:path w="10484023" h="7402947" extrusionOk="0">
                <a:moveTo>
                  <a:pt x="0" y="0"/>
                </a:moveTo>
                <a:lnTo>
                  <a:pt x="10484023" y="0"/>
                </a:lnTo>
                <a:lnTo>
                  <a:pt x="10484023" y="7402947"/>
                </a:lnTo>
                <a:lnTo>
                  <a:pt x="0" y="7402947"/>
                </a:lnTo>
                <a:lnTo>
                  <a:pt x="0" y="0"/>
                </a:lnTo>
                <a:close/>
              </a:path>
            </a:pathLst>
          </a:custGeom>
          <a:blipFill rotWithShape="1">
            <a:blip r:embed="rId7">
              <a:alphaModFix/>
            </a:blip>
            <a:stretch>
              <a:fillRect/>
            </a:stretch>
          </a:blipFill>
          <a:ln>
            <a:noFill/>
          </a:ln>
        </p:spPr>
        <p:txBody>
          <a:bodyPr/>
          <a:lstStyle/>
          <a:p>
            <a:endParaRPr lang="en-US"/>
          </a:p>
        </p:txBody>
      </p:sp>
      <p:sp>
        <p:nvSpPr>
          <p:cNvPr id="133" name="Google Shape;133;p6"/>
          <p:cNvSpPr txBox="1"/>
          <p:nvPr/>
        </p:nvSpPr>
        <p:spPr>
          <a:xfrm>
            <a:off x="578392" y="990600"/>
            <a:ext cx="10857104" cy="1184919"/>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en-US" sz="4000" b="1" i="0" u="none" strike="noStrike" cap="none">
                <a:solidFill>
                  <a:srgbClr val="000000"/>
                </a:solidFill>
                <a:latin typeface="Arial"/>
                <a:ea typeface="Arial"/>
                <a:cs typeface="Arial"/>
                <a:sym typeface="Arial"/>
              </a:rPr>
              <a:t>SEGMENTATION ANALYSIS(5-CLUSTER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sp>
        <p:nvSpPr>
          <p:cNvPr id="139" name="Google Shape;139;p7"/>
          <p:cNvSpPr txBox="1"/>
          <p:nvPr/>
        </p:nvSpPr>
        <p:spPr>
          <a:xfrm>
            <a:off x="578392" y="990600"/>
            <a:ext cx="10857104" cy="1184919"/>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US" sz="4000" b="1" i="0" u="none" strike="noStrike" cap="none">
                <a:solidFill>
                  <a:srgbClr val="000000"/>
                </a:solidFill>
                <a:latin typeface="Arial"/>
                <a:ea typeface="Arial"/>
                <a:cs typeface="Arial"/>
                <a:sym typeface="Arial"/>
              </a:rPr>
              <a:t>STATISTICAL ANALYSIS OF 5 SEGMENTS </a:t>
            </a:r>
            <a:endParaRPr/>
          </a:p>
        </p:txBody>
      </p:sp>
      <p:grpSp>
        <p:nvGrpSpPr>
          <p:cNvPr id="140" name="Google Shape;140;p7"/>
          <p:cNvGrpSpPr/>
          <p:nvPr/>
        </p:nvGrpSpPr>
        <p:grpSpPr>
          <a:xfrm>
            <a:off x="13781992" y="684331"/>
            <a:ext cx="3869372" cy="6369853"/>
            <a:chOff x="0" y="0"/>
            <a:chExt cx="5159162" cy="8493137"/>
          </a:xfrm>
        </p:grpSpPr>
        <p:sp>
          <p:nvSpPr>
            <p:cNvPr id="141" name="Google Shape;141;p7"/>
            <p:cNvSpPr/>
            <p:nvPr/>
          </p:nvSpPr>
          <p:spPr>
            <a:xfrm>
              <a:off x="0" y="5786641"/>
              <a:ext cx="5159162" cy="2706496"/>
            </a:xfrm>
            <a:custGeom>
              <a:avLst/>
              <a:gdLst/>
              <a:ahLst/>
              <a:cxnLst/>
              <a:rect l="l" t="t" r="r" b="b"/>
              <a:pathLst>
                <a:path w="6350000" h="3331210" extrusionOk="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rotWithShape="1">
              <a:blip r:embed="rId4">
                <a:alphaModFix/>
              </a:blip>
              <a:stretch>
                <a:fillRect t="-152055" b="-33870"/>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0" y="2884317"/>
              <a:ext cx="5159162" cy="2706496"/>
            </a:xfrm>
            <a:custGeom>
              <a:avLst/>
              <a:gdLst/>
              <a:ahLst/>
              <a:cxnLst/>
              <a:rect l="l" t="t" r="r" b="b"/>
              <a:pathLst>
                <a:path w="6350000" h="3331210" extrusionOk="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rotWithShape="1">
              <a:blip r:embed="rId5">
                <a:alphaModFix/>
              </a:blip>
              <a:stretch>
                <a:fillRect t="-144924" b="-4100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0" y="0"/>
              <a:ext cx="5159162" cy="2706496"/>
            </a:xfrm>
            <a:custGeom>
              <a:avLst/>
              <a:gdLst/>
              <a:ahLst/>
              <a:cxnLst/>
              <a:rect l="l" t="t" r="r" b="b"/>
              <a:pathLst>
                <a:path w="6350000" h="3331210" extrusionOk="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rotWithShape="1">
              <a:blip r:embed="rId6">
                <a:alphaModFix/>
              </a:blip>
              <a:stretch>
                <a:fillRect t="-146952" b="-38958"/>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7"/>
          <p:cNvSpPr txBox="1"/>
          <p:nvPr/>
        </p:nvSpPr>
        <p:spPr>
          <a:xfrm>
            <a:off x="277077" y="2474587"/>
            <a:ext cx="13248336" cy="5935206"/>
          </a:xfrm>
          <a:prstGeom prst="rect">
            <a:avLst/>
          </a:prstGeom>
          <a:noFill/>
          <a:ln>
            <a:noFill/>
          </a:ln>
        </p:spPr>
        <p:txBody>
          <a:bodyPr spcFirstLastPara="1" wrap="square" lIns="0" tIns="0" rIns="0" bIns="0" anchor="t" anchorCtr="0">
            <a:spAutoFit/>
          </a:bodyPr>
          <a:lstStyle/>
          <a:p>
            <a:pPr marL="0" marR="0" lvl="0" indent="0" algn="just" rtl="0">
              <a:lnSpc>
                <a:spcPct val="140007"/>
              </a:lnSpc>
              <a:spcBef>
                <a:spcPts val="0"/>
              </a:spcBef>
              <a:spcAft>
                <a:spcPts val="0"/>
              </a:spcAft>
              <a:buNone/>
            </a:pPr>
            <a:r>
              <a:rPr lang="en-US" sz="2597" b="1" i="0" u="none" strike="noStrike" cap="none">
                <a:solidFill>
                  <a:srgbClr val="000000"/>
                </a:solidFill>
                <a:latin typeface="Arial"/>
                <a:ea typeface="Arial"/>
                <a:cs typeface="Arial"/>
                <a:sym typeface="Arial"/>
              </a:rPr>
              <a:t>Segment 1 (15%)</a:t>
            </a:r>
            <a:r>
              <a:rPr lang="en-US" sz="2597" b="0" i="0" u="none" strike="noStrike" cap="none">
                <a:solidFill>
                  <a:srgbClr val="000000"/>
                </a:solidFill>
                <a:latin typeface="Arial"/>
                <a:ea typeface="Arial"/>
                <a:cs typeface="Arial"/>
                <a:sym typeface="Arial"/>
              </a:rPr>
              <a:t>: </a:t>
            </a:r>
            <a:r>
              <a:rPr lang="en-US" sz="2597" b="1" i="0" u="none" strike="noStrike" cap="none">
                <a:solidFill>
                  <a:srgbClr val="000000"/>
                </a:solidFill>
                <a:latin typeface="Arial"/>
                <a:ea typeface="Arial"/>
                <a:cs typeface="Arial"/>
                <a:sym typeface="Arial"/>
              </a:rPr>
              <a:t>Sustainability Prospects</a:t>
            </a:r>
            <a:endParaRPr/>
          </a:p>
          <a:p>
            <a:pPr marL="560827" marR="0" lvl="1" indent="-280413" algn="just" rtl="0">
              <a:lnSpc>
                <a:spcPct val="140007"/>
              </a:lnSpc>
              <a:spcBef>
                <a:spcPts val="0"/>
              </a:spcBef>
              <a:spcAft>
                <a:spcPts val="0"/>
              </a:spcAft>
              <a:buClr>
                <a:srgbClr val="000000"/>
              </a:buClr>
              <a:buSzPts val="2597"/>
              <a:buFont typeface="Arial"/>
              <a:buChar char="•"/>
            </a:pPr>
            <a:r>
              <a:rPr lang="en-US" sz="2597" b="0" i="0" u="none" strike="noStrike" cap="none">
                <a:solidFill>
                  <a:srgbClr val="000000"/>
                </a:solidFill>
                <a:latin typeface="Arial"/>
                <a:ea typeface="Arial"/>
                <a:cs typeface="Arial"/>
                <a:sym typeface="Arial"/>
              </a:rPr>
              <a:t>Higher preference for affordability and sustainability.</a:t>
            </a:r>
            <a:endParaRPr/>
          </a:p>
          <a:p>
            <a:pPr marL="560827" marR="0" lvl="1" indent="-280413" algn="just" rtl="0">
              <a:lnSpc>
                <a:spcPct val="140007"/>
              </a:lnSpc>
              <a:spcBef>
                <a:spcPts val="0"/>
              </a:spcBef>
              <a:spcAft>
                <a:spcPts val="0"/>
              </a:spcAft>
              <a:buClr>
                <a:srgbClr val="000000"/>
              </a:buClr>
              <a:buSzPts val="2597"/>
              <a:buFont typeface="Arial"/>
              <a:buChar char="•"/>
            </a:pPr>
            <a:r>
              <a:rPr lang="en-US" sz="2597" b="0" i="0" u="none" strike="noStrike" cap="none">
                <a:solidFill>
                  <a:srgbClr val="000000"/>
                </a:solidFill>
                <a:latin typeface="Arial"/>
                <a:ea typeface="Arial"/>
                <a:cs typeface="Arial"/>
                <a:sym typeface="Arial"/>
              </a:rPr>
              <a:t>Similar foremost interest is shown over packaging and customizable jewelry.</a:t>
            </a:r>
            <a:endParaRPr/>
          </a:p>
          <a:p>
            <a:pPr marL="0" marR="0" lvl="0" indent="0" algn="just" rtl="0">
              <a:lnSpc>
                <a:spcPct val="140007"/>
              </a:lnSpc>
              <a:spcBef>
                <a:spcPts val="0"/>
              </a:spcBef>
              <a:spcAft>
                <a:spcPts val="0"/>
              </a:spcAft>
              <a:buNone/>
            </a:pPr>
            <a:endParaRPr sz="2597" b="0" i="0" u="none" strike="noStrike" cap="none">
              <a:solidFill>
                <a:srgbClr val="000000"/>
              </a:solidFill>
              <a:latin typeface="Arial"/>
              <a:ea typeface="Arial"/>
              <a:cs typeface="Arial"/>
              <a:sym typeface="Arial"/>
            </a:endParaRPr>
          </a:p>
          <a:p>
            <a:pPr marL="0" marR="0" lvl="0" indent="0" algn="just" rtl="0">
              <a:lnSpc>
                <a:spcPct val="140007"/>
              </a:lnSpc>
              <a:spcBef>
                <a:spcPts val="0"/>
              </a:spcBef>
              <a:spcAft>
                <a:spcPts val="0"/>
              </a:spcAft>
              <a:buNone/>
            </a:pPr>
            <a:r>
              <a:rPr lang="en-US" sz="2597" b="1" i="0" u="none" strike="noStrike" cap="none">
                <a:solidFill>
                  <a:srgbClr val="000000"/>
                </a:solidFill>
                <a:latin typeface="Arial"/>
                <a:ea typeface="Arial"/>
                <a:cs typeface="Arial"/>
                <a:sym typeface="Arial"/>
              </a:rPr>
              <a:t>Segment 2 (16%): Price sensitive Buyers</a:t>
            </a:r>
            <a:endParaRPr/>
          </a:p>
          <a:p>
            <a:pPr marL="560827" marR="0" lvl="1" indent="-280413" algn="just" rtl="0">
              <a:lnSpc>
                <a:spcPct val="140007"/>
              </a:lnSpc>
              <a:spcBef>
                <a:spcPts val="0"/>
              </a:spcBef>
              <a:spcAft>
                <a:spcPts val="0"/>
              </a:spcAft>
              <a:buClr>
                <a:srgbClr val="000000"/>
              </a:buClr>
              <a:buSzPts val="2597"/>
              <a:buFont typeface="Arial"/>
              <a:buChar char="•"/>
            </a:pPr>
            <a:r>
              <a:rPr lang="en-US" sz="2597" b="0" i="0" u="none" strike="noStrike" cap="none">
                <a:solidFill>
                  <a:srgbClr val="000000"/>
                </a:solidFill>
                <a:latin typeface="Arial"/>
                <a:ea typeface="Arial"/>
                <a:cs typeface="Arial"/>
                <a:sym typeface="Arial"/>
              </a:rPr>
              <a:t>Sustainability dominates customer preferences.</a:t>
            </a:r>
            <a:endParaRPr/>
          </a:p>
          <a:p>
            <a:pPr marL="560827" marR="0" lvl="1" indent="-280413" algn="just" rtl="0">
              <a:lnSpc>
                <a:spcPct val="140007"/>
              </a:lnSpc>
              <a:spcBef>
                <a:spcPts val="0"/>
              </a:spcBef>
              <a:spcAft>
                <a:spcPts val="0"/>
              </a:spcAft>
              <a:buClr>
                <a:srgbClr val="000000"/>
              </a:buClr>
              <a:buSzPts val="2597"/>
              <a:buFont typeface="Arial"/>
              <a:buChar char="•"/>
            </a:pPr>
            <a:r>
              <a:rPr lang="en-US" sz="2597" b="0" i="0" u="none" strike="noStrike" cap="none">
                <a:solidFill>
                  <a:srgbClr val="000000"/>
                </a:solidFill>
                <a:latin typeface="Arial"/>
                <a:ea typeface="Arial"/>
                <a:cs typeface="Arial"/>
                <a:sym typeface="Arial"/>
              </a:rPr>
              <a:t>Least interest is projected for online shopping online for premium prices.</a:t>
            </a:r>
            <a:endParaRPr/>
          </a:p>
          <a:p>
            <a:pPr marL="0" marR="0" lvl="0" indent="0" algn="just" rtl="0">
              <a:lnSpc>
                <a:spcPct val="140007"/>
              </a:lnSpc>
              <a:spcBef>
                <a:spcPts val="0"/>
              </a:spcBef>
              <a:spcAft>
                <a:spcPts val="0"/>
              </a:spcAft>
              <a:buNone/>
            </a:pPr>
            <a:endParaRPr sz="2597" b="0" i="0" u="none" strike="noStrike" cap="none">
              <a:solidFill>
                <a:srgbClr val="000000"/>
              </a:solidFill>
              <a:latin typeface="Arial"/>
              <a:ea typeface="Arial"/>
              <a:cs typeface="Arial"/>
              <a:sym typeface="Arial"/>
            </a:endParaRPr>
          </a:p>
          <a:p>
            <a:pPr marL="0" marR="0" lvl="0" indent="0" algn="just" rtl="0">
              <a:lnSpc>
                <a:spcPct val="140007"/>
              </a:lnSpc>
              <a:spcBef>
                <a:spcPts val="0"/>
              </a:spcBef>
              <a:spcAft>
                <a:spcPts val="0"/>
              </a:spcAft>
              <a:buNone/>
            </a:pPr>
            <a:r>
              <a:rPr lang="en-US" sz="2597" b="1" i="0" u="none" strike="noStrike" cap="none">
                <a:solidFill>
                  <a:srgbClr val="000000"/>
                </a:solidFill>
                <a:latin typeface="Arial"/>
                <a:ea typeface="Arial"/>
                <a:cs typeface="Arial"/>
                <a:sym typeface="Arial"/>
              </a:rPr>
              <a:t>Segment 3 (20%): Budget-Savvy Shoppers</a:t>
            </a:r>
            <a:endParaRPr/>
          </a:p>
          <a:p>
            <a:pPr marL="560827" marR="0" lvl="1" indent="-280413" algn="just" rtl="0">
              <a:lnSpc>
                <a:spcPct val="140007"/>
              </a:lnSpc>
              <a:spcBef>
                <a:spcPts val="0"/>
              </a:spcBef>
              <a:spcAft>
                <a:spcPts val="0"/>
              </a:spcAft>
              <a:buClr>
                <a:srgbClr val="000000"/>
              </a:buClr>
              <a:buSzPts val="2597"/>
              <a:buFont typeface="Arial"/>
              <a:buChar char="•"/>
            </a:pPr>
            <a:r>
              <a:rPr lang="en-US" sz="2597" b="0" i="0" u="none" strike="noStrike" cap="none">
                <a:solidFill>
                  <a:srgbClr val="000000"/>
                </a:solidFill>
                <a:latin typeface="Arial"/>
                <a:ea typeface="Arial"/>
                <a:cs typeface="Arial"/>
                <a:sym typeface="Arial"/>
              </a:rPr>
              <a:t>Affordability and sustainable items accepted at higher range over premium price items.</a:t>
            </a:r>
            <a:endParaRPr/>
          </a:p>
          <a:p>
            <a:pPr marL="560827" marR="0" lvl="1" indent="-280413" algn="just" rtl="0">
              <a:lnSpc>
                <a:spcPct val="140007"/>
              </a:lnSpc>
              <a:spcBef>
                <a:spcPts val="0"/>
              </a:spcBef>
              <a:spcAft>
                <a:spcPts val="0"/>
              </a:spcAft>
              <a:buClr>
                <a:srgbClr val="000000"/>
              </a:buClr>
              <a:buSzPts val="2597"/>
              <a:buFont typeface="Arial"/>
              <a:buChar char="•"/>
            </a:pPr>
            <a:r>
              <a:rPr lang="en-US" sz="2597" b="0" i="0" u="none" strike="noStrike" cap="none">
                <a:solidFill>
                  <a:srgbClr val="000000"/>
                </a:solidFill>
                <a:latin typeface="Arial"/>
                <a:ea typeface="Arial"/>
                <a:cs typeface="Arial"/>
                <a:sym typeface="Arial"/>
              </a:rPr>
              <a:t>Less interest is shown while shopping online and various other packaging experiences.</a:t>
            </a:r>
            <a:endParaRPr/>
          </a:p>
          <a:p>
            <a:pPr marL="0" marR="0" lvl="0" indent="0" algn="just" rtl="0">
              <a:lnSpc>
                <a:spcPct val="140007"/>
              </a:lnSpc>
              <a:spcBef>
                <a:spcPts val="0"/>
              </a:spcBef>
              <a:spcAft>
                <a:spcPts val="0"/>
              </a:spcAft>
              <a:buNone/>
            </a:pPr>
            <a:endParaRPr sz="2597" b="0" i="0" u="none" strike="noStrike" cap="none">
              <a:solidFill>
                <a:srgbClr val="000000"/>
              </a:solidFill>
              <a:latin typeface="Arial"/>
              <a:ea typeface="Arial"/>
              <a:cs typeface="Arial"/>
              <a:sym typeface="Arial"/>
            </a:endParaRPr>
          </a:p>
          <a:p>
            <a:pPr marL="0" marR="0" lvl="0" indent="0" algn="just" rtl="0">
              <a:lnSpc>
                <a:spcPct val="140007"/>
              </a:lnSpc>
              <a:spcBef>
                <a:spcPts val="0"/>
              </a:spcBef>
              <a:spcAft>
                <a:spcPts val="0"/>
              </a:spcAft>
              <a:buNone/>
            </a:pPr>
            <a:endParaRPr sz="2597"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sp>
        <p:nvSpPr>
          <p:cNvPr id="150" name="Google Shape;150;p8"/>
          <p:cNvSpPr txBox="1"/>
          <p:nvPr/>
        </p:nvSpPr>
        <p:spPr>
          <a:xfrm>
            <a:off x="578392" y="990600"/>
            <a:ext cx="10857104" cy="1184919"/>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US" sz="4000" b="1" i="0" u="none" strike="noStrike" cap="none">
                <a:solidFill>
                  <a:srgbClr val="000000"/>
                </a:solidFill>
                <a:latin typeface="Arial"/>
                <a:ea typeface="Arial"/>
                <a:cs typeface="Arial"/>
                <a:sym typeface="Arial"/>
              </a:rPr>
              <a:t>STATISTICAL ANALYSIS OF 5 SEGMENTS </a:t>
            </a:r>
            <a:endParaRPr/>
          </a:p>
        </p:txBody>
      </p:sp>
      <p:grpSp>
        <p:nvGrpSpPr>
          <p:cNvPr id="151" name="Google Shape;151;p8"/>
          <p:cNvGrpSpPr/>
          <p:nvPr/>
        </p:nvGrpSpPr>
        <p:grpSpPr>
          <a:xfrm>
            <a:off x="13544489" y="1330647"/>
            <a:ext cx="4474269" cy="7365649"/>
            <a:chOff x="0" y="0"/>
            <a:chExt cx="5965691" cy="9820865"/>
          </a:xfrm>
        </p:grpSpPr>
        <p:sp>
          <p:nvSpPr>
            <p:cNvPr id="152" name="Google Shape;152;p8"/>
            <p:cNvSpPr/>
            <p:nvPr/>
          </p:nvSpPr>
          <p:spPr>
            <a:xfrm>
              <a:off x="0" y="6691263"/>
              <a:ext cx="5965691" cy="3129602"/>
            </a:xfrm>
            <a:custGeom>
              <a:avLst/>
              <a:gdLst/>
              <a:ahLst/>
              <a:cxnLst/>
              <a:rect l="l" t="t" r="r" b="b"/>
              <a:pathLst>
                <a:path w="6350000" h="3331210" extrusionOk="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rotWithShape="1">
              <a:blip r:embed="rId4">
                <a:alphaModFix/>
              </a:blip>
              <a:stretch>
                <a:fillRect t="-152055" b="-33870"/>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0" y="3335221"/>
              <a:ext cx="5965691" cy="3129602"/>
            </a:xfrm>
            <a:custGeom>
              <a:avLst/>
              <a:gdLst/>
              <a:ahLst/>
              <a:cxnLst/>
              <a:rect l="l" t="t" r="r" b="b"/>
              <a:pathLst>
                <a:path w="6350000" h="3331210" extrusionOk="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rotWithShape="1">
              <a:blip r:embed="rId5">
                <a:alphaModFix/>
              </a:blip>
              <a:stretch>
                <a:fillRect t="-144924" b="-4100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0" y="0"/>
              <a:ext cx="5965691" cy="3129602"/>
            </a:xfrm>
            <a:custGeom>
              <a:avLst/>
              <a:gdLst/>
              <a:ahLst/>
              <a:cxnLst/>
              <a:rect l="l" t="t" r="r" b="b"/>
              <a:pathLst>
                <a:path w="6350000" h="3331210" extrusionOk="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rotWithShape="1">
              <a:blip r:embed="rId6">
                <a:alphaModFix/>
              </a:blip>
              <a:stretch>
                <a:fillRect t="-146952" b="-38958"/>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8"/>
          <p:cNvSpPr txBox="1"/>
          <p:nvPr/>
        </p:nvSpPr>
        <p:spPr>
          <a:xfrm>
            <a:off x="843261" y="2697476"/>
            <a:ext cx="12377538" cy="4116278"/>
          </a:xfrm>
          <a:prstGeom prst="rect">
            <a:avLst/>
          </a:prstGeom>
          <a:noFill/>
          <a:ln>
            <a:noFill/>
          </a:ln>
        </p:spPr>
        <p:txBody>
          <a:bodyPr spcFirstLastPara="1" wrap="square" lIns="0" tIns="0" rIns="0" bIns="0" anchor="t" anchorCtr="0">
            <a:spAutoFit/>
          </a:bodyPr>
          <a:lstStyle/>
          <a:p>
            <a:pPr marL="0" marR="0" lvl="0" indent="0" algn="just" rtl="0">
              <a:lnSpc>
                <a:spcPct val="140013"/>
              </a:lnSpc>
              <a:spcBef>
                <a:spcPts val="0"/>
              </a:spcBef>
              <a:spcAft>
                <a:spcPts val="0"/>
              </a:spcAft>
              <a:buNone/>
            </a:pPr>
            <a:r>
              <a:rPr lang="en-US" sz="2924" b="1" i="0" u="none" strike="noStrike" cap="none">
                <a:solidFill>
                  <a:srgbClr val="000000"/>
                </a:solidFill>
                <a:latin typeface="Arial"/>
                <a:ea typeface="Arial"/>
                <a:cs typeface="Arial"/>
                <a:sym typeface="Arial"/>
              </a:rPr>
              <a:t>Segment 4 (24%): Comfort Seekers</a:t>
            </a:r>
            <a:endParaRPr/>
          </a:p>
          <a:p>
            <a:pPr marL="631497" marR="0" lvl="1" indent="-315748" algn="just" rtl="0">
              <a:lnSpc>
                <a:spcPct val="140013"/>
              </a:lnSpc>
              <a:spcBef>
                <a:spcPts val="0"/>
              </a:spcBef>
              <a:spcAft>
                <a:spcPts val="0"/>
              </a:spcAft>
              <a:buClr>
                <a:srgbClr val="000000"/>
              </a:buClr>
              <a:buSzPts val="2924"/>
              <a:buFont typeface="Arial"/>
              <a:buChar char="•"/>
            </a:pPr>
            <a:r>
              <a:rPr lang="en-US" sz="2924" b="0" i="0" u="none" strike="noStrike" cap="none">
                <a:solidFill>
                  <a:srgbClr val="000000"/>
                </a:solidFill>
                <a:latin typeface="Arial"/>
                <a:ea typeface="Arial"/>
                <a:cs typeface="Arial"/>
                <a:sym typeface="Arial"/>
              </a:rPr>
              <a:t>A Stronger level of pitching is shown in comfort than any other likings .</a:t>
            </a:r>
            <a:endParaRPr/>
          </a:p>
          <a:p>
            <a:pPr marL="631497" marR="0" lvl="1" indent="-315748" algn="just" rtl="0">
              <a:lnSpc>
                <a:spcPct val="140013"/>
              </a:lnSpc>
              <a:spcBef>
                <a:spcPts val="0"/>
              </a:spcBef>
              <a:spcAft>
                <a:spcPts val="0"/>
              </a:spcAft>
              <a:buClr>
                <a:srgbClr val="000000"/>
              </a:buClr>
              <a:buSzPts val="2924"/>
              <a:buFont typeface="Arial"/>
              <a:buChar char="•"/>
            </a:pPr>
            <a:r>
              <a:rPr lang="en-US" sz="2924" b="0" i="0" u="none" strike="noStrike" cap="none">
                <a:solidFill>
                  <a:srgbClr val="000000"/>
                </a:solidFill>
                <a:latin typeface="Arial"/>
                <a:ea typeface="Arial"/>
                <a:cs typeface="Arial"/>
                <a:sym typeface="Arial"/>
              </a:rPr>
              <a:t>A Low level of interest is shown in sustainability than customized jewels</a:t>
            </a:r>
            <a:endParaRPr/>
          </a:p>
          <a:p>
            <a:pPr marL="0" marR="0" lvl="0" indent="0" algn="just" rtl="0">
              <a:lnSpc>
                <a:spcPct val="140013"/>
              </a:lnSpc>
              <a:spcBef>
                <a:spcPts val="0"/>
              </a:spcBef>
              <a:spcAft>
                <a:spcPts val="0"/>
              </a:spcAft>
              <a:buNone/>
            </a:pPr>
            <a:r>
              <a:rPr lang="en-US" sz="2924" b="0" i="0" u="none" strike="noStrike" cap="none">
                <a:solidFill>
                  <a:srgbClr val="000000"/>
                </a:solidFill>
                <a:latin typeface="Arial"/>
                <a:ea typeface="Arial"/>
                <a:cs typeface="Arial"/>
                <a:sym typeface="Arial"/>
              </a:rPr>
              <a:t>.</a:t>
            </a:r>
            <a:endParaRPr/>
          </a:p>
          <a:p>
            <a:pPr marL="0" marR="0" lvl="0" indent="0" algn="just" rtl="0">
              <a:lnSpc>
                <a:spcPct val="140013"/>
              </a:lnSpc>
              <a:spcBef>
                <a:spcPts val="0"/>
              </a:spcBef>
              <a:spcAft>
                <a:spcPts val="0"/>
              </a:spcAft>
              <a:buNone/>
            </a:pPr>
            <a:r>
              <a:rPr lang="en-US" sz="2924" b="1" i="0" u="none" strike="noStrike" cap="none">
                <a:solidFill>
                  <a:srgbClr val="000000"/>
                </a:solidFill>
                <a:latin typeface="Arial"/>
                <a:ea typeface="Arial"/>
                <a:cs typeface="Arial"/>
                <a:sym typeface="Arial"/>
              </a:rPr>
              <a:t>Segment 5 (25%): Customization Lovers</a:t>
            </a:r>
            <a:endParaRPr/>
          </a:p>
          <a:p>
            <a:pPr marL="631497" marR="0" lvl="1" indent="-315748" algn="just" rtl="0">
              <a:lnSpc>
                <a:spcPct val="140013"/>
              </a:lnSpc>
              <a:spcBef>
                <a:spcPts val="0"/>
              </a:spcBef>
              <a:spcAft>
                <a:spcPts val="0"/>
              </a:spcAft>
              <a:buClr>
                <a:srgbClr val="000000"/>
              </a:buClr>
              <a:buSzPts val="2924"/>
              <a:buFont typeface="Arial"/>
              <a:buChar char="•"/>
            </a:pPr>
            <a:r>
              <a:rPr lang="en-US" sz="2924" b="0" i="0" u="none" strike="noStrike" cap="none">
                <a:solidFill>
                  <a:srgbClr val="000000"/>
                </a:solidFill>
                <a:latin typeface="Arial"/>
                <a:ea typeface="Arial"/>
                <a:cs typeface="Arial"/>
                <a:sym typeface="Arial"/>
              </a:rPr>
              <a:t>High preference for customizable and online jewelry.</a:t>
            </a:r>
            <a:endParaRPr/>
          </a:p>
          <a:p>
            <a:pPr marL="631497" marR="0" lvl="1" indent="-315748" algn="just" rtl="0">
              <a:lnSpc>
                <a:spcPct val="140013"/>
              </a:lnSpc>
              <a:spcBef>
                <a:spcPts val="0"/>
              </a:spcBef>
              <a:spcAft>
                <a:spcPts val="0"/>
              </a:spcAft>
              <a:buClr>
                <a:srgbClr val="000000"/>
              </a:buClr>
              <a:buSzPts val="2924"/>
              <a:buFont typeface="Arial"/>
              <a:buChar char="•"/>
            </a:pPr>
            <a:r>
              <a:rPr lang="en-US" sz="2924" b="0" i="0" u="none" strike="noStrike" cap="none">
                <a:solidFill>
                  <a:srgbClr val="000000"/>
                </a:solidFill>
                <a:latin typeface="Arial"/>
                <a:ea typeface="Arial"/>
                <a:cs typeface="Arial"/>
                <a:sym typeface="Arial"/>
              </a:rPr>
              <a:t>Moderate interest towards sustainability and affordability.</a:t>
            </a:r>
            <a:endParaRPr/>
          </a:p>
          <a:p>
            <a:pPr marL="0" marR="0" lvl="0" indent="0" algn="just" rtl="0">
              <a:lnSpc>
                <a:spcPct val="140013"/>
              </a:lnSpc>
              <a:spcBef>
                <a:spcPts val="0"/>
              </a:spcBef>
              <a:spcAft>
                <a:spcPts val="0"/>
              </a:spcAft>
              <a:buNone/>
            </a:pPr>
            <a:endParaRPr sz="2924"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p:nvPr/>
        </p:nvSpPr>
        <p:spPr>
          <a:xfrm rot="10800000">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25024" r="-9396" b="-4628"/>
            </a:stretch>
          </a:blipFill>
          <a:ln>
            <a:noFill/>
          </a:ln>
        </p:spPr>
        <p:txBody>
          <a:bodyPr/>
          <a:lstStyle/>
          <a:p>
            <a:endParaRPr lang="en-US"/>
          </a:p>
        </p:txBody>
      </p:sp>
      <p:sp>
        <p:nvSpPr>
          <p:cNvPr id="161" name="Google Shape;161;p9"/>
          <p:cNvSpPr/>
          <p:nvPr/>
        </p:nvSpPr>
        <p:spPr>
          <a:xfrm>
            <a:off x="304591" y="298243"/>
            <a:ext cx="2421868" cy="2421858"/>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4">
              <a:alphaModFix/>
            </a:blip>
            <a:stretch>
              <a:fillRect t="-24998" b="-24998"/>
            </a:stretch>
          </a:blipFill>
          <a:ln>
            <a:noFill/>
          </a:ln>
        </p:spPr>
        <p:txBody>
          <a:bodyPr/>
          <a:lstStyle/>
          <a:p>
            <a:endParaRPr lang="en-US"/>
          </a:p>
        </p:txBody>
      </p:sp>
      <p:sp>
        <p:nvSpPr>
          <p:cNvPr id="162" name="Google Shape;162;p9"/>
          <p:cNvSpPr/>
          <p:nvPr/>
        </p:nvSpPr>
        <p:spPr>
          <a:xfrm>
            <a:off x="15238083" y="7418573"/>
            <a:ext cx="2648788" cy="2648778"/>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5">
              <a:alphaModFix/>
            </a:blip>
            <a:stretch>
              <a:fillRect t="-24998" b="-24998"/>
            </a:stretch>
          </a:blipFill>
          <a:ln>
            <a:noFill/>
          </a:ln>
        </p:spPr>
        <p:txBody>
          <a:bodyPr/>
          <a:lstStyle/>
          <a:p>
            <a:endParaRPr lang="en-US"/>
          </a:p>
        </p:txBody>
      </p:sp>
      <p:sp>
        <p:nvSpPr>
          <p:cNvPr id="163" name="Google Shape;163;p9"/>
          <p:cNvSpPr txBox="1"/>
          <p:nvPr/>
        </p:nvSpPr>
        <p:spPr>
          <a:xfrm>
            <a:off x="3363996" y="510610"/>
            <a:ext cx="13722412" cy="701004"/>
          </a:xfrm>
          <a:prstGeom prst="rect">
            <a:avLst/>
          </a:prstGeom>
          <a:noFill/>
          <a:ln>
            <a:noFill/>
          </a:ln>
        </p:spPr>
        <p:txBody>
          <a:bodyPr spcFirstLastPara="1" wrap="square" lIns="0" tIns="0" rIns="0" bIns="0" anchor="t" anchorCtr="0">
            <a:spAutoFit/>
          </a:bodyPr>
          <a:lstStyle/>
          <a:p>
            <a:pPr marL="0" marR="0" lvl="0" indent="0" algn="ctr" rtl="0">
              <a:lnSpc>
                <a:spcPct val="108007"/>
              </a:lnSpc>
              <a:spcBef>
                <a:spcPts val="0"/>
              </a:spcBef>
              <a:spcAft>
                <a:spcPts val="0"/>
              </a:spcAft>
              <a:buNone/>
            </a:pPr>
            <a:r>
              <a:rPr lang="en-US" sz="4396" b="1" i="0" u="none" strike="noStrike" cap="none">
                <a:solidFill>
                  <a:srgbClr val="000000"/>
                </a:solidFill>
                <a:latin typeface="Arial"/>
                <a:ea typeface="Arial"/>
                <a:cs typeface="Arial"/>
                <a:sym typeface="Arial"/>
              </a:rPr>
              <a:t>TARGETED CUSTOMER SEGMENTS</a:t>
            </a:r>
            <a:endParaRPr/>
          </a:p>
        </p:txBody>
      </p:sp>
      <p:sp>
        <p:nvSpPr>
          <p:cNvPr id="164" name="Google Shape;164;p9"/>
          <p:cNvSpPr txBox="1"/>
          <p:nvPr/>
        </p:nvSpPr>
        <p:spPr>
          <a:xfrm>
            <a:off x="2987166" y="1968856"/>
            <a:ext cx="11791800" cy="5889600"/>
          </a:xfrm>
          <a:prstGeom prst="rect">
            <a:avLst/>
          </a:prstGeom>
          <a:noFill/>
          <a:ln>
            <a:noFill/>
          </a:ln>
        </p:spPr>
        <p:txBody>
          <a:bodyPr spcFirstLastPara="1" wrap="square" lIns="0" tIns="0" rIns="0" bIns="0" anchor="t" anchorCtr="0">
            <a:spAutoFit/>
          </a:bodyPr>
          <a:lstStyle/>
          <a:p>
            <a:pPr marL="0" marR="0" lvl="0" indent="0" algn="just" rtl="0">
              <a:lnSpc>
                <a:spcPct val="140017"/>
              </a:lnSpc>
              <a:spcBef>
                <a:spcPts val="0"/>
              </a:spcBef>
              <a:spcAft>
                <a:spcPts val="0"/>
              </a:spcAft>
              <a:buNone/>
            </a:pPr>
            <a:r>
              <a:rPr lang="en-US" sz="3341" b="1" i="0" u="none" strike="noStrike" cap="none">
                <a:solidFill>
                  <a:srgbClr val="000000"/>
                </a:solidFill>
                <a:latin typeface="Arial"/>
                <a:ea typeface="Arial"/>
                <a:cs typeface="Arial"/>
                <a:sym typeface="Arial"/>
              </a:rPr>
              <a:t>S</a:t>
            </a:r>
            <a:r>
              <a:rPr lang="en-US" sz="2700" b="1" i="0" u="none" strike="noStrike" cap="none">
                <a:solidFill>
                  <a:srgbClr val="000000"/>
                </a:solidFill>
                <a:latin typeface="Arial"/>
                <a:ea typeface="Arial"/>
                <a:cs typeface="Arial"/>
                <a:sym typeface="Arial"/>
              </a:rPr>
              <a:t>egments 2, 3, and 5</a:t>
            </a:r>
            <a:r>
              <a:rPr lang="en-US" sz="2700" b="0" i="0" u="none" strike="noStrike" cap="none">
                <a:solidFill>
                  <a:srgbClr val="000000"/>
                </a:solidFill>
                <a:latin typeface="Arial"/>
                <a:ea typeface="Arial"/>
                <a:cs typeface="Arial"/>
                <a:sym typeface="Arial"/>
              </a:rPr>
              <a:t> are ideal for targeted marketing:</a:t>
            </a:r>
            <a:endParaRPr sz="2700"/>
          </a:p>
          <a:p>
            <a:pPr marL="0" marR="0" lvl="0" indent="0" algn="just" rtl="0">
              <a:lnSpc>
                <a:spcPct val="140017"/>
              </a:lnSpc>
              <a:spcBef>
                <a:spcPts val="0"/>
              </a:spcBef>
              <a:spcAft>
                <a:spcPts val="0"/>
              </a:spcAft>
              <a:buNone/>
            </a:pPr>
            <a:r>
              <a:rPr lang="en-US" sz="2700" b="1" i="0" u="none" strike="noStrike" cap="none">
                <a:solidFill>
                  <a:srgbClr val="000000"/>
                </a:solidFill>
                <a:latin typeface="Arial"/>
                <a:ea typeface="Arial"/>
                <a:cs typeface="Arial"/>
                <a:sym typeface="Arial"/>
              </a:rPr>
              <a:t>Segment 2:</a:t>
            </a:r>
            <a:r>
              <a:rPr lang="en-US" sz="2700" b="0" i="0" u="none" strike="noStrike" cap="none">
                <a:solidFill>
                  <a:srgbClr val="000000"/>
                </a:solidFill>
                <a:latin typeface="Arial"/>
                <a:ea typeface="Arial"/>
                <a:cs typeface="Arial"/>
                <a:sym typeface="Arial"/>
              </a:rPr>
              <a:t> </a:t>
            </a:r>
            <a:r>
              <a:rPr lang="en-US" sz="2700" b="1" i="0" u="none" strike="noStrike" cap="none">
                <a:solidFill>
                  <a:srgbClr val="000000"/>
                </a:solidFill>
                <a:latin typeface="Arial"/>
                <a:ea typeface="Arial"/>
                <a:cs typeface="Arial"/>
                <a:sym typeface="Arial"/>
              </a:rPr>
              <a:t>Sustainability-Focused Buyers</a:t>
            </a:r>
            <a:endParaRPr sz="2700"/>
          </a:p>
          <a:p>
            <a:pPr marL="0" marR="0" lvl="0" indent="0" algn="just" rtl="0">
              <a:lnSpc>
                <a:spcPct val="140017"/>
              </a:lnSpc>
              <a:spcBef>
                <a:spcPts val="0"/>
              </a:spcBef>
              <a:spcAft>
                <a:spcPts val="0"/>
              </a:spcAft>
              <a:buNone/>
            </a:pPr>
            <a:r>
              <a:rPr lang="en-US" sz="2700" b="0" i="0" u="none" strike="noStrike" cap="none">
                <a:solidFill>
                  <a:srgbClr val="000000"/>
                </a:solidFill>
                <a:latin typeface="Arial"/>
                <a:ea typeface="Arial"/>
                <a:cs typeface="Arial"/>
                <a:sym typeface="Arial"/>
              </a:rPr>
              <a:t>High preference for eco-friendly products and ethical practices.</a:t>
            </a:r>
            <a:endParaRPr sz="2700"/>
          </a:p>
          <a:p>
            <a:pPr marL="0" marR="0" lvl="0" indent="0" algn="just" rtl="0">
              <a:lnSpc>
                <a:spcPct val="140017"/>
              </a:lnSpc>
              <a:spcBef>
                <a:spcPts val="0"/>
              </a:spcBef>
              <a:spcAft>
                <a:spcPts val="0"/>
              </a:spcAft>
              <a:buNone/>
            </a:pPr>
            <a:endParaRPr sz="2700" b="0" i="0" u="none" strike="noStrike" cap="none">
              <a:solidFill>
                <a:srgbClr val="000000"/>
              </a:solidFill>
              <a:latin typeface="Arial"/>
              <a:ea typeface="Arial"/>
              <a:cs typeface="Arial"/>
              <a:sym typeface="Arial"/>
            </a:endParaRPr>
          </a:p>
          <a:p>
            <a:pPr marL="0" marR="0" lvl="0" indent="0" algn="just" rtl="0">
              <a:lnSpc>
                <a:spcPct val="140017"/>
              </a:lnSpc>
              <a:spcBef>
                <a:spcPts val="0"/>
              </a:spcBef>
              <a:spcAft>
                <a:spcPts val="0"/>
              </a:spcAft>
              <a:buNone/>
            </a:pPr>
            <a:r>
              <a:rPr lang="en-US" sz="2700" b="1" i="0" u="none" strike="noStrike" cap="none">
                <a:solidFill>
                  <a:srgbClr val="000000"/>
                </a:solidFill>
                <a:latin typeface="Arial"/>
                <a:ea typeface="Arial"/>
                <a:cs typeface="Arial"/>
                <a:sym typeface="Arial"/>
              </a:rPr>
              <a:t>Segment 3:</a:t>
            </a:r>
            <a:r>
              <a:rPr lang="en-US" sz="2700" b="0" i="0" u="none" strike="noStrike" cap="none">
                <a:solidFill>
                  <a:srgbClr val="000000"/>
                </a:solidFill>
                <a:latin typeface="Arial"/>
                <a:ea typeface="Arial"/>
                <a:cs typeface="Arial"/>
                <a:sym typeface="Arial"/>
              </a:rPr>
              <a:t> </a:t>
            </a:r>
            <a:r>
              <a:rPr lang="en-US" sz="2700" b="1" i="0" u="none" strike="noStrike" cap="none">
                <a:solidFill>
                  <a:srgbClr val="000000"/>
                </a:solidFill>
                <a:latin typeface="Arial"/>
                <a:ea typeface="Arial"/>
                <a:cs typeface="Arial"/>
                <a:sym typeface="Arial"/>
              </a:rPr>
              <a:t>Budget-Savvy Shoppers</a:t>
            </a:r>
            <a:endParaRPr sz="2700"/>
          </a:p>
          <a:p>
            <a:pPr marL="0" marR="0" lvl="0" indent="0" algn="just" rtl="0">
              <a:lnSpc>
                <a:spcPct val="140017"/>
              </a:lnSpc>
              <a:spcBef>
                <a:spcPts val="0"/>
              </a:spcBef>
              <a:spcAft>
                <a:spcPts val="0"/>
              </a:spcAft>
              <a:buNone/>
            </a:pPr>
            <a:r>
              <a:rPr lang="en-US" sz="2700" b="0" i="0" u="none" strike="noStrike" cap="none">
                <a:solidFill>
                  <a:srgbClr val="000000"/>
                </a:solidFill>
                <a:latin typeface="Arial"/>
                <a:ea typeface="Arial"/>
                <a:cs typeface="Arial"/>
                <a:sym typeface="Arial"/>
              </a:rPr>
              <a:t>Prioritize affordability and value-for-money offers.</a:t>
            </a:r>
            <a:endParaRPr sz="2700"/>
          </a:p>
          <a:p>
            <a:pPr marL="0" marR="0" lvl="0" indent="0" algn="just" rtl="0">
              <a:lnSpc>
                <a:spcPct val="140017"/>
              </a:lnSpc>
              <a:spcBef>
                <a:spcPts val="0"/>
              </a:spcBef>
              <a:spcAft>
                <a:spcPts val="0"/>
              </a:spcAft>
              <a:buNone/>
            </a:pPr>
            <a:endParaRPr sz="2700" b="0" i="0" u="none" strike="noStrike" cap="none">
              <a:solidFill>
                <a:srgbClr val="000000"/>
              </a:solidFill>
              <a:latin typeface="Arial"/>
              <a:ea typeface="Arial"/>
              <a:cs typeface="Arial"/>
              <a:sym typeface="Arial"/>
            </a:endParaRPr>
          </a:p>
          <a:p>
            <a:pPr marL="0" marR="0" lvl="0" indent="0" algn="just" rtl="0">
              <a:lnSpc>
                <a:spcPct val="140017"/>
              </a:lnSpc>
              <a:spcBef>
                <a:spcPts val="0"/>
              </a:spcBef>
              <a:spcAft>
                <a:spcPts val="0"/>
              </a:spcAft>
              <a:buNone/>
            </a:pPr>
            <a:r>
              <a:rPr lang="en-US" sz="2700" b="1" i="0" u="none" strike="noStrike" cap="none">
                <a:solidFill>
                  <a:srgbClr val="000000"/>
                </a:solidFill>
                <a:latin typeface="Arial"/>
                <a:ea typeface="Arial"/>
                <a:cs typeface="Arial"/>
                <a:sym typeface="Arial"/>
              </a:rPr>
              <a:t>Segment 5: Customization Lovers</a:t>
            </a:r>
            <a:endParaRPr sz="2700"/>
          </a:p>
          <a:p>
            <a:pPr marL="0" marR="0" lvl="0" indent="0" algn="just" rtl="0">
              <a:lnSpc>
                <a:spcPct val="140017"/>
              </a:lnSpc>
              <a:spcBef>
                <a:spcPts val="0"/>
              </a:spcBef>
              <a:spcAft>
                <a:spcPts val="0"/>
              </a:spcAft>
              <a:buNone/>
            </a:pPr>
            <a:r>
              <a:rPr lang="en-US" sz="2700" b="0" i="0" u="none" strike="noStrike" cap="none">
                <a:solidFill>
                  <a:srgbClr val="000000"/>
                </a:solidFill>
                <a:latin typeface="Arial"/>
                <a:ea typeface="Arial"/>
                <a:cs typeface="Arial"/>
                <a:sym typeface="Arial"/>
              </a:rPr>
              <a:t>Seek personalized jewelry and self-purchase options.</a:t>
            </a:r>
            <a:endParaRPr sz="2700"/>
          </a:p>
          <a:p>
            <a:pPr marL="0" marR="0" lvl="0" indent="0" algn="ctr" rtl="0">
              <a:lnSpc>
                <a:spcPct val="140017"/>
              </a:lnSpc>
              <a:spcBef>
                <a:spcPts val="0"/>
              </a:spcBef>
              <a:spcAft>
                <a:spcPts val="0"/>
              </a:spcAft>
              <a:buNone/>
            </a:pPr>
            <a:endParaRPr sz="3341"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ca48ea3-8c75-4d36-b64f-70604b11fd22}" enabled="1" method="Standard" siteId="{3ac94b33-9135-4821-9502-eafda6592a35}" contentBits="0" removed="0"/>
</clbl:labelList>
</file>

<file path=docProps/app.xml><?xml version="1.0" encoding="utf-8"?>
<Properties xmlns="http://schemas.openxmlformats.org/officeDocument/2006/extended-properties" xmlns:vt="http://schemas.openxmlformats.org/officeDocument/2006/docPropsVTypes">
  <TotalTime>1</TotalTime>
  <Words>897</Words>
  <Application>Microsoft Office PowerPoint</Application>
  <PresentationFormat>Custom</PresentationFormat>
  <Paragraphs>109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Mohan, Soundarya [ETHUS]</cp:lastModifiedBy>
  <cp:revision>1</cp:revision>
  <dcterms:created xsi:type="dcterms:W3CDTF">2006-08-16T00:00:00Z</dcterms:created>
  <dcterms:modified xsi:type="dcterms:W3CDTF">2024-12-09T17:14:54Z</dcterms:modified>
</cp:coreProperties>
</file>