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Kollektif Bold" charset="1" panose="020B0604020101010102"/>
      <p:regular r:id="rId28"/>
    </p:embeddedFont>
    <p:embeddedFont>
      <p:font typeface="DM Sans" charset="1" panose="00000000000000000000"/>
      <p:regular r:id="rId29"/>
    </p:embeddedFont>
    <p:embeddedFont>
      <p:font typeface="DM Sans Bold" charset="1" panose="00000000000000000000"/>
      <p:regular r:id="rId33"/>
    </p:embeddedFont>
    <p:embeddedFont>
      <p:font typeface="Arimo" charset="1" panose="020B0604020202020204"/>
      <p:regular r:id="rId42"/>
    </p:embeddedFont>
    <p:embeddedFont>
      <p:font typeface="DM Sans Bold Italics" charset="1" panose="00000000000000000000"/>
      <p:regular r:id="rId46"/>
    </p:embeddedFont>
    <p:embeddedFont>
      <p:font typeface="IBM Plex Sans Bold" charset="1" panose="020B0803050203000203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Masters/notesMaster1.xml" Type="http://schemas.openxmlformats.org/officeDocument/2006/relationships/notesMaster"/><Relationship Id="rId31" Target="theme/theme2.xml" Type="http://schemas.openxmlformats.org/officeDocument/2006/relationships/theme"/><Relationship Id="rId32" Target="notesSlides/notesSlide1.xml" Type="http://schemas.openxmlformats.org/officeDocument/2006/relationships/notesSlide"/><Relationship Id="rId33" Target="fonts/font33.fntdata" Type="http://schemas.openxmlformats.org/officeDocument/2006/relationships/font"/><Relationship Id="rId34" Target="notesSlides/notesSlide2.xml" Type="http://schemas.openxmlformats.org/officeDocument/2006/relationships/notesSlide"/><Relationship Id="rId35" Target="notesSlides/notesSlide3.xml" Type="http://schemas.openxmlformats.org/officeDocument/2006/relationships/notesSlide"/><Relationship Id="rId36" Target="notesSlides/notesSlide4.xml" Type="http://schemas.openxmlformats.org/officeDocument/2006/relationships/notesSlide"/><Relationship Id="rId37" Target="notesSlides/notesSlide5.xml" Type="http://schemas.openxmlformats.org/officeDocument/2006/relationships/notesSlide"/><Relationship Id="rId38" Target="notesSlides/notesSlide6.xml" Type="http://schemas.openxmlformats.org/officeDocument/2006/relationships/notesSlide"/><Relationship Id="rId39" Target="notesSlides/notesSlide7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8.xml" Type="http://schemas.openxmlformats.org/officeDocument/2006/relationships/notesSlide"/><Relationship Id="rId41" Target="notesSlides/notesSlide9.xml" Type="http://schemas.openxmlformats.org/officeDocument/2006/relationships/notesSlide"/><Relationship Id="rId42" Target="fonts/font42.fntdata" Type="http://schemas.openxmlformats.org/officeDocument/2006/relationships/font"/><Relationship Id="rId43" Target="notesSlides/notesSlide10.xml" Type="http://schemas.openxmlformats.org/officeDocument/2006/relationships/notesSlide"/><Relationship Id="rId44" Target="notesSlides/notesSlide11.xml" Type="http://schemas.openxmlformats.org/officeDocument/2006/relationships/notesSlide"/><Relationship Id="rId45" Target="notesSlides/notesSlide12.xml" Type="http://schemas.openxmlformats.org/officeDocument/2006/relationships/notes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Let's get started with the overview </a:t>
            </a:r>
          </a:p>
          <a:p>
            <a:r>
              <a:rPr lang="en-US"/>
              <a:t/>
            </a:r>
          </a:p>
          <a:p>
            <a:r>
              <a:rPr lang="en-US"/>
              <a:t>Small businesses are the backbone of the U.S. economy, and the SBA supports them through loan guarantee programs.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However, financial institutions still face risks for the uncovered portion of loans, along with the need to meet strict regulatory compliance for financial stability.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Key challenges include managing high capital risk, navigating market uncertainties, and adhering to regulatory pressures while ensuring continued support for small businesses.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Company Size of 1-50 have the significant presence in the data set.  While Job created also &lt;10 has major data presence. </a:t>
            </a:r>
          </a:p>
          <a:p>
            <a:r>
              <a:rPr lang="en-US"/>
              <a:t/>
            </a:r>
          </a:p>
          <a:p>
            <a:r>
              <a:rPr lang="en-US"/>
              <a:t>Default rate bucket as shown earlier suggests 10-20% has the maximum presence in the dataset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Term is correlated  to MIS_Status such that more is the duration of term high likely it should be paid</a:t>
            </a:r>
          </a:p>
          <a:p>
            <a:r>
              <a:rPr lang="en-US"/>
              <a:t/>
            </a:r>
          </a:p>
          <a:p>
            <a:r>
              <a:rPr lang="en-US"/>
              <a:t>ALSO high SBA portion percentage ensure loans are not defaulted shown with correlation of 0.19</a:t>
            </a:r>
          </a:p>
          <a:p>
            <a:r>
              <a:rPr lang="en-US"/>
              <a:t/>
            </a:r>
          </a:p>
          <a:p>
            <a:r>
              <a:rPr lang="en-US"/>
              <a:t>REal Estate back loans also shows good correlation. </a:t>
            </a:r>
          </a:p>
          <a:p>
            <a:r>
              <a:rPr lang="en-US"/>
              <a:t/>
            </a:r>
          </a:p>
          <a:p>
            <a:r>
              <a:rPr lang="en-US"/>
              <a:t>SBA portion and real estate have mutual correlation of 0.39 shows that they are multiollinear and suggest that SBA may guarantee higher portion because its guranteed by real estate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As part of the feature engineering we have incorporated the learning from EDA and created new flags and buckets based on Industry, Recession, Real Estate backed, SBA portion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improve loan decisions, we first prioritize variables that significantly impact repayment behavior, ensuring our model focuses on the most relevant predictors. </a:t>
            </a:r>
          </a:p>
          <a:p>
            <a:r>
              <a:rPr lang="en-US"/>
              <a:t/>
            </a:r>
          </a:p>
          <a:p>
            <a:r>
              <a:rPr lang="en-US"/>
              <a:t>Next, we use a cost-sensitive machine learning model to minimize the misclassification of high-risk loans, aiming to maximize overall bank returns.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Finally, we optimize the cut-off probability for approvals, striking a balance between default risks and returns, aligning with business goals to ensure profitability.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About the SBA National Data.</a:t>
            </a:r>
          </a:p>
          <a:p>
            <a:r>
              <a:rPr lang="en-US"/>
              <a:t/>
            </a:r>
          </a:p>
          <a:p>
            <a:r>
              <a:rPr lang="en-US"/>
              <a:t>Data had loan information backed by SBA from 1987 to 2014 with observation of approx 900K with 27 variables. </a:t>
            </a:r>
          </a:p>
          <a:p>
            <a:r>
              <a:rPr lang="en-US"/>
              <a:t/>
            </a:r>
          </a:p>
          <a:p>
            <a:r>
              <a:rPr lang="en-US"/>
              <a:t>MIS_Status is one variable we are interested in predicting if it charged off i.e. defaulted or is it paid in full.</a:t>
            </a:r>
          </a:p>
          <a:p>
            <a:r>
              <a:rPr lang="en-US"/>
              <a:t/>
            </a:r>
          </a:p>
          <a:p>
            <a:r>
              <a:rPr lang="en-US"/>
              <a:t>Other demographic, financial and business details are also captured in the dataset.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Third Party data we have gathered form USPS website to map the geography information for business such as city and state. </a:t>
            </a:r>
          </a:p>
          <a:p>
            <a:r>
              <a:rPr lang="en-US"/>
              <a:t/>
            </a:r>
          </a:p>
          <a:p>
            <a:r>
              <a:rPr lang="en-US"/>
              <a:t>Here is the sample data snapshot post ingestion in dataframe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cleaning was classified with actions to drop bad records and replace and fill any inforamtion if we can 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ZIP was replaced with the help of 3rd party data by identifying the correct zips for city and states whose zips were wrong, i.e. zip as &lt;-3 length. And then mapping the city and state based on the 5 length zipcodes.</a:t>
            </a:r>
          </a:p>
          <a:p>
            <a:r>
              <a:rPr lang="en-US"/>
              <a:t/>
            </a:r>
          </a:p>
          <a:p>
            <a:r>
              <a:rPr lang="en-US"/>
              <a:t>Term was updated to ceil at minimum value of 6 months, 0 term loans are impractical and suggest data entry error.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As part of EDA, one column that drew our attention was STATE. </a:t>
            </a:r>
          </a:p>
          <a:p>
            <a:r>
              <a:rPr lang="en-US"/>
              <a:t/>
            </a:r>
          </a:p>
          <a:p>
            <a:r>
              <a:rPr lang="en-US"/>
              <a:t>If you notice the STATE data the percentage of loan default varies from State to state and the number of loans procured statewise. </a:t>
            </a:r>
          </a:p>
          <a:p>
            <a:r>
              <a:rPr lang="en-US"/>
              <a:t/>
            </a:r>
          </a:p>
          <a:p>
            <a:r>
              <a:rPr lang="en-US"/>
              <a:t>We categorized those states based on the default rate  from 1-5 in higher order of loan defaults. As you can notice. 2-4 covers the maximum loan disbursenebr i.e. default rate from 10-25%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MIS_STATUS shows imbalance of default data as only 17% approx are defaulters. </a:t>
            </a:r>
          </a:p>
          <a:p>
            <a:r>
              <a:rPr lang="en-US"/>
              <a:t/>
            </a:r>
          </a:p>
          <a:p>
            <a:r>
              <a:rPr lang="en-US"/>
              <a:t>This could be because all the loan might have been considered low_risk on day 1 while disbursing loans and over the time turned out to be default to multiple reasons.</a:t>
            </a:r>
          </a:p>
          <a:p>
            <a:r>
              <a:rPr lang="en-US"/>
              <a:t/>
            </a:r>
          </a:p>
          <a:p>
            <a:r>
              <a:rPr lang="en-US"/>
              <a:t>We also have economic sector distrubution susggeting only few have good data representation. Hence we categorized all the industries in 1 buckt other than top 6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business seem to apply for more loans then existing businesses. While real estate backed loan number are less still the percentage of paid is full is real high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https://pe.usps.com/archive/html/dmmarchive20050106/print/L002.htm" TargetMode="External" Type="http://schemas.openxmlformats.org/officeDocument/2006/relationships/hyperlink"/><Relationship Id="rId6" Target="https://postalpro.usps.com/ZIP_Locale_Detail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6377" y="3940175"/>
            <a:ext cx="12834264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PREDICT DEFAULTS</a:t>
            </a:r>
          </a:p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PROTECT MARGINS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5397" y="6809551"/>
            <a:ext cx="7197206" cy="309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Dinesh Saraswat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Garima Vijay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Vinmathi Iyappan</a:t>
            </a:r>
          </a:p>
          <a:p>
            <a:pPr algn="ctr">
              <a:lnSpc>
                <a:spcPts val="4070"/>
              </a:lnSpc>
            </a:pPr>
          </a:p>
          <a:p>
            <a:pPr algn="ctr">
              <a:lnSpc>
                <a:spcPts val="4070"/>
              </a:lnSpc>
            </a:pPr>
          </a:p>
          <a:p>
            <a:pPr algn="ctr">
              <a:lnSpc>
                <a:spcPts val="407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7259300" y="55172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EXPLORATORY DATA ANALYSIS</a:t>
            </a:r>
          </a:p>
        </p:txBody>
      </p:sp>
      <p:sp>
        <p:nvSpPr>
          <p:cNvPr name="Freeform 3" id="3" descr="A graph with blue and orange squares  Description automatically generated"/>
          <p:cNvSpPr/>
          <p:nvPr/>
        </p:nvSpPr>
        <p:spPr>
          <a:xfrm flipH="false" flipV="false" rot="0">
            <a:off x="1548765" y="3997842"/>
            <a:ext cx="6728606" cy="3804150"/>
          </a:xfrm>
          <a:custGeom>
            <a:avLst/>
            <a:gdLst/>
            <a:ahLst/>
            <a:cxnLst/>
            <a:rect r="r" b="b" t="t" l="l"/>
            <a:pathLst>
              <a:path h="3804150" w="6728606">
                <a:moveTo>
                  <a:pt x="0" y="0"/>
                </a:moveTo>
                <a:lnTo>
                  <a:pt x="6728605" y="0"/>
                </a:lnTo>
                <a:lnTo>
                  <a:pt x="6728605" y="3804150"/>
                </a:lnTo>
                <a:lnTo>
                  <a:pt x="0" y="3804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8" t="0" r="-696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6848" y="3989244"/>
            <a:ext cx="6707038" cy="3804148"/>
          </a:xfrm>
          <a:custGeom>
            <a:avLst/>
            <a:gdLst/>
            <a:ahLst/>
            <a:cxnLst/>
            <a:rect r="r" b="b" t="t" l="l"/>
            <a:pathLst>
              <a:path h="3804148" w="6707038">
                <a:moveTo>
                  <a:pt x="0" y="0"/>
                </a:moveTo>
                <a:lnTo>
                  <a:pt x="6707038" y="0"/>
                </a:lnTo>
                <a:lnTo>
                  <a:pt x="6707038" y="3804148"/>
                </a:lnTo>
                <a:lnTo>
                  <a:pt x="0" y="3804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51" t="0" r="-715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76828" y="2550294"/>
            <a:ext cx="2103120" cy="48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NewExist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97803" y="2584497"/>
            <a:ext cx="294419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RealEstate Backed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933" y="582032"/>
            <a:ext cx="1508552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EXPLORATORY DATA ANALYSIS</a:t>
            </a:r>
          </a:p>
        </p:txBody>
      </p:sp>
      <p:sp>
        <p:nvSpPr>
          <p:cNvPr name="Freeform 3" id="3" descr="A graph of a company size and status  Description automatically generated"/>
          <p:cNvSpPr/>
          <p:nvPr/>
        </p:nvSpPr>
        <p:spPr>
          <a:xfrm flipH="false" flipV="false" rot="0">
            <a:off x="345057" y="3564916"/>
            <a:ext cx="8518586" cy="4537394"/>
          </a:xfrm>
          <a:custGeom>
            <a:avLst/>
            <a:gdLst/>
            <a:ahLst/>
            <a:cxnLst/>
            <a:rect r="r" b="b" t="t" l="l"/>
            <a:pathLst>
              <a:path h="4537394" w="8518586">
                <a:moveTo>
                  <a:pt x="0" y="0"/>
                </a:moveTo>
                <a:lnTo>
                  <a:pt x="8518585" y="0"/>
                </a:lnTo>
                <a:lnTo>
                  <a:pt x="8518585" y="4537394"/>
                </a:lnTo>
                <a:lnTo>
                  <a:pt x="0" y="4537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70" t="0" r="-3670" b="0"/>
            </a:stretch>
          </a:blipFill>
        </p:spPr>
      </p:sp>
      <p:sp>
        <p:nvSpPr>
          <p:cNvPr name="Freeform 4" id="4" descr="A graph of a person with blue and orange squares  Description automatically generated"/>
          <p:cNvSpPr/>
          <p:nvPr/>
        </p:nvSpPr>
        <p:spPr>
          <a:xfrm flipH="false" flipV="false" rot="0">
            <a:off x="9626218" y="1105730"/>
            <a:ext cx="8656389" cy="4295434"/>
          </a:xfrm>
          <a:custGeom>
            <a:avLst/>
            <a:gdLst/>
            <a:ahLst/>
            <a:cxnLst/>
            <a:rect r="r" b="b" t="t" l="l"/>
            <a:pathLst>
              <a:path h="4295434" w="8656389">
                <a:moveTo>
                  <a:pt x="0" y="0"/>
                </a:moveTo>
                <a:lnTo>
                  <a:pt x="8656390" y="0"/>
                </a:lnTo>
                <a:lnTo>
                  <a:pt x="8656390" y="4295434"/>
                </a:lnTo>
                <a:lnTo>
                  <a:pt x="0" y="4295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 descr="A graph of a number of blue and orange bars  Description automatically generated"/>
          <p:cNvSpPr/>
          <p:nvPr/>
        </p:nvSpPr>
        <p:spPr>
          <a:xfrm flipH="false" flipV="false" rot="0">
            <a:off x="9149391" y="5843484"/>
            <a:ext cx="9144000" cy="4537393"/>
          </a:xfrm>
          <a:custGeom>
            <a:avLst/>
            <a:gdLst/>
            <a:ahLst/>
            <a:cxnLst/>
            <a:rect r="r" b="b" t="t" l="l"/>
            <a:pathLst>
              <a:path h="4537393" w="9144000">
                <a:moveTo>
                  <a:pt x="0" y="0"/>
                </a:moveTo>
                <a:lnTo>
                  <a:pt x="9144000" y="0"/>
                </a:lnTo>
                <a:lnTo>
                  <a:pt x="9144000" y="4537393"/>
                </a:lnTo>
                <a:lnTo>
                  <a:pt x="0" y="4537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2475" y="2790889"/>
            <a:ext cx="5039061" cy="48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Company Size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9867" y="617453"/>
            <a:ext cx="5039061" cy="48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Job Created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42272" y="5442387"/>
            <a:ext cx="5039061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DefaultRateBucket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2310" y="8397585"/>
            <a:ext cx="3647588" cy="175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2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1-5 as 1,  6-50 as 2,  51-250 as 3 , 250 or more as 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63841" y="2150287"/>
            <a:ext cx="3228082" cy="18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3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0-1 then 0, 2-10 then 1 , 11-20 then 2 else 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4396" y="807520"/>
            <a:ext cx="1508552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b="true" sz="4500" strike="noStrike" u="non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MATRIX</a:t>
            </a:r>
          </a:p>
        </p:txBody>
      </p:sp>
      <p:sp>
        <p:nvSpPr>
          <p:cNvPr name="Freeform 3" id="3" descr="A chart with numbers and a red line  Description automatically generated"/>
          <p:cNvSpPr/>
          <p:nvPr/>
        </p:nvSpPr>
        <p:spPr>
          <a:xfrm flipH="false" flipV="false" rot="0">
            <a:off x="8817156" y="1984935"/>
            <a:ext cx="9466828" cy="7912826"/>
          </a:xfrm>
          <a:custGeom>
            <a:avLst/>
            <a:gdLst/>
            <a:ahLst/>
            <a:cxnLst/>
            <a:rect r="r" b="b" t="t" l="l"/>
            <a:pathLst>
              <a:path h="7912826" w="9466828">
                <a:moveTo>
                  <a:pt x="0" y="0"/>
                </a:moveTo>
                <a:lnTo>
                  <a:pt x="9466828" y="0"/>
                </a:lnTo>
                <a:lnTo>
                  <a:pt x="9466828" y="7912825"/>
                </a:lnTo>
                <a:lnTo>
                  <a:pt x="0" y="7912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418" r="0" b="-34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3428" y="3367154"/>
            <a:ext cx="7285292" cy="39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6388" indent="-233194" lvl="1">
              <a:lnSpc>
                <a:spcPts val="3092"/>
              </a:lnSpc>
              <a:buFont typeface="Arial"/>
              <a:buChar char="•"/>
            </a:pPr>
            <a:r>
              <a:rPr lang="en-US" sz="25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MIS_Status does not have significant correlation with any other variable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9607"/>
            <a:ext cx="1559052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b="true" sz="4500" strike="noStrike" u="non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543050" y="2338168"/>
          <a:ext cx="15740062" cy="5634477"/>
        </p:xfrm>
        <a:graphic>
          <a:graphicData uri="http://schemas.openxmlformats.org/drawingml/2006/table">
            <a:tbl>
              <a:tblPr/>
              <a:tblGrid>
                <a:gridCol w="2920633"/>
                <a:gridCol w="12819429"/>
              </a:tblGrid>
              <a:tr h="4973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100" strike="noStrike" u="non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New Features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100" strike="noStrike" u="non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Rule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</a:tr>
              <a:tr h="73716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IndustryFlag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the industry does not fall within the top 6 based on count, categorize it as "Other"; otherwise, retain its original value (44, 81, 72, 23, 54, 62)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973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Recession_Flag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the loan was active during recession period of Dec 2007 to June 2009, then 1 else 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3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RealEstate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term &gt;=240 then 1 else 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3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SBA_Portion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(SBA_Appv/GrAppv)*100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3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If_Franchise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the FranchiseCode is not 0 or 1, assign it a value of 1; otherwise, assign it a value of 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650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DefaultRateBucket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States classification based on the percentage of loan defaults from each state. Values from Range of 1-5 for categories of loan default.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5650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Company Size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Classify company based on size on range from 0-4 with no employees as 0, 1-5 as 1, 6-50 as 2, 51-250 as 3 and more than that as 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973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Job_Created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00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job_created 0-1 then 0, 2-10 then 1 , 11-20 then 2 else 3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7512" y="1600200"/>
            <a:ext cx="16052977" cy="70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Excluded non-influential variables: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Name, City, Zip, Bank, BankState, ApprovalDate, ApprovalFY, ChgOffDate, Disbursement Date, Balance Gross, ChgOffPrinGr, Retained Job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Used Feature engineered Variables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374"/>
              </a:lnSpc>
              <a:spcBef>
                <a:spcPct val="0"/>
              </a:spcBef>
            </a:pPr>
            <a:r>
              <a:rPr lang="en-US" sz="36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b="true" sz="36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elected </a:t>
            </a:r>
            <a:r>
              <a:rPr lang="en-US" b="true" sz="364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14 </a:t>
            </a:r>
            <a:r>
              <a:rPr lang="en-US" b="true" sz="36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variables as our final features</a:t>
            </a:r>
            <a:r>
              <a:rPr lang="en-US" sz="36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Focused on variables with high predictive power:</a:t>
            </a:r>
          </a:p>
          <a:p>
            <a:pPr algn="l" marL="1401458" indent="-467153" lvl="2">
              <a:lnSpc>
                <a:spcPts val="3894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Borrower Profile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New Exist, Company Size, If_Franchise.</a:t>
            </a:r>
          </a:p>
          <a:p>
            <a:pPr algn="l" marL="1401458" indent="-467153" lvl="2">
              <a:lnSpc>
                <a:spcPts val="3894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Loan Details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Term, Disbursement Gross, SBA Portion, Default Rate Bucket.</a:t>
            </a:r>
          </a:p>
          <a:p>
            <a:pPr algn="l" marL="1401458" indent="-467153" lvl="2">
              <a:lnSpc>
                <a:spcPts val="3894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Economic Context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Recession, Industry, Real Estate.</a:t>
            </a:r>
          </a:p>
          <a:p>
            <a:pPr algn="l" marL="1401458" indent="-467153" lvl="2">
              <a:lnSpc>
                <a:spcPts val="3894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Operational Insights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Job Created, LowDoc, RevLineCr.</a:t>
            </a:r>
          </a:p>
          <a:p>
            <a:pPr algn="l">
              <a:lnSpc>
                <a:spcPts val="3894"/>
              </a:lnSpc>
            </a:pPr>
          </a:p>
          <a:p>
            <a:pPr algn="l" marL="0" indent="0" lvl="0">
              <a:lnSpc>
                <a:spcPts val="1941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515175">
            <a:off x="11839589" y="277653"/>
            <a:ext cx="1559870" cy="1852978"/>
          </a:xfrm>
          <a:custGeom>
            <a:avLst/>
            <a:gdLst/>
            <a:ahLst/>
            <a:cxnLst/>
            <a:rect r="r" b="b" t="t" l="l"/>
            <a:pathLst>
              <a:path h="1852978" w="1559870">
                <a:moveTo>
                  <a:pt x="0" y="0"/>
                </a:moveTo>
                <a:lnTo>
                  <a:pt x="1559870" y="0"/>
                </a:lnTo>
                <a:lnTo>
                  <a:pt x="1559870" y="1852978"/>
                </a:lnTo>
                <a:lnTo>
                  <a:pt x="0" y="1852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7512" y="886825"/>
            <a:ext cx="13549107" cy="61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2"/>
              </a:lnSpc>
            </a:pPr>
            <a:r>
              <a:rPr lang="en-US" b="true" sz="4542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FEATURE SELECTION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-2700000">
            <a:off x="13811490" y="7576480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5252267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6336076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336076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7429410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7429410" y="70511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419885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6323" y="1724025"/>
            <a:ext cx="16052977" cy="848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Stratified Sampling: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Addressed class imbalance effectively: PIF (Paid in Full): 85% Charged-Off: 15%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Transformations: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Log Transformation: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updated_term, DisbursementGross.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Label Encoding: 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IndustryFlag, CompanySize, DefaultRateBucket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One-Hot Encoding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NewExist, UrbanRural.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Quantile Transformation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SBA_portion.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Pass through: 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Rece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ssion, RealEstate, LowDoc_correct, correct_RevLineCr, If_Franchise, JOB_CREATED.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Train-Test Split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Split ratio: 80% training | 20% testing.</a:t>
            </a:r>
          </a:p>
          <a:p>
            <a:pPr algn="l" marL="1401458" indent="-467153" lvl="2">
              <a:lnSpc>
                <a:spcPts val="3894"/>
              </a:lnSpc>
              <a:spcBef>
                <a:spcPct val="0"/>
              </a:spcBef>
              <a:buFont typeface="Arial"/>
              <a:buChar char="⚬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Training : (70,237, 14)</a:t>
            </a:r>
          </a:p>
          <a:p>
            <a:pPr algn="l" marL="1401458" indent="-467153" lvl="2">
              <a:lnSpc>
                <a:spcPts val="3894"/>
              </a:lnSpc>
              <a:spcBef>
                <a:spcPct val="0"/>
              </a:spcBef>
              <a:buFont typeface="Arial"/>
              <a:buChar char="⚬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Testing : (17,560, 14) 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</a:pPr>
          </a:p>
          <a:p>
            <a:pPr algn="l" marL="0" indent="0" lvl="0">
              <a:lnSpc>
                <a:spcPts val="1941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06323" y="715905"/>
            <a:ext cx="13460295" cy="60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2"/>
              </a:lnSpc>
            </a:pPr>
            <a:r>
              <a:rPr lang="en-US" b="true" sz="4512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SAMPLING AND PREPARATION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2700000">
            <a:off x="13811490" y="7576480"/>
            <a:ext cx="7415398" cy="3565095"/>
            <a:chOff x="0" y="0"/>
            <a:chExt cx="660400" cy="317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5252267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6336076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336076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7429410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429410" y="70511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419885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6323" y="1908598"/>
            <a:ext cx="16052977" cy="779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b="true" sz="3245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Bus</a:t>
            </a: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in</a:t>
            </a: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ess Metrics: 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Optimizes loan approval thresholds to maximize net profit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​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Used as the scoring function for threshold optimization in models</a:t>
            </a: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.​</a:t>
            </a:r>
          </a:p>
          <a:p>
            <a:pPr algn="l">
              <a:lnSpc>
                <a:spcPts val="3054"/>
              </a:lnSpc>
            </a:pPr>
            <a:r>
              <a:rPr lang="en-US" b="true" sz="2545" i="true" strike="noStrike" u="none">
                <a:solidFill>
                  <a:srgbClr val="32223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business_scorer = make_scorer(business_metric).set_score_request(disbursement_gross=True)</a:t>
            </a:r>
          </a:p>
          <a:p>
            <a:pPr algn="l">
              <a:lnSpc>
                <a:spcPts val="3054"/>
              </a:lnSpc>
            </a:pPr>
          </a:p>
          <a:p>
            <a:pPr algn="l">
              <a:lnSpc>
                <a:spcPts val="3894"/>
              </a:lnSpc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Baseline: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Benefit of approving all loans : $3,537.40 average net profit.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Benefit of rejecting all loans : $0 average net profit.</a:t>
            </a:r>
          </a:p>
          <a:p>
            <a:pPr algn="l">
              <a:lnSpc>
                <a:spcPts val="3894"/>
              </a:lnSpc>
            </a:pPr>
          </a:p>
          <a:p>
            <a:pPr algn="l" marL="0" indent="0" lvl="0">
              <a:lnSpc>
                <a:spcPts val="1941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295435" y="3346273"/>
          <a:ext cx="8653231" cy="2228850"/>
        </p:xfrm>
        <a:graphic>
          <a:graphicData uri="http://schemas.openxmlformats.org/drawingml/2006/table">
            <a:tbl>
              <a:tblPr/>
              <a:tblGrid>
                <a:gridCol w="2884410"/>
                <a:gridCol w="2884410"/>
                <a:gridCol w="2884410"/>
              </a:tblGrid>
              <a:tr h="86092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Predicted(decision)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Actual​</a:t>
                      </a:r>
                      <a:endParaRPr lang="en-US" sz="1100"/>
                    </a:p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Paid in Full</a:t>
                      </a:r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Actual​</a:t>
                      </a:r>
                      <a:endParaRPr lang="en-US" sz="1100"/>
                    </a:p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</a:t>
                      </a:r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</a:tr>
              <a:tr h="50699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92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Paid in Full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5% of disbursement gross​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-5 times of 5% of disbursement gross​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206323" y="7013998"/>
            <a:ext cx="16052977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-2700000">
            <a:off x="13811490" y="7576480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5252267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6336076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336076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7429410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7429410" y="70511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419885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06323" y="715114"/>
            <a:ext cx="13475828" cy="60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7"/>
              </a:lnSpc>
            </a:pPr>
            <a:r>
              <a:rPr lang="en-US" b="true" sz="4517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TUNING THRESHOLDS WITH BUSINESS METRICS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9117" y="1996496"/>
            <a:ext cx="16291233" cy="705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411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Model:</a:t>
            </a: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2893"/>
              </a:lnSpc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Ran 10 models in this analysis </a:t>
            </a:r>
          </a:p>
          <a:p>
            <a:pPr algn="just" marL="520550" indent="-260275" lvl="1">
              <a:lnSpc>
                <a:spcPts val="2893"/>
              </a:lnSpc>
              <a:buAutoNum type="arabicPeriod" startAt="1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Used class weights {0: 1, 1:5} to </a:t>
            </a: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address the class imbalance in </a:t>
            </a: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our dataset</a:t>
            </a:r>
          </a:p>
          <a:p>
            <a:pPr algn="just" marL="520550" indent="-260275" lvl="1">
              <a:lnSpc>
                <a:spcPts val="2893"/>
              </a:lnSpc>
              <a:buAutoNum type="arabicPeriod" startAt="1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H</a:t>
            </a: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andle the cost-sensitivity</a:t>
            </a:r>
          </a:p>
          <a:p>
            <a:pPr algn="just">
              <a:lnSpc>
                <a:spcPts val="2893"/>
              </a:lnSpc>
            </a:pPr>
          </a:p>
          <a:p>
            <a:pPr algn="l">
              <a:lnSpc>
                <a:spcPts val="2893"/>
              </a:lnSpc>
            </a:pPr>
            <a:r>
              <a:rPr lang="en-US" sz="2411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Hyperparameter Tuning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Used Grid Search to optimize model parameters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Improved model performance through systematic parameter adjustment.</a:t>
            </a:r>
          </a:p>
          <a:p>
            <a:pPr algn="l">
              <a:lnSpc>
                <a:spcPts val="2893"/>
              </a:lnSpc>
            </a:pPr>
          </a:p>
          <a:p>
            <a:pPr algn="l">
              <a:lnSpc>
                <a:spcPts val="2893"/>
              </a:lnSpc>
            </a:pPr>
            <a:r>
              <a:rPr lang="en-US" sz="2411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Calculated average profit using default threshold of 0.5.</a:t>
            </a:r>
          </a:p>
          <a:p>
            <a:pPr algn="l">
              <a:lnSpc>
                <a:spcPts val="2893"/>
              </a:lnSpc>
            </a:pPr>
          </a:p>
          <a:p>
            <a:pPr algn="l">
              <a:lnSpc>
                <a:spcPts val="2893"/>
              </a:lnSpc>
            </a:pPr>
            <a:r>
              <a:rPr lang="en-US" sz="2411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Threshold Tuning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Applied TunedThresholdCV and Make_Scorer from Scikit-Learn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Determined optimal cut-off probability.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Focused on maximizing business profit by balancing precision, recall, and profitability.</a:t>
            </a:r>
          </a:p>
          <a:p>
            <a:pPr algn="l">
              <a:lnSpc>
                <a:spcPts val="2893"/>
              </a:lnSpc>
            </a:pPr>
          </a:p>
          <a:p>
            <a:pPr algn="l">
              <a:lnSpc>
                <a:spcPts val="2893"/>
              </a:lnSpc>
            </a:pPr>
            <a:r>
              <a:rPr lang="en-US" sz="2411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Final Model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Selected the model with maximum average net profit as the final model.</a:t>
            </a:r>
          </a:p>
          <a:p>
            <a:pPr algn="l" marL="520550" indent="-260275" lvl="1">
              <a:lnSpc>
                <a:spcPts val="2893"/>
              </a:lnSpc>
              <a:buFont typeface="Arial"/>
              <a:buChar char="•"/>
            </a:pPr>
            <a:r>
              <a:rPr lang="en-US" sz="241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Evaluated total profits and selected an optimal cut-off probability</a:t>
            </a:r>
          </a:p>
          <a:p>
            <a:pPr algn="l" marL="0" indent="0" lvl="0">
              <a:lnSpc>
                <a:spcPts val="1442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-2700000">
            <a:off x="13811490" y="7576480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5252267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6336076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336076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7429410" y="82053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7429410" y="70511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419885" y="928912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27595" y="4826500"/>
            <a:ext cx="5831705" cy="1887631"/>
          </a:xfrm>
          <a:custGeom>
            <a:avLst/>
            <a:gdLst/>
            <a:ahLst/>
            <a:cxnLst/>
            <a:rect r="r" b="b" t="t" l="l"/>
            <a:pathLst>
              <a:path h="1887631" w="5831705">
                <a:moveTo>
                  <a:pt x="0" y="0"/>
                </a:moveTo>
                <a:lnTo>
                  <a:pt x="5831705" y="0"/>
                </a:lnTo>
                <a:lnTo>
                  <a:pt x="5831705" y="1887631"/>
                </a:lnTo>
                <a:lnTo>
                  <a:pt x="0" y="1887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69117" y="713878"/>
            <a:ext cx="1331303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 DEVELOPMENT - SUMMARY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534728" y="2679303"/>
          <a:ext cx="13557303" cy="6784754"/>
        </p:xfrm>
        <a:graphic>
          <a:graphicData uri="http://schemas.openxmlformats.org/drawingml/2006/table">
            <a:tbl>
              <a:tblPr/>
              <a:tblGrid>
                <a:gridCol w="2358662"/>
                <a:gridCol w="1485349"/>
                <a:gridCol w="1390079"/>
                <a:gridCol w="1675890"/>
                <a:gridCol w="1509167"/>
                <a:gridCol w="1472125"/>
                <a:gridCol w="1593844"/>
                <a:gridCol w="2072187"/>
              </a:tblGrid>
              <a:tr h="7058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ROC-AUC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Accuracy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Sensitivity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Precision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Specificity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Average profit 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(0.5 threshold)</a:t>
                      </a:r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Average profit ($, tuned threshold)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</a:tr>
              <a:tr h="7058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 (class weights)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0.794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0.453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5,637.720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5,674.800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8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 (Elastic net)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0.779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0.806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0.427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0.774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4,238.370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5,562.970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0.760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0.830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0.741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0.505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0.848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4,832.160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5,619.170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0.802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0.453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6,071.960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6,926.790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Catboost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0.971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0.892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0.919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0.71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0.917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7,545.930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7,549.870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XG Boost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0.920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0.914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0.922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0.687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0.912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7,152.640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7,197.670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Bagging Classifier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0.976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0.474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0.774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6,452.90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7,360.170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Single tree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0.900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0.939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0.848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6,385.700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6,389.720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Neural network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0.892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0.669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0.694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0.938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6,072.450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6,083.720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8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Linear discriminant analysis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0.775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0.823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0.423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0.765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4,371.590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5,634.120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8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Quadratic discriminant analysis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0.837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0.121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0.661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4,046.78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4,688.05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1351779" y="1092888"/>
            <a:ext cx="9109379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5"/>
              </a:lnSpc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 COMPARISON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74516"/>
            <a:ext cx="1240289" cy="124028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3865376"/>
            <a:ext cx="1240289" cy="124028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sp>
        <p:nvSpPr>
          <p:cNvPr name="AutoShape 6" id="6"/>
          <p:cNvSpPr/>
          <p:nvPr/>
        </p:nvSpPr>
        <p:spPr>
          <a:xfrm flipH="true" flipV="true">
            <a:off x="9201039" y="4332469"/>
            <a:ext cx="49856" cy="3655806"/>
          </a:xfrm>
          <a:prstGeom prst="line">
            <a:avLst/>
          </a:prstGeom>
          <a:ln cap="rnd" w="47625">
            <a:solidFill>
              <a:srgbClr val="227C9D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1022386" y="5381890"/>
            <a:ext cx="1240289" cy="124028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2386" y="6869829"/>
            <a:ext cx="1240289" cy="124028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8367293"/>
            <a:ext cx="1240289" cy="124028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1030993" y="7092646"/>
          <a:ext cx="5916726" cy="2514936"/>
        </p:xfrm>
        <a:graphic>
          <a:graphicData uri="http://schemas.openxmlformats.org/drawingml/2006/table">
            <a:tbl>
              <a:tblPr/>
              <a:tblGrid>
                <a:gridCol w="541166"/>
                <a:gridCol w="1443434"/>
                <a:gridCol w="1263819"/>
                <a:gridCol w="1347854"/>
                <a:gridCol w="1320454"/>
              </a:tblGrid>
              <a:tr h="817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</a:tr>
              <a:tr h="817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14522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11030993" y="3731341"/>
          <a:ext cx="5847307" cy="2521904"/>
        </p:xfrm>
        <a:graphic>
          <a:graphicData uri="http://schemas.openxmlformats.org/drawingml/2006/table">
            <a:tbl>
              <a:tblPr/>
              <a:tblGrid>
                <a:gridCol w="2109784"/>
                <a:gridCol w="1666541"/>
                <a:gridCol w="2070982"/>
              </a:tblGrid>
              <a:tr h="8862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Paid in 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Charged Off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</a:tr>
              <a:tr h="8619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Paid in 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13373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6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Charged Off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2787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908001" y="2767966"/>
            <a:ext cx="147537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5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$7,587</a:t>
            </a:r>
          </a:p>
        </p:txBody>
      </p:sp>
      <p:sp>
        <p:nvSpPr>
          <p:cNvPr name="TextBox 16" id="16"/>
          <p:cNvSpPr txBox="true"/>
          <p:nvPr/>
        </p:nvSpPr>
        <p:spPr>
          <a:xfrm rot="60000">
            <a:off x="911286" y="4250572"/>
            <a:ext cx="147537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0.971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3155" y="1893186"/>
            <a:ext cx="14956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+24K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41969"/>
            <a:ext cx="8172339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5"/>
              </a:lnSpc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FINAL MODEL AND RESULTS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89823" y="2407166"/>
            <a:ext cx="34626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HIGHEST PROFIT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89823" y="2932778"/>
            <a:ext cx="420800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Achieved an average profit of $7,587, the highest among tested models.​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89823" y="3776610"/>
            <a:ext cx="491344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STRONG DISCRIMINATION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89823" y="4305565"/>
            <a:ext cx="463112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ROC-AUC of 0.9707 demonstrates excellent ability to separate defaulters from non-defaulters.​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89823" y="5391415"/>
            <a:ext cx="463112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LOW MISCLASSIFICATION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89823" y="5892407"/>
            <a:ext cx="463112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Only 1,149 false positives and 251 false negatives, ensuring minimal errors.</a:t>
            </a:r>
          </a:p>
        </p:txBody>
      </p:sp>
      <p:sp>
        <p:nvSpPr>
          <p:cNvPr name="TextBox 25" id="25"/>
          <p:cNvSpPr txBox="true"/>
          <p:nvPr/>
        </p:nvSpPr>
        <p:spPr>
          <a:xfrm rot="60000">
            <a:off x="904972" y="5767086"/>
            <a:ext cx="147537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1400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789823" y="6879354"/>
            <a:ext cx="463112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RECALL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89823" y="7380346"/>
            <a:ext cx="463112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Effectively identifies most true positives, maximizing profitable opportunities.​</a:t>
            </a:r>
          </a:p>
        </p:txBody>
      </p:sp>
      <p:sp>
        <p:nvSpPr>
          <p:cNvPr name="TextBox 28" id="28"/>
          <p:cNvSpPr txBox="true"/>
          <p:nvPr/>
        </p:nvSpPr>
        <p:spPr>
          <a:xfrm rot="60000">
            <a:off x="904972" y="7255025"/>
            <a:ext cx="147537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0.92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96137" y="8376818"/>
            <a:ext cx="563509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PRECISION FOR NEGATIVES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796137" y="8877810"/>
            <a:ext cx="463112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Confidently rejects loans unlikely to succeed, reducing false positives for the negative class. ​</a:t>
            </a:r>
          </a:p>
        </p:txBody>
      </p:sp>
      <p:sp>
        <p:nvSpPr>
          <p:cNvPr name="TextBox 31" id="31"/>
          <p:cNvSpPr txBox="true"/>
          <p:nvPr/>
        </p:nvSpPr>
        <p:spPr>
          <a:xfrm rot="60000">
            <a:off x="911286" y="8752489"/>
            <a:ext cx="147537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0.98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30993" y="6671392"/>
            <a:ext cx="491344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 REPORT</a:t>
            </a:r>
          </a:p>
        </p:txBody>
      </p:sp>
      <p:sp>
        <p:nvSpPr>
          <p:cNvPr name="TextBox 33" id="33"/>
          <p:cNvSpPr txBox="true"/>
          <p:nvPr/>
        </p:nvSpPr>
        <p:spPr>
          <a:xfrm rot="-5400000">
            <a:off x="9937476" y="4839934"/>
            <a:ext cx="15037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ACTUAL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31412" y="3382091"/>
            <a:ext cx="15037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PREDICTED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30993" y="2956561"/>
            <a:ext cx="491344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CONFUSION MATRIX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8227067" y="2384523"/>
            <a:ext cx="1947946" cy="1947946"/>
            <a:chOff x="0" y="0"/>
            <a:chExt cx="6350000" cy="6350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8345210" y="2889886"/>
            <a:ext cx="1711659" cy="92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3"/>
              </a:lnSpc>
            </a:pPr>
            <a:r>
              <a:rPr lang="en-US" b="true" sz="545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0.44</a:t>
            </a:r>
          </a:p>
        </p:txBody>
      </p:sp>
      <p:sp>
        <p:nvSpPr>
          <p:cNvPr name="TextBox 39" id="39"/>
          <p:cNvSpPr txBox="true"/>
          <p:nvPr/>
        </p:nvSpPr>
        <p:spPr>
          <a:xfrm rot="-5400000">
            <a:off x="7024758" y="5974558"/>
            <a:ext cx="350674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TUNED THRESHOLD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030993" y="2526031"/>
            <a:ext cx="491344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 0.892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17512" y="2345566"/>
            <a:ext cx="16052977" cy="5605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Significance of Small Businesses: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Vital for U.S. job creation and economic growth, supported by SBA's loan guarantee program.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Risk Exposure: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Despite SBA guarantees, banks face significant risks from loan defaults 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Regulatory Context: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Basel III mandates accurate Probability of Default (PD) estimation for regulatory compliance and financial stability.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Key Challenges: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 marL="0" indent="0" lvl="0">
              <a:lnSpc>
                <a:spcPts val="1941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117512" y="7547564"/>
            <a:ext cx="5193262" cy="843849"/>
            <a:chOff x="0" y="0"/>
            <a:chExt cx="1367773" cy="222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7773" cy="222248"/>
            </a:xfrm>
            <a:custGeom>
              <a:avLst/>
              <a:gdLst/>
              <a:ahLst/>
              <a:cxnLst/>
              <a:rect r="r" b="b" t="t" l="l"/>
              <a:pathLst>
                <a:path h="222248" w="1367773">
                  <a:moveTo>
                    <a:pt x="76029" y="0"/>
                  </a:moveTo>
                  <a:lnTo>
                    <a:pt x="1291744" y="0"/>
                  </a:lnTo>
                  <a:cubicBezTo>
                    <a:pt x="1311908" y="0"/>
                    <a:pt x="1331246" y="8010"/>
                    <a:pt x="1345504" y="22268"/>
                  </a:cubicBezTo>
                  <a:cubicBezTo>
                    <a:pt x="1359763" y="36527"/>
                    <a:pt x="1367773" y="55865"/>
                    <a:pt x="1367773" y="76029"/>
                  </a:cubicBezTo>
                  <a:lnTo>
                    <a:pt x="1367773" y="146219"/>
                  </a:lnTo>
                  <a:cubicBezTo>
                    <a:pt x="1367773" y="166383"/>
                    <a:pt x="1359763" y="185722"/>
                    <a:pt x="1345504" y="199980"/>
                  </a:cubicBezTo>
                  <a:cubicBezTo>
                    <a:pt x="1331246" y="214238"/>
                    <a:pt x="1311908" y="222248"/>
                    <a:pt x="1291744" y="222248"/>
                  </a:cubicBezTo>
                  <a:lnTo>
                    <a:pt x="76029" y="222248"/>
                  </a:lnTo>
                  <a:cubicBezTo>
                    <a:pt x="55865" y="222248"/>
                    <a:pt x="36527" y="214238"/>
                    <a:pt x="22268" y="199980"/>
                  </a:cubicBezTo>
                  <a:cubicBezTo>
                    <a:pt x="8010" y="185722"/>
                    <a:pt x="0" y="166383"/>
                    <a:pt x="0" y="146219"/>
                  </a:cubicBezTo>
                  <a:lnTo>
                    <a:pt x="0" y="76029"/>
                  </a:lnTo>
                  <a:cubicBezTo>
                    <a:pt x="0" y="55865"/>
                    <a:pt x="8010" y="36527"/>
                    <a:pt x="22268" y="22268"/>
                  </a:cubicBezTo>
                  <a:cubicBezTo>
                    <a:pt x="36527" y="8010"/>
                    <a:pt x="55865" y="0"/>
                    <a:pt x="76029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367773" cy="203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52"/>
                </a:lnSpc>
              </a:pPr>
              <a:r>
                <a:rPr lang="en-US" sz="3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High Risk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88369" y="7485950"/>
            <a:ext cx="5193262" cy="843849"/>
            <a:chOff x="0" y="0"/>
            <a:chExt cx="1367773" cy="2222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7773" cy="222248"/>
            </a:xfrm>
            <a:custGeom>
              <a:avLst/>
              <a:gdLst/>
              <a:ahLst/>
              <a:cxnLst/>
              <a:rect r="r" b="b" t="t" l="l"/>
              <a:pathLst>
                <a:path h="222248" w="1367773">
                  <a:moveTo>
                    <a:pt x="76029" y="0"/>
                  </a:moveTo>
                  <a:lnTo>
                    <a:pt x="1291744" y="0"/>
                  </a:lnTo>
                  <a:cubicBezTo>
                    <a:pt x="1311908" y="0"/>
                    <a:pt x="1331246" y="8010"/>
                    <a:pt x="1345504" y="22268"/>
                  </a:cubicBezTo>
                  <a:cubicBezTo>
                    <a:pt x="1359763" y="36527"/>
                    <a:pt x="1367773" y="55865"/>
                    <a:pt x="1367773" y="76029"/>
                  </a:cubicBezTo>
                  <a:lnTo>
                    <a:pt x="1367773" y="146219"/>
                  </a:lnTo>
                  <a:cubicBezTo>
                    <a:pt x="1367773" y="166383"/>
                    <a:pt x="1359763" y="185722"/>
                    <a:pt x="1345504" y="199980"/>
                  </a:cubicBezTo>
                  <a:cubicBezTo>
                    <a:pt x="1331246" y="214238"/>
                    <a:pt x="1311908" y="222248"/>
                    <a:pt x="1291744" y="222248"/>
                  </a:cubicBezTo>
                  <a:lnTo>
                    <a:pt x="76029" y="222248"/>
                  </a:lnTo>
                  <a:cubicBezTo>
                    <a:pt x="55865" y="222248"/>
                    <a:pt x="36527" y="214238"/>
                    <a:pt x="22268" y="199980"/>
                  </a:cubicBezTo>
                  <a:cubicBezTo>
                    <a:pt x="8010" y="185722"/>
                    <a:pt x="0" y="166383"/>
                    <a:pt x="0" y="146219"/>
                  </a:cubicBezTo>
                  <a:lnTo>
                    <a:pt x="0" y="76029"/>
                  </a:lnTo>
                  <a:cubicBezTo>
                    <a:pt x="0" y="55865"/>
                    <a:pt x="8010" y="36527"/>
                    <a:pt x="22268" y="22268"/>
                  </a:cubicBezTo>
                  <a:cubicBezTo>
                    <a:pt x="36527" y="8010"/>
                    <a:pt x="55865" y="0"/>
                    <a:pt x="76029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367773" cy="203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52"/>
                </a:lnSpc>
              </a:pPr>
              <a:r>
                <a:rPr lang="en-US" sz="3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Uncertainty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206059" y="7485950"/>
            <a:ext cx="5193262" cy="843849"/>
            <a:chOff x="0" y="0"/>
            <a:chExt cx="1367773" cy="2222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67773" cy="222248"/>
            </a:xfrm>
            <a:custGeom>
              <a:avLst/>
              <a:gdLst/>
              <a:ahLst/>
              <a:cxnLst/>
              <a:rect r="r" b="b" t="t" l="l"/>
              <a:pathLst>
                <a:path h="222248" w="1367773">
                  <a:moveTo>
                    <a:pt x="76029" y="0"/>
                  </a:moveTo>
                  <a:lnTo>
                    <a:pt x="1291744" y="0"/>
                  </a:lnTo>
                  <a:cubicBezTo>
                    <a:pt x="1311908" y="0"/>
                    <a:pt x="1331246" y="8010"/>
                    <a:pt x="1345504" y="22268"/>
                  </a:cubicBezTo>
                  <a:cubicBezTo>
                    <a:pt x="1359763" y="36527"/>
                    <a:pt x="1367773" y="55865"/>
                    <a:pt x="1367773" y="76029"/>
                  </a:cubicBezTo>
                  <a:lnTo>
                    <a:pt x="1367773" y="146219"/>
                  </a:lnTo>
                  <a:cubicBezTo>
                    <a:pt x="1367773" y="166383"/>
                    <a:pt x="1359763" y="185722"/>
                    <a:pt x="1345504" y="199980"/>
                  </a:cubicBezTo>
                  <a:cubicBezTo>
                    <a:pt x="1331246" y="214238"/>
                    <a:pt x="1311908" y="222248"/>
                    <a:pt x="1291744" y="222248"/>
                  </a:cubicBezTo>
                  <a:lnTo>
                    <a:pt x="76029" y="222248"/>
                  </a:lnTo>
                  <a:cubicBezTo>
                    <a:pt x="55865" y="222248"/>
                    <a:pt x="36527" y="214238"/>
                    <a:pt x="22268" y="199980"/>
                  </a:cubicBezTo>
                  <a:cubicBezTo>
                    <a:pt x="8010" y="185722"/>
                    <a:pt x="0" y="166383"/>
                    <a:pt x="0" y="146219"/>
                  </a:cubicBezTo>
                  <a:lnTo>
                    <a:pt x="0" y="76029"/>
                  </a:lnTo>
                  <a:cubicBezTo>
                    <a:pt x="0" y="55865"/>
                    <a:pt x="8010" y="36527"/>
                    <a:pt x="22268" y="22268"/>
                  </a:cubicBezTo>
                  <a:cubicBezTo>
                    <a:pt x="36527" y="8010"/>
                    <a:pt x="55865" y="0"/>
                    <a:pt x="76029" y="0"/>
                  </a:cubicBezTo>
                  <a:close/>
                </a:path>
              </a:pathLst>
            </a:custGeom>
            <a:solidFill>
              <a:srgbClr val="4FC0E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367773" cy="203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52"/>
                </a:lnSpc>
              </a:pPr>
              <a:r>
                <a:rPr lang="en-US" sz="3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Regulatory Pressure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1541520">
            <a:off x="13999673" y="310805"/>
            <a:ext cx="1964402" cy="2015711"/>
          </a:xfrm>
          <a:custGeom>
            <a:avLst/>
            <a:gdLst/>
            <a:ahLst/>
            <a:cxnLst/>
            <a:rect r="r" b="b" t="t" l="l"/>
            <a:pathLst>
              <a:path h="2015711" w="1964402">
                <a:moveTo>
                  <a:pt x="0" y="0"/>
                </a:moveTo>
                <a:lnTo>
                  <a:pt x="1964402" y="0"/>
                </a:lnTo>
                <a:lnTo>
                  <a:pt x="1964402" y="2015711"/>
                </a:lnTo>
                <a:lnTo>
                  <a:pt x="0" y="20157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17512" y="886825"/>
            <a:ext cx="13549107" cy="61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2"/>
              </a:lnSpc>
            </a:pPr>
            <a:r>
              <a:rPr lang="en-US" b="true" sz="4542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SBA LOANS &amp; SMALL BUSINESSES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0496793" y="8682211"/>
            <a:ext cx="3248146" cy="642696"/>
            <a:chOff x="0" y="0"/>
            <a:chExt cx="1036059" cy="205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525"/>
              <a:ext cx="1036059" cy="19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954251" y="8675314"/>
            <a:ext cx="3248146" cy="642696"/>
            <a:chOff x="0" y="0"/>
            <a:chExt cx="1036059" cy="205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1036059" cy="19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aphicFrame>
        <p:nvGraphicFramePr>
          <p:cNvPr name="Table 27" id="27"/>
          <p:cNvGraphicFramePr>
            <a:graphicFrameLocks noGrp="true"/>
          </p:cNvGraphicFramePr>
          <p:nvPr/>
        </p:nvGraphicFramePr>
        <p:xfrm>
          <a:off x="2779845" y="4265863"/>
          <a:ext cx="5829741" cy="3352754"/>
        </p:xfrm>
        <a:graphic>
          <a:graphicData uri="http://schemas.openxmlformats.org/drawingml/2006/table">
            <a:tbl>
              <a:tblPr/>
              <a:tblGrid>
                <a:gridCol w="3519675"/>
                <a:gridCol w="2310066"/>
              </a:tblGrid>
              <a:tr h="7935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Results**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</a:tr>
              <a:tr h="8530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Optimal cutoff probability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0.4056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0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Maximum cumulative profit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$134 MILLION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0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Optimal number of loans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13,256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8" id="28"/>
          <p:cNvSpPr/>
          <p:nvPr/>
        </p:nvSpPr>
        <p:spPr>
          <a:xfrm flipH="false" flipV="false" rot="0">
            <a:off x="10024771" y="2751996"/>
            <a:ext cx="7211498" cy="5625724"/>
          </a:xfrm>
          <a:custGeom>
            <a:avLst/>
            <a:gdLst/>
            <a:ahLst/>
            <a:cxnLst/>
            <a:rect r="r" b="b" t="t" l="l"/>
            <a:pathLst>
              <a:path h="5625724" w="7211498">
                <a:moveTo>
                  <a:pt x="0" y="0"/>
                </a:moveTo>
                <a:lnTo>
                  <a:pt x="7211498" y="0"/>
                </a:lnTo>
                <a:lnTo>
                  <a:pt x="7211498" y="5625724"/>
                </a:lnTo>
                <a:lnTo>
                  <a:pt x="0" y="5625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78105" y="990600"/>
            <a:ext cx="13900218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5"/>
              </a:lnSpc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PROBABILITY OF SUCCESS FOR MAXIMUM CUMULATIVE PROFIT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96793" y="8853831"/>
            <a:ext cx="3248146" cy="280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9"/>
              </a:lnSpc>
            </a:pPr>
            <a:r>
              <a:rPr lang="en-US" b="true" sz="2039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TRAIN: 70,237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954251" y="8846935"/>
            <a:ext cx="3248146" cy="280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9"/>
              </a:lnSpc>
            </a:pPr>
            <a:r>
              <a:rPr lang="en-US" b="true" sz="2039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VALIDATION: 17,560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79845" y="3204112"/>
            <a:ext cx="5829741" cy="65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Based on the cumulative net profit on the validation dataset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79845" y="7782387"/>
            <a:ext cx="5829741" cy="18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** Results may vary based on the validation dataset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456743" y="7330842"/>
          <a:ext cx="5916726" cy="2514936"/>
        </p:xfrm>
        <a:graphic>
          <a:graphicData uri="http://schemas.openxmlformats.org/drawingml/2006/table">
            <a:tbl>
              <a:tblPr/>
              <a:tblGrid>
                <a:gridCol w="541166"/>
                <a:gridCol w="1443434"/>
                <a:gridCol w="1263819"/>
                <a:gridCol w="1347854"/>
                <a:gridCol w="1320454"/>
              </a:tblGrid>
              <a:tr h="817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</a:tr>
              <a:tr h="817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220571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47125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458144" y="3787612"/>
          <a:ext cx="5847307" cy="2521904"/>
        </p:xfrm>
        <a:graphic>
          <a:graphicData uri="http://schemas.openxmlformats.org/drawingml/2006/table">
            <a:tbl>
              <a:tblPr/>
              <a:tblGrid>
                <a:gridCol w="2109784"/>
                <a:gridCol w="1666541"/>
                <a:gridCol w="2070982"/>
              </a:tblGrid>
              <a:tr h="8862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Paid in 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Charged Off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77"/>
                    </a:solidFill>
                  </a:tcPr>
                </a:tc>
              </a:tr>
              <a:tr h="8619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Paid in 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200671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19900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6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Charged Off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3414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43711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741969"/>
            <a:ext cx="12354609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5"/>
              </a:lnSpc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CATBOOST ON THE FULL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6743" y="6680991"/>
            <a:ext cx="491344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 REPORT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381136" y="4879694"/>
            <a:ext cx="150379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ACTUAL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82069" y="3438362"/>
            <a:ext cx="150379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58144" y="3012832"/>
            <a:ext cx="491344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CONFUSION MATRIX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863" y="2445194"/>
            <a:ext cx="491344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ROC-AUC : 0.9703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564452" y="9265196"/>
            <a:ext cx="3248146" cy="642696"/>
            <a:chOff x="0" y="0"/>
            <a:chExt cx="1036059" cy="205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1036059" cy="19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021910" y="9258300"/>
            <a:ext cx="3248146" cy="642696"/>
            <a:chOff x="0" y="0"/>
            <a:chExt cx="1036059" cy="205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1036059" cy="19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564452" y="9427292"/>
            <a:ext cx="3248146" cy="26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"/>
              </a:lnSpc>
            </a:pPr>
            <a:r>
              <a:rPr lang="en-US" b="true" sz="1939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TRAIN: 624,624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21910" y="9427292"/>
            <a:ext cx="3248146" cy="26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"/>
              </a:lnSpc>
            </a:pPr>
            <a:r>
              <a:rPr lang="en-US" b="true" sz="1939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VALIDATION: 267,696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36167" y="2445194"/>
            <a:ext cx="491344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 0.891</a:t>
            </a:r>
          </a:p>
        </p:txBody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0840036" y="4234920"/>
          <a:ext cx="6154435" cy="2509380"/>
        </p:xfrm>
        <a:graphic>
          <a:graphicData uri="http://schemas.openxmlformats.org/drawingml/2006/table">
            <a:tbl>
              <a:tblPr/>
              <a:tblGrid>
                <a:gridCol w="3518454"/>
                <a:gridCol w="2635982"/>
              </a:tblGrid>
              <a:tr h="7966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Results**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</a:tr>
              <a:tr h="8563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Maximum cumulative profit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$2.03 BILLION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3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Optimal number of loans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~0.2 MILLION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0" id="20"/>
          <p:cNvSpPr txBox="true"/>
          <p:nvPr/>
        </p:nvSpPr>
        <p:spPr>
          <a:xfrm rot="0">
            <a:off x="10840036" y="3173169"/>
            <a:ext cx="5829741" cy="65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Based on the cumulative net profit on the validation dataset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40036" y="7006111"/>
            <a:ext cx="5829741" cy="18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** Results may vary based on the validation dataset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189410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6918" y="5866444"/>
            <a:ext cx="7514164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TEAM CSUEB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2" id="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5" id="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17512" y="1911588"/>
            <a:ext cx="16052977" cy="605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Identifying Relevant variable : 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Prioritize variables with significant impact on loan repayment behavior.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Cost-Sensitive Machine Learning Model: 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Minimize misclassification of high-risk loans as low risk.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Goal</a:t>
            </a: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Maximize overall bank returns.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Optimise Loan Approval: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Identify the optimal cut-off probability for loan approval decisions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Balance default risk with potential returns.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Align cut-off probability with business goals to maximize profitability.</a:t>
            </a:r>
          </a:p>
          <a:p>
            <a:pPr algn="l" marL="0" indent="0" lvl="0">
              <a:lnSpc>
                <a:spcPts val="1941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95969">
            <a:off x="14693038" y="244070"/>
            <a:ext cx="1941991" cy="1920144"/>
          </a:xfrm>
          <a:custGeom>
            <a:avLst/>
            <a:gdLst/>
            <a:ahLst/>
            <a:cxnLst/>
            <a:rect r="r" b="b" t="t" l="l"/>
            <a:pathLst>
              <a:path h="1920144" w="1941991">
                <a:moveTo>
                  <a:pt x="0" y="0"/>
                </a:moveTo>
                <a:lnTo>
                  <a:pt x="1941992" y="0"/>
                </a:lnTo>
                <a:lnTo>
                  <a:pt x="1941992" y="1920144"/>
                </a:lnTo>
                <a:lnTo>
                  <a:pt x="0" y="192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2303"/>
            <a:ext cx="13637919" cy="61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1"/>
              </a:lnSpc>
            </a:pPr>
            <a:r>
              <a:rPr lang="en-US" b="true" sz="457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APPROACH TO OPTIMIZE LOAN APPROVAL</a:t>
            </a:r>
          </a:p>
        </p:txBody>
      </p:sp>
      <p:sp>
        <p:nvSpPr>
          <p:cNvPr name="AutoShape 8" id="8"/>
          <p:cNvSpPr/>
          <p:nvPr/>
        </p:nvSpPr>
        <p:spPr>
          <a:xfrm>
            <a:off x="16215942" y="3756042"/>
            <a:ext cx="152701" cy="290108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6134936" y="5006101"/>
            <a:ext cx="233708" cy="270401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6135614" y="6231842"/>
            <a:ext cx="233030" cy="279301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6134936" y="4391001"/>
            <a:ext cx="233708" cy="270249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6135614" y="5621354"/>
            <a:ext cx="233030" cy="265637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5400000">
            <a:off x="15963189" y="3431006"/>
            <a:ext cx="344851" cy="3448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16196218" y="4046150"/>
            <a:ext cx="344851" cy="3448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15962511" y="4661250"/>
            <a:ext cx="344851" cy="3448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5400000">
            <a:off x="16196218" y="5276502"/>
            <a:ext cx="344851" cy="3448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5400000">
            <a:off x="15963189" y="5886990"/>
            <a:ext cx="344851" cy="3448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5400000">
            <a:off x="16196218" y="6511143"/>
            <a:ext cx="344851" cy="3448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062" y="455445"/>
            <a:ext cx="5930805" cy="59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6"/>
              </a:lnSpc>
              <a:spcBef>
                <a:spcPct val="0"/>
              </a:spcBef>
            </a:pPr>
            <a:r>
              <a:rPr lang="en-US" b="true" sz="4496" strike="noStrike" u="non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ABOUT THE DATA 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04062" y="1777829"/>
          <a:ext cx="7924800" cy="8373915"/>
        </p:xfrm>
        <a:graphic>
          <a:graphicData uri="http://schemas.openxmlformats.org/drawingml/2006/table">
            <a:tbl>
              <a:tblPr/>
              <a:tblGrid>
                <a:gridCol w="1937490"/>
                <a:gridCol w="1850777"/>
                <a:gridCol w="4136533"/>
              </a:tblGrid>
              <a:tr h="52566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Variable 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Type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Description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</a:tr>
              <a:tr h="110868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LoanNr_ChkDgt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Identifier-Primary KeyAlign cut-off probability with business goals to maximize profitability.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Borrower 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City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Borrower City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Borrower State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Zip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Borrower Zip Code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Bank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Bank 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BankState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Bank State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51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NAICS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North American Industry Classification System code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6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ApprovalDate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Date/Time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Date SBA Commitment Issued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6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ApprovalFY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Fiscal Year of Commitment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Term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Loan term in months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6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NoEmp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 of Business Employees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45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NewExist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1= Existing Business, 2 = New Business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602334" y="1777829"/>
          <a:ext cx="8991600" cy="8434345"/>
        </p:xfrm>
        <a:graphic>
          <a:graphicData uri="http://schemas.openxmlformats.org/drawingml/2006/table">
            <a:tbl>
              <a:tblPr/>
              <a:tblGrid>
                <a:gridCol w="2463702"/>
                <a:gridCol w="2194926"/>
                <a:gridCol w="4332973"/>
              </a:tblGrid>
              <a:tr h="53039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Variable 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Type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Description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CreateJob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 of jobs created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RetainedJob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Number of jobs retained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37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FranchiseCode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Franchise Code 00000 or 00001 = No Franchise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UrbanRural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1= Urban, 2= Rural, 0 = Undefined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RevLineCr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Revolving Line of Credit: Y = Yes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LowDoc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LowDoc Loan Program: Y = Yes, N = No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37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ChgOffDate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Date/Time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The date when a loan is declared to be in default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DisbursementDate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Date/Time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Disbursement Date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DisbursementGross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Currency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Amount Disbursed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BalanceGross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Currency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Gross amount outstanding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37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MIS_Status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Text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Loan Status, “CHGOFF”(defaulted) or “PIF” (paid in full)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16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ChgOffPrinGr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Currency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Charged- off Amount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193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GrAppv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Curency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strike="noStrike" u="non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Gross Amount of Loan Approved by Bank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7425441" y="1028700"/>
            <a:ext cx="1086255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Time Period </a:t>
            </a:r>
            <a:r>
              <a:rPr lang="en-US" b="true" sz="2700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1987-2014</a:t>
            </a: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 Observations </a:t>
            </a:r>
            <a:r>
              <a:rPr lang="en-US" b="true" sz="2700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899,164</a:t>
            </a: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Variables </a:t>
            </a:r>
            <a:r>
              <a:rPr lang="en-US" b="true" sz="2700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58833" y="298240"/>
            <a:ext cx="47304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SBA National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17512" y="1911588"/>
            <a:ext cx="13996581" cy="654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Outdated dataset : </a:t>
            </a:r>
          </a:p>
          <a:p>
            <a:pPr algn="l" marL="700729" indent="-350364" lvl="1">
              <a:lnSpc>
                <a:spcPts val="3894"/>
              </a:lnSpc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span of years data covers (1987 to 2014) might limit the applicability of insights to current business contexts, as patterns and behaviors could have changed over time.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Entry Errors</a:t>
            </a:r>
          </a:p>
          <a:p>
            <a:pPr algn="l" marL="700729" indent="-350364" lvl="1">
              <a:lnSpc>
                <a:spcPts val="3894"/>
              </a:lnSpc>
              <a:spcBef>
                <a:spcPct val="0"/>
              </a:spcBef>
              <a:buFont typeface="Arial"/>
              <a:buChar char="•"/>
            </a:pPr>
            <a:r>
              <a:rPr lang="en-US" sz="3245" strike="noStrike" u="none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Several variables (including RevLineCr, City, ZipCode etc.) had errors in data entry</a:t>
            </a:r>
          </a:p>
          <a:p>
            <a:pPr algn="l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</a:pPr>
            <a:r>
              <a:rPr lang="en-US" b="true" sz="3245" strike="noStrike" u="non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Inconsistencies</a:t>
            </a:r>
          </a:p>
          <a:p>
            <a:pPr algn="l" marL="0" indent="0" lvl="0">
              <a:lnSpc>
                <a:spcPts val="3894"/>
              </a:lnSpc>
              <a:spcBef>
                <a:spcPct val="0"/>
              </a:spcBef>
            </a:pPr>
          </a:p>
          <a:p>
            <a:pPr algn="l">
              <a:lnSpc>
                <a:spcPts val="3894"/>
              </a:lnSpc>
            </a:pPr>
          </a:p>
          <a:p>
            <a:pPr algn="l" marL="0" indent="0" lvl="0">
              <a:lnSpc>
                <a:spcPts val="1941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95969">
            <a:off x="14693038" y="244070"/>
            <a:ext cx="1941991" cy="1920144"/>
          </a:xfrm>
          <a:custGeom>
            <a:avLst/>
            <a:gdLst/>
            <a:ahLst/>
            <a:cxnLst/>
            <a:rect r="r" b="b" t="t" l="l"/>
            <a:pathLst>
              <a:path h="1920144" w="1941991">
                <a:moveTo>
                  <a:pt x="0" y="0"/>
                </a:moveTo>
                <a:lnTo>
                  <a:pt x="1941992" y="0"/>
                </a:lnTo>
                <a:lnTo>
                  <a:pt x="1941992" y="1920144"/>
                </a:lnTo>
                <a:lnTo>
                  <a:pt x="0" y="192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2303"/>
            <a:ext cx="13637919" cy="61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1"/>
              </a:lnSpc>
            </a:pPr>
            <a:r>
              <a:rPr lang="en-US" b="true" sz="457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DATASET LIMITATIONS</a:t>
            </a:r>
          </a:p>
        </p:txBody>
      </p:sp>
      <p:sp>
        <p:nvSpPr>
          <p:cNvPr name="AutoShape 8" id="8"/>
          <p:cNvSpPr/>
          <p:nvPr/>
        </p:nvSpPr>
        <p:spPr>
          <a:xfrm>
            <a:off x="16215942" y="3756042"/>
            <a:ext cx="152701" cy="290108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6134936" y="5006101"/>
            <a:ext cx="233708" cy="270401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6135614" y="6231842"/>
            <a:ext cx="233030" cy="279301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6134936" y="4391001"/>
            <a:ext cx="233708" cy="270249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6135614" y="5621354"/>
            <a:ext cx="233030" cy="265637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5400000">
            <a:off x="15963189" y="3431006"/>
            <a:ext cx="344851" cy="3448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16196218" y="4046150"/>
            <a:ext cx="344851" cy="3448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15962511" y="4661250"/>
            <a:ext cx="344851" cy="3448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5400000">
            <a:off x="16196218" y="5276502"/>
            <a:ext cx="344851" cy="3448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5400000">
            <a:off x="15963189" y="5886990"/>
            <a:ext cx="344851" cy="3448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5400000">
            <a:off x="16196218" y="6511143"/>
            <a:ext cx="344851" cy="3448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1122" y="2861442"/>
            <a:ext cx="3268040" cy="5097320"/>
          </a:xfrm>
          <a:custGeom>
            <a:avLst/>
            <a:gdLst/>
            <a:ahLst/>
            <a:cxnLst/>
            <a:rect r="r" b="b" t="t" l="l"/>
            <a:pathLst>
              <a:path h="5097320" w="3268040">
                <a:moveTo>
                  <a:pt x="0" y="0"/>
                </a:moveTo>
                <a:lnTo>
                  <a:pt x="3268040" y="0"/>
                </a:lnTo>
                <a:lnTo>
                  <a:pt x="3268040" y="5097321"/>
                </a:lnTo>
                <a:lnTo>
                  <a:pt x="0" y="5097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88423" y="2640268"/>
            <a:ext cx="11310371" cy="5632413"/>
          </a:xfrm>
          <a:custGeom>
            <a:avLst/>
            <a:gdLst/>
            <a:ahLst/>
            <a:cxnLst/>
            <a:rect r="r" b="b" t="t" l="l"/>
            <a:pathLst>
              <a:path h="5632413" w="11310371">
                <a:moveTo>
                  <a:pt x="0" y="0"/>
                </a:moveTo>
                <a:lnTo>
                  <a:pt x="11310371" y="0"/>
                </a:lnTo>
                <a:lnTo>
                  <a:pt x="11310371" y="5632413"/>
                </a:lnTo>
                <a:lnTo>
                  <a:pt x="0" y="5632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4452"/>
            <a:ext cx="15912942" cy="59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6"/>
              </a:lnSpc>
              <a:spcBef>
                <a:spcPct val="0"/>
              </a:spcBef>
            </a:pPr>
            <a:r>
              <a:rPr lang="en-US" b="true" sz="4496" strike="noStrike" u="non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THIRD PARTY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25122"/>
            <a:ext cx="8115300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–Digit Zip Code (</a:t>
            </a:r>
            <a:r>
              <a:rPr lang="en-US" sz="3000" u="sng">
                <a:solidFill>
                  <a:srgbClr val="467886"/>
                </a:solidFill>
                <a:latin typeface="DM Sans"/>
                <a:ea typeface="DM Sans"/>
                <a:cs typeface="DM Sans"/>
                <a:sym typeface="DM Sans"/>
                <a:hlinkClick r:id="rId5" tooltip="https://pe.usps.com/archive/html/dmmarchive20050106/print/L002.htm"/>
              </a:rPr>
              <a:t>3-Digit-Zip-code-USPS</a:t>
            </a: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42935" y="1825122"/>
            <a:ext cx="759190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ZIPCODE details (</a:t>
            </a:r>
            <a:r>
              <a:rPr lang="en-US" sz="3000" u="sng">
                <a:solidFill>
                  <a:srgbClr val="467886"/>
                </a:solidFill>
                <a:latin typeface="DM Sans"/>
                <a:ea typeface="DM Sans"/>
                <a:cs typeface="DM Sans"/>
                <a:sym typeface="DM Sans"/>
                <a:hlinkClick r:id="rId6" tooltip="https://postalpro.usps.com/ZIP_Locale_Detail"/>
              </a:rPr>
              <a:t>ZIPCODE_data_USPS</a:t>
            </a: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383" y="636984"/>
            <a:ext cx="16087273" cy="61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4"/>
              </a:lnSpc>
              <a:spcBef>
                <a:spcPct val="0"/>
              </a:spcBef>
            </a:pPr>
            <a:r>
              <a:rPr lang="en-US" b="true" sz="4544" strike="noStrike" u="none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DATA CLEANING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20383" y="1513809"/>
          <a:ext cx="16959262" cy="8194586"/>
        </p:xfrm>
        <a:graphic>
          <a:graphicData uri="http://schemas.openxmlformats.org/drawingml/2006/table">
            <a:tbl>
              <a:tblPr/>
              <a:tblGrid>
                <a:gridCol w="4734260"/>
                <a:gridCol w="9203559"/>
                <a:gridCol w="3021443"/>
              </a:tblGrid>
              <a:tr h="4396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Attribute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Correction/Update Steps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Action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C5"/>
                    </a:solidFill>
                  </a:tcPr>
                </a:tc>
              </a:tr>
              <a:tr h="430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MIS_STATUS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Dropped records with null values for MIS_STATUS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BankState, DisbursementDate, State, City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 NA records 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NAICS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Prefixed with 0 where length is less than 2. Filled NA values with the mode of industry for each state.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Fill/Replace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NewExist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Filled the missing value with 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Fill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ApprovalFy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Replaced non-numeric values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BalanceGross, DisbursementGross, ChgOffPrinGr, GrApprv, SBAAppv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Replaced non-numeric values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Zip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Prefix with '0' for 4 lengths zips. And correct the ZIPCODE for cities and states whose ZIP lengths are less than 3 from the USPS  data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Replace/Update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RevLineCr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Has some inconsistent data entries. Replaced the values closer to 1 or Y on Qwerty keyboard with 1 and values closer to 0, N and null as 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Replace/Update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35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City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Fixed Cities data based on ZIP matches from USICS data (replaced city and bad street data)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Third Party 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Corrected State information based on ZIP Code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Third Party 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Zip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 records who still does not have correct zip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Third Party 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0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Low_Doc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Updated  the flag based on the business rule , 1 if value &lt;=150,000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51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Values less than 6 seems incorrect. So, we lower ceiled default value to 6 minimum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5389" y="728428"/>
            <a:ext cx="1508552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EXPLORATORY DATA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3966" y="2599630"/>
            <a:ext cx="2861485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State</a:t>
            </a:r>
          </a:p>
        </p:txBody>
      </p:sp>
      <p:sp>
        <p:nvSpPr>
          <p:cNvPr name="Freeform 4" id="4" descr="A graph showing the distribution of state  Description automatically generated"/>
          <p:cNvSpPr/>
          <p:nvPr/>
        </p:nvSpPr>
        <p:spPr>
          <a:xfrm flipH="false" flipV="false" rot="0">
            <a:off x="449073" y="3162786"/>
            <a:ext cx="8252097" cy="6935403"/>
          </a:xfrm>
          <a:custGeom>
            <a:avLst/>
            <a:gdLst/>
            <a:ahLst/>
            <a:cxnLst/>
            <a:rect r="r" b="b" t="t" l="l"/>
            <a:pathLst>
              <a:path h="6935403" w="8252097">
                <a:moveTo>
                  <a:pt x="0" y="0"/>
                </a:moveTo>
                <a:lnTo>
                  <a:pt x="8252097" y="0"/>
                </a:lnTo>
                <a:lnTo>
                  <a:pt x="8252097" y="6935403"/>
                </a:lnTo>
                <a:lnTo>
                  <a:pt x="0" y="6935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5242" b="-2926"/>
            </a:stretch>
          </a:blipFill>
        </p:spPr>
      </p:sp>
      <p:sp>
        <p:nvSpPr>
          <p:cNvPr name="Freeform 5" id="5" descr="A map of the united states  Description automatically generated"/>
          <p:cNvSpPr/>
          <p:nvPr/>
        </p:nvSpPr>
        <p:spPr>
          <a:xfrm flipH="false" flipV="false" rot="0">
            <a:off x="10640305" y="206173"/>
            <a:ext cx="6926451" cy="5232304"/>
          </a:xfrm>
          <a:custGeom>
            <a:avLst/>
            <a:gdLst/>
            <a:ahLst/>
            <a:cxnLst/>
            <a:rect r="r" b="b" t="t" l="l"/>
            <a:pathLst>
              <a:path h="5232304" w="6926451">
                <a:moveTo>
                  <a:pt x="0" y="0"/>
                </a:moveTo>
                <a:lnTo>
                  <a:pt x="6926451" y="0"/>
                </a:lnTo>
                <a:lnTo>
                  <a:pt x="6926451" y="5232304"/>
                </a:lnTo>
                <a:lnTo>
                  <a:pt x="0" y="5232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6758" t="-26503" r="0" b="-36734"/>
            </a:stretch>
          </a:blipFill>
        </p:spPr>
      </p:sp>
      <p:sp>
        <p:nvSpPr>
          <p:cNvPr name="TextBox 6" id="6"/>
          <p:cNvSpPr txBox="true"/>
          <p:nvPr/>
        </p:nvSpPr>
        <p:spPr>
          <a:xfrm rot="-5400000">
            <a:off x="9619829" y="7058890"/>
            <a:ext cx="142907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92086" y="1323189"/>
            <a:ext cx="32909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 rate</a:t>
            </a:r>
          </a:p>
        </p:txBody>
      </p:sp>
      <p:sp>
        <p:nvSpPr>
          <p:cNvPr name="Freeform 8" id="8" descr="A graph showing a number of different colored squares  Description automatically generated"/>
          <p:cNvSpPr/>
          <p:nvPr/>
        </p:nvSpPr>
        <p:spPr>
          <a:xfrm flipH="false" flipV="false" rot="0">
            <a:off x="10755018" y="5907218"/>
            <a:ext cx="6931704" cy="3781576"/>
          </a:xfrm>
          <a:custGeom>
            <a:avLst/>
            <a:gdLst/>
            <a:ahLst/>
            <a:cxnLst/>
            <a:rect r="r" b="b" t="t" l="l"/>
            <a:pathLst>
              <a:path h="3781576" w="6931704">
                <a:moveTo>
                  <a:pt x="0" y="0"/>
                </a:moveTo>
                <a:lnTo>
                  <a:pt x="6931704" y="0"/>
                </a:lnTo>
                <a:lnTo>
                  <a:pt x="6931704" y="3781576"/>
                </a:lnTo>
                <a:lnTo>
                  <a:pt x="0" y="37815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080" r="0" b="-1408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5042" y="752475"/>
            <a:ext cx="1508552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EXPLORATORY DATA ANALYSIS</a:t>
            </a:r>
          </a:p>
        </p:txBody>
      </p:sp>
      <p:sp>
        <p:nvSpPr>
          <p:cNvPr name="Freeform 3" id="3" descr="A graph of a distribution of mis status  Description automatically generated"/>
          <p:cNvSpPr/>
          <p:nvPr/>
        </p:nvSpPr>
        <p:spPr>
          <a:xfrm flipH="false" flipV="false" rot="0">
            <a:off x="855042" y="2426263"/>
            <a:ext cx="6055722" cy="6806943"/>
          </a:xfrm>
          <a:custGeom>
            <a:avLst/>
            <a:gdLst/>
            <a:ahLst/>
            <a:cxnLst/>
            <a:rect r="r" b="b" t="t" l="l"/>
            <a:pathLst>
              <a:path h="6806943" w="6055722">
                <a:moveTo>
                  <a:pt x="0" y="0"/>
                </a:moveTo>
                <a:lnTo>
                  <a:pt x="6055723" y="0"/>
                </a:lnTo>
                <a:lnTo>
                  <a:pt x="6055723" y="6806943"/>
                </a:lnTo>
                <a:lnTo>
                  <a:pt x="0" y="6806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885" t="0" r="-2149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05062" y="2328634"/>
            <a:ext cx="7630707" cy="7832782"/>
          </a:xfrm>
          <a:custGeom>
            <a:avLst/>
            <a:gdLst/>
            <a:ahLst/>
            <a:cxnLst/>
            <a:rect r="r" b="b" t="t" l="l"/>
            <a:pathLst>
              <a:path h="7832782" w="7630707">
                <a:moveTo>
                  <a:pt x="0" y="0"/>
                </a:moveTo>
                <a:lnTo>
                  <a:pt x="7630707" y="0"/>
                </a:lnTo>
                <a:lnTo>
                  <a:pt x="7630707" y="7832783"/>
                </a:lnTo>
                <a:lnTo>
                  <a:pt x="0" y="7832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29" t="-2058" r="0" b="-20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81140" y="1593626"/>
            <a:ext cx="210312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MIS_Status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72966" y="1593626"/>
            <a:ext cx="279323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Economic Sector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DAGYiR4zj7c</dc:identifier>
  <dcterms:modified xsi:type="dcterms:W3CDTF">2011-08-01T06:04:30Z</dcterms:modified>
  <cp:revision>1</cp:revision>
  <dc:title>Colorful Modern Business Infographic Presentation</dc:title>
</cp:coreProperties>
</file>