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7986-8229-4D5A-8957-D43B43DBC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9655DE-21CE-C4F7-B0CD-80AADFBDA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863507-7268-70C3-8025-E8D697E38984}"/>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1A5AE3A4-8664-466C-4096-773EC3FD3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5F3DA-E043-89AC-A6E3-D17FDE4EAB0F}"/>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2973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397-B9AF-ED9C-E20C-8D9CE81AA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70435-BB9E-4BC0-01EB-E7B308236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AB13-B753-4179-A90E-3A1C97948D59}"/>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3A5F1D1F-4F1E-BE1B-61AA-4DB504CCF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4507E-8480-ADA5-714E-47CE4AA59F8C}"/>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50526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797526-346D-58BF-46C6-51B6ECCEA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2FD9CA-7566-C7D4-0690-57AB79F11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1AC7C-0C8A-6A07-9AE8-D075EEC8E0A5}"/>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0C577F0C-E31F-CC69-4827-7DD9805F4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7A69C-B68E-D8B3-39AB-1573E009DE86}"/>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0089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FE4F-EEDC-7ED2-9CCB-7B43010F7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FAD06-9989-7C12-64F2-DB36980AF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18657-F97D-8EA7-0BC4-34336F7C2977}"/>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07B54131-0A7E-5236-CD3A-4835EF011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08842-18C9-A2B9-64E8-14D463EB94C0}"/>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38539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4E23-8415-5360-C732-4542E2BDB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ECBF5-264B-D71A-2987-326075877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617A-1F2E-825A-8539-9A5952455516}"/>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1BAACBD7-46E9-D8C5-D7BF-CB3D2E5C1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DFF37-ED4C-C412-D219-F4869085E8A1}"/>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250972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D8A6-E1AF-2227-59B1-B605F3C7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CFF1A-5AC6-792B-40C8-6F2D8AFFEC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445A-7169-28BE-1E38-192AB9161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9BB23-64A1-DEB5-8FF4-B73CCC8E3795}"/>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6" name="Footer Placeholder 5">
            <a:extLst>
              <a:ext uri="{FF2B5EF4-FFF2-40B4-BE49-F238E27FC236}">
                <a16:creationId xmlns:a16="http://schemas.microsoft.com/office/drawing/2014/main" id="{9B988347-15A5-F22F-14C6-45D2D70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38CF-8134-6261-8126-097C763608B7}"/>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4881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9B39-63ED-16B8-511D-A945AB43B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8D8D5-4B17-4DA7-5D52-2E59BFD0F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E0E29-FFC0-30A5-D8EA-235F4F1B3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1FF15-FAA3-9632-6241-5F1625F0C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BD84B-7B49-9A0C-C0A3-EF807F725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7D0DEE-5F72-EEED-7FDA-7CC5C96597A3}"/>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8" name="Footer Placeholder 7">
            <a:extLst>
              <a:ext uri="{FF2B5EF4-FFF2-40B4-BE49-F238E27FC236}">
                <a16:creationId xmlns:a16="http://schemas.microsoft.com/office/drawing/2014/main" id="{936DD4EB-DC31-16DC-7120-CCF35AA2D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84EEF-E7E2-F28D-7034-ACD936387C6E}"/>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4220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F7EB-8989-B49E-F569-B4D5582D9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D7AF75-3D0D-67CD-99D2-8C0DD17EB905}"/>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4" name="Footer Placeholder 3">
            <a:extLst>
              <a:ext uri="{FF2B5EF4-FFF2-40B4-BE49-F238E27FC236}">
                <a16:creationId xmlns:a16="http://schemas.microsoft.com/office/drawing/2014/main" id="{36B84CDA-0897-BEC2-F6F1-023A26F75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3DF63-FD53-946F-CD13-68FFE2D5ACE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70993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92D8A-0FCF-0505-6BA9-6E18E6F07A49}"/>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3" name="Footer Placeholder 2">
            <a:extLst>
              <a:ext uri="{FF2B5EF4-FFF2-40B4-BE49-F238E27FC236}">
                <a16:creationId xmlns:a16="http://schemas.microsoft.com/office/drawing/2014/main" id="{63B2C6DD-3FD9-EDB1-A429-8437308C8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4A1D66-9071-CFDF-2CA9-AB130607B0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5735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7F82-255F-F808-084F-F1618D3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0F83D-460D-3EAA-84C0-68F929D9D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405FD-4735-7DF6-EFA9-D7E476D1B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D830E-864C-B837-6E0B-F42FB0A46EF4}"/>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6" name="Footer Placeholder 5">
            <a:extLst>
              <a:ext uri="{FF2B5EF4-FFF2-40B4-BE49-F238E27FC236}">
                <a16:creationId xmlns:a16="http://schemas.microsoft.com/office/drawing/2014/main" id="{B43203C9-157F-BFD9-93EA-F95B0BA44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91D7-9763-C5D0-B252-0C772CD43969}"/>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677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3B8-D9AD-EFB9-47A7-A81B2C6F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24F6A-4AAA-9DB3-CFD0-3D2DC03C2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AC447-1E02-B74C-E887-53214C550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54D6C-9C8A-ABF6-BDF9-A12691EF2CE0}"/>
              </a:ext>
            </a:extLst>
          </p:cNvPr>
          <p:cNvSpPr>
            <a:spLocks noGrp="1"/>
          </p:cNvSpPr>
          <p:nvPr>
            <p:ph type="dt" sz="half" idx="10"/>
          </p:nvPr>
        </p:nvSpPr>
        <p:spPr/>
        <p:txBody>
          <a:bodyPr/>
          <a:lstStyle/>
          <a:p>
            <a:fld id="{1606081C-D230-4ED4-9C2F-E1FF72933656}" type="datetimeFigureOut">
              <a:rPr lang="en-US" smtClean="0"/>
              <a:t>4/6/2023</a:t>
            </a:fld>
            <a:endParaRPr lang="en-US"/>
          </a:p>
        </p:txBody>
      </p:sp>
      <p:sp>
        <p:nvSpPr>
          <p:cNvPr id="6" name="Footer Placeholder 5">
            <a:extLst>
              <a:ext uri="{FF2B5EF4-FFF2-40B4-BE49-F238E27FC236}">
                <a16:creationId xmlns:a16="http://schemas.microsoft.com/office/drawing/2014/main" id="{F7B28B05-13F2-8C93-12FC-F5DE61E44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4637D-2C60-B519-2489-51D9FDE411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43721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3DBA6-2D0F-F3C1-1AC2-9DF63378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16A2EB-9511-7057-4FDA-BD2978459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C30C5-234A-35FF-EC3C-6303063E4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6081C-D230-4ED4-9C2F-E1FF72933656}" type="datetimeFigureOut">
              <a:rPr lang="en-US" smtClean="0"/>
              <a:t>4/6/2023</a:t>
            </a:fld>
            <a:endParaRPr lang="en-US"/>
          </a:p>
        </p:txBody>
      </p:sp>
      <p:sp>
        <p:nvSpPr>
          <p:cNvPr id="5" name="Footer Placeholder 4">
            <a:extLst>
              <a:ext uri="{FF2B5EF4-FFF2-40B4-BE49-F238E27FC236}">
                <a16:creationId xmlns:a16="http://schemas.microsoft.com/office/drawing/2014/main" id="{64E26B79-731E-DBFF-6B57-F05BF60FE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F4B29-EC3D-95EA-33E8-CB990C7D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3E63A-E0DC-4B62-B3BF-42444E51C32A}" type="slidenum">
              <a:rPr lang="en-US" smtClean="0"/>
              <a:t>‹#›</a:t>
            </a:fld>
            <a:endParaRPr lang="en-US"/>
          </a:p>
        </p:txBody>
      </p:sp>
    </p:spTree>
    <p:extLst>
      <p:ext uri="{BB962C8B-B14F-4D97-AF65-F5344CB8AC3E}">
        <p14:creationId xmlns:p14="http://schemas.microsoft.com/office/powerpoint/2010/main" val="239141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8F90-300B-A475-64DD-797C29625C50}"/>
              </a:ext>
            </a:extLst>
          </p:cNvPr>
          <p:cNvSpPr>
            <a:spLocks noGrp="1"/>
          </p:cNvSpPr>
          <p:nvPr>
            <p:ph type="ctrTitle"/>
          </p:nvPr>
        </p:nvSpPr>
        <p:spPr/>
        <p:txBody>
          <a:bodyPr/>
          <a:lstStyle/>
          <a:p>
            <a:r>
              <a:rPr lang="en-US" dirty="0"/>
              <a:t>CQRS</a:t>
            </a:r>
          </a:p>
        </p:txBody>
      </p:sp>
      <p:sp>
        <p:nvSpPr>
          <p:cNvPr id="3" name="Subtitle 2">
            <a:extLst>
              <a:ext uri="{FF2B5EF4-FFF2-40B4-BE49-F238E27FC236}">
                <a16:creationId xmlns:a16="http://schemas.microsoft.com/office/drawing/2014/main" id="{B27C2F66-3872-6FDE-9ECA-1FEEE94240C5}"/>
              </a:ext>
            </a:extLst>
          </p:cNvPr>
          <p:cNvSpPr>
            <a:spLocks noGrp="1"/>
          </p:cNvSpPr>
          <p:nvPr>
            <p:ph type="subTitle" idx="1"/>
          </p:nvPr>
        </p:nvSpPr>
        <p:spPr/>
        <p:txBody>
          <a:bodyPr>
            <a:normAutofit/>
          </a:bodyPr>
          <a:lstStyle/>
          <a:p>
            <a:r>
              <a:rPr lang="en-US" dirty="0"/>
              <a:t>Quick and light intro in the CQRS pattern with simple realization using Axon Framework.</a:t>
            </a:r>
          </a:p>
        </p:txBody>
      </p:sp>
    </p:spTree>
    <p:extLst>
      <p:ext uri="{BB962C8B-B14F-4D97-AF65-F5344CB8AC3E}">
        <p14:creationId xmlns:p14="http://schemas.microsoft.com/office/powerpoint/2010/main" val="7277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5394-0CDF-0667-AD7F-E91343D8D43B}"/>
              </a:ext>
            </a:extLst>
          </p:cNvPr>
          <p:cNvSpPr>
            <a:spLocks noGrp="1"/>
          </p:cNvSpPr>
          <p:nvPr>
            <p:ph type="title"/>
          </p:nvPr>
        </p:nvSpPr>
        <p:spPr/>
        <p:txBody>
          <a:bodyPr/>
          <a:lstStyle/>
          <a:p>
            <a:pPr algn="ctr"/>
            <a:r>
              <a:rPr lang="en-US" dirty="0"/>
              <a:t>Data access module structure</a:t>
            </a:r>
          </a:p>
        </p:txBody>
      </p:sp>
      <p:sp>
        <p:nvSpPr>
          <p:cNvPr id="3" name="Content Placeholder 2">
            <a:extLst>
              <a:ext uri="{FF2B5EF4-FFF2-40B4-BE49-F238E27FC236}">
                <a16:creationId xmlns:a16="http://schemas.microsoft.com/office/drawing/2014/main" id="{F327C589-9201-D953-3A0C-FEC37C4B44D1}"/>
              </a:ext>
            </a:extLst>
          </p:cNvPr>
          <p:cNvSpPr>
            <a:spLocks noGrp="1"/>
          </p:cNvSpPr>
          <p:nvPr>
            <p:ph idx="1"/>
          </p:nvPr>
        </p:nvSpPr>
        <p:spPr>
          <a:xfrm>
            <a:off x="838200" y="2328964"/>
            <a:ext cx="10515600" cy="2956100"/>
          </a:xfrm>
        </p:spPr>
        <p:txBody>
          <a:bodyPr/>
          <a:lstStyle/>
          <a:p>
            <a:r>
              <a:rPr lang="en-US" dirty="0"/>
              <a:t>Module implements update operations triggered by event handlers and query operations invoked by the query engine.</a:t>
            </a:r>
          </a:p>
          <a:p>
            <a:r>
              <a:rPr lang="en-US" dirty="0"/>
              <a:t>DAO imposes data types that are used in high-level code on the database API.</a:t>
            </a:r>
          </a:p>
          <a:p>
            <a:r>
              <a:rPr lang="en-US" dirty="0"/>
              <a:t>In addition, it must support concurrent and idempotent updates.</a:t>
            </a:r>
          </a:p>
        </p:txBody>
      </p:sp>
    </p:spTree>
    <p:extLst>
      <p:ext uri="{BB962C8B-B14F-4D97-AF65-F5344CB8AC3E}">
        <p14:creationId xmlns:p14="http://schemas.microsoft.com/office/powerpoint/2010/main" val="13806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C8B6A-0F13-AA6E-C50E-4C27E306D953}"/>
              </a:ext>
            </a:extLst>
          </p:cNvPr>
          <p:cNvSpPr>
            <a:spLocks noGrp="1"/>
          </p:cNvSpPr>
          <p:nvPr>
            <p:ph idx="1"/>
          </p:nvPr>
        </p:nvSpPr>
        <p:spPr>
          <a:xfrm>
            <a:off x="838200" y="1619075"/>
            <a:ext cx="10515600" cy="4848836"/>
          </a:xfrm>
        </p:spPr>
        <p:txBody>
          <a:bodyPr/>
          <a:lstStyle/>
          <a:p>
            <a:pPr marL="0" indent="0">
              <a:buNone/>
            </a:pPr>
            <a:endParaRPr lang="en-US" dirty="0"/>
          </a:p>
          <a:p>
            <a:pPr marL="457200" lvl="1" indent="0">
              <a:buNone/>
            </a:pPr>
            <a:r>
              <a:rPr lang="en-US" dirty="0"/>
              <a:t>This is only necessary when the model is being updated by multiple event handlers with different models, as they can both try to update the same entry at the same time.</a:t>
            </a:r>
          </a:p>
          <a:p>
            <a:pPr marL="457200" lvl="1" indent="0">
              <a:buNone/>
            </a:pPr>
            <a:endParaRPr lang="en-US" dirty="0"/>
          </a:p>
          <a:p>
            <a:pPr marL="457200" lvl="1" indent="0">
              <a:buNone/>
            </a:pPr>
            <a:r>
              <a:rPr lang="en-US" dirty="0"/>
              <a:t>Example:</a:t>
            </a:r>
          </a:p>
          <a:p>
            <a:pPr marL="457200" lvl="1" indent="0">
              <a:buNone/>
            </a:pPr>
            <a:endParaRPr lang="en-US" dirty="0"/>
          </a:p>
        </p:txBody>
      </p:sp>
      <p:pic>
        <p:nvPicPr>
          <p:cNvPr id="5" name="Picture 4">
            <a:extLst>
              <a:ext uri="{FF2B5EF4-FFF2-40B4-BE49-F238E27FC236}">
                <a16:creationId xmlns:a16="http://schemas.microsoft.com/office/drawing/2014/main" id="{4F7A582C-6A7F-8E3A-D2D7-E1A3F84093EF}"/>
              </a:ext>
            </a:extLst>
          </p:cNvPr>
          <p:cNvPicPr>
            <a:picLocks noChangeAspect="1"/>
          </p:cNvPicPr>
          <p:nvPr/>
        </p:nvPicPr>
        <p:blipFill>
          <a:blip r:embed="rId2"/>
          <a:stretch>
            <a:fillRect/>
          </a:stretch>
        </p:blipFill>
        <p:spPr>
          <a:xfrm>
            <a:off x="3003622" y="3788390"/>
            <a:ext cx="5469683" cy="2218897"/>
          </a:xfrm>
          <a:prstGeom prst="rect">
            <a:avLst/>
          </a:prstGeom>
        </p:spPr>
      </p:pic>
      <p:sp>
        <p:nvSpPr>
          <p:cNvPr id="6" name="TextBox 5">
            <a:extLst>
              <a:ext uri="{FF2B5EF4-FFF2-40B4-BE49-F238E27FC236}">
                <a16:creationId xmlns:a16="http://schemas.microsoft.com/office/drawing/2014/main" id="{D8307091-B348-32A5-FED6-4F25041C8196}"/>
              </a:ext>
            </a:extLst>
          </p:cNvPr>
          <p:cNvSpPr txBox="1"/>
          <p:nvPr/>
        </p:nvSpPr>
        <p:spPr>
          <a:xfrm>
            <a:off x="704675" y="465992"/>
            <a:ext cx="10515600" cy="769441"/>
          </a:xfrm>
          <a:prstGeom prst="rect">
            <a:avLst/>
          </a:prstGeom>
          <a:noFill/>
        </p:spPr>
        <p:txBody>
          <a:bodyPr wrap="square" rtlCol="0">
            <a:spAutoFit/>
          </a:bodyPr>
          <a:lstStyle/>
          <a:p>
            <a:pPr algn="ctr"/>
            <a:r>
              <a:rPr lang="en-US" sz="4400" dirty="0">
                <a:latin typeface="+mj-lt"/>
              </a:rPr>
              <a:t>Support for concurrency</a:t>
            </a:r>
          </a:p>
        </p:txBody>
      </p:sp>
    </p:spTree>
    <p:extLst>
      <p:ext uri="{BB962C8B-B14F-4D97-AF65-F5344CB8AC3E}">
        <p14:creationId xmlns:p14="http://schemas.microsoft.com/office/powerpoint/2010/main" val="364392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35F67-FB87-77FB-73DF-C41F7A4FD13F}"/>
              </a:ext>
            </a:extLst>
          </p:cNvPr>
          <p:cNvSpPr>
            <a:spLocks noGrp="1"/>
          </p:cNvSpPr>
          <p:nvPr>
            <p:ph idx="1"/>
          </p:nvPr>
        </p:nvSpPr>
        <p:spPr>
          <a:xfrm>
            <a:off x="838200" y="1171284"/>
            <a:ext cx="10515600" cy="4351338"/>
          </a:xfrm>
        </p:spPr>
        <p:txBody>
          <a:bodyPr/>
          <a:lstStyle/>
          <a:p>
            <a:r>
              <a:rPr lang="en-US" dirty="0"/>
              <a:t>Idempotent Handler :</a:t>
            </a:r>
          </a:p>
          <a:p>
            <a:pPr marL="457200" lvl="1" indent="0">
              <a:buNone/>
            </a:pPr>
            <a:r>
              <a:rPr lang="en-US" dirty="0"/>
              <a:t>The worst thing that can happen is that the view's data store is temporarily out of sync.</a:t>
            </a:r>
          </a:p>
          <a:p>
            <a:pPr marL="457200" lvl="1" indent="0">
              <a:buNone/>
            </a:pPr>
            <a:endParaRPr lang="en-US" dirty="0"/>
          </a:p>
          <a:p>
            <a:pPr marL="0" indent="0">
              <a:buNone/>
            </a:pPr>
            <a:r>
              <a:rPr lang="en-US" dirty="0"/>
              <a:t>	</a:t>
            </a:r>
          </a:p>
          <a:p>
            <a:r>
              <a:rPr lang="en-US" dirty="0"/>
              <a:t>Non-idempotent Handler :</a:t>
            </a:r>
          </a:p>
          <a:p>
            <a:pPr lvl="1"/>
            <a:endParaRPr lang="en-US" dirty="0"/>
          </a:p>
          <a:p>
            <a:pPr marL="0" indent="0">
              <a:buNone/>
            </a:pPr>
            <a:endParaRPr lang="en-US" dirty="0"/>
          </a:p>
        </p:txBody>
      </p:sp>
      <p:sp>
        <p:nvSpPr>
          <p:cNvPr id="4" name="Rectangle 3">
            <a:extLst>
              <a:ext uri="{FF2B5EF4-FFF2-40B4-BE49-F238E27FC236}">
                <a16:creationId xmlns:a16="http://schemas.microsoft.com/office/drawing/2014/main" id="{CE469728-DAE8-8476-EDD3-543E9B04C545}"/>
              </a:ext>
            </a:extLst>
          </p:cNvPr>
          <p:cNvSpPr/>
          <p:nvPr/>
        </p:nvSpPr>
        <p:spPr>
          <a:xfrm>
            <a:off x="2952925"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14FBB65D-6B0C-6930-A797-56006A91F53D}"/>
              </a:ext>
            </a:extLst>
          </p:cNvPr>
          <p:cNvSpPr/>
          <p:nvPr/>
        </p:nvSpPr>
        <p:spPr>
          <a:xfrm>
            <a:off x="4817379"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3ED3E973-25D8-B315-8BCD-4BC750A40DB1}"/>
              </a:ext>
            </a:extLst>
          </p:cNvPr>
          <p:cNvSpPr/>
          <p:nvPr/>
        </p:nvSpPr>
        <p:spPr>
          <a:xfrm>
            <a:off x="6681833"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 name="Straight Arrow Connector 7">
            <a:extLst>
              <a:ext uri="{FF2B5EF4-FFF2-40B4-BE49-F238E27FC236}">
                <a16:creationId xmlns:a16="http://schemas.microsoft.com/office/drawing/2014/main" id="{A5641CAF-54F8-D492-F0DC-B7326A3DE1B3}"/>
              </a:ext>
            </a:extLst>
          </p:cNvPr>
          <p:cNvCxnSpPr>
            <a:cxnSpLocks/>
          </p:cNvCxnSpPr>
          <p:nvPr/>
        </p:nvCxnSpPr>
        <p:spPr>
          <a:xfrm flipV="1">
            <a:off x="3959604"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B8E5E50-FF3E-FF71-8938-72249BC60105}"/>
              </a:ext>
            </a:extLst>
          </p:cNvPr>
          <p:cNvCxnSpPr>
            <a:cxnSpLocks/>
            <a:endCxn id="6" idx="1"/>
          </p:cNvCxnSpPr>
          <p:nvPr/>
        </p:nvCxnSpPr>
        <p:spPr>
          <a:xfrm flipV="1">
            <a:off x="5824058"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A42E25-E246-5BA2-3CED-A6F041CCD602}"/>
              </a:ext>
            </a:extLst>
          </p:cNvPr>
          <p:cNvSpPr txBox="1"/>
          <p:nvPr/>
        </p:nvSpPr>
        <p:spPr>
          <a:xfrm>
            <a:off x="4127384" y="2474590"/>
            <a:ext cx="570451" cy="276999"/>
          </a:xfrm>
          <a:prstGeom prst="rect">
            <a:avLst/>
          </a:prstGeom>
          <a:noFill/>
        </p:spPr>
        <p:txBody>
          <a:bodyPr wrap="square" rtlCol="0">
            <a:spAutoFit/>
          </a:bodyPr>
          <a:lstStyle/>
          <a:p>
            <a:r>
              <a:rPr lang="en-US" sz="1200" dirty="0"/>
              <a:t>event</a:t>
            </a:r>
          </a:p>
        </p:txBody>
      </p:sp>
      <p:sp>
        <p:nvSpPr>
          <p:cNvPr id="14" name="TextBox 13">
            <a:extLst>
              <a:ext uri="{FF2B5EF4-FFF2-40B4-BE49-F238E27FC236}">
                <a16:creationId xmlns:a16="http://schemas.microsoft.com/office/drawing/2014/main" id="{27296CC3-F137-3AEB-2F04-5C7A741B9FAA}"/>
              </a:ext>
            </a:extLst>
          </p:cNvPr>
          <p:cNvSpPr txBox="1"/>
          <p:nvPr/>
        </p:nvSpPr>
        <p:spPr>
          <a:xfrm>
            <a:off x="5967720" y="2474590"/>
            <a:ext cx="570451" cy="276999"/>
          </a:xfrm>
          <a:prstGeom prst="rect">
            <a:avLst/>
          </a:prstGeom>
          <a:noFill/>
        </p:spPr>
        <p:txBody>
          <a:bodyPr wrap="square" rtlCol="0">
            <a:spAutoFit/>
          </a:bodyPr>
          <a:lstStyle/>
          <a:p>
            <a:r>
              <a:rPr lang="en-US" sz="1200" dirty="0"/>
              <a:t>event</a:t>
            </a:r>
          </a:p>
        </p:txBody>
      </p:sp>
      <p:sp>
        <p:nvSpPr>
          <p:cNvPr id="15" name="Rectangle 14">
            <a:extLst>
              <a:ext uri="{FF2B5EF4-FFF2-40B4-BE49-F238E27FC236}">
                <a16:creationId xmlns:a16="http://schemas.microsoft.com/office/drawing/2014/main" id="{90650E27-0125-7286-6837-70A309B32D90}"/>
              </a:ext>
            </a:extLst>
          </p:cNvPr>
          <p:cNvSpPr/>
          <p:nvPr/>
        </p:nvSpPr>
        <p:spPr>
          <a:xfrm>
            <a:off x="2999064" y="4489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7" name="Rectangle 16">
            <a:extLst>
              <a:ext uri="{FF2B5EF4-FFF2-40B4-BE49-F238E27FC236}">
                <a16:creationId xmlns:a16="http://schemas.microsoft.com/office/drawing/2014/main" id="{804A0FA1-B3A0-B249-6229-325D67C42C37}"/>
              </a:ext>
            </a:extLst>
          </p:cNvPr>
          <p:cNvSpPr/>
          <p:nvPr/>
        </p:nvSpPr>
        <p:spPr>
          <a:xfrm>
            <a:off x="1468071" y="41577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8" name="Rectangle 17">
            <a:extLst>
              <a:ext uri="{FF2B5EF4-FFF2-40B4-BE49-F238E27FC236}">
                <a16:creationId xmlns:a16="http://schemas.microsoft.com/office/drawing/2014/main" id="{B2A49969-08EC-372B-4E98-18DFEF470DE8}"/>
              </a:ext>
            </a:extLst>
          </p:cNvPr>
          <p:cNvSpPr/>
          <p:nvPr/>
        </p:nvSpPr>
        <p:spPr>
          <a:xfrm>
            <a:off x="1468072" y="50721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20" name="Straight Arrow Connector 19">
            <a:extLst>
              <a:ext uri="{FF2B5EF4-FFF2-40B4-BE49-F238E27FC236}">
                <a16:creationId xmlns:a16="http://schemas.microsoft.com/office/drawing/2014/main" id="{62CF4925-57FA-71CE-EFFC-AA7EFCA47740}"/>
              </a:ext>
            </a:extLst>
          </p:cNvPr>
          <p:cNvCxnSpPr>
            <a:endCxn id="15" idx="1"/>
          </p:cNvCxnSpPr>
          <p:nvPr/>
        </p:nvCxnSpPr>
        <p:spPr>
          <a:xfrm>
            <a:off x="2223080" y="4489104"/>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F54556-7E43-AD5D-CBE8-C3168D67B36C}"/>
              </a:ext>
            </a:extLst>
          </p:cNvPr>
          <p:cNvSpPr txBox="1"/>
          <p:nvPr/>
        </p:nvSpPr>
        <p:spPr>
          <a:xfrm rot="1856194">
            <a:off x="2376049" y="4364571"/>
            <a:ext cx="608462" cy="369332"/>
          </a:xfrm>
          <a:prstGeom prst="rect">
            <a:avLst/>
          </a:prstGeom>
          <a:noFill/>
        </p:spPr>
        <p:txBody>
          <a:bodyPr wrap="square" rtlCol="0">
            <a:spAutoFit/>
          </a:bodyPr>
          <a:lstStyle/>
          <a:p>
            <a:r>
              <a:rPr lang="en-US" dirty="0"/>
              <a:t>tr-1</a:t>
            </a:r>
          </a:p>
        </p:txBody>
      </p:sp>
      <p:sp>
        <p:nvSpPr>
          <p:cNvPr id="24" name="TextBox 23">
            <a:extLst>
              <a:ext uri="{FF2B5EF4-FFF2-40B4-BE49-F238E27FC236}">
                <a16:creationId xmlns:a16="http://schemas.microsoft.com/office/drawing/2014/main" id="{DD85FB91-8258-C6F0-72B5-1A36A12CD04A}"/>
              </a:ext>
            </a:extLst>
          </p:cNvPr>
          <p:cNvSpPr txBox="1"/>
          <p:nvPr/>
        </p:nvSpPr>
        <p:spPr>
          <a:xfrm rot="19758264">
            <a:off x="2238290" y="4847134"/>
            <a:ext cx="608462" cy="369332"/>
          </a:xfrm>
          <a:prstGeom prst="rect">
            <a:avLst/>
          </a:prstGeom>
          <a:noFill/>
        </p:spPr>
        <p:txBody>
          <a:bodyPr wrap="square" rtlCol="0">
            <a:spAutoFit/>
          </a:bodyPr>
          <a:lstStyle/>
          <a:p>
            <a:r>
              <a:rPr lang="en-US" dirty="0"/>
              <a:t>tr-2</a:t>
            </a:r>
          </a:p>
        </p:txBody>
      </p:sp>
      <p:cxnSp>
        <p:nvCxnSpPr>
          <p:cNvPr id="26" name="Straight Arrow Connector 25">
            <a:extLst>
              <a:ext uri="{FF2B5EF4-FFF2-40B4-BE49-F238E27FC236}">
                <a16:creationId xmlns:a16="http://schemas.microsoft.com/office/drawing/2014/main" id="{55A824F5-C482-8AF7-6AFF-40971465CD2E}"/>
              </a:ext>
            </a:extLst>
          </p:cNvPr>
          <p:cNvCxnSpPr>
            <a:stCxn id="18" idx="3"/>
            <a:endCxn id="15" idx="1"/>
          </p:cNvCxnSpPr>
          <p:nvPr/>
        </p:nvCxnSpPr>
        <p:spPr>
          <a:xfrm flipV="1">
            <a:off x="2223081" y="4946304"/>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0940F54-9003-F8FF-3F1F-3356C04B2D84}"/>
              </a:ext>
            </a:extLst>
          </p:cNvPr>
          <p:cNvSpPr/>
          <p:nvPr/>
        </p:nvSpPr>
        <p:spPr>
          <a:xfrm>
            <a:off x="7924100" y="44750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28" name="Rectangle 27">
            <a:extLst>
              <a:ext uri="{FF2B5EF4-FFF2-40B4-BE49-F238E27FC236}">
                <a16:creationId xmlns:a16="http://schemas.microsoft.com/office/drawing/2014/main" id="{CFA86F02-499B-A682-2F3E-844FC2F2C7A6}"/>
              </a:ext>
            </a:extLst>
          </p:cNvPr>
          <p:cNvSpPr/>
          <p:nvPr/>
        </p:nvSpPr>
        <p:spPr>
          <a:xfrm>
            <a:off x="6393107" y="41437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sp>
        <p:nvSpPr>
          <p:cNvPr id="29" name="Rectangle 28">
            <a:extLst>
              <a:ext uri="{FF2B5EF4-FFF2-40B4-BE49-F238E27FC236}">
                <a16:creationId xmlns:a16="http://schemas.microsoft.com/office/drawing/2014/main" id="{5992DE9F-B625-97C8-D5D5-3C221D76E97D}"/>
              </a:ext>
            </a:extLst>
          </p:cNvPr>
          <p:cNvSpPr/>
          <p:nvPr/>
        </p:nvSpPr>
        <p:spPr>
          <a:xfrm>
            <a:off x="6393108" y="50581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cxnSp>
        <p:nvCxnSpPr>
          <p:cNvPr id="30" name="Straight Arrow Connector 29">
            <a:extLst>
              <a:ext uri="{FF2B5EF4-FFF2-40B4-BE49-F238E27FC236}">
                <a16:creationId xmlns:a16="http://schemas.microsoft.com/office/drawing/2014/main" id="{94D8295F-3F6D-6F20-7A5D-254BC40E1550}"/>
              </a:ext>
            </a:extLst>
          </p:cNvPr>
          <p:cNvCxnSpPr>
            <a:endCxn id="27" idx="1"/>
          </p:cNvCxnSpPr>
          <p:nvPr/>
        </p:nvCxnSpPr>
        <p:spPr>
          <a:xfrm>
            <a:off x="7148116" y="4475092"/>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E1985F1-79CC-AD37-EBBB-2CAF0ED05B7D}"/>
              </a:ext>
            </a:extLst>
          </p:cNvPr>
          <p:cNvSpPr txBox="1"/>
          <p:nvPr/>
        </p:nvSpPr>
        <p:spPr>
          <a:xfrm rot="1856194">
            <a:off x="7301085" y="4350559"/>
            <a:ext cx="608462" cy="369332"/>
          </a:xfrm>
          <a:prstGeom prst="rect">
            <a:avLst/>
          </a:prstGeom>
          <a:noFill/>
        </p:spPr>
        <p:txBody>
          <a:bodyPr wrap="square" rtlCol="0">
            <a:spAutoFit/>
          </a:bodyPr>
          <a:lstStyle/>
          <a:p>
            <a:r>
              <a:rPr lang="en-US" dirty="0"/>
              <a:t>tr-1</a:t>
            </a:r>
          </a:p>
        </p:txBody>
      </p:sp>
      <p:sp>
        <p:nvSpPr>
          <p:cNvPr id="32" name="TextBox 31">
            <a:extLst>
              <a:ext uri="{FF2B5EF4-FFF2-40B4-BE49-F238E27FC236}">
                <a16:creationId xmlns:a16="http://schemas.microsoft.com/office/drawing/2014/main" id="{6DB3B2F5-D697-80E0-FA8B-F553EC6E40E8}"/>
              </a:ext>
            </a:extLst>
          </p:cNvPr>
          <p:cNvSpPr txBox="1"/>
          <p:nvPr/>
        </p:nvSpPr>
        <p:spPr>
          <a:xfrm rot="19758264">
            <a:off x="7163326" y="4833122"/>
            <a:ext cx="608462" cy="369332"/>
          </a:xfrm>
          <a:prstGeom prst="rect">
            <a:avLst/>
          </a:prstGeom>
          <a:noFill/>
        </p:spPr>
        <p:txBody>
          <a:bodyPr wrap="square" rtlCol="0">
            <a:spAutoFit/>
          </a:bodyPr>
          <a:lstStyle/>
          <a:p>
            <a:r>
              <a:rPr lang="en-US" dirty="0"/>
              <a:t>tr-2</a:t>
            </a:r>
          </a:p>
        </p:txBody>
      </p:sp>
      <p:cxnSp>
        <p:nvCxnSpPr>
          <p:cNvPr id="33" name="Straight Arrow Connector 32">
            <a:extLst>
              <a:ext uri="{FF2B5EF4-FFF2-40B4-BE49-F238E27FC236}">
                <a16:creationId xmlns:a16="http://schemas.microsoft.com/office/drawing/2014/main" id="{54BB3CFB-7E6E-6576-A671-50A1F9B1762A}"/>
              </a:ext>
            </a:extLst>
          </p:cNvPr>
          <p:cNvCxnSpPr>
            <a:stCxn id="29" idx="3"/>
            <a:endCxn id="27" idx="1"/>
          </p:cNvCxnSpPr>
          <p:nvPr/>
        </p:nvCxnSpPr>
        <p:spPr>
          <a:xfrm flipV="1">
            <a:off x="7148117" y="4932292"/>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806FCDB-2D32-3C6F-982C-19611EF765CF}"/>
              </a:ext>
            </a:extLst>
          </p:cNvPr>
          <p:cNvSpPr txBox="1"/>
          <p:nvPr/>
        </p:nvSpPr>
        <p:spPr>
          <a:xfrm>
            <a:off x="1373696" y="3801876"/>
            <a:ext cx="2474752" cy="369332"/>
          </a:xfrm>
          <a:prstGeom prst="rect">
            <a:avLst/>
          </a:prstGeom>
          <a:noFill/>
        </p:spPr>
        <p:txBody>
          <a:bodyPr wrap="square" rtlCol="0">
            <a:spAutoFit/>
          </a:bodyPr>
          <a:lstStyle/>
          <a:p>
            <a:r>
              <a:rPr lang="en-US" dirty="0"/>
              <a:t>Without version or id :</a:t>
            </a:r>
          </a:p>
        </p:txBody>
      </p:sp>
      <p:sp>
        <p:nvSpPr>
          <p:cNvPr id="36" name="TextBox 35">
            <a:extLst>
              <a:ext uri="{FF2B5EF4-FFF2-40B4-BE49-F238E27FC236}">
                <a16:creationId xmlns:a16="http://schemas.microsoft.com/office/drawing/2014/main" id="{8B2EE65B-1673-414C-583B-92712C68B2DA}"/>
              </a:ext>
            </a:extLst>
          </p:cNvPr>
          <p:cNvSpPr txBox="1"/>
          <p:nvPr/>
        </p:nvSpPr>
        <p:spPr>
          <a:xfrm>
            <a:off x="6298732" y="3801876"/>
            <a:ext cx="2474752" cy="369332"/>
          </a:xfrm>
          <a:prstGeom prst="rect">
            <a:avLst/>
          </a:prstGeom>
          <a:noFill/>
        </p:spPr>
        <p:txBody>
          <a:bodyPr wrap="square" rtlCol="0">
            <a:spAutoFit/>
          </a:bodyPr>
          <a:lstStyle/>
          <a:p>
            <a:r>
              <a:rPr lang="en-US" dirty="0"/>
              <a:t>With version or id :</a:t>
            </a:r>
          </a:p>
        </p:txBody>
      </p:sp>
    </p:spTree>
    <p:extLst>
      <p:ext uri="{BB962C8B-B14F-4D97-AF65-F5344CB8AC3E}">
        <p14:creationId xmlns:p14="http://schemas.microsoft.com/office/powerpoint/2010/main" val="303201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3DBE-38B4-66FF-77FB-4C47B8286710}"/>
              </a:ext>
            </a:extLst>
          </p:cNvPr>
          <p:cNvSpPr>
            <a:spLocks noGrp="1"/>
          </p:cNvSpPr>
          <p:nvPr>
            <p:ph type="title"/>
          </p:nvPr>
        </p:nvSpPr>
        <p:spPr/>
        <p:txBody>
          <a:bodyPr>
            <a:normAutofit/>
          </a:bodyPr>
          <a:lstStyle/>
          <a:p>
            <a:pPr algn="ctr"/>
            <a:r>
              <a:rPr lang="en-US" sz="4000" dirty="0"/>
              <a:t>Client applications can use views with delayed consistency</a:t>
            </a:r>
          </a:p>
        </p:txBody>
      </p:sp>
      <p:sp>
        <p:nvSpPr>
          <p:cNvPr id="3" name="Content Placeholder 2">
            <a:extLst>
              <a:ext uri="{FF2B5EF4-FFF2-40B4-BE49-F238E27FC236}">
                <a16:creationId xmlns:a16="http://schemas.microsoft.com/office/drawing/2014/main" id="{AC372D34-4C5C-78E4-325C-8F85DFE722D9}"/>
              </a:ext>
            </a:extLst>
          </p:cNvPr>
          <p:cNvSpPr>
            <a:spLocks noGrp="1"/>
          </p:cNvSpPr>
          <p:nvPr>
            <p:ph idx="1"/>
          </p:nvPr>
        </p:nvSpPr>
        <p:spPr>
          <a:xfrm>
            <a:off x="838200" y="2213003"/>
            <a:ext cx="10515600" cy="3425883"/>
          </a:xfrm>
        </p:spPr>
        <p:txBody>
          <a:bodyPr>
            <a:normAutofit/>
          </a:bodyPr>
          <a:lstStyle/>
          <a:p>
            <a:pPr marL="0" indent="0">
              <a:buNone/>
            </a:pPr>
            <a:r>
              <a:rPr lang="en-US" sz="2000" dirty="0"/>
              <a:t>One of the problems with CQRS is that a client that updates the command side and then immediately executes the request may not see its own update. Due to the inevitable delays in the messaging infrastructure, the presentation is delayed-consistent.</a:t>
            </a:r>
          </a:p>
          <a:p>
            <a:pPr marL="0" indent="0">
              <a:buNone/>
            </a:pPr>
            <a:r>
              <a:rPr lang="en-US" sz="2000" dirty="0"/>
              <a:t>The command and query module APIs allow the client to detect inconsistencies using the following approach :</a:t>
            </a:r>
          </a:p>
          <a:p>
            <a:pPr marL="514350" indent="-514350">
              <a:buFont typeface="+mj-lt"/>
              <a:buAutoNum type="arabicPeriod"/>
            </a:pPr>
            <a:r>
              <a:rPr lang="en-US" sz="2000" dirty="0"/>
              <a:t>The command-side operation returns a token with the ID of the published event to the client.</a:t>
            </a:r>
          </a:p>
          <a:p>
            <a:pPr marL="514350" indent="-514350">
              <a:buFont typeface="+mj-lt"/>
              <a:buAutoNum type="arabicPeriod"/>
            </a:pPr>
            <a:r>
              <a:rPr lang="en-US" sz="2000" dirty="0"/>
              <a:t>The client specifies this token in the request operation.</a:t>
            </a:r>
          </a:p>
          <a:p>
            <a:pPr marL="514350" indent="-514350">
              <a:buFont typeface="+mj-lt"/>
              <a:buAutoNum type="arabicPeriod"/>
            </a:pPr>
            <a:r>
              <a:rPr lang="en-US" sz="2000" dirty="0"/>
              <a:t>If the view has not been updated as a result of this event, the operation will return an error.</a:t>
            </a:r>
          </a:p>
          <a:p>
            <a:pPr marL="514350" indent="-514350">
              <a:buFont typeface="+mj-lt"/>
              <a:buAutoNum type="arabicPeriod"/>
            </a:pPr>
            <a:r>
              <a:rPr lang="en-US" sz="2000" dirty="0"/>
              <a:t>The view module may implement this mechanism using a repeat event detection system.</a:t>
            </a:r>
          </a:p>
        </p:txBody>
      </p:sp>
    </p:spTree>
    <p:extLst>
      <p:ext uri="{BB962C8B-B14F-4D97-AF65-F5344CB8AC3E}">
        <p14:creationId xmlns:p14="http://schemas.microsoft.com/office/powerpoint/2010/main" val="410982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6121-EA43-19B5-7E9E-1BF0474EE98F}"/>
              </a:ext>
            </a:extLst>
          </p:cNvPr>
          <p:cNvSpPr>
            <a:spLocks noGrp="1"/>
          </p:cNvSpPr>
          <p:nvPr>
            <p:ph type="title"/>
          </p:nvPr>
        </p:nvSpPr>
        <p:spPr/>
        <p:txBody>
          <a:bodyPr/>
          <a:lstStyle/>
          <a:p>
            <a:pPr algn="ctr"/>
            <a:r>
              <a:rPr lang="en-US"/>
              <a:t>Adding and Updating CQRS Representations</a:t>
            </a:r>
          </a:p>
        </p:txBody>
      </p:sp>
      <p:sp>
        <p:nvSpPr>
          <p:cNvPr id="3" name="Content Placeholder 2">
            <a:extLst>
              <a:ext uri="{FF2B5EF4-FFF2-40B4-BE49-F238E27FC236}">
                <a16:creationId xmlns:a16="http://schemas.microsoft.com/office/drawing/2014/main" id="{89AC1414-C5A2-BF9E-91C4-BCFDE26079CE}"/>
              </a:ext>
            </a:extLst>
          </p:cNvPr>
          <p:cNvSpPr>
            <a:spLocks noGrp="1"/>
          </p:cNvSpPr>
          <p:nvPr>
            <p:ph idx="1"/>
          </p:nvPr>
        </p:nvSpPr>
        <p:spPr/>
        <p:txBody>
          <a:bodyPr>
            <a:normAutofit fontScale="92500"/>
          </a:bodyPr>
          <a:lstStyle/>
          <a:p>
            <a:r>
              <a:rPr lang="en-US" dirty="0"/>
              <a:t>Building CQRS Views with Archived Events</a:t>
            </a:r>
          </a:p>
          <a:p>
            <a:pPr marL="457200" lvl="1" indent="0">
              <a:buNone/>
            </a:pPr>
            <a:r>
              <a:rPr lang="en-US" dirty="0"/>
              <a:t>One problem is that the broker cannot store messages indefinitely.</a:t>
            </a:r>
          </a:p>
          <a:p>
            <a:pPr marL="457200" lvl="1" indent="0">
              <a:buNone/>
            </a:pPr>
            <a:r>
              <a:rPr lang="en-US" dirty="0"/>
              <a:t>So, the view cannot be built by reading all the necessary events from the message broker. Instead, the application needs to read older events archived in, say, AWS S3. This can be done with a scalable big data storage technology such as Apache Spark.</a:t>
            </a:r>
          </a:p>
          <a:p>
            <a:r>
              <a:rPr lang="en-US" dirty="0"/>
              <a:t>Incremental building of CQRS representations</a:t>
            </a:r>
          </a:p>
          <a:p>
            <a:pPr marL="457200" lvl="1" indent="0">
              <a:buNone/>
            </a:pPr>
            <a:r>
              <a:rPr lang="en-US" dirty="0"/>
              <a:t>Another problem with creating views is that it takes more and more time and resources to process all the events.</a:t>
            </a:r>
          </a:p>
          <a:p>
            <a:pPr lvl="1"/>
            <a:r>
              <a:rPr lang="en-US" dirty="0"/>
              <a:t>The first stage periodically computes a snapshot of each aggregation instance, given the previous snapshot and events that have occurred since it was created.</a:t>
            </a:r>
          </a:p>
          <a:p>
            <a:pPr lvl="1"/>
            <a:r>
              <a:rPr lang="en-US" dirty="0"/>
              <a:t>In the second step, the view is created using snapshots and any subsequent events.</a:t>
            </a:r>
          </a:p>
        </p:txBody>
      </p:sp>
    </p:spTree>
    <p:extLst>
      <p:ext uri="{BB962C8B-B14F-4D97-AF65-F5344CB8AC3E}">
        <p14:creationId xmlns:p14="http://schemas.microsoft.com/office/powerpoint/2010/main" val="294334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BCFF-7A9D-1336-E8E1-148D5DED7E66}"/>
              </a:ext>
            </a:extLst>
          </p:cNvPr>
          <p:cNvSpPr>
            <a:spLocks noGrp="1"/>
          </p:cNvSpPr>
          <p:nvPr>
            <p:ph type="title"/>
          </p:nvPr>
        </p:nvSpPr>
        <p:spPr>
          <a:xfrm>
            <a:off x="335560" y="365125"/>
            <a:ext cx="11501305" cy="1325563"/>
          </a:xfrm>
        </p:spPr>
        <p:txBody>
          <a:bodyPr/>
          <a:lstStyle/>
          <a:p>
            <a:r>
              <a:rPr lang="en-US" dirty="0"/>
              <a:t>What did we understand from this presentation?</a:t>
            </a:r>
          </a:p>
        </p:txBody>
      </p:sp>
      <p:sp>
        <p:nvSpPr>
          <p:cNvPr id="3" name="Content Placeholder 2">
            <a:extLst>
              <a:ext uri="{FF2B5EF4-FFF2-40B4-BE49-F238E27FC236}">
                <a16:creationId xmlns:a16="http://schemas.microsoft.com/office/drawing/2014/main" id="{EF9BF35A-BD34-1C1E-0B37-CC81845AE09A}"/>
              </a:ext>
            </a:extLst>
          </p:cNvPr>
          <p:cNvSpPr>
            <a:spLocks noGrp="1"/>
          </p:cNvSpPr>
          <p:nvPr>
            <p:ph idx="1"/>
          </p:nvPr>
        </p:nvSpPr>
        <p:spPr>
          <a:xfrm>
            <a:off x="838200" y="2362520"/>
            <a:ext cx="10515600" cy="3081935"/>
          </a:xfrm>
        </p:spPr>
        <p:txBody>
          <a:bodyPr/>
          <a:lstStyle/>
          <a:p>
            <a:r>
              <a:rPr lang="en-US" dirty="0"/>
              <a:t>CQRS is a pattern that helps separate write and read parts of the APP.</a:t>
            </a:r>
          </a:p>
          <a:p>
            <a:r>
              <a:rPr lang="en-US" dirty="0"/>
              <a:t>To develop good CQRS representation we need to think about:</a:t>
            </a:r>
          </a:p>
          <a:p>
            <a:pPr lvl="1"/>
            <a:r>
              <a:rPr lang="en-US" dirty="0"/>
              <a:t>Which DB to choose for our read part.</a:t>
            </a:r>
          </a:p>
          <a:p>
            <a:pPr lvl="1"/>
            <a:r>
              <a:rPr lang="en-US" dirty="0"/>
              <a:t>How to handle concurrency support</a:t>
            </a:r>
          </a:p>
          <a:p>
            <a:pPr lvl="1"/>
            <a:r>
              <a:rPr lang="en-US" dirty="0"/>
              <a:t>How to manage delayed consistency</a:t>
            </a:r>
          </a:p>
          <a:p>
            <a:pPr lvl="1"/>
            <a:r>
              <a:rPr lang="en-US" dirty="0"/>
              <a:t>How you will add and update new representations (views)</a:t>
            </a:r>
          </a:p>
          <a:p>
            <a:pPr lvl="1"/>
            <a:endParaRPr lang="en-US" dirty="0"/>
          </a:p>
          <a:p>
            <a:endParaRPr lang="en-US" dirty="0"/>
          </a:p>
        </p:txBody>
      </p:sp>
    </p:spTree>
    <p:extLst>
      <p:ext uri="{BB962C8B-B14F-4D97-AF65-F5344CB8AC3E}">
        <p14:creationId xmlns:p14="http://schemas.microsoft.com/office/powerpoint/2010/main" val="180645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F2BA-25B5-FF31-8FF4-E94487611731}"/>
              </a:ext>
            </a:extLst>
          </p:cNvPr>
          <p:cNvSpPr>
            <a:spLocks noGrp="1"/>
          </p:cNvSpPr>
          <p:nvPr>
            <p:ph type="title"/>
          </p:nvPr>
        </p:nvSpPr>
        <p:spPr>
          <a:xfrm>
            <a:off x="2249298" y="2766218"/>
            <a:ext cx="7693404" cy="1325563"/>
          </a:xfrm>
        </p:spPr>
        <p:txBody>
          <a:bodyPr>
            <a:noAutofit/>
          </a:bodyPr>
          <a:lstStyle/>
          <a:p>
            <a:r>
              <a:rPr lang="en-US" sz="9600" b="1" dirty="0">
                <a:solidFill>
                  <a:srgbClr val="FF0000"/>
                </a:solidFill>
              </a:rPr>
              <a:t>NOT USE CQRS</a:t>
            </a:r>
          </a:p>
        </p:txBody>
      </p:sp>
    </p:spTree>
    <p:extLst>
      <p:ext uri="{BB962C8B-B14F-4D97-AF65-F5344CB8AC3E}">
        <p14:creationId xmlns:p14="http://schemas.microsoft.com/office/powerpoint/2010/main" val="282591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C8E-326D-D52E-06CC-E3F224CC1D50}"/>
              </a:ext>
            </a:extLst>
          </p:cNvPr>
          <p:cNvSpPr>
            <a:spLocks noGrp="1"/>
          </p:cNvSpPr>
          <p:nvPr>
            <p:ph type="title"/>
          </p:nvPr>
        </p:nvSpPr>
        <p:spPr/>
        <p:txBody>
          <a:bodyPr/>
          <a:lstStyle/>
          <a:p>
            <a:pPr algn="ctr"/>
            <a:r>
              <a:rPr lang="en-US" dirty="0"/>
              <a:t>AXON</a:t>
            </a:r>
          </a:p>
        </p:txBody>
      </p:sp>
      <p:sp>
        <p:nvSpPr>
          <p:cNvPr id="3" name="Content Placeholder 2">
            <a:extLst>
              <a:ext uri="{FF2B5EF4-FFF2-40B4-BE49-F238E27FC236}">
                <a16:creationId xmlns:a16="http://schemas.microsoft.com/office/drawing/2014/main" id="{98E9D00B-5A32-ADB8-5EED-DE08DC37DD8D}"/>
              </a:ext>
            </a:extLst>
          </p:cNvPr>
          <p:cNvSpPr>
            <a:spLocks noGrp="1"/>
          </p:cNvSpPr>
          <p:nvPr>
            <p:ph idx="1"/>
          </p:nvPr>
        </p:nvSpPr>
        <p:spPr/>
        <p:txBody>
          <a:bodyPr>
            <a:normAutofit lnSpcReduction="10000"/>
          </a:bodyPr>
          <a:lstStyle/>
          <a:p>
            <a:r>
              <a:rPr lang="en-US" dirty="0"/>
              <a:t>Axon - is one of the few frameworks that allow you to create flexible microservice solutions using the Event Sourcing and CQRS architectural patterns.</a:t>
            </a:r>
          </a:p>
          <a:p>
            <a:r>
              <a:rPr lang="en-US" b="0" i="0" dirty="0">
                <a:solidFill>
                  <a:srgbClr val="000000"/>
                </a:solidFill>
                <a:effectLst/>
              </a:rPr>
              <a:t>Event Sourcing </a:t>
            </a:r>
            <a:r>
              <a:rPr lang="en-US" b="1" i="0" dirty="0">
                <a:solidFill>
                  <a:srgbClr val="000000"/>
                </a:solidFill>
                <a:effectLst/>
              </a:rPr>
              <a:t>gives us a new way of persisting application state as an ordered sequence of events</a:t>
            </a:r>
            <a:r>
              <a:rPr lang="en-US" b="0" i="0" dirty="0">
                <a:solidFill>
                  <a:srgbClr val="000000"/>
                </a:solidFill>
                <a:effectLst/>
              </a:rPr>
              <a:t>. We can selectively query these events and reconstruct the state of the application at any point in time. Of course, to make this work, we need to reimage every change to the state of the application as events.</a:t>
            </a:r>
          </a:p>
          <a:p>
            <a:r>
              <a:rPr lang="en-US" b="0" i="0" dirty="0">
                <a:solidFill>
                  <a:srgbClr val="000000"/>
                </a:solidFill>
                <a:effectLst/>
              </a:rPr>
              <a:t>These events here </a:t>
            </a:r>
            <a:r>
              <a:rPr lang="en-US" b="1" i="0" dirty="0">
                <a:solidFill>
                  <a:srgbClr val="000000"/>
                </a:solidFill>
                <a:effectLst/>
              </a:rPr>
              <a:t>are facts that have happened and can not be altered</a:t>
            </a:r>
            <a:r>
              <a:rPr lang="en-US" b="0" i="0" dirty="0">
                <a:solidFill>
                  <a:srgbClr val="000000"/>
                </a:solidFill>
                <a:effectLst/>
              </a:rPr>
              <a:t> — in other words, they must be immutable. Recreating the application state is just a matter of replaying all the events.</a:t>
            </a:r>
            <a:endParaRPr lang="en-US" dirty="0"/>
          </a:p>
        </p:txBody>
      </p:sp>
    </p:spTree>
    <p:extLst>
      <p:ext uri="{BB962C8B-B14F-4D97-AF65-F5344CB8AC3E}">
        <p14:creationId xmlns:p14="http://schemas.microsoft.com/office/powerpoint/2010/main" val="365908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924B-6417-5F9E-BBCA-997E8ED96459}"/>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EEEF790E-B11D-E6D5-79F5-30F961364489}"/>
              </a:ext>
            </a:extLst>
          </p:cNvPr>
          <p:cNvSpPr>
            <a:spLocks noGrp="1"/>
          </p:cNvSpPr>
          <p:nvPr>
            <p:ph idx="1"/>
          </p:nvPr>
        </p:nvSpPr>
        <p:spPr/>
        <p:txBody>
          <a:bodyPr/>
          <a:lstStyle/>
          <a:p>
            <a:r>
              <a:rPr lang="en-US" dirty="0"/>
              <a:t>CQRS – Command Query Responsibility Segregation</a:t>
            </a:r>
          </a:p>
          <a:p>
            <a:r>
              <a:rPr lang="en-US" dirty="0"/>
              <a:t>What is it? – CQRS is a design pattern for microservice architecture</a:t>
            </a:r>
            <a:endParaRPr lang="ru-RU" dirty="0"/>
          </a:p>
          <a:p>
            <a:r>
              <a:rPr lang="en-US" dirty="0"/>
              <a:t>What is he doing</a:t>
            </a:r>
            <a:r>
              <a:rPr lang="ru-RU" dirty="0"/>
              <a:t>? - </a:t>
            </a:r>
            <a:r>
              <a:rPr lang="en-US" dirty="0"/>
              <a:t>This pattern separates the writing and reading parts of our microservices. </a:t>
            </a:r>
          </a:p>
          <a:p>
            <a:r>
              <a:rPr lang="en-US" dirty="0"/>
              <a:t>What is it for</a:t>
            </a:r>
            <a:r>
              <a:rPr lang="ru-RU" dirty="0"/>
              <a:t>? – </a:t>
            </a:r>
            <a:r>
              <a:rPr lang="en-US" dirty="0"/>
              <a:t>Good question </a:t>
            </a:r>
            <a:r>
              <a:rPr lang="en-US" dirty="0">
                <a:sym typeface="Wingdings" panose="05000000000000000000" pitchFamily="2" charset="2"/>
              </a:rPr>
              <a:t></a:t>
            </a:r>
            <a:endParaRPr lang="en-US" dirty="0"/>
          </a:p>
          <a:p>
            <a:endParaRPr lang="en-US" dirty="0"/>
          </a:p>
          <a:p>
            <a:endParaRPr lang="en-US" dirty="0"/>
          </a:p>
        </p:txBody>
      </p:sp>
    </p:spTree>
    <p:extLst>
      <p:ext uri="{BB962C8B-B14F-4D97-AF65-F5344CB8AC3E}">
        <p14:creationId xmlns:p14="http://schemas.microsoft.com/office/powerpoint/2010/main" val="220429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7153-745D-14D1-FD9C-2BF8DB919992}"/>
              </a:ext>
            </a:extLst>
          </p:cNvPr>
          <p:cNvSpPr>
            <a:spLocks noGrp="1"/>
          </p:cNvSpPr>
          <p:nvPr>
            <p:ph type="title"/>
          </p:nvPr>
        </p:nvSpPr>
        <p:spPr/>
        <p:txBody>
          <a:bodyPr/>
          <a:lstStyle/>
          <a:p>
            <a:pPr algn="ctr"/>
            <a:r>
              <a:rPr lang="en-US" dirty="0"/>
              <a:t>CQRS design overview</a:t>
            </a:r>
          </a:p>
        </p:txBody>
      </p:sp>
      <p:sp>
        <p:nvSpPr>
          <p:cNvPr id="4" name="Rectangle 3">
            <a:extLst>
              <a:ext uri="{FF2B5EF4-FFF2-40B4-BE49-F238E27FC236}">
                <a16:creationId xmlns:a16="http://schemas.microsoft.com/office/drawing/2014/main" id="{7D16791F-2DC8-6C78-AC9B-9BAF897370F9}"/>
              </a:ext>
            </a:extLst>
          </p:cNvPr>
          <p:cNvSpPr/>
          <p:nvPr/>
        </p:nvSpPr>
        <p:spPr>
          <a:xfrm>
            <a:off x="1594257" y="2596699"/>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 Service for CUD operations</a:t>
            </a:r>
          </a:p>
        </p:txBody>
      </p:sp>
      <p:sp>
        <p:nvSpPr>
          <p:cNvPr id="6" name="Rectangle 5">
            <a:extLst>
              <a:ext uri="{FF2B5EF4-FFF2-40B4-BE49-F238E27FC236}">
                <a16:creationId xmlns:a16="http://schemas.microsoft.com/office/drawing/2014/main" id="{843EBA0B-9526-FE4C-AD73-99BBEA4B4FB9}"/>
              </a:ext>
            </a:extLst>
          </p:cNvPr>
          <p:cNvSpPr/>
          <p:nvPr/>
        </p:nvSpPr>
        <p:spPr>
          <a:xfrm>
            <a:off x="7988067" y="2596699"/>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Service for Read operations</a:t>
            </a:r>
          </a:p>
        </p:txBody>
      </p:sp>
      <p:cxnSp>
        <p:nvCxnSpPr>
          <p:cNvPr id="8" name="Straight Arrow Connector 7">
            <a:extLst>
              <a:ext uri="{FF2B5EF4-FFF2-40B4-BE49-F238E27FC236}">
                <a16:creationId xmlns:a16="http://schemas.microsoft.com/office/drawing/2014/main" id="{5DA3F080-5E98-4327-C82B-6ECECC423318}"/>
              </a:ext>
            </a:extLst>
          </p:cNvPr>
          <p:cNvCxnSpPr>
            <a:stCxn id="4" idx="3"/>
            <a:endCxn id="6" idx="1"/>
          </p:cNvCxnSpPr>
          <p:nvPr/>
        </p:nvCxnSpPr>
        <p:spPr>
          <a:xfrm>
            <a:off x="4203932" y="3431404"/>
            <a:ext cx="3784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773CF-8CA3-1251-AAC0-03E3FA9379D7}"/>
              </a:ext>
            </a:extLst>
          </p:cNvPr>
          <p:cNvSpPr txBox="1"/>
          <p:nvPr/>
        </p:nvSpPr>
        <p:spPr>
          <a:xfrm>
            <a:off x="5597905" y="2764479"/>
            <a:ext cx="1635853" cy="369332"/>
          </a:xfrm>
          <a:prstGeom prst="rect">
            <a:avLst/>
          </a:prstGeom>
          <a:noFill/>
        </p:spPr>
        <p:txBody>
          <a:bodyPr wrap="square" rtlCol="0">
            <a:spAutoFit/>
          </a:bodyPr>
          <a:lstStyle/>
          <a:p>
            <a:r>
              <a:rPr lang="en-US" dirty="0"/>
              <a:t>EVENTS</a:t>
            </a:r>
          </a:p>
        </p:txBody>
      </p:sp>
      <p:sp>
        <p:nvSpPr>
          <p:cNvPr id="12" name="TextBox 11">
            <a:extLst>
              <a:ext uri="{FF2B5EF4-FFF2-40B4-BE49-F238E27FC236}">
                <a16:creationId xmlns:a16="http://schemas.microsoft.com/office/drawing/2014/main" id="{5EFC69DC-26A6-6CFD-3AE4-AC60113EF57B}"/>
              </a:ext>
            </a:extLst>
          </p:cNvPr>
          <p:cNvSpPr txBox="1"/>
          <p:nvPr/>
        </p:nvSpPr>
        <p:spPr>
          <a:xfrm>
            <a:off x="1594257" y="2093360"/>
            <a:ext cx="2609675" cy="369332"/>
          </a:xfrm>
          <a:prstGeom prst="rect">
            <a:avLst/>
          </a:prstGeom>
          <a:noFill/>
        </p:spPr>
        <p:txBody>
          <a:bodyPr wrap="square" rtlCol="0">
            <a:spAutoFit/>
          </a:bodyPr>
          <a:lstStyle/>
          <a:p>
            <a:pPr algn="ctr"/>
            <a:r>
              <a:rPr lang="en-US" dirty="0"/>
              <a:t>WRITE</a:t>
            </a:r>
          </a:p>
        </p:txBody>
      </p:sp>
      <p:sp>
        <p:nvSpPr>
          <p:cNvPr id="13" name="TextBox 12">
            <a:extLst>
              <a:ext uri="{FF2B5EF4-FFF2-40B4-BE49-F238E27FC236}">
                <a16:creationId xmlns:a16="http://schemas.microsoft.com/office/drawing/2014/main" id="{CEBB8BBD-F5D3-7DA4-0A59-A59225913177}"/>
              </a:ext>
            </a:extLst>
          </p:cNvPr>
          <p:cNvSpPr txBox="1"/>
          <p:nvPr/>
        </p:nvSpPr>
        <p:spPr>
          <a:xfrm>
            <a:off x="7988067" y="2093360"/>
            <a:ext cx="2609675" cy="369332"/>
          </a:xfrm>
          <a:prstGeom prst="rect">
            <a:avLst/>
          </a:prstGeom>
          <a:noFill/>
        </p:spPr>
        <p:txBody>
          <a:bodyPr wrap="square" rtlCol="0">
            <a:spAutoFit/>
          </a:bodyPr>
          <a:lstStyle/>
          <a:p>
            <a:pPr algn="ctr"/>
            <a:r>
              <a:rPr lang="en-US" dirty="0"/>
              <a:t>READ</a:t>
            </a:r>
          </a:p>
        </p:txBody>
      </p:sp>
      <p:sp>
        <p:nvSpPr>
          <p:cNvPr id="3" name="Cylinder 2">
            <a:extLst>
              <a:ext uri="{FF2B5EF4-FFF2-40B4-BE49-F238E27FC236}">
                <a16:creationId xmlns:a16="http://schemas.microsoft.com/office/drawing/2014/main" id="{110B2D7A-2762-4BA1-8147-E57A4FA47FC1}"/>
              </a:ext>
            </a:extLst>
          </p:cNvPr>
          <p:cNvSpPr/>
          <p:nvPr/>
        </p:nvSpPr>
        <p:spPr>
          <a:xfrm>
            <a:off x="8556771" y="5394121"/>
            <a:ext cx="1493240" cy="10987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7" name="Straight Arrow Connector 6">
            <a:extLst>
              <a:ext uri="{FF2B5EF4-FFF2-40B4-BE49-F238E27FC236}">
                <a16:creationId xmlns:a16="http://schemas.microsoft.com/office/drawing/2014/main" id="{2E78A705-3DEC-015B-4054-1370DE68F588}"/>
              </a:ext>
            </a:extLst>
          </p:cNvPr>
          <p:cNvCxnSpPr>
            <a:cxnSpLocks/>
          </p:cNvCxnSpPr>
          <p:nvPr/>
        </p:nvCxnSpPr>
        <p:spPr>
          <a:xfrm>
            <a:off x="8940567" y="4266108"/>
            <a:ext cx="10486" cy="11280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3D0ECA-A042-230C-3FC7-5C336C79021E}"/>
              </a:ext>
            </a:extLst>
          </p:cNvPr>
          <p:cNvSpPr txBox="1"/>
          <p:nvPr/>
        </p:nvSpPr>
        <p:spPr>
          <a:xfrm>
            <a:off x="7693229" y="4645448"/>
            <a:ext cx="1085326" cy="369332"/>
          </a:xfrm>
          <a:prstGeom prst="rect">
            <a:avLst/>
          </a:prstGeom>
          <a:noFill/>
        </p:spPr>
        <p:txBody>
          <a:bodyPr wrap="square" rtlCol="0">
            <a:spAutoFit/>
          </a:bodyPr>
          <a:lstStyle/>
          <a:p>
            <a:r>
              <a:rPr lang="en-US" dirty="0"/>
              <a:t>save view</a:t>
            </a:r>
          </a:p>
        </p:txBody>
      </p:sp>
      <p:cxnSp>
        <p:nvCxnSpPr>
          <p:cNvPr id="14" name="Straight Arrow Connector 13">
            <a:extLst>
              <a:ext uri="{FF2B5EF4-FFF2-40B4-BE49-F238E27FC236}">
                <a16:creationId xmlns:a16="http://schemas.microsoft.com/office/drawing/2014/main" id="{9C5314D7-CE3E-8480-8CF7-4AFE030E68A5}"/>
              </a:ext>
            </a:extLst>
          </p:cNvPr>
          <p:cNvCxnSpPr/>
          <p:nvPr/>
        </p:nvCxnSpPr>
        <p:spPr>
          <a:xfrm flipV="1">
            <a:off x="9655728" y="4266108"/>
            <a:ext cx="0" cy="112801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3302E4-57B2-E704-C6C2-44F8084DF9B4}"/>
              </a:ext>
            </a:extLst>
          </p:cNvPr>
          <p:cNvSpPr txBox="1"/>
          <p:nvPr/>
        </p:nvSpPr>
        <p:spPr>
          <a:xfrm>
            <a:off x="9731054" y="4645448"/>
            <a:ext cx="1191409" cy="369332"/>
          </a:xfrm>
          <a:prstGeom prst="rect">
            <a:avLst/>
          </a:prstGeom>
          <a:noFill/>
        </p:spPr>
        <p:txBody>
          <a:bodyPr wrap="square" rtlCol="0">
            <a:spAutoFit/>
          </a:bodyPr>
          <a:lstStyle/>
          <a:p>
            <a:r>
              <a:rPr lang="en-US" dirty="0"/>
              <a:t>read view</a:t>
            </a:r>
          </a:p>
        </p:txBody>
      </p:sp>
    </p:spTree>
    <p:extLst>
      <p:ext uri="{BB962C8B-B14F-4D97-AF65-F5344CB8AC3E}">
        <p14:creationId xmlns:p14="http://schemas.microsoft.com/office/powerpoint/2010/main" val="336190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96F0-CC21-DABB-099A-0A87AA72B9A8}"/>
              </a:ext>
            </a:extLst>
          </p:cNvPr>
          <p:cNvSpPr>
            <a:spLocks noGrp="1"/>
          </p:cNvSpPr>
          <p:nvPr>
            <p:ph type="title"/>
          </p:nvPr>
        </p:nvSpPr>
        <p:spPr>
          <a:xfrm>
            <a:off x="838200" y="365126"/>
            <a:ext cx="10515600" cy="826112"/>
          </a:xfrm>
        </p:spPr>
        <p:txBody>
          <a:bodyPr/>
          <a:lstStyle/>
          <a:p>
            <a:pPr algn="ctr"/>
            <a:r>
              <a:rPr lang="en-US" dirty="0"/>
              <a:t>What is it for</a:t>
            </a:r>
          </a:p>
        </p:txBody>
      </p:sp>
      <p:sp>
        <p:nvSpPr>
          <p:cNvPr id="3" name="Content Placeholder 2">
            <a:extLst>
              <a:ext uri="{FF2B5EF4-FFF2-40B4-BE49-F238E27FC236}">
                <a16:creationId xmlns:a16="http://schemas.microsoft.com/office/drawing/2014/main" id="{86659A15-DDB8-EDAE-9861-B57B7CBCDFC3}"/>
              </a:ext>
            </a:extLst>
          </p:cNvPr>
          <p:cNvSpPr>
            <a:spLocks noGrp="1"/>
          </p:cNvSpPr>
          <p:nvPr>
            <p:ph idx="1"/>
          </p:nvPr>
        </p:nvSpPr>
        <p:spPr>
          <a:xfrm>
            <a:off x="838200" y="2858192"/>
            <a:ext cx="10515600" cy="2650921"/>
          </a:xfrm>
        </p:spPr>
        <p:txBody>
          <a:bodyPr>
            <a:normAutofit/>
          </a:bodyPr>
          <a:lstStyle/>
          <a:p>
            <a:pPr marL="514350" indent="-514350">
              <a:buFont typeface="+mj-lt"/>
              <a:buAutoNum type="arabicPeriod"/>
            </a:pPr>
            <a:r>
              <a:rPr lang="en-US" sz="2400" dirty="0"/>
              <a:t>We need to combine info from “2.3…n” different services in one view and read a collection of these views.  </a:t>
            </a:r>
          </a:p>
          <a:p>
            <a:pPr marL="514350" indent="-514350">
              <a:buFont typeface="+mj-lt"/>
              <a:buAutoNum type="arabicPeriod"/>
            </a:pPr>
            <a:r>
              <a:rPr lang="en-US" sz="2400" dirty="0"/>
              <a:t>Our DB on the service is not suitable for </a:t>
            </a:r>
            <a:r>
              <a:rPr lang="ru-RU" sz="2400" dirty="0"/>
              <a:t>a </a:t>
            </a:r>
            <a:r>
              <a:rPr lang="en-US" sz="2400" dirty="0"/>
              <a:t>specific technology for our specific request. For example, geospatial search</a:t>
            </a:r>
            <a:r>
              <a:rPr lang="ru-RU" sz="2400" dirty="0"/>
              <a:t>.</a:t>
            </a:r>
          </a:p>
          <a:p>
            <a:pPr marL="514350" indent="-514350">
              <a:buFont typeface="+mj-lt"/>
              <a:buAutoNum type="arabicPeriod"/>
            </a:pPr>
            <a:r>
              <a:rPr lang="en-US" sz="2400" dirty="0"/>
              <a:t>We want to separate specific get requests which can be problematic for our service.</a:t>
            </a:r>
          </a:p>
        </p:txBody>
      </p:sp>
      <p:sp>
        <p:nvSpPr>
          <p:cNvPr id="4" name="TextBox 3">
            <a:extLst>
              <a:ext uri="{FF2B5EF4-FFF2-40B4-BE49-F238E27FC236}">
                <a16:creationId xmlns:a16="http://schemas.microsoft.com/office/drawing/2014/main" id="{21A4D53C-CC4C-C3C2-AEA3-AB7971545800}"/>
              </a:ext>
            </a:extLst>
          </p:cNvPr>
          <p:cNvSpPr txBox="1"/>
          <p:nvPr/>
        </p:nvSpPr>
        <p:spPr>
          <a:xfrm>
            <a:off x="838200" y="1551965"/>
            <a:ext cx="10515600" cy="584775"/>
          </a:xfrm>
          <a:prstGeom prst="rect">
            <a:avLst/>
          </a:prstGeom>
          <a:noFill/>
        </p:spPr>
        <p:txBody>
          <a:bodyPr wrap="square" rtlCol="0">
            <a:spAutoFit/>
          </a:bodyPr>
          <a:lstStyle/>
          <a:p>
            <a:pPr algn="ctr"/>
            <a:r>
              <a:rPr lang="en-US" sz="3200" b="1" dirty="0">
                <a:latin typeface="+mj-lt"/>
              </a:rPr>
              <a:t>Reasons for using CQRS in the microservice architecture</a:t>
            </a:r>
          </a:p>
        </p:txBody>
      </p:sp>
    </p:spTree>
    <p:extLst>
      <p:ext uri="{BB962C8B-B14F-4D97-AF65-F5344CB8AC3E}">
        <p14:creationId xmlns:p14="http://schemas.microsoft.com/office/powerpoint/2010/main" val="4165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2AFD-A4B8-EDE9-0155-2B137BF7D43F}"/>
              </a:ext>
            </a:extLst>
          </p:cNvPr>
          <p:cNvSpPr>
            <a:spLocks noGrp="1"/>
          </p:cNvSpPr>
          <p:nvPr>
            <p:ph type="title"/>
          </p:nvPr>
        </p:nvSpPr>
        <p:spPr/>
        <p:txBody>
          <a:bodyPr>
            <a:normAutofit/>
          </a:bodyPr>
          <a:lstStyle/>
          <a:p>
            <a:pPr algn="ctr"/>
            <a:r>
              <a:rPr lang="en-US" dirty="0"/>
              <a:t>What are the benefits of CQRS?</a:t>
            </a:r>
          </a:p>
        </p:txBody>
      </p:sp>
      <p:sp>
        <p:nvSpPr>
          <p:cNvPr id="3" name="Content Placeholder 2">
            <a:extLst>
              <a:ext uri="{FF2B5EF4-FFF2-40B4-BE49-F238E27FC236}">
                <a16:creationId xmlns:a16="http://schemas.microsoft.com/office/drawing/2014/main" id="{BA564EB9-4510-1739-76E8-E1328BF0DB23}"/>
              </a:ext>
            </a:extLst>
          </p:cNvPr>
          <p:cNvSpPr>
            <a:spLocks noGrp="1"/>
          </p:cNvSpPr>
          <p:nvPr>
            <p:ph idx="1"/>
          </p:nvPr>
        </p:nvSpPr>
        <p:spPr>
          <a:xfrm>
            <a:off x="838200" y="2488355"/>
            <a:ext cx="10515600" cy="2503094"/>
          </a:xfrm>
        </p:spPr>
        <p:txBody>
          <a:bodyPr>
            <a:normAutofit/>
          </a:bodyPr>
          <a:lstStyle/>
          <a:p>
            <a:r>
              <a:rPr lang="en-US" sz="2400" dirty="0"/>
              <a:t>Possibility of efficient implementation of queries in a microservice architecture.</a:t>
            </a:r>
          </a:p>
          <a:p>
            <a:r>
              <a:rPr lang="en-US" sz="2400" dirty="0"/>
              <a:t>Ability to efficiently implement different types of queries.</a:t>
            </a:r>
          </a:p>
          <a:p>
            <a:r>
              <a:rPr lang="en-US" sz="2400" dirty="0"/>
              <a:t>Ability to execute queries in an event-based application.</a:t>
            </a:r>
          </a:p>
          <a:p>
            <a:r>
              <a:rPr lang="en-US" sz="2400" dirty="0"/>
              <a:t>Improved separation of responsibilities.</a:t>
            </a:r>
          </a:p>
        </p:txBody>
      </p:sp>
    </p:spTree>
    <p:extLst>
      <p:ext uri="{BB962C8B-B14F-4D97-AF65-F5344CB8AC3E}">
        <p14:creationId xmlns:p14="http://schemas.microsoft.com/office/powerpoint/2010/main" val="38036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8A62-F9D0-F810-64D9-3654ABA6D16A}"/>
              </a:ext>
            </a:extLst>
          </p:cNvPr>
          <p:cNvSpPr>
            <a:spLocks noGrp="1"/>
          </p:cNvSpPr>
          <p:nvPr>
            <p:ph type="title"/>
          </p:nvPr>
        </p:nvSpPr>
        <p:spPr/>
        <p:txBody>
          <a:bodyPr/>
          <a:lstStyle/>
          <a:p>
            <a:pPr algn="ctr"/>
            <a:r>
              <a:rPr lang="en-US" dirty="0"/>
              <a:t>What are the disadvantages of CQRS?</a:t>
            </a:r>
          </a:p>
        </p:txBody>
      </p:sp>
      <p:sp>
        <p:nvSpPr>
          <p:cNvPr id="3" name="Content Placeholder 2">
            <a:extLst>
              <a:ext uri="{FF2B5EF4-FFF2-40B4-BE49-F238E27FC236}">
                <a16:creationId xmlns:a16="http://schemas.microsoft.com/office/drawing/2014/main" id="{ACDDE55C-7C55-5EE5-D8E9-4C690D88DA99}"/>
              </a:ext>
            </a:extLst>
          </p:cNvPr>
          <p:cNvSpPr>
            <a:spLocks noGrp="1"/>
          </p:cNvSpPr>
          <p:nvPr>
            <p:ph idx="1"/>
          </p:nvPr>
        </p:nvSpPr>
        <p:spPr>
          <a:xfrm>
            <a:off x="838200" y="2144407"/>
            <a:ext cx="10515600" cy="3560107"/>
          </a:xfrm>
        </p:spPr>
        <p:txBody>
          <a:bodyPr/>
          <a:lstStyle/>
          <a:p>
            <a:r>
              <a:rPr lang="en-US" dirty="0"/>
              <a:t>More complex architecture:</a:t>
            </a:r>
          </a:p>
          <a:p>
            <a:pPr marL="914400" lvl="1" indent="-457200">
              <a:buFont typeface="+mj-lt"/>
              <a:buAutoNum type="arabicPeriod"/>
            </a:pPr>
            <a:r>
              <a:rPr lang="en-US" dirty="0"/>
              <a:t>You must write services for requests and events.</a:t>
            </a:r>
          </a:p>
          <a:p>
            <a:pPr marL="914400" lvl="1" indent="-457200">
              <a:buFont typeface="+mj-lt"/>
              <a:buAutoNum type="arabicPeriod"/>
            </a:pPr>
            <a:r>
              <a:rPr lang="en-US" dirty="0"/>
              <a:t>You need to maintain additional storage.</a:t>
            </a:r>
          </a:p>
          <a:p>
            <a:pPr marL="914400" lvl="1" indent="-457200">
              <a:buFont typeface="+mj-lt"/>
              <a:buAutoNum type="arabicPeriod"/>
            </a:pPr>
            <a:r>
              <a:rPr lang="en-US" dirty="0"/>
              <a:t>There can be different kinds of databases which makes life difficult for developers and administrators!</a:t>
            </a:r>
          </a:p>
          <a:p>
            <a:r>
              <a:rPr lang="en-US" dirty="0"/>
              <a:t>Backlog of replication</a:t>
            </a:r>
          </a:p>
          <a:p>
            <a:pPr lvl="1"/>
            <a:r>
              <a:rPr lang="en-US" dirty="0"/>
              <a:t>Out-of-sync between views for write and read parts</a:t>
            </a:r>
          </a:p>
        </p:txBody>
      </p:sp>
    </p:spTree>
    <p:extLst>
      <p:ext uri="{BB962C8B-B14F-4D97-AF65-F5344CB8AC3E}">
        <p14:creationId xmlns:p14="http://schemas.microsoft.com/office/powerpoint/2010/main" val="59804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8B8B-E5CB-1C94-068A-672AB10A59B1}"/>
              </a:ext>
            </a:extLst>
          </p:cNvPr>
          <p:cNvSpPr>
            <a:spLocks noGrp="1"/>
          </p:cNvSpPr>
          <p:nvPr>
            <p:ph type="title"/>
          </p:nvPr>
        </p:nvSpPr>
        <p:spPr/>
        <p:txBody>
          <a:bodyPr/>
          <a:lstStyle/>
          <a:p>
            <a:pPr algn="ctr"/>
            <a:r>
              <a:rPr lang="en-US" dirty="0"/>
              <a:t>Designing a CQRS Representation</a:t>
            </a:r>
          </a:p>
        </p:txBody>
      </p:sp>
      <p:sp>
        <p:nvSpPr>
          <p:cNvPr id="3" name="Content Placeholder 2">
            <a:extLst>
              <a:ext uri="{FF2B5EF4-FFF2-40B4-BE49-F238E27FC236}">
                <a16:creationId xmlns:a16="http://schemas.microsoft.com/office/drawing/2014/main" id="{CDA14869-FBF6-D29D-8581-5AEBEA690187}"/>
              </a:ext>
            </a:extLst>
          </p:cNvPr>
          <p:cNvSpPr>
            <a:spLocks noGrp="1"/>
          </p:cNvSpPr>
          <p:nvPr>
            <p:ph idx="1"/>
          </p:nvPr>
        </p:nvSpPr>
        <p:spPr/>
        <p:txBody>
          <a:bodyPr/>
          <a:lstStyle/>
          <a:p>
            <a:r>
              <a:rPr lang="en-US" dirty="0"/>
              <a:t>Command modules:	</a:t>
            </a:r>
          </a:p>
          <a:p>
            <a:pPr marL="914400" lvl="1" indent="-457200">
              <a:buFont typeface="+mj-lt"/>
              <a:buAutoNum type="arabicPeriod"/>
            </a:pPr>
            <a:r>
              <a:rPr lang="en-US" dirty="0"/>
              <a:t>The command object represents a specific part of our view.</a:t>
            </a:r>
          </a:p>
          <a:p>
            <a:pPr marL="914400" lvl="1" indent="-457200">
              <a:buFont typeface="+mj-lt"/>
              <a:buAutoNum type="arabicPeriod"/>
            </a:pPr>
            <a:r>
              <a:rPr lang="en-US" dirty="0"/>
              <a:t>The command handler, sends the events to the channel.</a:t>
            </a:r>
            <a:endParaRPr lang="ru-RU" dirty="0"/>
          </a:p>
          <a:p>
            <a:r>
              <a:rPr lang="en-US" dirty="0"/>
              <a:t>Query module:</a:t>
            </a:r>
          </a:p>
          <a:p>
            <a:pPr marL="914400" lvl="1" indent="-457200">
              <a:buFont typeface="+mj-lt"/>
              <a:buAutoNum type="arabicPeriod"/>
            </a:pPr>
            <a:r>
              <a:rPr lang="en-US" dirty="0"/>
              <a:t>The data access part implements the database access logic.</a:t>
            </a:r>
          </a:p>
          <a:p>
            <a:pPr marL="914400" lvl="1" indent="-457200">
              <a:buAutoNum type="arabicParenR"/>
            </a:pPr>
            <a:r>
              <a:rPr lang="en-US" dirty="0"/>
              <a:t>The event handler part subscribes to events and updates the database.</a:t>
            </a:r>
          </a:p>
          <a:p>
            <a:pPr marL="914400" lvl="1" indent="-457200">
              <a:buAutoNum type="arabicParenR"/>
            </a:pPr>
            <a:r>
              <a:rPr lang="en-US" dirty="0"/>
              <a:t>The request API part implements these APIs.</a:t>
            </a:r>
          </a:p>
        </p:txBody>
      </p:sp>
    </p:spTree>
    <p:extLst>
      <p:ext uri="{BB962C8B-B14F-4D97-AF65-F5344CB8AC3E}">
        <p14:creationId xmlns:p14="http://schemas.microsoft.com/office/powerpoint/2010/main" val="260161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A4E-9E41-9795-49D3-0E1752291E97}"/>
              </a:ext>
            </a:extLst>
          </p:cNvPr>
          <p:cNvSpPr>
            <a:spLocks noGrp="1"/>
          </p:cNvSpPr>
          <p:nvPr>
            <p:ph type="title"/>
          </p:nvPr>
        </p:nvSpPr>
        <p:spPr/>
        <p:txBody>
          <a:bodyPr/>
          <a:lstStyle/>
          <a:p>
            <a:pPr algn="ctr"/>
            <a:r>
              <a:rPr lang="en-US" dirty="0"/>
              <a:t>Which database to choose?</a:t>
            </a:r>
          </a:p>
        </p:txBody>
      </p:sp>
      <p:sp>
        <p:nvSpPr>
          <p:cNvPr id="3" name="Content Placeholder 2">
            <a:extLst>
              <a:ext uri="{FF2B5EF4-FFF2-40B4-BE49-F238E27FC236}">
                <a16:creationId xmlns:a16="http://schemas.microsoft.com/office/drawing/2014/main" id="{22C1852E-5C4E-3F2F-6219-4C6EACE88E56}"/>
              </a:ext>
            </a:extLst>
          </p:cNvPr>
          <p:cNvSpPr>
            <a:spLocks noGrp="1"/>
          </p:cNvSpPr>
          <p:nvPr>
            <p:ph idx="1"/>
          </p:nvPr>
        </p:nvSpPr>
        <p:spPr/>
        <p:txBody>
          <a:bodyPr/>
          <a:lstStyle/>
          <a:p>
            <a:r>
              <a:rPr lang="en-US" dirty="0"/>
              <a:t>NoSQL</a:t>
            </a:r>
          </a:p>
          <a:p>
            <a:pPr lvl="1"/>
            <a:r>
              <a:rPr lang="en-US" dirty="0"/>
              <a:t>Provides specialized functions for handling unstructured data.</a:t>
            </a:r>
          </a:p>
          <a:p>
            <a:r>
              <a:rPr lang="en-US" dirty="0"/>
              <a:t>SQL</a:t>
            </a:r>
          </a:p>
          <a:p>
            <a:pPr lvl="1"/>
            <a:r>
              <a:rPr lang="en-US" dirty="0"/>
              <a:t>Modern servers and extensions for storing non-relational functions that receive SQL databases allow us to use them also effectively in certain cases.</a:t>
            </a:r>
          </a:p>
          <a:p>
            <a:pPr marL="457200" lvl="1" indent="0">
              <a:buNone/>
            </a:pPr>
            <a:endParaRPr lang="en-US" dirty="0"/>
          </a:p>
          <a:p>
            <a:pPr marL="457200" lvl="1" indent="0">
              <a:buNone/>
            </a:pPr>
            <a:r>
              <a:rPr lang="en-US" dirty="0"/>
              <a:t>Some models may contain a different primary key that differs from the main one. </a:t>
            </a:r>
          </a:p>
          <a:p>
            <a:pPr marL="457200" lvl="1" indent="0">
              <a:buNone/>
            </a:pPr>
            <a:r>
              <a:rPr lang="en-US" dirty="0"/>
              <a:t>For NoSQL we need to create a secondary index is needed to update the view (data model) based on several different models from different services.</a:t>
            </a:r>
          </a:p>
          <a:p>
            <a:pPr marL="457200" lvl="1" indent="0">
              <a:buNone/>
            </a:pPr>
            <a:r>
              <a:rPr lang="en-US" dirty="0"/>
              <a:t>MySQL and MongoDB can create indexes on columns.</a:t>
            </a:r>
            <a:endParaRPr lang="ru-RU" dirty="0"/>
          </a:p>
          <a:p>
            <a:pPr marL="457200" lvl="1" indent="0">
              <a:buNone/>
            </a:pPr>
            <a:endParaRPr lang="en-US" dirty="0"/>
          </a:p>
          <a:p>
            <a:pPr lvl="1"/>
            <a:endParaRPr lang="en-US" dirty="0"/>
          </a:p>
        </p:txBody>
      </p:sp>
    </p:spTree>
    <p:extLst>
      <p:ext uri="{BB962C8B-B14F-4D97-AF65-F5344CB8AC3E}">
        <p14:creationId xmlns:p14="http://schemas.microsoft.com/office/powerpoint/2010/main" val="182622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59EE-93FD-39EE-5EC3-C0A6986AF8A9}"/>
              </a:ext>
            </a:extLst>
          </p:cNvPr>
          <p:cNvSpPr>
            <a:spLocks noGrp="1"/>
          </p:cNvSpPr>
          <p:nvPr>
            <p:ph type="title"/>
          </p:nvPr>
        </p:nvSpPr>
        <p:spPr/>
        <p:txBody>
          <a:bodyPr/>
          <a:lstStyle/>
          <a:p>
            <a:pPr algn="ctr"/>
            <a:r>
              <a:rPr lang="en-US" dirty="0"/>
              <a:t>Stores for Query-Side Views</a:t>
            </a:r>
          </a:p>
        </p:txBody>
      </p:sp>
      <p:graphicFrame>
        <p:nvGraphicFramePr>
          <p:cNvPr id="8" name="Table 8">
            <a:extLst>
              <a:ext uri="{FF2B5EF4-FFF2-40B4-BE49-F238E27FC236}">
                <a16:creationId xmlns:a16="http://schemas.microsoft.com/office/drawing/2014/main" id="{82CDAD64-24C5-2579-67C6-B371E199D119}"/>
              </a:ext>
            </a:extLst>
          </p:cNvPr>
          <p:cNvGraphicFramePr>
            <a:graphicFrameLocks noGrp="1"/>
          </p:cNvGraphicFramePr>
          <p:nvPr>
            <p:ph idx="1"/>
            <p:extLst>
              <p:ext uri="{D42A27DB-BD31-4B8C-83A1-F6EECF244321}">
                <p14:modId xmlns:p14="http://schemas.microsoft.com/office/powerpoint/2010/main" val="3296776541"/>
              </p:ext>
            </p:extLst>
          </p:nvPr>
        </p:nvGraphicFramePr>
        <p:xfrm>
          <a:off x="838200" y="1825625"/>
          <a:ext cx="10515597" cy="4668520"/>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3529556228"/>
                    </a:ext>
                  </a:extLst>
                </a:gridCol>
                <a:gridCol w="3505199">
                  <a:extLst>
                    <a:ext uri="{9D8B030D-6E8A-4147-A177-3AD203B41FA5}">
                      <a16:colId xmlns:a16="http://schemas.microsoft.com/office/drawing/2014/main" val="748955084"/>
                    </a:ext>
                  </a:extLst>
                </a:gridCol>
                <a:gridCol w="3505199">
                  <a:extLst>
                    <a:ext uri="{9D8B030D-6E8A-4147-A177-3AD203B41FA5}">
                      <a16:colId xmlns:a16="http://schemas.microsoft.com/office/drawing/2014/main" val="495324175"/>
                    </a:ext>
                  </a:extLst>
                </a:gridCol>
              </a:tblGrid>
              <a:tr h="370840">
                <a:tc>
                  <a:txBody>
                    <a:bodyPr/>
                    <a:lstStyle/>
                    <a:p>
                      <a:pPr algn="ctr"/>
                      <a:r>
                        <a:rPr lang="en-US" dirty="0"/>
                        <a:t>If you need</a:t>
                      </a:r>
                    </a:p>
                  </a:txBody>
                  <a:tcPr/>
                </a:tc>
                <a:tc>
                  <a:txBody>
                    <a:bodyPr/>
                    <a:lstStyle/>
                    <a:p>
                      <a:pPr algn="ctr"/>
                      <a:r>
                        <a:rPr lang="en-US" dirty="0"/>
                        <a:t>Use</a:t>
                      </a:r>
                    </a:p>
                  </a:txBody>
                  <a:tcPr/>
                </a:tc>
                <a:tc>
                  <a:txBody>
                    <a:bodyPr/>
                    <a:lstStyle/>
                    <a:p>
                      <a:pPr algn="ctr"/>
                      <a:r>
                        <a:rPr lang="en-US" dirty="0"/>
                        <a:t>Example</a:t>
                      </a:r>
                    </a:p>
                  </a:txBody>
                  <a:tcPr/>
                </a:tc>
                <a:extLst>
                  <a:ext uri="{0D108BD9-81ED-4DB2-BD59-A6C34878D82A}">
                    <a16:rowId xmlns:a16="http://schemas.microsoft.com/office/drawing/2014/main" val="3565900395"/>
                  </a:ext>
                </a:extLst>
              </a:tr>
              <a:tr h="370840">
                <a:tc>
                  <a:txBody>
                    <a:bodyPr/>
                    <a:lstStyle/>
                    <a:p>
                      <a:pPr algn="ctr"/>
                      <a:r>
                        <a:rPr lang="en-US" dirty="0"/>
                        <a:t>Search for JSON objects by primary key</a:t>
                      </a:r>
                    </a:p>
                  </a:txBody>
                  <a:tcPr/>
                </a:tc>
                <a:tc>
                  <a:txBody>
                    <a:bodyPr/>
                    <a:lstStyle/>
                    <a:p>
                      <a:pPr algn="ctr"/>
                      <a:r>
                        <a:rPr lang="en-US" dirty="0"/>
                        <a:t>Document storage like MongoDB or DynamoDB or type store key-value like Redis</a:t>
                      </a:r>
                    </a:p>
                  </a:txBody>
                  <a:tcPr/>
                </a:tc>
                <a:tc>
                  <a:txBody>
                    <a:bodyPr/>
                    <a:lstStyle/>
                    <a:p>
                      <a:pPr algn="ctr"/>
                      <a:r>
                        <a:rPr lang="en-US" dirty="0"/>
                        <a:t>Order History Implementation through document storage MongoDB for each client</a:t>
                      </a:r>
                    </a:p>
                  </a:txBody>
                  <a:tcPr/>
                </a:tc>
                <a:extLst>
                  <a:ext uri="{0D108BD9-81ED-4DB2-BD59-A6C34878D82A}">
                    <a16:rowId xmlns:a16="http://schemas.microsoft.com/office/drawing/2014/main" val="739668654"/>
                  </a:ext>
                </a:extLst>
              </a:tr>
              <a:tr h="370840">
                <a:tc>
                  <a:txBody>
                    <a:bodyPr/>
                    <a:lstStyle/>
                    <a:p>
                      <a:pPr algn="ctr"/>
                      <a:r>
                        <a:rPr lang="en-US" dirty="0"/>
                        <a:t>Search for JSON objects based on queries</a:t>
                      </a:r>
                    </a:p>
                  </a:txBody>
                  <a:tcPr/>
                </a:tc>
                <a:tc>
                  <a:txBody>
                    <a:bodyPr/>
                    <a:lstStyle/>
                    <a:p>
                      <a:pPr algn="ctr"/>
                      <a:r>
                        <a:rPr lang="en-US" dirty="0"/>
                        <a:t>Document storage like MongoDB or DynamoDB </a:t>
                      </a:r>
                    </a:p>
                  </a:txBody>
                  <a:tcPr/>
                </a:tc>
                <a:tc>
                  <a:txBody>
                    <a:bodyPr/>
                    <a:lstStyle/>
                    <a:p>
                      <a:pPr algn="ctr"/>
                      <a:r>
                        <a:rPr lang="en-US" dirty="0"/>
                        <a:t>Implementing a User Interface for Clients with MongoDB or DynamoDB</a:t>
                      </a:r>
                    </a:p>
                  </a:txBody>
                  <a:tcPr/>
                </a:tc>
                <a:extLst>
                  <a:ext uri="{0D108BD9-81ED-4DB2-BD59-A6C34878D82A}">
                    <a16:rowId xmlns:a16="http://schemas.microsoft.com/office/drawing/2014/main" val="4233034762"/>
                  </a:ext>
                </a:extLst>
              </a:tr>
              <a:tr h="370840">
                <a:tc>
                  <a:txBody>
                    <a:bodyPr/>
                    <a:lstStyle/>
                    <a:p>
                      <a:pPr algn="ctr"/>
                      <a:r>
                        <a:rPr lang="en-US" dirty="0"/>
                        <a:t>Text Queries</a:t>
                      </a:r>
                    </a:p>
                  </a:txBody>
                  <a:tcPr/>
                </a:tc>
                <a:tc>
                  <a:txBody>
                    <a:bodyPr/>
                    <a:lstStyle/>
                    <a:p>
                      <a:pPr algn="ctr"/>
                      <a:r>
                        <a:rPr lang="en-US" dirty="0"/>
                        <a:t>Full text search enginelike elastic search</a:t>
                      </a:r>
                    </a:p>
                  </a:txBody>
                  <a:tcPr/>
                </a:tc>
                <a:tc>
                  <a:txBody>
                    <a:bodyPr/>
                    <a:lstStyle/>
                    <a:p>
                      <a:pPr algn="ctr"/>
                      <a:r>
                        <a:rPr lang="en-US" dirty="0"/>
                        <a:t>Implementing text search on orders by storing orders as Elasticsearch documents</a:t>
                      </a:r>
                    </a:p>
                  </a:txBody>
                  <a:tcPr/>
                </a:tc>
                <a:extLst>
                  <a:ext uri="{0D108BD9-81ED-4DB2-BD59-A6C34878D82A}">
                    <a16:rowId xmlns:a16="http://schemas.microsoft.com/office/drawing/2014/main" val="3560563855"/>
                  </a:ext>
                </a:extLst>
              </a:tr>
              <a:tr h="370840">
                <a:tc>
                  <a:txBody>
                    <a:bodyPr/>
                    <a:lstStyle/>
                    <a:p>
                      <a:pPr algn="ctr"/>
                      <a:r>
                        <a:rPr lang="en-US" dirty="0"/>
                        <a:t>Graph Queries</a:t>
                      </a:r>
                    </a:p>
                  </a:txBody>
                  <a:tcPr/>
                </a:tc>
                <a:tc>
                  <a:txBody>
                    <a:bodyPr/>
                    <a:lstStyle/>
                    <a:p>
                      <a:pPr algn="ctr"/>
                      <a:r>
                        <a:rPr lang="en-US" dirty="0"/>
                        <a:t>Graph database like Neo4j</a:t>
                      </a:r>
                    </a:p>
                  </a:txBody>
                  <a:tcPr/>
                </a:tc>
                <a:tc>
                  <a:txBody>
                    <a:bodyPr/>
                    <a:lstStyle/>
                    <a:p>
                      <a:pPr algn="ctr"/>
                      <a:r>
                        <a:rPr lang="en-US" dirty="0"/>
                        <a:t>Implementation of fraud detection by storing a graph of customers, orders and other data</a:t>
                      </a:r>
                    </a:p>
                  </a:txBody>
                  <a:tcPr/>
                </a:tc>
                <a:extLst>
                  <a:ext uri="{0D108BD9-81ED-4DB2-BD59-A6C34878D82A}">
                    <a16:rowId xmlns:a16="http://schemas.microsoft.com/office/drawing/2014/main" val="1328029052"/>
                  </a:ext>
                </a:extLst>
              </a:tr>
              <a:tr h="370840">
                <a:tc>
                  <a:txBody>
                    <a:bodyPr/>
                    <a:lstStyle/>
                    <a:p>
                      <a:pPr algn="ctr"/>
                      <a:r>
                        <a:rPr lang="en-US" dirty="0"/>
                        <a:t>Traditional SQL reports or BI</a:t>
                      </a:r>
                    </a:p>
                  </a:txBody>
                  <a:tcPr/>
                </a:tc>
                <a:tc>
                  <a:txBody>
                    <a:bodyPr/>
                    <a:lstStyle/>
                    <a:p>
                      <a:pPr algn="ctr"/>
                      <a:r>
                        <a:rPr lang="en-US" sz="1800" b="0" i="0" kern="1200" dirty="0">
                          <a:solidFill>
                            <a:schemeClr val="dk1"/>
                          </a:solidFill>
                          <a:effectLst/>
                          <a:latin typeface="+mn-lt"/>
                          <a:ea typeface="+mn-ea"/>
                          <a:cs typeface="+mn-cs"/>
                        </a:rPr>
                        <a:t>Relational database management system</a:t>
                      </a:r>
                      <a:endParaRPr lang="en-US" dirty="0"/>
                    </a:p>
                  </a:txBody>
                  <a:tcPr/>
                </a:tc>
                <a:tc>
                  <a:txBody>
                    <a:bodyPr/>
                    <a:lstStyle/>
                    <a:p>
                      <a:pPr algn="ctr"/>
                      <a:r>
                        <a:rPr lang="en-US"/>
                        <a:t>Standard business reports and analytics</a:t>
                      </a:r>
                      <a:endParaRPr lang="en-US" dirty="0"/>
                    </a:p>
                  </a:txBody>
                  <a:tcPr/>
                </a:tc>
                <a:extLst>
                  <a:ext uri="{0D108BD9-81ED-4DB2-BD59-A6C34878D82A}">
                    <a16:rowId xmlns:a16="http://schemas.microsoft.com/office/drawing/2014/main" val="3762514858"/>
                  </a:ext>
                </a:extLst>
              </a:tr>
            </a:tbl>
          </a:graphicData>
        </a:graphic>
      </p:graphicFrame>
    </p:spTree>
    <p:extLst>
      <p:ext uri="{BB962C8B-B14F-4D97-AF65-F5344CB8AC3E}">
        <p14:creationId xmlns:p14="http://schemas.microsoft.com/office/powerpoint/2010/main" val="139422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8975</TotalTime>
  <Words>1125</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CQRS</vt:lpstr>
      <vt:lpstr>CQRS</vt:lpstr>
      <vt:lpstr>CQRS design overview</vt:lpstr>
      <vt:lpstr>What is it for</vt:lpstr>
      <vt:lpstr>What are the benefits of CQRS?</vt:lpstr>
      <vt:lpstr>What are the disadvantages of CQRS?</vt:lpstr>
      <vt:lpstr>Designing a CQRS Representation</vt:lpstr>
      <vt:lpstr>Which database to choose?</vt:lpstr>
      <vt:lpstr>Stores for Query-Side Views</vt:lpstr>
      <vt:lpstr>Data access module structure</vt:lpstr>
      <vt:lpstr>PowerPoint Presentation</vt:lpstr>
      <vt:lpstr>PowerPoint Presentation</vt:lpstr>
      <vt:lpstr>Client applications can use views with delayed consistency</vt:lpstr>
      <vt:lpstr>Adding and Updating CQRS Representations</vt:lpstr>
      <vt:lpstr>What did we understand from this presentation?</vt:lpstr>
      <vt:lpstr>NOT USE CQRS</vt:lpstr>
      <vt:lpstr>AXON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 AXON</dc:title>
  <dc:creator>Dumitru Sandul</dc:creator>
  <cp:lastModifiedBy>Dumitru Sandul</cp:lastModifiedBy>
  <cp:revision>35</cp:revision>
  <dcterms:created xsi:type="dcterms:W3CDTF">2023-03-15T14:38:15Z</dcterms:created>
  <dcterms:modified xsi:type="dcterms:W3CDTF">2023-04-06T10:42:41Z</dcterms:modified>
</cp:coreProperties>
</file>