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162C4-CF2D-443E-9E9E-FA35FA0D5DE2}" v="2" dt="2024-03-14T14:44:2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ABACA CARTAGENA, ANTONIA J." userId="c8ed9456-8d32-4ebb-a903-867ace5e6b01" providerId="ADAL" clId="{C40162C4-CF2D-443E-9E9E-FA35FA0D5DE2}"/>
    <pc:docChg chg="delSld modSld">
      <pc:chgData name="ILABACA CARTAGENA, ANTONIA J." userId="c8ed9456-8d32-4ebb-a903-867ace5e6b01" providerId="ADAL" clId="{C40162C4-CF2D-443E-9E9E-FA35FA0D5DE2}" dt="2024-03-14T14:44:21.349" v="3" actId="20577"/>
      <pc:docMkLst>
        <pc:docMk/>
      </pc:docMkLst>
      <pc:sldChg chg="modSp mod">
        <pc:chgData name="ILABACA CARTAGENA, ANTONIA J." userId="c8ed9456-8d32-4ebb-a903-867ace5e6b01" providerId="ADAL" clId="{C40162C4-CF2D-443E-9E9E-FA35FA0D5DE2}" dt="2024-03-14T14:43:49.730" v="1" actId="1036"/>
        <pc:sldMkLst>
          <pc:docMk/>
          <pc:sldMk cId="362957339" sldId="261"/>
        </pc:sldMkLst>
        <pc:spChg chg="mod">
          <ac:chgData name="ILABACA CARTAGENA, ANTONIA J." userId="c8ed9456-8d32-4ebb-a903-867ace5e6b01" providerId="ADAL" clId="{C40162C4-CF2D-443E-9E9E-FA35FA0D5DE2}" dt="2024-03-14T14:43:49.730" v="1" actId="1036"/>
          <ac:spMkLst>
            <pc:docMk/>
            <pc:sldMk cId="362957339" sldId="261"/>
            <ac:spMk id="10" creationId="{6E2594BE-1166-C48E-A8F3-05E95AF9271E}"/>
          </ac:spMkLst>
        </pc:spChg>
      </pc:sldChg>
      <pc:sldChg chg="del">
        <pc:chgData name="ILABACA CARTAGENA, ANTONIA J." userId="c8ed9456-8d32-4ebb-a903-867ace5e6b01" providerId="ADAL" clId="{C40162C4-CF2D-443E-9E9E-FA35FA0D5DE2}" dt="2024-03-14T12:05:28.983" v="0" actId="47"/>
        <pc:sldMkLst>
          <pc:docMk/>
          <pc:sldMk cId="2158298110" sldId="264"/>
        </pc:sldMkLst>
      </pc:sldChg>
      <pc:sldChg chg="modSp">
        <pc:chgData name="ILABACA CARTAGENA, ANTONIA J." userId="c8ed9456-8d32-4ebb-a903-867ace5e6b01" providerId="ADAL" clId="{C40162C4-CF2D-443E-9E9E-FA35FA0D5DE2}" dt="2024-03-14T14:44:21.349" v="3" actId="20577"/>
        <pc:sldMkLst>
          <pc:docMk/>
          <pc:sldMk cId="2829712282" sldId="265"/>
        </pc:sldMkLst>
        <pc:spChg chg="mod">
          <ac:chgData name="ILABACA CARTAGENA, ANTONIA J." userId="c8ed9456-8d32-4ebb-a903-867ace5e6b01" providerId="ADAL" clId="{C40162C4-CF2D-443E-9E9E-FA35FA0D5DE2}" dt="2024-03-14T14:44:21.349" v="3" actId="20577"/>
          <ac:spMkLst>
            <pc:docMk/>
            <pc:sldMk cId="2829712282" sldId="265"/>
            <ac:spMk id="2" creationId="{26A36529-EC9C-32BA-9960-20436968F6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013C9-407D-4D47-F724-59C3AF184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1D4632-7AF8-5C19-B49C-005F5DB0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368A0-3DEC-C10B-D002-EC29D48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DD5E5-1F86-000D-2CDE-B536ABD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9B7C8-5783-7251-7E65-C308CE35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084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301C6-F3EA-0D67-6D7E-52E9253F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B4163E-B04F-590A-267D-BC378056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E9067-5938-CBE5-E761-5D397CB5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B567C-37D5-FC40-B620-F4076745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C8538-8270-CD53-3E8B-436AC8C3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221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AA6307-3DFF-B513-9716-18177C32B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FAAACE-C402-FEB9-FE42-605385A75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1B4FA-CF1A-CEA6-36BF-348805D0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06FC0-815E-AEFB-ECBE-83575CBC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8E665-C342-B785-4CFA-26450A4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14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A4F5A-6F4A-0FB5-C257-AA8C12CB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45D76-F3F5-DAAE-C9B1-2F2BE9BE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CDD39-103B-6D8E-5193-4C401AA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D12E3-D032-5371-4B0B-DFABC3A8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D88E3C-B6A4-951C-913D-21E12E5D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76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2CC2D-BAE4-FCB6-A908-41125C5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096B3C-A7DE-CC2F-8F16-9D41C108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E54BE-9561-CA6B-579B-B39E80A3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F9CD5-3F7E-72CD-BCA4-6EEBEB34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D0A4F-FD3B-5C71-0E3A-6757E947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725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404E1-ECC5-BFB1-64F1-DD98C114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5D15A-C039-006F-762D-B85D55B5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687385-7B3B-F86F-43FE-A53B042B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A2A59E-81DE-8A0A-7832-9F86A6F5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3E204-6A84-A0E4-12D2-0EBB7D87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61F5C4-E862-5548-0FE4-1C3C9B43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127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F538-31D8-7075-25AB-5E5F1BD0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E39E2-6F93-BC0E-6BED-5E2FC881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130C3-0F13-1E4D-EC75-D49CF961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029C47-E568-59C7-933C-3A458CA73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AA468C-F507-9342-C60A-60ECF07C0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A24B80-9869-34B5-6BB4-2CA2C4C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8099A0-3A65-4C74-3802-BE40CB85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F0F3F-A389-5814-D207-7A2173A3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197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8C07A-0A5B-5AD3-AA7D-EE3365F3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3E0C5-DD18-7215-A479-5F810317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912288-1F27-DCF1-516A-4DEA4B69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8BCDD5-1E82-FF89-3137-F425B181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77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063320-0C84-105E-22CB-15893CE7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7DB401-CEE0-51A8-0C98-363BA4D2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2EF40-FF76-E804-3AD8-DA62E527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6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734F-5DB2-8E19-9590-8413BDFB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A0C58-DFF6-4C6C-4A9B-09AAD694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070CF6-4256-8890-8772-C06FC75A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5AA8E0-DD87-8277-38A5-CA835278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3E5587-6955-281A-6410-FF47FAAC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095365-E3FB-C2CB-3805-F5DF3F4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5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562C2-9FC1-54B8-5A40-4C4AF811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E072A5-AE90-92B6-0B29-FDDCD1789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59CDD-65EC-9CED-C58F-5EE776C1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5E2DC-78B6-08C7-E11B-EB2C9536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5C2AA-6464-93CC-66DE-578BC95E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46EE37-B332-3CBC-F3ED-BCDDB5CD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81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47DCF5-8DFD-4D74-400F-AF435F5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1A78E3-73A5-4C5E-650C-6F2BD1D8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427CE-323B-296E-040D-3D53220DE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D5B97-38A9-4EB7-9EAD-CC5AC9BAEE39}" type="datetimeFigureOut">
              <a:rPr lang="es-CL" smtClean="0"/>
              <a:t>14-03-2024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0035D2-F7B8-DB38-C4D6-E4D3ADFF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77147-8CB6-7CF5-7430-5A88CC7B0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FD0A-DB79-471E-9D24-2997872C3D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2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5.jpe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677FC9A3-59B3-F709-1A4C-EEE4C8FBDF39}"/>
              </a:ext>
            </a:extLst>
          </p:cNvPr>
          <p:cNvSpPr txBox="1"/>
          <p:nvPr/>
        </p:nvSpPr>
        <p:spPr>
          <a:xfrm>
            <a:off x="2391694" y="1773458"/>
            <a:ext cx="8512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Optimization</a:t>
            </a:r>
            <a:r>
              <a:rPr lang="es-E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and data </a:t>
            </a:r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analysis</a:t>
            </a:r>
            <a:r>
              <a:rPr lang="es-E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with</a:t>
            </a:r>
            <a:r>
              <a:rPr lang="es-E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Python - </a:t>
            </a:r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Gurobi</a:t>
            </a:r>
            <a:endParaRPr lang="es-ES" sz="4000" b="1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2175217B-FD1D-A740-031F-3D5A9992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355391"/>
            <a:ext cx="2784416" cy="934988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2FCF14EB-B267-9DF5-C78A-3FE12081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19" y="341783"/>
            <a:ext cx="2294465" cy="107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eural Network Illustration 13869695 PNG">
            <a:extLst>
              <a:ext uri="{FF2B5EF4-FFF2-40B4-BE49-F238E27FC236}">
                <a16:creationId xmlns:a16="http://schemas.microsoft.com/office/drawing/2014/main" id="{B2E896CE-43C5-8BBA-FA76-6D506049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52231" y="2646954"/>
            <a:ext cx="6694249" cy="538802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4636927-F5B3-F23D-01F9-5A3E85E19E23}"/>
              </a:ext>
            </a:extLst>
          </p:cNvPr>
          <p:cNvSpPr txBox="1"/>
          <p:nvPr/>
        </p:nvSpPr>
        <p:spPr>
          <a:xfrm>
            <a:off x="7120272" y="3379921"/>
            <a:ext cx="378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Antonia Ilabaca – Gonzalo Ríos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410A05-8E78-C0D5-982A-E3AEABF863D5}"/>
              </a:ext>
            </a:extLst>
          </p:cNvPr>
          <p:cNvSpPr txBox="1"/>
          <p:nvPr/>
        </p:nvSpPr>
        <p:spPr>
          <a:xfrm>
            <a:off x="7120272" y="3971655"/>
            <a:ext cx="378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Doctorantes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Ingeniería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028C38-994D-4749-2719-D3A00AE0B43A}"/>
              </a:ext>
            </a:extLst>
          </p:cNvPr>
          <p:cNvSpPr txBox="1"/>
          <p:nvPr/>
        </p:nvSpPr>
        <p:spPr>
          <a:xfrm>
            <a:off x="7120272" y="4563389"/>
            <a:ext cx="378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Student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Chapter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– EII PUCV</a:t>
            </a:r>
          </a:p>
        </p:txBody>
      </p:sp>
    </p:spTree>
    <p:extLst>
      <p:ext uri="{BB962C8B-B14F-4D97-AF65-F5344CB8AC3E}">
        <p14:creationId xmlns:p14="http://schemas.microsoft.com/office/powerpoint/2010/main" val="211632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DBDB-B839-084E-5769-57426EA19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ágono 4">
            <a:extLst>
              <a:ext uri="{FF2B5EF4-FFF2-40B4-BE49-F238E27FC236}">
                <a16:creationId xmlns:a16="http://schemas.microsoft.com/office/drawing/2014/main" id="{8CED0B3E-D18B-A6A1-CEED-C2F9A21F6A6B}"/>
              </a:ext>
            </a:extLst>
          </p:cNvPr>
          <p:cNvSpPr/>
          <p:nvPr/>
        </p:nvSpPr>
        <p:spPr>
          <a:xfrm rot="2278349">
            <a:off x="-1983323" y="5944639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B9EF28EB-1A1E-6B35-0853-5143B22164D6}"/>
              </a:ext>
            </a:extLst>
          </p:cNvPr>
          <p:cNvSpPr/>
          <p:nvPr/>
        </p:nvSpPr>
        <p:spPr>
          <a:xfrm rot="2278349">
            <a:off x="-1983323" y="6884918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2735C2FE-7639-0EFE-CFCE-632F951CE15E}"/>
              </a:ext>
            </a:extLst>
          </p:cNvPr>
          <p:cNvSpPr/>
          <p:nvPr/>
        </p:nvSpPr>
        <p:spPr>
          <a:xfrm rot="2278349">
            <a:off x="-1983323" y="7825197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F6FB2E6F-A032-2183-506F-599FC5292A97}"/>
              </a:ext>
            </a:extLst>
          </p:cNvPr>
          <p:cNvSpPr/>
          <p:nvPr/>
        </p:nvSpPr>
        <p:spPr>
          <a:xfrm rot="2278349">
            <a:off x="-1155188" y="6414779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6E988431-867E-971C-BF43-F45BC2A14A26}"/>
              </a:ext>
            </a:extLst>
          </p:cNvPr>
          <p:cNvSpPr/>
          <p:nvPr/>
        </p:nvSpPr>
        <p:spPr>
          <a:xfrm rot="2278349">
            <a:off x="-1155188" y="7342118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134AA410-D552-8167-B261-C055C6F9A2B6}"/>
              </a:ext>
            </a:extLst>
          </p:cNvPr>
          <p:cNvSpPr/>
          <p:nvPr/>
        </p:nvSpPr>
        <p:spPr>
          <a:xfrm rot="2278349">
            <a:off x="-1155188" y="827377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CB3F4587-38E7-A2EB-3804-F871ECCE332B}"/>
              </a:ext>
            </a:extLst>
          </p:cNvPr>
          <p:cNvSpPr/>
          <p:nvPr/>
        </p:nvSpPr>
        <p:spPr>
          <a:xfrm rot="2278349">
            <a:off x="-2807973" y="5496066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AE36FCAA-42E3-31EC-4AB4-A88331A58947}"/>
              </a:ext>
            </a:extLst>
          </p:cNvPr>
          <p:cNvSpPr/>
          <p:nvPr/>
        </p:nvSpPr>
        <p:spPr>
          <a:xfrm rot="2278349">
            <a:off x="-2811458" y="6414779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EF6826E2-CBCD-8B42-E144-3EB1BCEE5401}"/>
              </a:ext>
            </a:extLst>
          </p:cNvPr>
          <p:cNvSpPr/>
          <p:nvPr/>
        </p:nvSpPr>
        <p:spPr>
          <a:xfrm rot="2278349">
            <a:off x="-2811459" y="7342118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60C54867-8509-713E-3D5A-E592DCCC0C2C}"/>
              </a:ext>
            </a:extLst>
          </p:cNvPr>
          <p:cNvSpPr/>
          <p:nvPr/>
        </p:nvSpPr>
        <p:spPr>
          <a:xfrm rot="2278349">
            <a:off x="-2811459" y="827377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054FEF7E-2D57-FDDE-88A9-DA7DCDB914F6}"/>
              </a:ext>
            </a:extLst>
          </p:cNvPr>
          <p:cNvSpPr/>
          <p:nvPr/>
        </p:nvSpPr>
        <p:spPr>
          <a:xfrm rot="2278349">
            <a:off x="-1983323" y="8765476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9C221306-9634-C771-BF7B-732E97253BA7}"/>
              </a:ext>
            </a:extLst>
          </p:cNvPr>
          <p:cNvSpPr/>
          <p:nvPr/>
        </p:nvSpPr>
        <p:spPr>
          <a:xfrm rot="2278349">
            <a:off x="497597" y="7333491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A3E1109E-FC29-5163-29DE-FEDC496B3471}"/>
              </a:ext>
            </a:extLst>
          </p:cNvPr>
          <p:cNvSpPr/>
          <p:nvPr/>
        </p:nvSpPr>
        <p:spPr>
          <a:xfrm rot="2278349">
            <a:off x="497597" y="827377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285E5C17-6CA6-ECA2-9BC3-0C6761119E17}"/>
              </a:ext>
            </a:extLst>
          </p:cNvPr>
          <p:cNvSpPr/>
          <p:nvPr/>
        </p:nvSpPr>
        <p:spPr>
          <a:xfrm rot="2278349">
            <a:off x="497597" y="9214049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Hexágono 27">
            <a:extLst>
              <a:ext uri="{FF2B5EF4-FFF2-40B4-BE49-F238E27FC236}">
                <a16:creationId xmlns:a16="http://schemas.microsoft.com/office/drawing/2014/main" id="{64346B2D-232D-1BB2-7B83-FA410D276F99}"/>
              </a:ext>
            </a:extLst>
          </p:cNvPr>
          <p:cNvSpPr/>
          <p:nvPr/>
        </p:nvSpPr>
        <p:spPr>
          <a:xfrm rot="2278349">
            <a:off x="1325732" y="7803631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Hexágono 28">
            <a:extLst>
              <a:ext uri="{FF2B5EF4-FFF2-40B4-BE49-F238E27FC236}">
                <a16:creationId xmlns:a16="http://schemas.microsoft.com/office/drawing/2014/main" id="{C0442AC2-1B5E-58B0-2A05-664A6CC6D8DD}"/>
              </a:ext>
            </a:extLst>
          </p:cNvPr>
          <p:cNvSpPr/>
          <p:nvPr/>
        </p:nvSpPr>
        <p:spPr>
          <a:xfrm rot="2278349">
            <a:off x="1325732" y="873097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C0156A56-7D46-DF14-0846-2ED9327711C2}"/>
              </a:ext>
            </a:extLst>
          </p:cNvPr>
          <p:cNvSpPr/>
          <p:nvPr/>
        </p:nvSpPr>
        <p:spPr>
          <a:xfrm rot="2278349">
            <a:off x="-327053" y="6884918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Hexágono 31">
            <a:extLst>
              <a:ext uri="{FF2B5EF4-FFF2-40B4-BE49-F238E27FC236}">
                <a16:creationId xmlns:a16="http://schemas.microsoft.com/office/drawing/2014/main" id="{A7AB1C0E-C653-3906-9AFC-E86B9E7AD67D}"/>
              </a:ext>
            </a:extLst>
          </p:cNvPr>
          <p:cNvSpPr/>
          <p:nvPr/>
        </p:nvSpPr>
        <p:spPr>
          <a:xfrm rot="2278349">
            <a:off x="-330538" y="7803631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Hexágono 32">
            <a:extLst>
              <a:ext uri="{FF2B5EF4-FFF2-40B4-BE49-F238E27FC236}">
                <a16:creationId xmlns:a16="http://schemas.microsoft.com/office/drawing/2014/main" id="{45E99A12-741B-B960-F7E5-14AD6EB3DAA2}"/>
              </a:ext>
            </a:extLst>
          </p:cNvPr>
          <p:cNvSpPr/>
          <p:nvPr/>
        </p:nvSpPr>
        <p:spPr>
          <a:xfrm rot="2278349">
            <a:off x="-330539" y="873097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Hexágono 35">
            <a:extLst>
              <a:ext uri="{FF2B5EF4-FFF2-40B4-BE49-F238E27FC236}">
                <a16:creationId xmlns:a16="http://schemas.microsoft.com/office/drawing/2014/main" id="{672F511D-5505-AC46-9703-139A06913B2C}"/>
              </a:ext>
            </a:extLst>
          </p:cNvPr>
          <p:cNvSpPr/>
          <p:nvPr/>
        </p:nvSpPr>
        <p:spPr>
          <a:xfrm rot="2278349">
            <a:off x="-3636108" y="500436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Hexágono 36">
            <a:extLst>
              <a:ext uri="{FF2B5EF4-FFF2-40B4-BE49-F238E27FC236}">
                <a16:creationId xmlns:a16="http://schemas.microsoft.com/office/drawing/2014/main" id="{D16F6273-87EC-4394-C376-1C60546FB55B}"/>
              </a:ext>
            </a:extLst>
          </p:cNvPr>
          <p:cNvSpPr/>
          <p:nvPr/>
        </p:nvSpPr>
        <p:spPr>
          <a:xfrm rot="2278349">
            <a:off x="-3636108" y="5944639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Hexágono 37">
            <a:extLst>
              <a:ext uri="{FF2B5EF4-FFF2-40B4-BE49-F238E27FC236}">
                <a16:creationId xmlns:a16="http://schemas.microsoft.com/office/drawing/2014/main" id="{34009DE5-E390-E536-ABEA-D1BFFF00EBF7}"/>
              </a:ext>
            </a:extLst>
          </p:cNvPr>
          <p:cNvSpPr/>
          <p:nvPr/>
        </p:nvSpPr>
        <p:spPr>
          <a:xfrm rot="2278349">
            <a:off x="-3636108" y="6884918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Hexágono 42">
            <a:extLst>
              <a:ext uri="{FF2B5EF4-FFF2-40B4-BE49-F238E27FC236}">
                <a16:creationId xmlns:a16="http://schemas.microsoft.com/office/drawing/2014/main" id="{48361ED5-735F-9134-97BE-C415FDADFC2C}"/>
              </a:ext>
            </a:extLst>
          </p:cNvPr>
          <p:cNvSpPr/>
          <p:nvPr/>
        </p:nvSpPr>
        <p:spPr>
          <a:xfrm rot="2278349">
            <a:off x="-3636108" y="7825197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Hexágono 43">
            <a:extLst>
              <a:ext uri="{FF2B5EF4-FFF2-40B4-BE49-F238E27FC236}">
                <a16:creationId xmlns:a16="http://schemas.microsoft.com/office/drawing/2014/main" id="{37AA097B-995F-9A8C-D696-6673851FE782}"/>
              </a:ext>
            </a:extLst>
          </p:cNvPr>
          <p:cNvSpPr/>
          <p:nvPr/>
        </p:nvSpPr>
        <p:spPr>
          <a:xfrm rot="2278349">
            <a:off x="-3636108" y="8765476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Hexágono 44">
            <a:extLst>
              <a:ext uri="{FF2B5EF4-FFF2-40B4-BE49-F238E27FC236}">
                <a16:creationId xmlns:a16="http://schemas.microsoft.com/office/drawing/2014/main" id="{40B5E17B-2FD5-E4A5-1627-DF200AE7F886}"/>
              </a:ext>
            </a:extLst>
          </p:cNvPr>
          <p:cNvSpPr/>
          <p:nvPr/>
        </p:nvSpPr>
        <p:spPr>
          <a:xfrm rot="2278349">
            <a:off x="-2811460" y="9205422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6" name="Hexágono 45">
            <a:extLst>
              <a:ext uri="{FF2B5EF4-FFF2-40B4-BE49-F238E27FC236}">
                <a16:creationId xmlns:a16="http://schemas.microsoft.com/office/drawing/2014/main" id="{B05CA70A-8A8D-2EE5-0825-7154487EF6E8}"/>
              </a:ext>
            </a:extLst>
          </p:cNvPr>
          <p:cNvSpPr/>
          <p:nvPr/>
        </p:nvSpPr>
        <p:spPr>
          <a:xfrm rot="2278349">
            <a:off x="-1155188" y="9214049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Hexágono 48">
            <a:extLst>
              <a:ext uri="{FF2B5EF4-FFF2-40B4-BE49-F238E27FC236}">
                <a16:creationId xmlns:a16="http://schemas.microsoft.com/office/drawing/2014/main" id="{DF642847-CA72-B241-B84B-8F6EA6D29D4B}"/>
              </a:ext>
            </a:extLst>
          </p:cNvPr>
          <p:cNvSpPr/>
          <p:nvPr/>
        </p:nvSpPr>
        <p:spPr>
          <a:xfrm rot="2278349">
            <a:off x="2140882" y="827377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Hexágono 49">
            <a:extLst>
              <a:ext uri="{FF2B5EF4-FFF2-40B4-BE49-F238E27FC236}">
                <a16:creationId xmlns:a16="http://schemas.microsoft.com/office/drawing/2014/main" id="{E3A6D354-1F19-7C9B-B7ED-C48498B6E2E5}"/>
              </a:ext>
            </a:extLst>
          </p:cNvPr>
          <p:cNvSpPr/>
          <p:nvPr/>
        </p:nvSpPr>
        <p:spPr>
          <a:xfrm rot="2278349">
            <a:off x="2969017" y="8730970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Hexágono 50">
            <a:extLst>
              <a:ext uri="{FF2B5EF4-FFF2-40B4-BE49-F238E27FC236}">
                <a16:creationId xmlns:a16="http://schemas.microsoft.com/office/drawing/2014/main" id="{9B59F835-1814-16BC-FA87-88028F3BAAAC}"/>
              </a:ext>
            </a:extLst>
          </p:cNvPr>
          <p:cNvSpPr/>
          <p:nvPr/>
        </p:nvSpPr>
        <p:spPr>
          <a:xfrm rot="2278349">
            <a:off x="2140881" y="9214049"/>
            <a:ext cx="257523" cy="222003"/>
          </a:xfrm>
          <a:prstGeom prst="hexagon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1CCD583D-FAC0-0F8C-84AF-97F899C7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520388"/>
            <a:ext cx="1980328" cy="664981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4EF7AC3A-ABD6-52F4-8A57-37725BF8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55391"/>
            <a:ext cx="1776084" cy="8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3F2B786-5711-3752-EC84-6AEF3FE52D61}"/>
              </a:ext>
            </a:extLst>
          </p:cNvPr>
          <p:cNvSpPr txBox="1"/>
          <p:nvPr/>
        </p:nvSpPr>
        <p:spPr>
          <a:xfrm>
            <a:off x="618079" y="1530581"/>
            <a:ext cx="742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Contenidos</a:t>
            </a:r>
            <a:endParaRPr lang="es-CL" sz="2800" b="1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F6C276-320C-6F8B-F4BF-1AC406E673EF}"/>
              </a:ext>
            </a:extLst>
          </p:cNvPr>
          <p:cNvSpPr txBox="1"/>
          <p:nvPr/>
        </p:nvSpPr>
        <p:spPr>
          <a:xfrm>
            <a:off x="790301" y="2312125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Introducción a los Modelos de Localización de Instalaciones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FA0183-321B-4C7A-724B-83CB3831C38A}"/>
              </a:ext>
            </a:extLst>
          </p:cNvPr>
          <p:cNvSpPr txBox="1"/>
          <p:nvPr/>
        </p:nvSpPr>
        <p:spPr>
          <a:xfrm>
            <a:off x="790301" y="304539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Problemas de cobertura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ACA765-8DBC-2339-9F0D-A83BF8E34ACB}"/>
              </a:ext>
            </a:extLst>
          </p:cNvPr>
          <p:cNvSpPr txBox="1"/>
          <p:nvPr/>
        </p:nvSpPr>
        <p:spPr>
          <a:xfrm>
            <a:off x="790301" y="3778655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Problemas de mediana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AC06B8BE-00E5-A1E3-E5EE-718DFDEC5C3F}"/>
              </a:ext>
            </a:extLst>
          </p:cNvPr>
          <p:cNvSpPr/>
          <p:nvPr/>
        </p:nvSpPr>
        <p:spPr>
          <a:xfrm>
            <a:off x="-900416" y="2712235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BF6DE550-2615-E2E6-96BD-08FC415E2A8B}"/>
              </a:ext>
            </a:extLst>
          </p:cNvPr>
          <p:cNvSpPr/>
          <p:nvPr/>
        </p:nvSpPr>
        <p:spPr>
          <a:xfrm>
            <a:off x="-900416" y="3491537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41BE91CC-71C5-20B5-FA4C-02A82B5CFE62}"/>
              </a:ext>
            </a:extLst>
          </p:cNvPr>
          <p:cNvSpPr/>
          <p:nvPr/>
        </p:nvSpPr>
        <p:spPr>
          <a:xfrm>
            <a:off x="-900416" y="4191619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461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A4712-09B9-A3A7-ED6F-1F25520E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A4D914C9-9177-61A0-0378-15DDFA32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520388"/>
            <a:ext cx="1980328" cy="664981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EEA81F64-0D47-BCA9-C384-3C93B1D8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55391"/>
            <a:ext cx="1776084" cy="8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3D33C2-A294-A094-336C-91643629243E}"/>
              </a:ext>
            </a:extLst>
          </p:cNvPr>
          <p:cNvSpPr txBox="1"/>
          <p:nvPr/>
        </p:nvSpPr>
        <p:spPr>
          <a:xfrm>
            <a:off x="790301" y="154973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Introducción a los modelos de localización de instalaciones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FE0631-81CA-97CE-C31F-E81D8859D181}"/>
              </a:ext>
            </a:extLst>
          </p:cNvPr>
          <p:cNvSpPr txBox="1"/>
          <p:nvPr/>
        </p:nvSpPr>
        <p:spPr>
          <a:xfrm>
            <a:off x="-11387185" y="304539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Describir un conjunto de datos en términos de análisis </a:t>
            </a:r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univariado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y multivariado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C71462-EF62-70EC-96CA-0AC6CA190360}"/>
              </a:ext>
            </a:extLst>
          </p:cNvPr>
          <p:cNvSpPr txBox="1"/>
          <p:nvPr/>
        </p:nvSpPr>
        <p:spPr>
          <a:xfrm>
            <a:off x="-11387185" y="3778655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Entender los elementos de las máquinas de soporte vectorial (SVM)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FD4D6A-49FD-BBDA-E7C2-4CFBA4A2F3AC}"/>
              </a:ext>
            </a:extLst>
          </p:cNvPr>
          <p:cNvSpPr txBox="1"/>
          <p:nvPr/>
        </p:nvSpPr>
        <p:spPr>
          <a:xfrm>
            <a:off x="-11387186" y="450686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Construir un modelo de clasificación a través de programación matemática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2594BE-1166-C48E-A8F3-05E95AF9271E}"/>
              </a:ext>
            </a:extLst>
          </p:cNvPr>
          <p:cNvSpPr txBox="1"/>
          <p:nvPr/>
        </p:nvSpPr>
        <p:spPr>
          <a:xfrm>
            <a:off x="-11387186" y="5243692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Evaluar el desempeño del modelo de clasificación construido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44A8C15-96A8-05F1-4562-B43AA8FFE52A}"/>
              </a:ext>
            </a:extLst>
          </p:cNvPr>
          <p:cNvSpPr/>
          <p:nvPr/>
        </p:nvSpPr>
        <p:spPr>
          <a:xfrm>
            <a:off x="-7056" y="1949840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5F8BAD14-8F76-88FE-A6A4-96913A47F877}"/>
              </a:ext>
            </a:extLst>
          </p:cNvPr>
          <p:cNvSpPr/>
          <p:nvPr/>
        </p:nvSpPr>
        <p:spPr>
          <a:xfrm>
            <a:off x="-13077902" y="3491537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CB8883A1-BBCA-8DE7-0B54-EF8B67BB1827}"/>
              </a:ext>
            </a:extLst>
          </p:cNvPr>
          <p:cNvSpPr/>
          <p:nvPr/>
        </p:nvSpPr>
        <p:spPr>
          <a:xfrm>
            <a:off x="-13077902" y="4191619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8DF476A4-BB5D-DACD-EBC0-813E652D8DA2}"/>
              </a:ext>
            </a:extLst>
          </p:cNvPr>
          <p:cNvSpPr/>
          <p:nvPr/>
        </p:nvSpPr>
        <p:spPr>
          <a:xfrm>
            <a:off x="-13077902" y="4892642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1BF737CF-0782-D9CE-741E-C937DF8A6D3D}"/>
              </a:ext>
            </a:extLst>
          </p:cNvPr>
          <p:cNvSpPr/>
          <p:nvPr/>
        </p:nvSpPr>
        <p:spPr>
          <a:xfrm>
            <a:off x="-13077902" y="5671626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D9780-6583-0899-D53A-CAC64ACC981C}"/>
              </a:ext>
            </a:extLst>
          </p:cNvPr>
          <p:cNvSpPr txBox="1"/>
          <p:nvPr/>
        </p:nvSpPr>
        <p:spPr>
          <a:xfrm>
            <a:off x="1059543" y="2529645"/>
            <a:ext cx="1047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las empresas u organizaciones instalan sus fábricas, sus centros de distribución, sus tiendas, etc.?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9D62FB-70C0-B965-8E3F-8DE99F67BADE}"/>
              </a:ext>
            </a:extLst>
          </p:cNvPr>
          <p:cNvSpPr txBox="1"/>
          <p:nvPr/>
        </p:nvSpPr>
        <p:spPr>
          <a:xfrm>
            <a:off x="1059543" y="3352590"/>
            <a:ext cx="104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factores afectan a mi decisión? ¿En qué afecta mi instalación a la calidad de vida?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3588B3-E60D-6114-D9E5-58D0DFBD75AB}"/>
              </a:ext>
            </a:extLst>
          </p:cNvPr>
          <p:cNvSpPr txBox="1"/>
          <p:nvPr/>
        </p:nvSpPr>
        <p:spPr>
          <a:xfrm>
            <a:off x="1059543" y="4261893"/>
            <a:ext cx="104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Buscar ubicaciones “optimas” ¿Qué quiere decir?</a:t>
            </a:r>
          </a:p>
        </p:txBody>
      </p:sp>
      <p:pic>
        <p:nvPicPr>
          <p:cNvPr id="5" name="Picture 4" descr="EDA On IRIS Dataset. On the way to explore machine learning… | by Tejal  Rohidas Khade | Medium">
            <a:extLst>
              <a:ext uri="{FF2B5EF4-FFF2-40B4-BE49-F238E27FC236}">
                <a16:creationId xmlns:a16="http://schemas.microsoft.com/office/drawing/2014/main" id="{8DF8DBFE-760A-CABA-1106-BE25B127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94" y="2714311"/>
            <a:ext cx="1953748" cy="20764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6" descr="K-Means Clustering of Iris Dataset">
            <a:extLst>
              <a:ext uri="{FF2B5EF4-FFF2-40B4-BE49-F238E27FC236}">
                <a16:creationId xmlns:a16="http://schemas.microsoft.com/office/drawing/2014/main" id="{7BFE2D93-259B-2A81-07F1-DD8D30F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360">
            <a:off x="16912166" y="4470896"/>
            <a:ext cx="2475200" cy="2087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0DDECE6-B114-690D-EBF4-FA9A57FAF729}"/>
              </a:ext>
            </a:extLst>
          </p:cNvPr>
          <p:cNvSpPr txBox="1"/>
          <p:nvPr/>
        </p:nvSpPr>
        <p:spPr>
          <a:xfrm>
            <a:off x="16206046" y="2474699"/>
            <a:ext cx="724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datos multivariante</a:t>
            </a:r>
          </a:p>
          <a:p>
            <a:endParaRPr lang="es-ES" dirty="0"/>
          </a:p>
          <a:p>
            <a:r>
              <a:rPr lang="es-ES" dirty="0"/>
              <a:t>Contiene 50 muestras de tres especies (</a:t>
            </a:r>
            <a:r>
              <a:rPr lang="es-ES" dirty="0" err="1"/>
              <a:t>Setosa</a:t>
            </a:r>
            <a:r>
              <a:rPr lang="es-ES" dirty="0"/>
              <a:t>, </a:t>
            </a:r>
            <a:r>
              <a:rPr lang="es-ES" dirty="0" err="1"/>
              <a:t>Virginica</a:t>
            </a:r>
            <a:r>
              <a:rPr lang="es-ES" dirty="0"/>
              <a:t> y </a:t>
            </a:r>
            <a:r>
              <a:rPr lang="es-ES" dirty="0" err="1"/>
              <a:t>Versicolor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Cuatro características por muestra (largo y ancho de sépalo y pétalo)</a:t>
            </a:r>
          </a:p>
        </p:txBody>
      </p:sp>
    </p:spTree>
    <p:extLst>
      <p:ext uri="{BB962C8B-B14F-4D97-AF65-F5344CB8AC3E}">
        <p14:creationId xmlns:p14="http://schemas.microsoft.com/office/powerpoint/2010/main" val="419471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A4712-09B9-A3A7-ED6F-1F25520E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A4D914C9-9177-61A0-0378-15DDFA32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520388"/>
            <a:ext cx="1980328" cy="664981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EEA81F64-0D47-BCA9-C384-3C93B1D8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55391"/>
            <a:ext cx="1776084" cy="8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3D33C2-A294-A094-336C-91643629243E}"/>
              </a:ext>
            </a:extLst>
          </p:cNvPr>
          <p:cNvSpPr txBox="1"/>
          <p:nvPr/>
        </p:nvSpPr>
        <p:spPr>
          <a:xfrm>
            <a:off x="790301" y="154973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Introducción a los modelos de localización de instalaciones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FE0631-81CA-97CE-C31F-E81D8859D181}"/>
              </a:ext>
            </a:extLst>
          </p:cNvPr>
          <p:cNvSpPr txBox="1"/>
          <p:nvPr/>
        </p:nvSpPr>
        <p:spPr>
          <a:xfrm>
            <a:off x="-11387185" y="304539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Describir un conjunto de datos en términos de análisis </a:t>
            </a:r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univariado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y multivariado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C71462-EF62-70EC-96CA-0AC6CA190360}"/>
              </a:ext>
            </a:extLst>
          </p:cNvPr>
          <p:cNvSpPr txBox="1"/>
          <p:nvPr/>
        </p:nvSpPr>
        <p:spPr>
          <a:xfrm>
            <a:off x="-11387185" y="3778655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Entender los elementos de las máquinas de soporte vectorial (SVM)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FD4D6A-49FD-BBDA-E7C2-4CFBA4A2F3AC}"/>
              </a:ext>
            </a:extLst>
          </p:cNvPr>
          <p:cNvSpPr txBox="1"/>
          <p:nvPr/>
        </p:nvSpPr>
        <p:spPr>
          <a:xfrm>
            <a:off x="-11387186" y="450686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Construir un modelo de clasificación a través de programación matemática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2594BE-1166-C48E-A8F3-05E95AF9271E}"/>
              </a:ext>
            </a:extLst>
          </p:cNvPr>
          <p:cNvSpPr txBox="1"/>
          <p:nvPr/>
        </p:nvSpPr>
        <p:spPr>
          <a:xfrm>
            <a:off x="-11387186" y="5243692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Evaluar el desempeño del modelo de clasificación construido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44A8C15-96A8-05F1-4562-B43AA8FFE52A}"/>
              </a:ext>
            </a:extLst>
          </p:cNvPr>
          <p:cNvSpPr/>
          <p:nvPr/>
        </p:nvSpPr>
        <p:spPr>
          <a:xfrm>
            <a:off x="-7056" y="1949840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5F8BAD14-8F76-88FE-A6A4-96913A47F877}"/>
              </a:ext>
            </a:extLst>
          </p:cNvPr>
          <p:cNvSpPr/>
          <p:nvPr/>
        </p:nvSpPr>
        <p:spPr>
          <a:xfrm>
            <a:off x="-13077902" y="3491537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CB8883A1-BBCA-8DE7-0B54-EF8B67BB1827}"/>
              </a:ext>
            </a:extLst>
          </p:cNvPr>
          <p:cNvSpPr/>
          <p:nvPr/>
        </p:nvSpPr>
        <p:spPr>
          <a:xfrm>
            <a:off x="-13077902" y="4191619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8DF476A4-BB5D-DACD-EBC0-813E652D8DA2}"/>
              </a:ext>
            </a:extLst>
          </p:cNvPr>
          <p:cNvSpPr/>
          <p:nvPr/>
        </p:nvSpPr>
        <p:spPr>
          <a:xfrm>
            <a:off x="-13077902" y="4892642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1BF737CF-0782-D9CE-741E-C937DF8A6D3D}"/>
              </a:ext>
            </a:extLst>
          </p:cNvPr>
          <p:cNvSpPr/>
          <p:nvPr/>
        </p:nvSpPr>
        <p:spPr>
          <a:xfrm>
            <a:off x="-13077902" y="5671626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D9780-6583-0899-D53A-CAC64ACC981C}"/>
              </a:ext>
            </a:extLst>
          </p:cNvPr>
          <p:cNvSpPr txBox="1"/>
          <p:nvPr/>
        </p:nvSpPr>
        <p:spPr>
          <a:xfrm>
            <a:off x="1059543" y="2529645"/>
            <a:ext cx="10477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optimalidad real es distinta a la matemática. Entonces, ¿Para qué modelamos estos problemas?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Entender mejor 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Puede que la localización sea un factor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Permite cuantificar el efecto de aspectos cualitativos</a:t>
            </a:r>
          </a:p>
          <a:p>
            <a:r>
              <a:rPr lang="es-ES" dirty="0"/>
              <a:t>¿Qué va a  afectar a mi modelo de localización?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Razón para localizar la instalación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Cantidad de instalaciones que se deben instalar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Espacio de 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Cantidad de datos, grado de acumulación, calidad de los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Horizonte de tiempo</a:t>
            </a:r>
          </a:p>
          <a:p>
            <a:endParaRPr lang="es-ES" dirty="0"/>
          </a:p>
        </p:txBody>
      </p:sp>
      <p:pic>
        <p:nvPicPr>
          <p:cNvPr id="5" name="Picture 4" descr="EDA On IRIS Dataset. On the way to explore machine learning… | by Tejal  Rohidas Khade | Medium">
            <a:extLst>
              <a:ext uri="{FF2B5EF4-FFF2-40B4-BE49-F238E27FC236}">
                <a16:creationId xmlns:a16="http://schemas.microsoft.com/office/drawing/2014/main" id="{8DF8DBFE-760A-CABA-1106-BE25B127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94" y="2714311"/>
            <a:ext cx="1953748" cy="20764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6" descr="K-Means Clustering of Iris Dataset">
            <a:extLst>
              <a:ext uri="{FF2B5EF4-FFF2-40B4-BE49-F238E27FC236}">
                <a16:creationId xmlns:a16="http://schemas.microsoft.com/office/drawing/2014/main" id="{7BFE2D93-259B-2A81-07F1-DD8D30F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360">
            <a:off x="16912166" y="4470896"/>
            <a:ext cx="2475200" cy="2087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0DDECE6-B114-690D-EBF4-FA9A57FAF729}"/>
              </a:ext>
            </a:extLst>
          </p:cNvPr>
          <p:cNvSpPr txBox="1"/>
          <p:nvPr/>
        </p:nvSpPr>
        <p:spPr>
          <a:xfrm>
            <a:off x="16206046" y="2474699"/>
            <a:ext cx="724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datos multivariante</a:t>
            </a:r>
          </a:p>
          <a:p>
            <a:endParaRPr lang="es-ES" dirty="0"/>
          </a:p>
          <a:p>
            <a:r>
              <a:rPr lang="es-ES" dirty="0"/>
              <a:t>Contiene 50 muestras de tres especies (</a:t>
            </a:r>
            <a:r>
              <a:rPr lang="es-ES" dirty="0" err="1"/>
              <a:t>Setosa</a:t>
            </a:r>
            <a:r>
              <a:rPr lang="es-ES" dirty="0"/>
              <a:t>, </a:t>
            </a:r>
            <a:r>
              <a:rPr lang="es-ES" dirty="0" err="1"/>
              <a:t>Virginica</a:t>
            </a:r>
            <a:r>
              <a:rPr lang="es-ES" dirty="0"/>
              <a:t> y </a:t>
            </a:r>
            <a:r>
              <a:rPr lang="es-ES" dirty="0" err="1"/>
              <a:t>Versicolor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Cuatro características por muestra (largo y ancho de sépalo y pétalo)</a:t>
            </a:r>
          </a:p>
        </p:txBody>
      </p:sp>
    </p:spTree>
    <p:extLst>
      <p:ext uri="{BB962C8B-B14F-4D97-AF65-F5344CB8AC3E}">
        <p14:creationId xmlns:p14="http://schemas.microsoft.com/office/powerpoint/2010/main" val="346405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A4712-09B9-A3A7-ED6F-1F25520E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A4D914C9-9177-61A0-0378-15DDFA32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520388"/>
            <a:ext cx="1980328" cy="664981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EEA81F64-0D47-BCA9-C384-3C93B1D8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55391"/>
            <a:ext cx="1776084" cy="8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3D33C2-A294-A094-336C-91643629243E}"/>
              </a:ext>
            </a:extLst>
          </p:cNvPr>
          <p:cNvSpPr txBox="1"/>
          <p:nvPr/>
        </p:nvSpPr>
        <p:spPr>
          <a:xfrm>
            <a:off x="790301" y="154973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Problemas de cobertura (SCP)- Definiciones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FE0631-81CA-97CE-C31F-E81D8859D181}"/>
              </a:ext>
            </a:extLst>
          </p:cNvPr>
          <p:cNvSpPr txBox="1"/>
          <p:nvPr/>
        </p:nvSpPr>
        <p:spPr>
          <a:xfrm>
            <a:off x="-11387185" y="304539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Describir un conjunto de datos en términos de análisis </a:t>
            </a:r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univariado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y multivariado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C71462-EF62-70EC-96CA-0AC6CA190360}"/>
              </a:ext>
            </a:extLst>
          </p:cNvPr>
          <p:cNvSpPr txBox="1"/>
          <p:nvPr/>
        </p:nvSpPr>
        <p:spPr>
          <a:xfrm>
            <a:off x="-11387185" y="3778655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Entender los elementos de las máquinas de soporte vectorial (SVM)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FD4D6A-49FD-BBDA-E7C2-4CFBA4A2F3AC}"/>
              </a:ext>
            </a:extLst>
          </p:cNvPr>
          <p:cNvSpPr txBox="1"/>
          <p:nvPr/>
        </p:nvSpPr>
        <p:spPr>
          <a:xfrm>
            <a:off x="-11387186" y="450686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Construir un modelo de clasificación a través de programación matemática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2594BE-1166-C48E-A8F3-05E95AF9271E}"/>
              </a:ext>
            </a:extLst>
          </p:cNvPr>
          <p:cNvSpPr txBox="1"/>
          <p:nvPr/>
        </p:nvSpPr>
        <p:spPr>
          <a:xfrm>
            <a:off x="-11387186" y="5252836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Evaluar el desempeño del modelo de clasificación construido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44A8C15-96A8-05F1-4562-B43AA8FFE52A}"/>
              </a:ext>
            </a:extLst>
          </p:cNvPr>
          <p:cNvSpPr/>
          <p:nvPr/>
        </p:nvSpPr>
        <p:spPr>
          <a:xfrm>
            <a:off x="-7056" y="1949840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5F8BAD14-8F76-88FE-A6A4-96913A47F877}"/>
              </a:ext>
            </a:extLst>
          </p:cNvPr>
          <p:cNvSpPr/>
          <p:nvPr/>
        </p:nvSpPr>
        <p:spPr>
          <a:xfrm>
            <a:off x="-13077902" y="3491537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CB8883A1-BBCA-8DE7-0B54-EF8B67BB1827}"/>
              </a:ext>
            </a:extLst>
          </p:cNvPr>
          <p:cNvSpPr/>
          <p:nvPr/>
        </p:nvSpPr>
        <p:spPr>
          <a:xfrm>
            <a:off x="-13077902" y="4191619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8DF476A4-BB5D-DACD-EBC0-813E652D8DA2}"/>
              </a:ext>
            </a:extLst>
          </p:cNvPr>
          <p:cNvSpPr/>
          <p:nvPr/>
        </p:nvSpPr>
        <p:spPr>
          <a:xfrm>
            <a:off x="-13077902" y="4892642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1BF737CF-0782-D9CE-741E-C937DF8A6D3D}"/>
              </a:ext>
            </a:extLst>
          </p:cNvPr>
          <p:cNvSpPr/>
          <p:nvPr/>
        </p:nvSpPr>
        <p:spPr>
          <a:xfrm>
            <a:off x="-13077902" y="5671626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42D9780-6583-0899-D53A-CAC64ACC981C}"/>
                  </a:ext>
                </a:extLst>
              </p:cNvPr>
              <p:cNvSpPr txBox="1"/>
              <p:nvPr/>
            </p:nvSpPr>
            <p:spPr>
              <a:xfrm>
                <a:off x="1059543" y="2529645"/>
                <a:ext cx="10477365" cy="29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Grafo: </a:t>
                </a:r>
                <a:r>
                  <a:rPr lang="es-ES" dirty="0"/>
                  <a:t>Un grafo es un par G(N,A), donde N es el conjunto de nodos de éste, y A el conjunto de arcos. Puede ser o no dirigido, en los sets </a:t>
                </a:r>
                <a:r>
                  <a:rPr lang="es-ES" dirty="0" err="1"/>
                  <a:t>covering</a:t>
                </a:r>
                <a:r>
                  <a:rPr lang="es-ES" dirty="0"/>
                  <a:t> </a:t>
                </a:r>
                <a:r>
                  <a:rPr lang="es-ES" dirty="0" err="1"/>
                  <a:t>problems</a:t>
                </a:r>
                <a:r>
                  <a:rPr lang="es-ES" dirty="0"/>
                  <a:t> suele ser un arco dirigido</a:t>
                </a:r>
              </a:p>
              <a:p>
                <a:r>
                  <a:rPr lang="es-ES" b="1" dirty="0"/>
                  <a:t>Distancias: </a:t>
                </a:r>
                <a:r>
                  <a:rPr lang="es-ES" dirty="0"/>
                  <a:t>Son atributos de los arcos, también pueden ser costos relativos a unidades monetarias. En Python se puede calcular la distancia euclidiana entre dos puntos y su distancia geodésica utilizando mapas satelitales como </a:t>
                </a:r>
                <a:r>
                  <a:rPr lang="es-ES" dirty="0" err="1"/>
                  <a:t>GoogleMaps</a:t>
                </a:r>
                <a:r>
                  <a:rPr lang="es-ES" dirty="0"/>
                  <a:t> u </a:t>
                </a:r>
                <a:r>
                  <a:rPr lang="es-ES" dirty="0" err="1"/>
                  <a:t>OpenStreetMaps</a:t>
                </a:r>
                <a:r>
                  <a:rPr lang="es-ES" dirty="0"/>
                  <a:t>. </a:t>
                </a:r>
              </a:p>
              <a:p>
                <a:r>
                  <a:rPr lang="es-ES" b="1" dirty="0"/>
                  <a:t>Cobertura: </a:t>
                </a:r>
                <a:r>
                  <a:rPr lang="es-ES" dirty="0"/>
                  <a:t> Es un parámetro asociado a cada nodo de demanda, donde si existiera una instalación en algún nodo j cubriría el nodo de demanda i. Puede denotarse como una distancia máxima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s-MX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s-MX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s-MX" b="1" dirty="0"/>
              </a:p>
              <a:p>
                <a:r>
                  <a:rPr lang="es-ES" dirty="0"/>
                  <a:t>O se puede utilizar un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" dirty="0"/>
                  <a:t>tales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dirty="0"/>
                  <a:t> si la demanda en i sería cubierta por la instalación en j. 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42D9780-6583-0899-D53A-CAC64ACC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43" y="2529645"/>
                <a:ext cx="10477365" cy="2930033"/>
              </a:xfrm>
              <a:prstGeom prst="rect">
                <a:avLst/>
              </a:prstGeom>
              <a:blipFill>
                <a:blip r:embed="rId4"/>
                <a:stretch>
                  <a:fillRect l="-524" t="-1040" b="-249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EDA On IRIS Dataset. On the way to explore machine learning… | by Tejal  Rohidas Khade | Medium">
            <a:extLst>
              <a:ext uri="{FF2B5EF4-FFF2-40B4-BE49-F238E27FC236}">
                <a16:creationId xmlns:a16="http://schemas.microsoft.com/office/drawing/2014/main" id="{8DF8DBFE-760A-CABA-1106-BE25B127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94" y="2714311"/>
            <a:ext cx="1953748" cy="20764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6" descr="K-Means Clustering of Iris Dataset">
            <a:extLst>
              <a:ext uri="{FF2B5EF4-FFF2-40B4-BE49-F238E27FC236}">
                <a16:creationId xmlns:a16="http://schemas.microsoft.com/office/drawing/2014/main" id="{7BFE2D93-259B-2A81-07F1-DD8D30F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360">
            <a:off x="16912166" y="4470896"/>
            <a:ext cx="2475200" cy="2087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0DDECE6-B114-690D-EBF4-FA9A57FAF729}"/>
              </a:ext>
            </a:extLst>
          </p:cNvPr>
          <p:cNvSpPr txBox="1"/>
          <p:nvPr/>
        </p:nvSpPr>
        <p:spPr>
          <a:xfrm>
            <a:off x="16206046" y="2474699"/>
            <a:ext cx="724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datos multivariante</a:t>
            </a:r>
          </a:p>
          <a:p>
            <a:endParaRPr lang="es-ES" dirty="0"/>
          </a:p>
          <a:p>
            <a:r>
              <a:rPr lang="es-ES" dirty="0"/>
              <a:t>Contiene 50 muestras de tres especies (</a:t>
            </a:r>
            <a:r>
              <a:rPr lang="es-ES" dirty="0" err="1"/>
              <a:t>Setosa</a:t>
            </a:r>
            <a:r>
              <a:rPr lang="es-ES" dirty="0"/>
              <a:t>, </a:t>
            </a:r>
            <a:r>
              <a:rPr lang="es-ES" dirty="0" err="1"/>
              <a:t>Virginica</a:t>
            </a:r>
            <a:r>
              <a:rPr lang="es-ES" dirty="0"/>
              <a:t> y </a:t>
            </a:r>
            <a:r>
              <a:rPr lang="es-ES" dirty="0" err="1"/>
              <a:t>Versicolor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Cuatro características por muestra (largo y ancho de sépalo y pétalo)</a:t>
            </a:r>
          </a:p>
        </p:txBody>
      </p:sp>
    </p:spTree>
    <p:extLst>
      <p:ext uri="{BB962C8B-B14F-4D97-AF65-F5344CB8AC3E}">
        <p14:creationId xmlns:p14="http://schemas.microsoft.com/office/powerpoint/2010/main" val="36295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A4712-09B9-A3A7-ED6F-1F25520E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A4D914C9-9177-61A0-0378-15DDFA32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520388"/>
            <a:ext cx="1980328" cy="664981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EEA81F64-0D47-BCA9-C384-3C93B1D8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55391"/>
            <a:ext cx="1776084" cy="8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3D33C2-A294-A094-336C-91643629243E}"/>
              </a:ext>
            </a:extLst>
          </p:cNvPr>
          <p:cNvSpPr txBox="1"/>
          <p:nvPr/>
        </p:nvSpPr>
        <p:spPr>
          <a:xfrm>
            <a:off x="790301" y="154973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Problemas de cobertura (SCP)- Modelo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FE0631-81CA-97CE-C31F-E81D8859D181}"/>
              </a:ext>
            </a:extLst>
          </p:cNvPr>
          <p:cNvSpPr txBox="1"/>
          <p:nvPr/>
        </p:nvSpPr>
        <p:spPr>
          <a:xfrm>
            <a:off x="-11387185" y="304539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Describir un conjunto de datos en términos de análisis </a:t>
            </a:r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univariado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y multivariado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C71462-EF62-70EC-96CA-0AC6CA190360}"/>
              </a:ext>
            </a:extLst>
          </p:cNvPr>
          <p:cNvSpPr txBox="1"/>
          <p:nvPr/>
        </p:nvSpPr>
        <p:spPr>
          <a:xfrm>
            <a:off x="-11387185" y="3778655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Entender los elementos de las máquinas de soporte vectorial (SVM)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FD4D6A-49FD-BBDA-E7C2-4CFBA4A2F3AC}"/>
              </a:ext>
            </a:extLst>
          </p:cNvPr>
          <p:cNvSpPr txBox="1"/>
          <p:nvPr/>
        </p:nvSpPr>
        <p:spPr>
          <a:xfrm>
            <a:off x="-11387186" y="450686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Construir un modelo de clasificación a través de programación matemática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2594BE-1166-C48E-A8F3-05E95AF9271E}"/>
              </a:ext>
            </a:extLst>
          </p:cNvPr>
          <p:cNvSpPr txBox="1"/>
          <p:nvPr/>
        </p:nvSpPr>
        <p:spPr>
          <a:xfrm>
            <a:off x="-11387186" y="5243692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Evaluar el desempeño del modelo de clasificación construido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44A8C15-96A8-05F1-4562-B43AA8FFE52A}"/>
              </a:ext>
            </a:extLst>
          </p:cNvPr>
          <p:cNvSpPr/>
          <p:nvPr/>
        </p:nvSpPr>
        <p:spPr>
          <a:xfrm>
            <a:off x="-7056" y="1949840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5F8BAD14-8F76-88FE-A6A4-96913A47F877}"/>
              </a:ext>
            </a:extLst>
          </p:cNvPr>
          <p:cNvSpPr/>
          <p:nvPr/>
        </p:nvSpPr>
        <p:spPr>
          <a:xfrm>
            <a:off x="-13077902" y="3491537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CB8883A1-BBCA-8DE7-0B54-EF8B67BB1827}"/>
              </a:ext>
            </a:extLst>
          </p:cNvPr>
          <p:cNvSpPr/>
          <p:nvPr/>
        </p:nvSpPr>
        <p:spPr>
          <a:xfrm>
            <a:off x="-13077902" y="4191619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8DF476A4-BB5D-DACD-EBC0-813E652D8DA2}"/>
              </a:ext>
            </a:extLst>
          </p:cNvPr>
          <p:cNvSpPr/>
          <p:nvPr/>
        </p:nvSpPr>
        <p:spPr>
          <a:xfrm>
            <a:off x="-13077902" y="4892642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1BF737CF-0782-D9CE-741E-C937DF8A6D3D}"/>
              </a:ext>
            </a:extLst>
          </p:cNvPr>
          <p:cNvSpPr/>
          <p:nvPr/>
        </p:nvSpPr>
        <p:spPr>
          <a:xfrm>
            <a:off x="-13077902" y="5671626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42D9780-6583-0899-D53A-CAC64ACC981C}"/>
                  </a:ext>
                </a:extLst>
              </p:cNvPr>
              <p:cNvSpPr txBox="1"/>
              <p:nvPr/>
            </p:nvSpPr>
            <p:spPr>
              <a:xfrm>
                <a:off x="459116" y="2791077"/>
                <a:ext cx="5590639" cy="237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/>
                  <a:t>Conjuntos y parámetros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: Conjunto de nodos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/>
                  <a:t>: Parámetro de cobertura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: costo de localizar una instalación en el nodo j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: Conjunto de posibles localizaciones</a:t>
                </a:r>
              </a:p>
              <a:p>
                <a:r>
                  <a:rPr lang="es-ES" b="1" dirty="0"/>
                  <a:t>Variables de decisión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: 1, si se localiza una instalación. 0, </a:t>
                </a:r>
                <a:r>
                  <a:rPr lang="es-ES" dirty="0" err="1"/>
                  <a:t>e.o.c</a:t>
                </a:r>
                <a:r>
                  <a:rPr lang="es-E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42D9780-6583-0899-D53A-CAC64ACC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6" y="2791077"/>
                <a:ext cx="5590639" cy="2375266"/>
              </a:xfrm>
              <a:prstGeom prst="rect">
                <a:avLst/>
              </a:prstGeom>
              <a:blipFill>
                <a:blip r:embed="rId4"/>
                <a:stretch>
                  <a:fillRect l="-872" t="-12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EDA On IRIS Dataset. On the way to explore machine learning… | by Tejal  Rohidas Khade | Medium">
            <a:extLst>
              <a:ext uri="{FF2B5EF4-FFF2-40B4-BE49-F238E27FC236}">
                <a16:creationId xmlns:a16="http://schemas.microsoft.com/office/drawing/2014/main" id="{8DF8DBFE-760A-CABA-1106-BE25B127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94" y="2714311"/>
            <a:ext cx="1953748" cy="20764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6" descr="K-Means Clustering of Iris Dataset">
            <a:extLst>
              <a:ext uri="{FF2B5EF4-FFF2-40B4-BE49-F238E27FC236}">
                <a16:creationId xmlns:a16="http://schemas.microsoft.com/office/drawing/2014/main" id="{7BFE2D93-259B-2A81-07F1-DD8D30F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360">
            <a:off x="16912166" y="4470896"/>
            <a:ext cx="2475200" cy="2087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0DDECE6-B114-690D-EBF4-FA9A57FAF729}"/>
              </a:ext>
            </a:extLst>
          </p:cNvPr>
          <p:cNvSpPr txBox="1"/>
          <p:nvPr/>
        </p:nvSpPr>
        <p:spPr>
          <a:xfrm>
            <a:off x="16206046" y="2474699"/>
            <a:ext cx="724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datos multivariante</a:t>
            </a:r>
          </a:p>
          <a:p>
            <a:endParaRPr lang="es-ES" dirty="0"/>
          </a:p>
          <a:p>
            <a:r>
              <a:rPr lang="es-ES" dirty="0"/>
              <a:t>Contiene 50 muestras de tres especies (</a:t>
            </a:r>
            <a:r>
              <a:rPr lang="es-ES" dirty="0" err="1"/>
              <a:t>Setosa</a:t>
            </a:r>
            <a:r>
              <a:rPr lang="es-ES" dirty="0"/>
              <a:t>, </a:t>
            </a:r>
            <a:r>
              <a:rPr lang="es-ES" dirty="0" err="1"/>
              <a:t>Virginica</a:t>
            </a:r>
            <a:r>
              <a:rPr lang="es-ES" dirty="0"/>
              <a:t> y </a:t>
            </a:r>
            <a:r>
              <a:rPr lang="es-ES" dirty="0" err="1"/>
              <a:t>Versicolor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Cuatro características por muestra (largo y ancho de sépalo y pétalo)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B755DA-A36A-BB81-163F-D75F127C8689}"/>
                  </a:ext>
                </a:extLst>
              </p:cNvPr>
              <p:cNvSpPr txBox="1"/>
              <p:nvPr/>
            </p:nvSpPr>
            <p:spPr>
              <a:xfrm>
                <a:off x="7738994" y="2235107"/>
                <a:ext cx="271382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     (1)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B755DA-A36A-BB81-163F-D75F127C8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994" y="2235107"/>
                <a:ext cx="2713820" cy="703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3F8A27-A8EA-576A-8703-1248A001D696}"/>
                  </a:ext>
                </a:extLst>
              </p:cNvPr>
              <p:cNvSpPr txBox="1"/>
              <p:nvPr/>
            </p:nvSpPr>
            <p:spPr>
              <a:xfrm>
                <a:off x="7552741" y="3009785"/>
                <a:ext cx="292253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≥1, ∀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         (2)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3F8A27-A8EA-576A-8703-1248A001D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741" y="3009785"/>
                <a:ext cx="2922530" cy="703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70E5FB-8AF4-E1ED-C81D-EF3443E7336E}"/>
                  </a:ext>
                </a:extLst>
              </p:cNvPr>
              <p:cNvSpPr txBox="1"/>
              <p:nvPr/>
            </p:nvSpPr>
            <p:spPr>
              <a:xfrm>
                <a:off x="7880187" y="4041962"/>
                <a:ext cx="257262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 (3)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70E5FB-8AF4-E1ED-C81D-EF3443E73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187" y="4041962"/>
                <a:ext cx="2572627" cy="299313"/>
              </a:xfrm>
              <a:prstGeom prst="rect">
                <a:avLst/>
              </a:prstGeom>
              <a:blipFill>
                <a:blip r:embed="rId9"/>
                <a:stretch>
                  <a:fillRect l="-948" r="-3081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A4712-09B9-A3A7-ED6F-1F25520E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A4D914C9-9177-61A0-0378-15DDFA32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520388"/>
            <a:ext cx="1980328" cy="664981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EEA81F64-0D47-BCA9-C384-3C93B1D8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55391"/>
            <a:ext cx="1776084" cy="8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3D33C2-A294-A094-336C-91643629243E}"/>
              </a:ext>
            </a:extLst>
          </p:cNvPr>
          <p:cNvSpPr txBox="1"/>
          <p:nvPr/>
        </p:nvSpPr>
        <p:spPr>
          <a:xfrm>
            <a:off x="823551" y="154973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Problemas de p-mediana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FE0631-81CA-97CE-C31F-E81D8859D181}"/>
              </a:ext>
            </a:extLst>
          </p:cNvPr>
          <p:cNvSpPr txBox="1"/>
          <p:nvPr/>
        </p:nvSpPr>
        <p:spPr>
          <a:xfrm>
            <a:off x="-11387185" y="304539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Describir un conjunto de datos en términos de análisis </a:t>
            </a:r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univariado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y multivariado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C71462-EF62-70EC-96CA-0AC6CA190360}"/>
              </a:ext>
            </a:extLst>
          </p:cNvPr>
          <p:cNvSpPr txBox="1"/>
          <p:nvPr/>
        </p:nvSpPr>
        <p:spPr>
          <a:xfrm>
            <a:off x="-11387185" y="3778655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Entender los elementos de las máquinas de soporte vectorial (SVM)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FD4D6A-49FD-BBDA-E7C2-4CFBA4A2F3AC}"/>
              </a:ext>
            </a:extLst>
          </p:cNvPr>
          <p:cNvSpPr txBox="1"/>
          <p:nvPr/>
        </p:nvSpPr>
        <p:spPr>
          <a:xfrm>
            <a:off x="-11387186" y="4506860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Construir un modelo de clasificación a través de programación matemática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2594BE-1166-C48E-A8F3-05E95AF9271E}"/>
              </a:ext>
            </a:extLst>
          </p:cNvPr>
          <p:cNvSpPr txBox="1"/>
          <p:nvPr/>
        </p:nvSpPr>
        <p:spPr>
          <a:xfrm>
            <a:off x="-11387186" y="5243692"/>
            <a:ext cx="10746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Evaluar el desempeño del modelo de clasificación construido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844A8C15-96A8-05F1-4562-B43AA8FFE52A}"/>
              </a:ext>
            </a:extLst>
          </p:cNvPr>
          <p:cNvSpPr/>
          <p:nvPr/>
        </p:nvSpPr>
        <p:spPr>
          <a:xfrm>
            <a:off x="-7056" y="1949840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5F8BAD14-8F76-88FE-A6A4-96913A47F877}"/>
              </a:ext>
            </a:extLst>
          </p:cNvPr>
          <p:cNvSpPr/>
          <p:nvPr/>
        </p:nvSpPr>
        <p:spPr>
          <a:xfrm>
            <a:off x="-13077902" y="3491537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CB8883A1-BBCA-8DE7-0B54-EF8B67BB1827}"/>
              </a:ext>
            </a:extLst>
          </p:cNvPr>
          <p:cNvSpPr/>
          <p:nvPr/>
        </p:nvSpPr>
        <p:spPr>
          <a:xfrm>
            <a:off x="-13077902" y="4191619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8DF476A4-BB5D-DACD-EBC0-813E652D8DA2}"/>
              </a:ext>
            </a:extLst>
          </p:cNvPr>
          <p:cNvSpPr/>
          <p:nvPr/>
        </p:nvSpPr>
        <p:spPr>
          <a:xfrm>
            <a:off x="-13077902" y="4892642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1BF737CF-0782-D9CE-741E-C937DF8A6D3D}"/>
              </a:ext>
            </a:extLst>
          </p:cNvPr>
          <p:cNvSpPr/>
          <p:nvPr/>
        </p:nvSpPr>
        <p:spPr>
          <a:xfrm>
            <a:off x="-13077902" y="5671626"/>
            <a:ext cx="3497802" cy="45719"/>
          </a:xfrm>
          <a:prstGeom prst="homePlate">
            <a:avLst/>
          </a:prstGeom>
          <a:solidFill>
            <a:srgbClr val="7F97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D9780-6583-0899-D53A-CAC64ACC981C}"/>
              </a:ext>
            </a:extLst>
          </p:cNvPr>
          <p:cNvSpPr txBox="1"/>
          <p:nvPr/>
        </p:nvSpPr>
        <p:spPr>
          <a:xfrm>
            <a:off x="811072" y="2047293"/>
            <a:ext cx="104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Localizar p instalaciones en una red, tal que el costo total de operación sea mínimo. </a:t>
            </a:r>
          </a:p>
        </p:txBody>
      </p:sp>
      <p:pic>
        <p:nvPicPr>
          <p:cNvPr id="5" name="Picture 4" descr="EDA On IRIS Dataset. On the way to explore machine learning… | by Tejal  Rohidas Khade | Medium">
            <a:extLst>
              <a:ext uri="{FF2B5EF4-FFF2-40B4-BE49-F238E27FC236}">
                <a16:creationId xmlns:a16="http://schemas.microsoft.com/office/drawing/2014/main" id="{8DF8DBFE-760A-CABA-1106-BE25B127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94" y="2714311"/>
            <a:ext cx="1953748" cy="20764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6" descr="K-Means Clustering of Iris Dataset">
            <a:extLst>
              <a:ext uri="{FF2B5EF4-FFF2-40B4-BE49-F238E27FC236}">
                <a16:creationId xmlns:a16="http://schemas.microsoft.com/office/drawing/2014/main" id="{7BFE2D93-259B-2A81-07F1-DD8D30F7A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4360">
            <a:off x="16912166" y="4470896"/>
            <a:ext cx="2475200" cy="2087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0DDECE6-B114-690D-EBF4-FA9A57FAF729}"/>
              </a:ext>
            </a:extLst>
          </p:cNvPr>
          <p:cNvSpPr txBox="1"/>
          <p:nvPr/>
        </p:nvSpPr>
        <p:spPr>
          <a:xfrm>
            <a:off x="16206046" y="2474699"/>
            <a:ext cx="724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datos multivariante</a:t>
            </a:r>
          </a:p>
          <a:p>
            <a:endParaRPr lang="es-ES" dirty="0"/>
          </a:p>
          <a:p>
            <a:r>
              <a:rPr lang="es-ES" dirty="0"/>
              <a:t>Contiene 50 muestras de tres especies (</a:t>
            </a:r>
            <a:r>
              <a:rPr lang="es-ES" dirty="0" err="1"/>
              <a:t>Setosa</a:t>
            </a:r>
            <a:r>
              <a:rPr lang="es-ES" dirty="0"/>
              <a:t>, </a:t>
            </a:r>
            <a:r>
              <a:rPr lang="es-ES" dirty="0" err="1"/>
              <a:t>Virginica</a:t>
            </a:r>
            <a:r>
              <a:rPr lang="es-ES" dirty="0"/>
              <a:t> y </a:t>
            </a:r>
            <a:r>
              <a:rPr lang="es-ES" dirty="0" err="1"/>
              <a:t>Versicolor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Cuatro características por muestra (largo y ancho de sépalo y pétalo)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6">
                <a:extLst>
                  <a:ext uri="{FF2B5EF4-FFF2-40B4-BE49-F238E27FC236}">
                    <a16:creationId xmlns:a16="http://schemas.microsoft.com/office/drawing/2014/main" id="{26A36529-EC9C-32BA-9960-20436968F617}"/>
                  </a:ext>
                </a:extLst>
              </p:cNvPr>
              <p:cNvSpPr txBox="1"/>
              <p:nvPr/>
            </p:nvSpPr>
            <p:spPr>
              <a:xfrm>
                <a:off x="459116" y="2791077"/>
                <a:ext cx="5590639" cy="348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b="1" dirty="0"/>
                  <a:t>Conjuntos y parámetros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dirty="0"/>
                  <a:t>: Conjunto de nodos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b="1" dirty="0"/>
                  <a:t>: </a:t>
                </a:r>
                <a:r>
                  <a:rPr lang="es-ES" dirty="0"/>
                  <a:t>Demanda en el nodo i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/>
                  <a:t>: Cantidad de instalaciones a localizar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/>
                  <a:t>: Distancia entre el nodo de demanda i y el sitio candidato j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1" dirty="0"/>
                  <a:t>Variables de decisión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/>
                  <a:t>: 1, si se localiza una instalación. 0, </a:t>
                </a:r>
                <a:r>
                  <a:rPr lang="es-ES" dirty="0" err="1"/>
                  <a:t>e.o.c</a:t>
                </a:r>
                <a:r>
                  <a:rPr lang="es-E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dirty="0"/>
                  <a:t>1, si se asigna la demanda del nodo i a la instalación localizada en el sitio candidato j. 0, </a:t>
                </a:r>
                <a:r>
                  <a:rPr lang="es-ES" dirty="0" err="1"/>
                  <a:t>e.o.c</a:t>
                </a:r>
                <a:r>
                  <a:rPr lang="es-E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</p:txBody>
          </p:sp>
        </mc:Choice>
        <mc:Fallback>
          <p:sp>
            <p:nvSpPr>
              <p:cNvPr id="2" name="CuadroTexto 6">
                <a:extLst>
                  <a:ext uri="{FF2B5EF4-FFF2-40B4-BE49-F238E27FC236}">
                    <a16:creationId xmlns:a16="http://schemas.microsoft.com/office/drawing/2014/main" id="{26A36529-EC9C-32BA-9960-20436968F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6" y="2791077"/>
                <a:ext cx="5590639" cy="3483261"/>
              </a:xfrm>
              <a:prstGeom prst="rect">
                <a:avLst/>
              </a:prstGeom>
              <a:blipFill>
                <a:blip r:embed="rId6"/>
                <a:stretch>
                  <a:fillRect l="-872" t="-8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D10CDF-C16C-2D3E-9F94-3E7D75A16FDB}"/>
                  </a:ext>
                </a:extLst>
              </p:cNvPr>
              <p:cNvSpPr txBox="1"/>
              <p:nvPr/>
            </p:nvSpPr>
            <p:spPr>
              <a:xfrm>
                <a:off x="7149449" y="2541128"/>
                <a:ext cx="352192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       (9)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D10CDF-C16C-2D3E-9F94-3E7D75A16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49" y="2541128"/>
                <a:ext cx="3521926" cy="672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4D48C-7E99-9D82-900A-2150948F9714}"/>
                  </a:ext>
                </a:extLst>
              </p:cNvPr>
              <p:cNvSpPr txBox="1"/>
              <p:nvPr/>
            </p:nvSpPr>
            <p:spPr>
              <a:xfrm>
                <a:off x="7412749" y="3292875"/>
                <a:ext cx="3363806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=1, 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            (10)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4D48C-7E99-9D82-900A-2150948F9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9" y="3292875"/>
                <a:ext cx="3363806" cy="7035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6A6A35-ABE3-05FD-3FA7-A91579B871B3}"/>
                  </a:ext>
                </a:extLst>
              </p:cNvPr>
              <p:cNvSpPr txBox="1"/>
              <p:nvPr/>
            </p:nvSpPr>
            <p:spPr>
              <a:xfrm>
                <a:off x="7412749" y="5243692"/>
                <a:ext cx="331642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             (13)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6A6A35-ABE3-05FD-3FA7-A91579B87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9" y="5243692"/>
                <a:ext cx="3316421" cy="299313"/>
              </a:xfrm>
              <a:prstGeom prst="rect">
                <a:avLst/>
              </a:prstGeom>
              <a:blipFill>
                <a:blip r:embed="rId9"/>
                <a:stretch>
                  <a:fillRect l="-735" r="-2390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D8CCAE-A250-66EB-20FC-079ACE62FBB7}"/>
                  </a:ext>
                </a:extLst>
              </p:cNvPr>
              <p:cNvSpPr txBox="1"/>
              <p:nvPr/>
            </p:nvSpPr>
            <p:spPr>
              <a:xfrm>
                <a:off x="7390882" y="3952027"/>
                <a:ext cx="336996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(11)</m:t>
                          </m:r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D8CCAE-A250-66EB-20FC-079ACE62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82" y="3952027"/>
                <a:ext cx="3369962" cy="7035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6BC1E8-6BDA-9C2A-C3E3-D8B90406381B}"/>
                  </a:ext>
                </a:extLst>
              </p:cNvPr>
              <p:cNvSpPr txBox="1"/>
              <p:nvPr/>
            </p:nvSpPr>
            <p:spPr>
              <a:xfrm>
                <a:off x="7390882" y="5783708"/>
                <a:ext cx="33451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(14)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6BC1E8-6BDA-9C2A-C3E3-D8B904063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82" y="5783708"/>
                <a:ext cx="3345147" cy="299313"/>
              </a:xfrm>
              <a:prstGeom prst="rect">
                <a:avLst/>
              </a:prstGeom>
              <a:blipFill>
                <a:blip r:embed="rId11"/>
                <a:stretch>
                  <a:fillRect l="-1457" r="-2186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177142-1EA8-4E73-F75E-78F1AC95898B}"/>
                  </a:ext>
                </a:extLst>
              </p:cNvPr>
              <p:cNvSpPr txBox="1"/>
              <p:nvPr/>
            </p:nvSpPr>
            <p:spPr>
              <a:xfrm>
                <a:off x="7404218" y="4735065"/>
                <a:ext cx="339298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             (12)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177142-1EA8-4E73-F75E-78F1AC9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18" y="4735065"/>
                <a:ext cx="3392980" cy="299313"/>
              </a:xfrm>
              <a:prstGeom prst="rect">
                <a:avLst/>
              </a:prstGeom>
              <a:blipFill>
                <a:blip r:embed="rId12"/>
                <a:stretch>
                  <a:fillRect l="-1439" r="-2338" b="-2653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12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677FC9A3-59B3-F709-1A4C-EEE4C8FBDF39}"/>
              </a:ext>
            </a:extLst>
          </p:cNvPr>
          <p:cNvSpPr txBox="1"/>
          <p:nvPr/>
        </p:nvSpPr>
        <p:spPr>
          <a:xfrm>
            <a:off x="2391694" y="1773458"/>
            <a:ext cx="8512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Optimization</a:t>
            </a:r>
            <a:r>
              <a:rPr lang="es-E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and data </a:t>
            </a:r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analysis</a:t>
            </a:r>
            <a:r>
              <a:rPr lang="es-E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with</a:t>
            </a:r>
            <a:r>
              <a:rPr lang="es-ES" sz="4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Python - </a:t>
            </a:r>
            <a:r>
              <a:rPr lang="es-ES" sz="4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Gurobi</a:t>
            </a:r>
            <a:endParaRPr lang="es-ES" sz="4000" b="1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pic>
        <p:nvPicPr>
          <p:cNvPr id="54" name="Imagen 53" descr="Logotipo&#10;&#10;Descripción generada automáticamente">
            <a:extLst>
              <a:ext uri="{FF2B5EF4-FFF2-40B4-BE49-F238E27FC236}">
                <a16:creationId xmlns:a16="http://schemas.microsoft.com/office/drawing/2014/main" id="{2175217B-FD1D-A740-031F-3D5A9992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6" y="355391"/>
            <a:ext cx="2784416" cy="934988"/>
          </a:xfrm>
          <a:prstGeom prst="rect">
            <a:avLst/>
          </a:prstGeom>
        </p:spPr>
      </p:pic>
      <p:pic>
        <p:nvPicPr>
          <p:cNvPr id="1026" name="Picture 2" descr="Admission - PONTIFICIA UNIVERSIDAD CATÓLICA DE VALPARÍSO">
            <a:extLst>
              <a:ext uri="{FF2B5EF4-FFF2-40B4-BE49-F238E27FC236}">
                <a16:creationId xmlns:a16="http://schemas.microsoft.com/office/drawing/2014/main" id="{2FCF14EB-B267-9DF5-C78A-3FE12081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419" y="341783"/>
            <a:ext cx="2294465" cy="107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eural Network Illustration 13869695 PNG">
            <a:extLst>
              <a:ext uri="{FF2B5EF4-FFF2-40B4-BE49-F238E27FC236}">
                <a16:creationId xmlns:a16="http://schemas.microsoft.com/office/drawing/2014/main" id="{B2E896CE-43C5-8BBA-FA76-6D506049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752231" y="2646954"/>
            <a:ext cx="6694249" cy="538802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4636927-F5B3-F23D-01F9-5A3E85E19E23}"/>
              </a:ext>
            </a:extLst>
          </p:cNvPr>
          <p:cNvSpPr txBox="1"/>
          <p:nvPr/>
        </p:nvSpPr>
        <p:spPr>
          <a:xfrm>
            <a:off x="7120272" y="3379921"/>
            <a:ext cx="378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Antonia Ilabaca – Gonzalo Ríos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410A05-8E78-C0D5-982A-E3AEABF863D5}"/>
              </a:ext>
            </a:extLst>
          </p:cNvPr>
          <p:cNvSpPr txBox="1"/>
          <p:nvPr/>
        </p:nvSpPr>
        <p:spPr>
          <a:xfrm>
            <a:off x="7120272" y="3971655"/>
            <a:ext cx="378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Doctorantes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Ingeniería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8028C38-994D-4749-2719-D3A00AE0B43A}"/>
              </a:ext>
            </a:extLst>
          </p:cNvPr>
          <p:cNvSpPr txBox="1"/>
          <p:nvPr/>
        </p:nvSpPr>
        <p:spPr>
          <a:xfrm>
            <a:off x="7120272" y="4563389"/>
            <a:ext cx="378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Student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</a:t>
            </a:r>
            <a:r>
              <a:rPr lang="es-CL" sz="20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Chapter</a:t>
            </a:r>
            <a:r>
              <a:rPr lang="es-CL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– EII PUCV</a:t>
            </a:r>
          </a:p>
        </p:txBody>
      </p:sp>
    </p:spTree>
    <p:extLst>
      <p:ext uri="{BB962C8B-B14F-4D97-AF65-F5344CB8AC3E}">
        <p14:creationId xmlns:p14="http://schemas.microsoft.com/office/powerpoint/2010/main" val="349582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978</Words>
  <Application>Microsoft Office PowerPoint</Application>
  <PresentationFormat>Panorámica</PresentationFormat>
  <Paragraphs>105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Ríos</dc:creator>
  <cp:lastModifiedBy>Antonia Ilabaca</cp:lastModifiedBy>
  <cp:revision>25</cp:revision>
  <dcterms:created xsi:type="dcterms:W3CDTF">2024-02-29T02:50:57Z</dcterms:created>
  <dcterms:modified xsi:type="dcterms:W3CDTF">2024-03-14T14:44:31Z</dcterms:modified>
</cp:coreProperties>
</file>