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DBS FINAL Proje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DDBS FINAL Project</a:t>
            </a: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Wentao Guo     </a:t>
            </a:r>
            <a:r>
              <a:rPr lang="en-US" dirty="0" err="1"/>
              <a:t>Haoshen</a:t>
            </a:r>
            <a:r>
              <a:rPr lang="en-US" dirty="0"/>
              <a:t> Li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onitoring the running status of DBMS server"/>
          <p:cNvSpPr txBox="1">
            <a:spLocks noGrp="1"/>
          </p:cNvSpPr>
          <p:nvPr>
            <p:ph type="title"/>
          </p:nvPr>
        </p:nvSpPr>
        <p:spPr>
          <a:xfrm>
            <a:off x="1271203" y="592672"/>
            <a:ext cx="21841594" cy="2145734"/>
          </a:xfrm>
          <a:prstGeom prst="rect">
            <a:avLst/>
          </a:prstGeom>
        </p:spPr>
        <p:txBody>
          <a:bodyPr/>
          <a:lstStyle>
            <a:lvl1pPr defTabSz="2316421">
              <a:defRPr sz="8075" spc="-161"/>
            </a:lvl1pPr>
          </a:lstStyle>
          <a:p>
            <a:r>
              <a:t>Monitoring the running status of DBMS server</a:t>
            </a:r>
          </a:p>
        </p:txBody>
      </p:sp>
      <p:sp>
        <p:nvSpPr>
          <p:cNvPr id="233" name="Rectangle"/>
          <p:cNvSpPr/>
          <p:nvPr/>
        </p:nvSpPr>
        <p:spPr>
          <a:xfrm>
            <a:off x="33820" y="2886667"/>
            <a:ext cx="4341673" cy="155371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Server status"/>
          <p:cNvSpPr txBox="1"/>
          <p:nvPr/>
        </p:nvSpPr>
        <p:spPr>
          <a:xfrm>
            <a:off x="4906177" y="3277822"/>
            <a:ext cx="3638741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EFF25"/>
                </a:solidFill>
              </a:defRPr>
            </a:lvl1pPr>
          </a:lstStyle>
          <a:p>
            <a:r>
              <a:t>Server status </a:t>
            </a:r>
          </a:p>
        </p:txBody>
      </p:sp>
      <p:sp>
        <p:nvSpPr>
          <p:cNvPr id="235" name="Rectangle"/>
          <p:cNvSpPr/>
          <p:nvPr/>
        </p:nvSpPr>
        <p:spPr>
          <a:xfrm>
            <a:off x="33820" y="4468901"/>
            <a:ext cx="13222554" cy="950904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6" name="Database status"/>
          <p:cNvSpPr txBox="1"/>
          <p:nvPr/>
        </p:nvSpPr>
        <p:spPr>
          <a:xfrm>
            <a:off x="13546569" y="4380058"/>
            <a:ext cx="4422840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EFF25"/>
                </a:solidFill>
              </a:defRPr>
            </a:lvl1pPr>
          </a:lstStyle>
          <a:p>
            <a:r>
              <a:t>Database status </a:t>
            </a:r>
          </a:p>
        </p:txBody>
      </p:sp>
      <p:sp>
        <p:nvSpPr>
          <p:cNvPr id="237" name="Rectangle"/>
          <p:cNvSpPr/>
          <p:nvPr/>
        </p:nvSpPr>
        <p:spPr>
          <a:xfrm>
            <a:off x="468789" y="6349999"/>
            <a:ext cx="23840171" cy="4897060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8" name="Collection status"/>
          <p:cNvSpPr txBox="1"/>
          <p:nvPr/>
        </p:nvSpPr>
        <p:spPr>
          <a:xfrm>
            <a:off x="10193743" y="12164553"/>
            <a:ext cx="4390264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EFF25"/>
                </a:solidFill>
              </a:defRPr>
            </a:lvl1pPr>
          </a:lstStyle>
          <a:p>
            <a:r>
              <a:t>Collection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8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8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1" animBg="1" advAuto="0"/>
      <p:bldP spid="234" grpId="2" animBg="1" advAuto="0"/>
      <p:bldP spid="235" grpId="3" animBg="1" advAuto="0"/>
      <p:bldP spid="236" grpId="4" animBg="1" advAuto="0"/>
      <p:bldP spid="237" grpId="5" animBg="1" advAuto="0"/>
      <p:bldP spid="238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dvanced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Functions </a:t>
            </a:r>
          </a:p>
        </p:txBody>
      </p:sp>
      <p:sp>
        <p:nvSpPr>
          <p:cNvPr id="24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Data mig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migration </a:t>
            </a:r>
          </a:p>
          <a:p>
            <a:r>
              <a:t>Drop server at will </a:t>
            </a:r>
          </a:p>
          <a:p>
            <a:r>
              <a:t>Server status </a:t>
            </a:r>
          </a:p>
          <a:p>
            <a:r>
              <a:t>Add new servers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ata mig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migration </a:t>
            </a:r>
          </a:p>
        </p:txBody>
      </p:sp>
      <p:sp>
        <p:nvSpPr>
          <p:cNvPr id="24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tart new mongo node…"/>
          <p:cNvSpPr txBox="1">
            <a:spLocks noGrp="1"/>
          </p:cNvSpPr>
          <p:nvPr>
            <p:ph type="body" sz="half" idx="1"/>
          </p:nvPr>
        </p:nvSpPr>
        <p:spPr>
          <a:xfrm>
            <a:off x="13767373" y="3918137"/>
            <a:ext cx="9410127" cy="8586379"/>
          </a:xfrm>
          <a:prstGeom prst="rect">
            <a:avLst/>
          </a:prstGeom>
        </p:spPr>
        <p:txBody>
          <a:bodyPr/>
          <a:lstStyle/>
          <a:p>
            <a:r>
              <a:t>Start new mongo node</a:t>
            </a:r>
          </a:p>
          <a:p>
            <a:r>
              <a:t>Check server status</a:t>
            </a:r>
          </a:p>
          <a:p>
            <a:r>
              <a:t>Combine the original 2 sites' data -- User, Article, Read, Popular-Rank, Be-Read</a:t>
            </a:r>
          </a:p>
          <a:p>
            <a:r>
              <a:t>Bulk insert to the new site</a:t>
            </a:r>
          </a:p>
          <a:p>
            <a:r>
              <a:t>Let new site report its status</a:t>
            </a:r>
          </a:p>
        </p:txBody>
      </p:sp>
      <p:sp>
        <p:nvSpPr>
          <p:cNvPr id="247" name="DBMS1"/>
          <p:cNvSpPr/>
          <p:nvPr/>
        </p:nvSpPr>
        <p:spPr>
          <a:xfrm>
            <a:off x="2054586" y="4730102"/>
            <a:ext cx="2245735" cy="21001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DBMS1</a:t>
            </a:r>
          </a:p>
        </p:txBody>
      </p:sp>
      <p:sp>
        <p:nvSpPr>
          <p:cNvPr id="248" name="New site"/>
          <p:cNvSpPr/>
          <p:nvPr/>
        </p:nvSpPr>
        <p:spPr>
          <a:xfrm>
            <a:off x="8097268" y="6960210"/>
            <a:ext cx="2725132" cy="250223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New site </a:t>
            </a:r>
          </a:p>
        </p:txBody>
      </p:sp>
      <p:sp>
        <p:nvSpPr>
          <p:cNvPr id="249" name="DBMS2"/>
          <p:cNvSpPr/>
          <p:nvPr/>
        </p:nvSpPr>
        <p:spPr>
          <a:xfrm>
            <a:off x="2054586" y="9667550"/>
            <a:ext cx="2245735" cy="21001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DBMS2</a:t>
            </a:r>
          </a:p>
        </p:txBody>
      </p:sp>
      <p:sp>
        <p:nvSpPr>
          <p:cNvPr id="250" name="Line"/>
          <p:cNvSpPr/>
          <p:nvPr/>
        </p:nvSpPr>
        <p:spPr>
          <a:xfrm>
            <a:off x="4992988" y="6237069"/>
            <a:ext cx="2720190" cy="124484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1" name="Line"/>
          <p:cNvSpPr/>
          <p:nvPr/>
        </p:nvSpPr>
        <p:spPr>
          <a:xfrm flipV="1">
            <a:off x="4993094" y="9216678"/>
            <a:ext cx="2720014" cy="12551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rop server at wi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Drop server at will </a:t>
            </a:r>
          </a:p>
        </p:txBody>
      </p:sp>
      <p:sp>
        <p:nvSpPr>
          <p:cNvPr id="255" name="Drop secondary node at will…"/>
          <p:cNvSpPr txBox="1">
            <a:spLocks noGrp="1"/>
          </p:cNvSpPr>
          <p:nvPr>
            <p:ph type="body" sz="quarter" idx="1"/>
          </p:nvPr>
        </p:nvSpPr>
        <p:spPr>
          <a:xfrm>
            <a:off x="14571769" y="4611361"/>
            <a:ext cx="8913790" cy="6708315"/>
          </a:xfrm>
          <a:prstGeom prst="rect">
            <a:avLst/>
          </a:prstGeom>
        </p:spPr>
        <p:txBody>
          <a:bodyPr/>
          <a:lstStyle/>
          <a:p>
            <a:r>
              <a:t>Drop secondary node at will</a:t>
            </a:r>
          </a:p>
          <a:p>
            <a:r>
              <a:t>Drop primary node with the help of arbiter (drop two servers at most)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2271167" y="4014422"/>
            <a:ext cx="7204726" cy="7276990"/>
            <a:chOff x="0" y="0"/>
            <a:chExt cx="7204724" cy="7276988"/>
          </a:xfrm>
        </p:grpSpPr>
        <p:sp>
          <p:nvSpPr>
            <p:cNvPr id="256" name="Config sever"/>
            <p:cNvSpPr/>
            <p:nvPr/>
          </p:nvSpPr>
          <p:spPr>
            <a:xfrm>
              <a:off x="0" y="5994953"/>
              <a:ext cx="2019793" cy="12820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Config sever</a:t>
              </a:r>
            </a:p>
          </p:txBody>
        </p:sp>
        <p:sp>
          <p:nvSpPr>
            <p:cNvPr id="257" name="Config sever"/>
            <p:cNvSpPr/>
            <p:nvPr/>
          </p:nvSpPr>
          <p:spPr>
            <a:xfrm>
              <a:off x="2592465" y="5994953"/>
              <a:ext cx="2019794" cy="12820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Config sever</a:t>
              </a:r>
            </a:p>
          </p:txBody>
        </p:sp>
        <p:sp>
          <p:nvSpPr>
            <p:cNvPr id="258" name="Config sever"/>
            <p:cNvSpPr/>
            <p:nvPr/>
          </p:nvSpPr>
          <p:spPr>
            <a:xfrm>
              <a:off x="5184931" y="5994953"/>
              <a:ext cx="2019793" cy="128203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Config sever</a:t>
              </a:r>
            </a:p>
          </p:txBody>
        </p:sp>
        <p:sp>
          <p:nvSpPr>
            <p:cNvPr id="259" name="Router"/>
            <p:cNvSpPr/>
            <p:nvPr/>
          </p:nvSpPr>
          <p:spPr>
            <a:xfrm>
              <a:off x="2890245" y="3324359"/>
              <a:ext cx="1785793" cy="1356108"/>
            </a:xfrm>
            <a:prstGeom prst="pentagon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Router</a:t>
              </a:r>
            </a:p>
          </p:txBody>
        </p:sp>
        <p:sp>
          <p:nvSpPr>
            <p:cNvPr id="260" name="Line"/>
            <p:cNvSpPr/>
            <p:nvPr/>
          </p:nvSpPr>
          <p:spPr>
            <a:xfrm flipH="1">
              <a:off x="1491076" y="4452666"/>
              <a:ext cx="1375620" cy="13756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3602361" y="4784671"/>
              <a:ext cx="1" cy="110607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4518809" y="4452666"/>
              <a:ext cx="1375621" cy="13756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Primary node…"/>
            <p:cNvSpPr/>
            <p:nvPr/>
          </p:nvSpPr>
          <p:spPr>
            <a:xfrm>
              <a:off x="621324" y="0"/>
              <a:ext cx="6158202" cy="3339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1356"/>
                  </a:lnTo>
                  <a:lnTo>
                    <a:pt x="9813" y="11356"/>
                  </a:lnTo>
                  <a:lnTo>
                    <a:pt x="11175" y="21600"/>
                  </a:lnTo>
                  <a:lnTo>
                    <a:pt x="12540" y="11356"/>
                  </a:lnTo>
                  <a:lnTo>
                    <a:pt x="21600" y="11356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25500">
                <a:defRPr sz="27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dirty="0"/>
                <a:t>Primary node</a:t>
              </a:r>
              <a:r>
                <a:rPr lang="en-US" dirty="0"/>
                <a:t>  </a:t>
              </a:r>
              <a:r>
                <a:rPr dirty="0"/>
                <a:t>Secondary</a:t>
              </a:r>
              <a:r>
                <a:rPr lang="en-US" dirty="0"/>
                <a:t> </a:t>
              </a:r>
              <a:r>
                <a:rPr dirty="0"/>
                <a:t>node</a:t>
              </a:r>
            </a:p>
            <a:p>
              <a:pPr algn="l" defTabSz="825500">
                <a:defRPr sz="27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dirty="0"/>
                <a:t>Secondary node</a:t>
              </a:r>
            </a:p>
          </p:txBody>
        </p:sp>
      </p:grpSp>
      <p:sp>
        <p:nvSpPr>
          <p:cNvPr id="265" name="Arbiter"/>
          <p:cNvSpPr/>
          <p:nvPr/>
        </p:nvSpPr>
        <p:spPr>
          <a:xfrm>
            <a:off x="8165598" y="4378441"/>
            <a:ext cx="4112637" cy="1300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8" y="0"/>
                </a:moveTo>
                <a:cubicBezTo>
                  <a:pt x="11786" y="0"/>
                  <a:pt x="11580" y="486"/>
                  <a:pt x="11580" y="1083"/>
                </a:cubicBezTo>
                <a:lnTo>
                  <a:pt x="11580" y="9487"/>
                </a:lnTo>
                <a:lnTo>
                  <a:pt x="0" y="11646"/>
                </a:lnTo>
                <a:lnTo>
                  <a:pt x="11580" y="13806"/>
                </a:lnTo>
                <a:lnTo>
                  <a:pt x="11580" y="20523"/>
                </a:lnTo>
                <a:cubicBezTo>
                  <a:pt x="11580" y="21120"/>
                  <a:pt x="11786" y="21600"/>
                  <a:pt x="12038" y="21600"/>
                </a:cubicBezTo>
                <a:lnTo>
                  <a:pt x="21144" y="21600"/>
                </a:lnTo>
                <a:cubicBezTo>
                  <a:pt x="21397" y="21600"/>
                  <a:pt x="21600" y="21120"/>
                  <a:pt x="21600" y="20523"/>
                </a:cubicBezTo>
                <a:lnTo>
                  <a:pt x="21600" y="1083"/>
                </a:lnTo>
                <a:cubicBezTo>
                  <a:pt x="21600" y="486"/>
                  <a:pt x="21397" y="0"/>
                  <a:pt x="21144" y="0"/>
                </a:cubicBezTo>
                <a:lnTo>
                  <a:pt x="120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                  </a:t>
            </a:r>
            <a:r>
              <a:rPr dirty="0"/>
              <a:t>Arbiter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Add new serv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 new servers</a:t>
            </a:r>
          </a:p>
        </p:txBody>
      </p:sp>
      <p:sp>
        <p:nvSpPr>
          <p:cNvPr id="269" name="Start a new server…"/>
          <p:cNvSpPr txBox="1">
            <a:spLocks noGrp="1"/>
          </p:cNvSpPr>
          <p:nvPr>
            <p:ph type="body" sz="half" idx="1"/>
          </p:nvPr>
        </p:nvSpPr>
        <p:spPr>
          <a:xfrm>
            <a:off x="12399354" y="4051361"/>
            <a:ext cx="8314393" cy="8650297"/>
          </a:xfrm>
          <a:prstGeom prst="rect">
            <a:avLst/>
          </a:prstGeom>
        </p:spPr>
        <p:txBody>
          <a:bodyPr/>
          <a:lstStyle/>
          <a:p>
            <a:r>
              <a:t>Start a new server</a:t>
            </a:r>
          </a:p>
          <a:p>
            <a:r>
              <a:t>Add configuration in the old primary node </a:t>
            </a:r>
          </a:p>
          <a:p>
            <a:r>
              <a:t>Report status of the new server </a:t>
            </a:r>
          </a:p>
        </p:txBody>
      </p:sp>
      <p:sp>
        <p:nvSpPr>
          <p:cNvPr id="270" name="Primary node…"/>
          <p:cNvSpPr/>
          <p:nvPr/>
        </p:nvSpPr>
        <p:spPr>
          <a:xfrm>
            <a:off x="2548902" y="5124506"/>
            <a:ext cx="5161219" cy="34669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3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Primary node</a:t>
            </a:r>
          </a:p>
          <a:p>
            <a:pPr algn="l" defTabSz="825500">
              <a:defRPr sz="3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Secondary node</a:t>
            </a:r>
          </a:p>
          <a:p>
            <a:pPr algn="l" defTabSz="825500">
              <a:defRPr sz="3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Secondary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Requirements </a:t>
            </a:r>
          </a:p>
        </p:txBody>
      </p:sp>
      <p:sp>
        <p:nvSpPr>
          <p:cNvPr id="156" name="Basic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Basic </a:t>
            </a:r>
          </a:p>
        </p:txBody>
      </p:sp>
      <p:sp>
        <p:nvSpPr>
          <p:cNvPr id="157" name="Bulk data loading with data partitioning and replica conside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Bulk data loading with data partitioning and replica consideration </a:t>
            </a:r>
          </a:p>
          <a:p>
            <a:r>
              <a:t>Efficient execution of data insert, update, and queries</a:t>
            </a:r>
          </a:p>
          <a:p>
            <a:r>
              <a:t>Monitoring the running status of DBMS servers, including its managed data(amount and location), workload, etc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fig sever"/>
          <p:cNvSpPr/>
          <p:nvPr/>
        </p:nvSpPr>
        <p:spPr>
          <a:xfrm>
            <a:off x="2504825" y="9469460"/>
            <a:ext cx="2646729" cy="167997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Config sever</a:t>
            </a:r>
          </a:p>
        </p:txBody>
      </p:sp>
      <p:sp>
        <p:nvSpPr>
          <p:cNvPr id="160" name="Config sever"/>
          <p:cNvSpPr/>
          <p:nvPr/>
        </p:nvSpPr>
        <p:spPr>
          <a:xfrm>
            <a:off x="5901982" y="9469460"/>
            <a:ext cx="2646729" cy="167997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Config sever</a:t>
            </a:r>
          </a:p>
        </p:txBody>
      </p:sp>
      <p:sp>
        <p:nvSpPr>
          <p:cNvPr id="161" name="Config sever"/>
          <p:cNvSpPr/>
          <p:nvPr/>
        </p:nvSpPr>
        <p:spPr>
          <a:xfrm>
            <a:off x="9299139" y="9469460"/>
            <a:ext cx="2646729" cy="1679974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Config sever</a:t>
            </a:r>
          </a:p>
        </p:txBody>
      </p:sp>
      <p:sp>
        <p:nvSpPr>
          <p:cNvPr id="162" name="Router"/>
          <p:cNvSpPr/>
          <p:nvPr/>
        </p:nvSpPr>
        <p:spPr>
          <a:xfrm>
            <a:off x="6142562" y="5969926"/>
            <a:ext cx="2165565" cy="1777039"/>
          </a:xfrm>
          <a:prstGeom prst="pentagon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Router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4458726" y="7448453"/>
            <a:ext cx="1802607" cy="180260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>
            <a:off x="7225346" y="7883512"/>
            <a:ext cx="1" cy="14494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5" name="Line"/>
          <p:cNvSpPr/>
          <p:nvPr/>
        </p:nvSpPr>
        <p:spPr>
          <a:xfrm>
            <a:off x="8426256" y="7448454"/>
            <a:ext cx="1802607" cy="180260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Manager"/>
          <p:cNvSpPr/>
          <p:nvPr/>
        </p:nvSpPr>
        <p:spPr>
          <a:xfrm>
            <a:off x="15339970" y="2117690"/>
            <a:ext cx="6106665" cy="3053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Manager </a:t>
            </a:r>
          </a:p>
        </p:txBody>
      </p:sp>
      <p:sp>
        <p:nvSpPr>
          <p:cNvPr id="168" name="Redis"/>
          <p:cNvSpPr/>
          <p:nvPr/>
        </p:nvSpPr>
        <p:spPr>
          <a:xfrm>
            <a:off x="15995441" y="7411904"/>
            <a:ext cx="4795723" cy="2392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4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Redis </a:t>
            </a:r>
          </a:p>
        </p:txBody>
      </p:sp>
      <p:sp>
        <p:nvSpPr>
          <p:cNvPr id="169" name="DBMS1 and  DBMS2"/>
          <p:cNvSpPr txBox="1"/>
          <p:nvPr/>
        </p:nvSpPr>
        <p:spPr>
          <a:xfrm>
            <a:off x="5985423" y="12227413"/>
            <a:ext cx="33137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DBMS1</a:t>
            </a:r>
            <a:r>
              <a:rPr lang="en-US" dirty="0"/>
              <a:t> / </a:t>
            </a:r>
            <a:r>
              <a:rPr dirty="0"/>
              <a:t>DBMS2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4DEEB7-424E-4436-B0AE-17275BE01B9C}"/>
              </a:ext>
            </a:extLst>
          </p:cNvPr>
          <p:cNvSpPr/>
          <p:nvPr/>
        </p:nvSpPr>
        <p:spPr>
          <a:xfrm>
            <a:off x="3983637" y="2205354"/>
            <a:ext cx="5484102" cy="2156619"/>
          </a:xfrm>
          <a:prstGeom prst="round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4000" dirty="0"/>
              <a:t>Primary node</a:t>
            </a: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4000" dirty="0"/>
              <a:t>Secondary node</a:t>
            </a:r>
          </a:p>
          <a:p>
            <a: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4000" dirty="0"/>
              <a:t>Secondary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26E612-1F45-4513-B4B6-E03A7E44F606}"/>
              </a:ext>
            </a:extLst>
          </p:cNvPr>
          <p:cNvSpPr/>
          <p:nvPr/>
        </p:nvSpPr>
        <p:spPr>
          <a:xfrm>
            <a:off x="9626823" y="2865297"/>
            <a:ext cx="1991360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Arbiter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DB46304-BDD8-4659-BE52-45236477D937}"/>
              </a:ext>
            </a:extLst>
          </p:cNvPr>
          <p:cNvSpPr/>
          <p:nvPr/>
        </p:nvSpPr>
        <p:spPr>
          <a:xfrm>
            <a:off x="6943546" y="4735325"/>
            <a:ext cx="563596" cy="861248"/>
          </a:xfrm>
          <a:prstGeom prst="down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1A38EA-C839-48A4-9181-3908C2CD9E4D}"/>
              </a:ext>
            </a:extLst>
          </p:cNvPr>
          <p:cNvSpPr/>
          <p:nvPr/>
        </p:nvSpPr>
        <p:spPr>
          <a:xfrm>
            <a:off x="2937365" y="2052320"/>
            <a:ext cx="1046272" cy="2462688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F865223-EB1F-4091-A15B-5E28C65E8529}"/>
              </a:ext>
            </a:extLst>
          </p:cNvPr>
          <p:cNvSpPr/>
          <p:nvPr/>
        </p:nvSpPr>
        <p:spPr>
          <a:xfrm>
            <a:off x="11777267" y="2058905"/>
            <a:ext cx="699213" cy="2471403"/>
          </a:xfrm>
          <a:prstGeom prst="righ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BA9BA6A-DF24-42A4-9116-C8263FE52E88}"/>
              </a:ext>
            </a:extLst>
          </p:cNvPr>
          <p:cNvSpPr/>
          <p:nvPr/>
        </p:nvSpPr>
        <p:spPr>
          <a:xfrm rot="5400000">
            <a:off x="13319946" y="2490864"/>
            <a:ext cx="975360" cy="1870028"/>
          </a:xfrm>
          <a:prstGeom prst="down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411DDB8-0D9E-449A-8519-C63A5CE8AC21}"/>
              </a:ext>
            </a:extLst>
          </p:cNvPr>
          <p:cNvSpPr/>
          <p:nvPr/>
        </p:nvSpPr>
        <p:spPr>
          <a:xfrm>
            <a:off x="17905622" y="5356449"/>
            <a:ext cx="975360" cy="1870028"/>
          </a:xfrm>
          <a:prstGeom prst="down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fficient execution of data insert, update, and queries"/>
          <p:cNvSpPr txBox="1">
            <a:spLocks noGrp="1"/>
          </p:cNvSpPr>
          <p:nvPr>
            <p:ph type="title"/>
          </p:nvPr>
        </p:nvSpPr>
        <p:spPr>
          <a:xfrm>
            <a:off x="1206500" y="952500"/>
            <a:ext cx="21971000" cy="2531454"/>
          </a:xfrm>
          <a:prstGeom prst="rect">
            <a:avLst/>
          </a:prstGeom>
        </p:spPr>
        <p:txBody>
          <a:bodyPr/>
          <a:lstStyle/>
          <a:p>
            <a:r>
              <a:t>Efficient execution of data insert, update, and queries </a:t>
            </a:r>
          </a:p>
        </p:txBody>
      </p:sp>
      <p:sp>
        <p:nvSpPr>
          <p:cNvPr id="172" name="Bulk loa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Bulk loading </a:t>
            </a:r>
          </a:p>
          <a:p>
            <a:r>
              <a:t>Improve query efficiency </a:t>
            </a:r>
          </a:p>
          <a:p>
            <a:r>
              <a:t>Populate be-read table</a:t>
            </a:r>
          </a:p>
          <a:p>
            <a:r>
              <a:t>Popular rank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ulk lo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Bulk loading </a:t>
            </a:r>
          </a:p>
        </p:txBody>
      </p:sp>
      <p:sp>
        <p:nvSpPr>
          <p:cNvPr id="175" name="Rectangle"/>
          <p:cNvSpPr/>
          <p:nvPr/>
        </p:nvSpPr>
        <p:spPr>
          <a:xfrm>
            <a:off x="8209827" y="6222999"/>
            <a:ext cx="796434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Arrow 13"/>
          <p:cNvSpPr/>
          <p:nvPr/>
        </p:nvSpPr>
        <p:spPr>
          <a:xfrm>
            <a:off x="8025247" y="8023242"/>
            <a:ext cx="388415" cy="149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800" y="1825"/>
                  <a:pt x="6290" y="7557"/>
                  <a:pt x="0" y="9640"/>
                </a:cubicBezTo>
                <a:cubicBezTo>
                  <a:pt x="285" y="9632"/>
                  <a:pt x="561" y="9621"/>
                  <a:pt x="839" y="9608"/>
                </a:cubicBezTo>
                <a:cubicBezTo>
                  <a:pt x="3841" y="9463"/>
                  <a:pt x="6421" y="9023"/>
                  <a:pt x="8209" y="8583"/>
                </a:cubicBezTo>
                <a:lnTo>
                  <a:pt x="8209" y="16961"/>
                </a:lnTo>
                <a:cubicBezTo>
                  <a:pt x="6575" y="17360"/>
                  <a:pt x="4283" y="17749"/>
                  <a:pt x="1646" y="17876"/>
                </a:cubicBezTo>
                <a:cubicBezTo>
                  <a:pt x="1110" y="17901"/>
                  <a:pt x="561" y="17919"/>
                  <a:pt x="0" y="17922"/>
                </a:cubicBezTo>
                <a:lnTo>
                  <a:pt x="0" y="18067"/>
                </a:lnTo>
                <a:lnTo>
                  <a:pt x="0" y="20584"/>
                </a:lnTo>
                <a:lnTo>
                  <a:pt x="0" y="21600"/>
                </a:lnTo>
                <a:cubicBezTo>
                  <a:pt x="561" y="21597"/>
                  <a:pt x="1110" y="21581"/>
                  <a:pt x="1646" y="21555"/>
                </a:cubicBezTo>
                <a:cubicBezTo>
                  <a:pt x="6897" y="21303"/>
                  <a:pt x="10800" y="20063"/>
                  <a:pt x="10800" y="19722"/>
                </a:cubicBezTo>
                <a:cubicBezTo>
                  <a:pt x="10800" y="20063"/>
                  <a:pt x="14702" y="21303"/>
                  <a:pt x="19954" y="21555"/>
                </a:cubicBezTo>
                <a:cubicBezTo>
                  <a:pt x="20490" y="21581"/>
                  <a:pt x="21039" y="21597"/>
                  <a:pt x="21600" y="21600"/>
                </a:cubicBezTo>
                <a:lnTo>
                  <a:pt x="21600" y="20584"/>
                </a:lnTo>
                <a:lnTo>
                  <a:pt x="21600" y="18067"/>
                </a:lnTo>
                <a:lnTo>
                  <a:pt x="21600" y="17922"/>
                </a:lnTo>
                <a:cubicBezTo>
                  <a:pt x="21039" y="17919"/>
                  <a:pt x="20490" y="17901"/>
                  <a:pt x="19954" y="17876"/>
                </a:cubicBezTo>
                <a:cubicBezTo>
                  <a:pt x="17317" y="17749"/>
                  <a:pt x="15025" y="17360"/>
                  <a:pt x="13391" y="16961"/>
                </a:cubicBezTo>
                <a:lnTo>
                  <a:pt x="13391" y="8583"/>
                </a:lnTo>
                <a:cubicBezTo>
                  <a:pt x="15179" y="9023"/>
                  <a:pt x="17752" y="9463"/>
                  <a:pt x="20754" y="9608"/>
                </a:cubicBezTo>
                <a:cubicBezTo>
                  <a:pt x="21033" y="9621"/>
                  <a:pt x="21315" y="9632"/>
                  <a:pt x="21600" y="9640"/>
                </a:cubicBezTo>
                <a:cubicBezTo>
                  <a:pt x="15310" y="7557"/>
                  <a:pt x="10800" y="1825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Arrow 13"/>
          <p:cNvSpPr/>
          <p:nvPr/>
        </p:nvSpPr>
        <p:spPr>
          <a:xfrm>
            <a:off x="15916279" y="8023242"/>
            <a:ext cx="388415" cy="1498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800" y="1825"/>
                  <a:pt x="6290" y="7557"/>
                  <a:pt x="0" y="9640"/>
                </a:cubicBezTo>
                <a:cubicBezTo>
                  <a:pt x="285" y="9632"/>
                  <a:pt x="561" y="9621"/>
                  <a:pt x="839" y="9608"/>
                </a:cubicBezTo>
                <a:cubicBezTo>
                  <a:pt x="3841" y="9463"/>
                  <a:pt x="6421" y="9023"/>
                  <a:pt x="8209" y="8583"/>
                </a:cubicBezTo>
                <a:lnTo>
                  <a:pt x="8209" y="16961"/>
                </a:lnTo>
                <a:cubicBezTo>
                  <a:pt x="6575" y="17360"/>
                  <a:pt x="4283" y="17749"/>
                  <a:pt x="1646" y="17876"/>
                </a:cubicBezTo>
                <a:cubicBezTo>
                  <a:pt x="1110" y="17901"/>
                  <a:pt x="561" y="17919"/>
                  <a:pt x="0" y="17922"/>
                </a:cubicBezTo>
                <a:lnTo>
                  <a:pt x="0" y="18067"/>
                </a:lnTo>
                <a:lnTo>
                  <a:pt x="0" y="20584"/>
                </a:lnTo>
                <a:lnTo>
                  <a:pt x="0" y="21600"/>
                </a:lnTo>
                <a:cubicBezTo>
                  <a:pt x="561" y="21597"/>
                  <a:pt x="1110" y="21581"/>
                  <a:pt x="1646" y="21555"/>
                </a:cubicBezTo>
                <a:cubicBezTo>
                  <a:pt x="6897" y="21303"/>
                  <a:pt x="10800" y="20063"/>
                  <a:pt x="10800" y="19722"/>
                </a:cubicBezTo>
                <a:cubicBezTo>
                  <a:pt x="10800" y="20063"/>
                  <a:pt x="14702" y="21303"/>
                  <a:pt x="19954" y="21555"/>
                </a:cubicBezTo>
                <a:cubicBezTo>
                  <a:pt x="20490" y="21581"/>
                  <a:pt x="21039" y="21597"/>
                  <a:pt x="21600" y="21600"/>
                </a:cubicBezTo>
                <a:lnTo>
                  <a:pt x="21600" y="20584"/>
                </a:lnTo>
                <a:lnTo>
                  <a:pt x="21600" y="18067"/>
                </a:lnTo>
                <a:lnTo>
                  <a:pt x="21600" y="17922"/>
                </a:lnTo>
                <a:cubicBezTo>
                  <a:pt x="21039" y="17919"/>
                  <a:pt x="20490" y="17901"/>
                  <a:pt x="19954" y="17876"/>
                </a:cubicBezTo>
                <a:cubicBezTo>
                  <a:pt x="17317" y="17749"/>
                  <a:pt x="15025" y="17360"/>
                  <a:pt x="13391" y="16961"/>
                </a:cubicBezTo>
                <a:lnTo>
                  <a:pt x="13391" y="8583"/>
                </a:lnTo>
                <a:cubicBezTo>
                  <a:pt x="15179" y="9023"/>
                  <a:pt x="17752" y="9463"/>
                  <a:pt x="20754" y="9608"/>
                </a:cubicBezTo>
                <a:cubicBezTo>
                  <a:pt x="21033" y="9621"/>
                  <a:pt x="21315" y="9632"/>
                  <a:pt x="21600" y="9640"/>
                </a:cubicBezTo>
                <a:cubicBezTo>
                  <a:pt x="15310" y="7557"/>
                  <a:pt x="10800" y="1825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Fixed size array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/>
            </a:lvl1pPr>
          </a:lstStyle>
          <a:p>
            <a:r>
              <a:t>Fixed size array </a:t>
            </a:r>
          </a:p>
        </p:txBody>
      </p:sp>
      <p:sp>
        <p:nvSpPr>
          <p:cNvPr id="179" name="Arrow 13"/>
          <p:cNvSpPr/>
          <p:nvPr/>
        </p:nvSpPr>
        <p:spPr>
          <a:xfrm>
            <a:off x="8025247" y="8023242"/>
            <a:ext cx="388415" cy="1498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800" y="1825"/>
                  <a:pt x="6290" y="7557"/>
                  <a:pt x="0" y="9640"/>
                </a:cubicBezTo>
                <a:cubicBezTo>
                  <a:pt x="285" y="9632"/>
                  <a:pt x="561" y="9621"/>
                  <a:pt x="839" y="9608"/>
                </a:cubicBezTo>
                <a:cubicBezTo>
                  <a:pt x="3841" y="9463"/>
                  <a:pt x="6421" y="9023"/>
                  <a:pt x="8209" y="8583"/>
                </a:cubicBezTo>
                <a:lnTo>
                  <a:pt x="8209" y="16961"/>
                </a:lnTo>
                <a:cubicBezTo>
                  <a:pt x="6575" y="17360"/>
                  <a:pt x="4283" y="17749"/>
                  <a:pt x="1646" y="17876"/>
                </a:cubicBezTo>
                <a:cubicBezTo>
                  <a:pt x="1110" y="17901"/>
                  <a:pt x="561" y="17919"/>
                  <a:pt x="0" y="17922"/>
                </a:cubicBezTo>
                <a:lnTo>
                  <a:pt x="0" y="18067"/>
                </a:lnTo>
                <a:lnTo>
                  <a:pt x="0" y="20584"/>
                </a:lnTo>
                <a:lnTo>
                  <a:pt x="0" y="21600"/>
                </a:lnTo>
                <a:cubicBezTo>
                  <a:pt x="561" y="21597"/>
                  <a:pt x="1110" y="21581"/>
                  <a:pt x="1646" y="21555"/>
                </a:cubicBezTo>
                <a:cubicBezTo>
                  <a:pt x="6897" y="21303"/>
                  <a:pt x="10800" y="20063"/>
                  <a:pt x="10800" y="19722"/>
                </a:cubicBezTo>
                <a:cubicBezTo>
                  <a:pt x="10800" y="20063"/>
                  <a:pt x="14702" y="21303"/>
                  <a:pt x="19954" y="21555"/>
                </a:cubicBezTo>
                <a:cubicBezTo>
                  <a:pt x="20490" y="21581"/>
                  <a:pt x="21039" y="21597"/>
                  <a:pt x="21600" y="21600"/>
                </a:cubicBezTo>
                <a:lnTo>
                  <a:pt x="21600" y="20584"/>
                </a:lnTo>
                <a:lnTo>
                  <a:pt x="21600" y="18067"/>
                </a:lnTo>
                <a:lnTo>
                  <a:pt x="21600" y="17922"/>
                </a:lnTo>
                <a:cubicBezTo>
                  <a:pt x="21039" y="17919"/>
                  <a:pt x="20490" y="17901"/>
                  <a:pt x="19954" y="17876"/>
                </a:cubicBezTo>
                <a:cubicBezTo>
                  <a:pt x="17317" y="17749"/>
                  <a:pt x="15025" y="17360"/>
                  <a:pt x="13391" y="16961"/>
                </a:cubicBezTo>
                <a:lnTo>
                  <a:pt x="13391" y="8583"/>
                </a:lnTo>
                <a:cubicBezTo>
                  <a:pt x="15179" y="9023"/>
                  <a:pt x="17752" y="9463"/>
                  <a:pt x="20754" y="9608"/>
                </a:cubicBezTo>
                <a:cubicBezTo>
                  <a:pt x="21033" y="9621"/>
                  <a:pt x="21315" y="9632"/>
                  <a:pt x="21600" y="9640"/>
                </a:cubicBezTo>
                <a:cubicBezTo>
                  <a:pt x="15310" y="7557"/>
                  <a:pt x="10800" y="1825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1971 0.000000" pathEditMode="relative">
                                      <p:cBhvr>
                                        <p:cTn id="1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  <p:bldP spid="176" grpId="3" animBg="1" advAuto="0"/>
      <p:bldP spid="177" grpId="4" animBg="1" advAuto="0"/>
      <p:bldP spid="177" grpId="5" animBg="1" advAuto="0"/>
      <p:bldP spid="179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Improve query effici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Improve query efficiency </a:t>
            </a:r>
          </a:p>
        </p:txBody>
      </p:sp>
      <p:sp>
        <p:nvSpPr>
          <p:cNvPr id="183" name="Parallel operations (filtering, etc.)…"/>
          <p:cNvSpPr txBox="1">
            <a:spLocks noGrp="1"/>
          </p:cNvSpPr>
          <p:nvPr>
            <p:ph type="body" sz="quarter" idx="1"/>
          </p:nvPr>
        </p:nvSpPr>
        <p:spPr>
          <a:xfrm>
            <a:off x="15098952" y="4675463"/>
            <a:ext cx="8452258" cy="7821808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/>
            </a:pPr>
            <a:r>
              <a:t>Parallel operations (filtering, etc.)</a:t>
            </a:r>
          </a:p>
          <a:p>
            <a:pPr marL="889000" indent="-889000">
              <a:buSzPct val="100000"/>
              <a:buAutoNum type="arabicPeriod"/>
            </a:pPr>
            <a:r>
              <a:t>Serial operations     (sorting, join, etc.)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3310515" y="4256165"/>
            <a:ext cx="8285178" cy="6870206"/>
            <a:chOff x="0" y="0"/>
            <a:chExt cx="8285176" cy="6870204"/>
          </a:xfrm>
        </p:grpSpPr>
        <p:sp>
          <p:nvSpPr>
            <p:cNvPr id="184" name="Pipeline"/>
            <p:cNvSpPr/>
            <p:nvPr/>
          </p:nvSpPr>
          <p:spPr>
            <a:xfrm>
              <a:off x="2274892" y="3791486"/>
              <a:ext cx="3570163" cy="1801605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Pipeline </a:t>
              </a:r>
            </a:p>
          </p:txBody>
        </p:sp>
        <p:sp>
          <p:nvSpPr>
            <p:cNvPr id="185" name="DBMS1"/>
            <p:cNvSpPr/>
            <p:nvPr/>
          </p:nvSpPr>
          <p:spPr>
            <a:xfrm>
              <a:off x="0" y="0"/>
              <a:ext cx="2494643" cy="22895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DBMS1</a:t>
              </a:r>
            </a:p>
          </p:txBody>
        </p:sp>
        <p:sp>
          <p:nvSpPr>
            <p:cNvPr id="186" name="DBMS2"/>
            <p:cNvSpPr/>
            <p:nvPr/>
          </p:nvSpPr>
          <p:spPr>
            <a:xfrm>
              <a:off x="5790533" y="0"/>
              <a:ext cx="2494644" cy="22895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DBMS2</a:t>
              </a:r>
            </a:p>
          </p:txBody>
        </p:sp>
        <p:sp>
          <p:nvSpPr>
            <p:cNvPr id="187" name="Line"/>
            <p:cNvSpPr/>
            <p:nvPr/>
          </p:nvSpPr>
          <p:spPr>
            <a:xfrm>
              <a:off x="1540291" y="2582094"/>
              <a:ext cx="925800" cy="9257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8" name="Line"/>
            <p:cNvSpPr/>
            <p:nvPr/>
          </p:nvSpPr>
          <p:spPr>
            <a:xfrm flipH="1">
              <a:off x="5686764" y="2582094"/>
              <a:ext cx="925800" cy="92579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4059973" y="5876685"/>
              <a:ext cx="1" cy="9935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91" name="π"/>
          <p:cNvSpPr/>
          <p:nvPr/>
        </p:nvSpPr>
        <p:spPr>
          <a:xfrm>
            <a:off x="6751549" y="11390868"/>
            <a:ext cx="1403110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opulate be-read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Populate be-read table </a:t>
            </a:r>
          </a:p>
        </p:txBody>
      </p:sp>
      <p:sp>
        <p:nvSpPr>
          <p:cNvPr id="195" name="Read table…"/>
          <p:cNvSpPr/>
          <p:nvPr/>
        </p:nvSpPr>
        <p:spPr>
          <a:xfrm>
            <a:off x="3869842" y="5433385"/>
            <a:ext cx="4375947" cy="5242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Read table</a:t>
            </a:r>
          </a:p>
        </p:txBody>
      </p:sp>
      <p:sp>
        <p:nvSpPr>
          <p:cNvPr id="196" name="Arrow 11"/>
          <p:cNvSpPr/>
          <p:nvPr/>
        </p:nvSpPr>
        <p:spPr>
          <a:xfrm>
            <a:off x="8715409" y="7290735"/>
            <a:ext cx="1481033" cy="1115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Redis"/>
          <p:cNvSpPr/>
          <p:nvPr/>
        </p:nvSpPr>
        <p:spPr>
          <a:xfrm>
            <a:off x="10850196" y="6696872"/>
            <a:ext cx="1744368" cy="2302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Redis</a:t>
            </a:r>
          </a:p>
        </p:txBody>
      </p:sp>
      <p:sp>
        <p:nvSpPr>
          <p:cNvPr id="198" name="Arrow 7"/>
          <p:cNvSpPr/>
          <p:nvPr/>
        </p:nvSpPr>
        <p:spPr>
          <a:xfrm rot="5373369">
            <a:off x="13024161" y="5251771"/>
            <a:ext cx="1395935" cy="1772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Arrow 7"/>
          <p:cNvSpPr/>
          <p:nvPr/>
        </p:nvSpPr>
        <p:spPr>
          <a:xfrm rot="5462379" flipH="1">
            <a:off x="13031298" y="8877555"/>
            <a:ext cx="1395936" cy="1772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0" name="Bulk insertions for DBMS1"/>
          <p:cNvSpPr/>
          <p:nvPr/>
        </p:nvSpPr>
        <p:spPr>
          <a:xfrm>
            <a:off x="14977179" y="5156512"/>
            <a:ext cx="617683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Bulk insertion Handler for DBMS1</a:t>
            </a:r>
          </a:p>
        </p:txBody>
      </p:sp>
      <p:sp>
        <p:nvSpPr>
          <p:cNvPr id="201" name="Bulk insertions for DBMS2"/>
          <p:cNvSpPr/>
          <p:nvPr/>
        </p:nvSpPr>
        <p:spPr>
          <a:xfrm>
            <a:off x="14977179" y="9327894"/>
            <a:ext cx="617683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Bulk insertio</a:t>
            </a:r>
            <a:r>
              <a:rPr lang="en-US" dirty="0"/>
              <a:t>n Handler</a:t>
            </a:r>
            <a:r>
              <a:rPr dirty="0"/>
              <a:t> for DBMS2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A68E4-6791-40D7-B376-33C3B6A7B214}"/>
              </a:ext>
            </a:extLst>
          </p:cNvPr>
          <p:cNvSpPr/>
          <p:nvPr/>
        </p:nvSpPr>
        <p:spPr>
          <a:xfrm>
            <a:off x="9924449" y="10942285"/>
            <a:ext cx="3641170" cy="59503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AID in DBSM1 or 2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2B70799-08F4-46F4-8065-501BA42087EE}"/>
              </a:ext>
            </a:extLst>
          </p:cNvPr>
          <p:cNvSpPr/>
          <p:nvPr/>
        </p:nvSpPr>
        <p:spPr>
          <a:xfrm>
            <a:off x="11553681" y="9387549"/>
            <a:ext cx="337399" cy="1351380"/>
          </a:xfrm>
          <a:prstGeom prst="downArrow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  <p:bldP spid="198" grpId="3" animBg="1" advAuto="0"/>
      <p:bldP spid="199" grpId="5" animBg="1" advAuto="0"/>
      <p:bldP spid="200" grpId="4" animBg="1" advAuto="0"/>
      <p:bldP spid="201" grpId="6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opular ran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Popular rank </a:t>
            </a:r>
          </a:p>
        </p:txBody>
      </p:sp>
      <p:sp>
        <p:nvSpPr>
          <p:cNvPr id="204" name="For a single DBM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For a single DBMS 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2277874" y="4609026"/>
            <a:ext cx="21091268" cy="6436458"/>
            <a:chOff x="0" y="0"/>
            <a:chExt cx="21091267" cy="6436457"/>
          </a:xfrm>
        </p:grpSpPr>
        <p:sp>
          <p:nvSpPr>
            <p:cNvPr id="205" name="Daily"/>
            <p:cNvSpPr/>
            <p:nvPr/>
          </p:nvSpPr>
          <p:spPr>
            <a:xfrm>
              <a:off x="0" y="0"/>
              <a:ext cx="3334676" cy="64364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Daily </a:t>
              </a:r>
            </a:p>
          </p:txBody>
        </p:sp>
        <p:sp>
          <p:nvSpPr>
            <p:cNvPr id="206" name="Aid:"/>
            <p:cNvSpPr/>
            <p:nvPr/>
          </p:nvSpPr>
          <p:spPr>
            <a:xfrm>
              <a:off x="14000301" y="60944"/>
              <a:ext cx="7090966" cy="497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18" y="0"/>
                  </a:moveTo>
                  <a:cubicBezTo>
                    <a:pt x="8393" y="0"/>
                    <a:pt x="8130" y="374"/>
                    <a:pt x="8130" y="837"/>
                  </a:cubicBezTo>
                  <a:lnTo>
                    <a:pt x="8130" y="7053"/>
                  </a:lnTo>
                  <a:lnTo>
                    <a:pt x="0" y="8726"/>
                  </a:lnTo>
                  <a:lnTo>
                    <a:pt x="8130" y="10399"/>
                  </a:lnTo>
                  <a:lnTo>
                    <a:pt x="8130" y="20763"/>
                  </a:lnTo>
                  <a:cubicBezTo>
                    <a:pt x="8130" y="21226"/>
                    <a:pt x="8393" y="21600"/>
                    <a:pt x="8718" y="21600"/>
                  </a:cubicBezTo>
                  <a:lnTo>
                    <a:pt x="21012" y="21600"/>
                  </a:lnTo>
                  <a:cubicBezTo>
                    <a:pt x="21337" y="21600"/>
                    <a:pt x="21600" y="21226"/>
                    <a:pt x="21600" y="20763"/>
                  </a:cubicBezTo>
                  <a:lnTo>
                    <a:pt x="21600" y="837"/>
                  </a:lnTo>
                  <a:cubicBezTo>
                    <a:pt x="21600" y="374"/>
                    <a:pt x="21337" y="0"/>
                    <a:pt x="21012" y="0"/>
                  </a:cubicBezTo>
                  <a:lnTo>
                    <a:pt x="87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    Aid: </a:t>
              </a:r>
            </a:p>
          </p:txBody>
        </p:sp>
        <p:sp>
          <p:nvSpPr>
            <p:cNvPr id="207" name="Time: visited time"/>
            <p:cNvSpPr/>
            <p:nvPr/>
          </p:nvSpPr>
          <p:spPr>
            <a:xfrm>
              <a:off x="18023348" y="1506722"/>
              <a:ext cx="2620533" cy="205111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dirty="0"/>
                <a:t>Time: visited time</a:t>
              </a:r>
            </a:p>
          </p:txBody>
        </p:sp>
        <p:sp>
          <p:nvSpPr>
            <p:cNvPr id="208" name="Weekly"/>
            <p:cNvSpPr/>
            <p:nvPr/>
          </p:nvSpPr>
          <p:spPr>
            <a:xfrm>
              <a:off x="4666766" y="0"/>
              <a:ext cx="3334677" cy="6436457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Weekly </a:t>
              </a:r>
            </a:p>
          </p:txBody>
        </p:sp>
        <p:sp>
          <p:nvSpPr>
            <p:cNvPr id="209" name="Monthly"/>
            <p:cNvSpPr/>
            <p:nvPr/>
          </p:nvSpPr>
          <p:spPr>
            <a:xfrm>
              <a:off x="9333533" y="0"/>
              <a:ext cx="3334677" cy="6436457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Monthly  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ily"/>
          <p:cNvSpPr/>
          <p:nvPr/>
        </p:nvSpPr>
        <p:spPr>
          <a:xfrm>
            <a:off x="9228180" y="3300157"/>
            <a:ext cx="1967988" cy="379853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Daily </a:t>
            </a:r>
          </a:p>
        </p:txBody>
      </p:sp>
      <p:sp>
        <p:nvSpPr>
          <p:cNvPr id="213" name="Daily"/>
          <p:cNvSpPr/>
          <p:nvPr/>
        </p:nvSpPr>
        <p:spPr>
          <a:xfrm>
            <a:off x="9228180" y="8200678"/>
            <a:ext cx="1967988" cy="379853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Daily 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11982313" y="3300157"/>
            <a:ext cx="11195187" cy="8699054"/>
            <a:chOff x="0" y="0"/>
            <a:chExt cx="11195186" cy="8699053"/>
          </a:xfrm>
        </p:grpSpPr>
        <p:sp>
          <p:nvSpPr>
            <p:cNvPr id="214" name="Aid:"/>
            <p:cNvSpPr/>
            <p:nvPr/>
          </p:nvSpPr>
          <p:spPr>
            <a:xfrm>
              <a:off x="4495548" y="24953"/>
              <a:ext cx="6699638" cy="293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18" y="0"/>
                  </a:moveTo>
                  <a:cubicBezTo>
                    <a:pt x="8393" y="0"/>
                    <a:pt x="8130" y="375"/>
                    <a:pt x="8130" y="837"/>
                  </a:cubicBezTo>
                  <a:lnTo>
                    <a:pt x="8130" y="7053"/>
                  </a:lnTo>
                  <a:lnTo>
                    <a:pt x="0" y="8725"/>
                  </a:lnTo>
                  <a:lnTo>
                    <a:pt x="8130" y="10399"/>
                  </a:lnTo>
                  <a:lnTo>
                    <a:pt x="8130" y="20763"/>
                  </a:lnTo>
                  <a:cubicBezTo>
                    <a:pt x="8130" y="21225"/>
                    <a:pt x="8393" y="21600"/>
                    <a:pt x="8718" y="21600"/>
                  </a:cubicBezTo>
                  <a:lnTo>
                    <a:pt x="21012" y="21600"/>
                  </a:lnTo>
                  <a:cubicBezTo>
                    <a:pt x="21337" y="21600"/>
                    <a:pt x="21600" y="21225"/>
                    <a:pt x="21600" y="20763"/>
                  </a:cubicBezTo>
                  <a:lnTo>
                    <a:pt x="21600" y="837"/>
                  </a:lnTo>
                  <a:cubicBezTo>
                    <a:pt x="21600" y="375"/>
                    <a:pt x="21337" y="0"/>
                    <a:pt x="21012" y="0"/>
                  </a:cubicBezTo>
                  <a:lnTo>
                    <a:pt x="87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lang="en-US" dirty="0"/>
                <a:t>		      aid -&gt; </a:t>
              </a:r>
            </a:p>
            <a:p>
              <a:r>
                <a:rPr lang="en-US" dirty="0"/>
                <a:t>			(</a:t>
              </a:r>
              <a:r>
                <a:rPr lang="en-US" dirty="0" err="1"/>
                <a:t>timeKey</a:t>
              </a:r>
              <a:r>
                <a:rPr lang="en-US" dirty="0"/>
                <a:t>, reads count)	</a:t>
              </a:r>
              <a:endParaRPr dirty="0"/>
            </a:p>
          </p:txBody>
        </p:sp>
        <p:sp>
          <p:nvSpPr>
            <p:cNvPr id="216" name="Weekly"/>
            <p:cNvSpPr/>
            <p:nvPr/>
          </p:nvSpPr>
          <p:spPr>
            <a:xfrm>
              <a:off x="0" y="0"/>
              <a:ext cx="1967988" cy="3798531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Weekly </a:t>
              </a:r>
            </a:p>
          </p:txBody>
        </p:sp>
        <p:sp>
          <p:nvSpPr>
            <p:cNvPr id="217" name="Monthly"/>
            <p:cNvSpPr/>
            <p:nvPr/>
          </p:nvSpPr>
          <p:spPr>
            <a:xfrm>
              <a:off x="2754132" y="0"/>
              <a:ext cx="1967989" cy="37985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Monthly  </a:t>
              </a:r>
            </a:p>
          </p:txBody>
        </p:sp>
        <p:sp>
          <p:nvSpPr>
            <p:cNvPr id="220" name="Weekly"/>
            <p:cNvSpPr/>
            <p:nvPr/>
          </p:nvSpPr>
          <p:spPr>
            <a:xfrm>
              <a:off x="0" y="4900522"/>
              <a:ext cx="1967988" cy="3798531"/>
            </a:xfrm>
            <a:prstGeom prst="rect">
              <a:avLst/>
            </a:prstGeom>
            <a:solidFill>
              <a:schemeClr val="accent1">
                <a:lumOff val="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Weekly </a:t>
              </a:r>
            </a:p>
          </p:txBody>
        </p:sp>
        <p:sp>
          <p:nvSpPr>
            <p:cNvPr id="221" name="Monthly"/>
            <p:cNvSpPr/>
            <p:nvPr/>
          </p:nvSpPr>
          <p:spPr>
            <a:xfrm>
              <a:off x="2754132" y="4900522"/>
              <a:ext cx="1967989" cy="37985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Monthly  </a:t>
              </a:r>
            </a:p>
          </p:txBody>
        </p:sp>
      </p:grpSp>
      <p:sp>
        <p:nvSpPr>
          <p:cNvPr id="223" name="Popular rank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Popular rank </a:t>
            </a:r>
          </a:p>
        </p:txBody>
      </p:sp>
      <p:sp>
        <p:nvSpPr>
          <p:cNvPr id="224" name="Merge result"/>
          <p:cNvSpPr/>
          <p:nvPr/>
        </p:nvSpPr>
        <p:spPr>
          <a:xfrm>
            <a:off x="2605744" y="5269524"/>
            <a:ext cx="1780476" cy="4760318"/>
          </a:xfrm>
          <a:prstGeom prst="rect">
            <a:avLst/>
          </a:prstGeom>
          <a:solidFill>
            <a:srgbClr val="9944D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Merge result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5415589" y="4826540"/>
            <a:ext cx="3358360" cy="5894138"/>
            <a:chOff x="0" y="0"/>
            <a:chExt cx="3358358" cy="5894137"/>
          </a:xfrm>
        </p:grpSpPr>
        <p:sp>
          <p:nvSpPr>
            <p:cNvPr id="225" name="Line"/>
            <p:cNvSpPr/>
            <p:nvPr/>
          </p:nvSpPr>
          <p:spPr>
            <a:xfrm flipH="1">
              <a:off x="-1" y="0"/>
              <a:ext cx="3358361" cy="116297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0" y="4472324"/>
              <a:ext cx="3356817" cy="142181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0" name="Merge and select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/>
            </a:lvl1pPr>
          </a:lstStyle>
          <a:p>
            <a:r>
              <a:t>Merge and select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6178BD-259F-4287-84F6-D9BD3AFCAC65}"/>
              </a:ext>
            </a:extLst>
          </p:cNvPr>
          <p:cNvSpPr/>
          <p:nvPr/>
        </p:nvSpPr>
        <p:spPr>
          <a:xfrm>
            <a:off x="5976776" y="4574346"/>
            <a:ext cx="2465259" cy="59503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DBMS1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F73CB0-621F-46F4-A768-A0640CF46B4C}"/>
              </a:ext>
            </a:extLst>
          </p:cNvPr>
          <p:cNvSpPr/>
          <p:nvPr/>
        </p:nvSpPr>
        <p:spPr>
          <a:xfrm>
            <a:off x="5976776" y="9504909"/>
            <a:ext cx="2465259" cy="59503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DBMS2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4" grpId="5" animBg="1" advAuto="0"/>
      <p:bldP spid="227" grpId="4" animBg="1" advAuto="0"/>
    </p:bld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317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Helvetica Neue</vt:lpstr>
      <vt:lpstr>Helvetica Neue Medium</vt:lpstr>
      <vt:lpstr>20_BasicBlack</vt:lpstr>
      <vt:lpstr>DDBS FINAL Project</vt:lpstr>
      <vt:lpstr>Project Requirements </vt:lpstr>
      <vt:lpstr>PowerPoint Presentation</vt:lpstr>
      <vt:lpstr>Efficient execution of data insert, update, and queries </vt:lpstr>
      <vt:lpstr>Bulk loading </vt:lpstr>
      <vt:lpstr>Improve query efficiency </vt:lpstr>
      <vt:lpstr>Populate be-read table </vt:lpstr>
      <vt:lpstr>Popular rank </vt:lpstr>
      <vt:lpstr>Popular rank </vt:lpstr>
      <vt:lpstr>Monitoring the running status of DBMS server</vt:lpstr>
      <vt:lpstr>Advanced Functions </vt:lpstr>
      <vt:lpstr>Data migration </vt:lpstr>
      <vt:lpstr>Drop server at will </vt:lpstr>
      <vt:lpstr>Add new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DDBS FINAL Project</dc:title>
  <dc:creator>Wentao</dc:creator>
  <cp:lastModifiedBy>Wentao Guo</cp:lastModifiedBy>
  <cp:revision>12</cp:revision>
  <dcterms:modified xsi:type="dcterms:W3CDTF">2021-02-28T14:19:27Z</dcterms:modified>
</cp:coreProperties>
</file>