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76D66-40AC-4E8E-8400-2E37FC59F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24BA45-9C9B-4BB3-AA8A-6E7100EE3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ED519-0B76-4D4F-A8BE-F0F0F0F8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B092C-93EE-4F08-A3E2-A7785401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D2A78-250A-4A78-ADB9-CE6AE7C3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2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F9E1E-A704-451F-B89A-C5ABD3B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6D3AD-720B-48DD-8400-49BA4B26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D9B7F-5BD5-40B3-8983-11977AE3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A06FB-3C0D-4154-BA7E-6F965D6E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330D7-EB73-465C-A25A-00227EAF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FB9A70-0378-4B2F-BC95-1B31ACD40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E4183-CBA6-4E8B-8489-A784A92B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68F3A-4352-4866-9D2B-E5BA528D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24C21-A3ED-4783-B36A-DEBAD0D7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10F53-5102-448E-998D-72B4D7BD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C8C89-D454-4171-AFE6-690A3E40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8FB8A-8EEF-4E81-951B-5B1B2AC7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73689-F62E-412B-A79A-A128A434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222A9-8575-4A0E-9729-CE958F55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DCCAB-150C-4BB4-A8D6-30FEA25B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1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B6A5C-F2A6-4E8C-BAFF-3DBAC834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37591-664E-44B9-9A16-341F3BCF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421D1-1CB2-497D-9DF8-57F08DBA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134BA-1194-4216-84D9-3204367C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C6B96-4B68-4382-962C-09B552E6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D9598-A1AF-4A3A-896B-BE87D12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FF86E-334A-4F01-9615-73C87E53A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9F6AC-48E0-4939-9AE3-3050DE67C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E4DB2-61F3-4A2D-B370-0A527830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554CD-76AB-4689-8A07-B7E4FCF1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B48A7-DC41-4129-A733-75A84896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9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E365-9E2C-4D66-B462-C8E0C731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7C4EB-7245-4CD3-96F6-FE6032D8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EF60F-E8DA-4BD7-A79F-8423347FB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65522E-F7E6-456E-B5ED-55718670A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0A83BE-EE17-4174-976F-C7AF94A1B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613D3E-3115-4FA2-B22D-BDF6B576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D3637-5235-4028-9C55-61B13401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C21284-0FC2-4405-8CD8-405F6902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0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36948-30C5-4873-9E03-3C4CD1C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74A93-8EA1-4A35-8986-24C36B3D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261742-9F66-40E1-AB23-703CA708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181990-671E-4E90-8712-D9D76D94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8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2A7DB6-024D-4D4D-AA24-390B3FD7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91E2E2-1441-4CDC-A095-6AB5FEA9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37805-6625-4CB6-A355-692A8FBA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80026-C2C2-4E63-8A2D-174A0F70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9C4A7-3014-4A88-A24A-A4BA1A70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CC62C-D08C-407E-A6FA-F55194D25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D18A1-EC3C-4884-84E6-C48769C6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36E94-74F2-475C-9A9B-E265B158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2E88C-F411-429C-A261-7452D4C7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28616-DA74-4940-B18D-5674F0B0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B9230-5557-4FF9-8585-733CE1ECB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B1771-5636-4E42-8A8B-76DEB1537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10D9E-5A13-490B-98D9-69D18769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2357D-8740-4C0F-ADC3-C4FBD6A1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4F07B-F9D8-4F6A-A8D0-75804AD9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B4DCFB-CC02-46CC-B7E7-E576D5FA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2CE1D-CA35-4ED7-B2B7-3501236C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D6C47-B026-459A-85E6-D622FC2D4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D5A6-807E-456F-8696-449A497BA5DF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C5E7D-773E-44F5-AD5C-1ECF16CF6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81011-8208-44A7-98E2-57205EEB3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9969-9F58-4438-9157-86B20F046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0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7885-D1C3-4AD9-9016-36015E45F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751" y="390525"/>
            <a:ext cx="10176588" cy="2387600"/>
          </a:xfrm>
        </p:spPr>
        <p:txBody>
          <a:bodyPr/>
          <a:lstStyle/>
          <a:p>
            <a:r>
              <a:rPr lang="zh-CN" altLang="en-US" dirty="0"/>
              <a:t>大规模稀疏矩阵迭代解法研究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796EC3-2ECF-4F46-BC2C-8F981F327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刘志强 郭文韬</a:t>
            </a:r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4992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E743A-BB46-4472-A61B-480C0477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: SLR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376909-D3DA-469A-A513-BD9A00036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881"/>
                <a:ext cx="10515600" cy="462808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区域分解法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划分子区域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r>
                  <a:rPr lang="zh-CN" altLang="en-US" dirty="0"/>
                  <a:t>构造边界方程并求解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endParaRPr lang="en-US" altLang="zh-CN" dirty="0"/>
              </a:p>
              <a:p>
                <a:pPr lvl="2"/>
                <a:r>
                  <a:rPr lang="zh-CN" altLang="en-US" dirty="0"/>
                  <a:t>构造舒尔补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 需要求解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区域分解类型的预条件子</a:t>
                </a:r>
                <a:r>
                  <a:rPr lang="en-US" altLang="zh-CN" dirty="0"/>
                  <a:t>(DD-type Preconditioner)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预条件子求解仅需求解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376909-D3DA-469A-A513-BD9A00036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881"/>
                <a:ext cx="10515600" cy="4628081"/>
              </a:xfrm>
              <a:blipFill>
                <a:blip r:embed="rId2"/>
                <a:stretch>
                  <a:fillRect t="-1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3888114-D8D7-499E-9BCE-16D2B0AC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68" y="1499644"/>
            <a:ext cx="4473328" cy="1630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FDCDC0-6832-4BAB-A7FC-DE8AE5FF1C7D}"/>
                  </a:ext>
                </a:extLst>
              </p:cNvPr>
              <p:cNvSpPr txBox="1"/>
              <p:nvPr/>
            </p:nvSpPr>
            <p:spPr>
              <a:xfrm>
                <a:off x="5246576" y="3304741"/>
                <a:ext cx="1214948" cy="460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FDCDC0-6832-4BAB-A7FC-DE8AE5FF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76" y="3304741"/>
                <a:ext cx="1214948" cy="460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10DAE9D-3DB9-4159-AE28-2619A14B8D51}"/>
                  </a:ext>
                </a:extLst>
              </p:cNvPr>
              <p:cNvSpPr txBox="1"/>
              <p:nvPr/>
            </p:nvSpPr>
            <p:spPr>
              <a:xfrm>
                <a:off x="3298371" y="3304741"/>
                <a:ext cx="1172885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10DAE9D-3DB9-4159-AE28-2619A14B8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71" y="3304741"/>
                <a:ext cx="1172885" cy="51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FEA859-7204-4EF2-9F18-554D320BB79A}"/>
                  </a:ext>
                </a:extLst>
              </p:cNvPr>
              <p:cNvSpPr txBox="1"/>
              <p:nvPr/>
            </p:nvSpPr>
            <p:spPr>
              <a:xfrm>
                <a:off x="3004059" y="3935538"/>
                <a:ext cx="1761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FEA859-7204-4EF2-9F18-554D320BB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59" y="3935538"/>
                <a:ext cx="1761508" cy="276999"/>
              </a:xfrm>
              <a:prstGeom prst="rect">
                <a:avLst/>
              </a:prstGeom>
              <a:blipFill>
                <a:blip r:embed="rId6"/>
                <a:stretch>
                  <a:fillRect l="-1384" t="-4444" r="-415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6F5FA9-7C94-438F-B29D-6331012F0018}"/>
                  </a:ext>
                </a:extLst>
              </p:cNvPr>
              <p:cNvSpPr txBox="1"/>
              <p:nvPr/>
            </p:nvSpPr>
            <p:spPr>
              <a:xfrm>
                <a:off x="5163697" y="3921046"/>
                <a:ext cx="2895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6F5FA9-7C94-438F-B29D-6331012F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97" y="3921046"/>
                <a:ext cx="2895986" cy="276999"/>
              </a:xfrm>
              <a:prstGeom prst="rect">
                <a:avLst/>
              </a:prstGeom>
              <a:blipFill>
                <a:blip r:embed="rId7"/>
                <a:stretch>
                  <a:fillRect t="-4348" r="-231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8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5E1F-A912-4DBA-A4E1-13984A1E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: SLR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4ACDE5-0076-4825-9244-21F5709F3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Cambria Math" panose="02040503050406030204" pitchFamily="18" charset="0"/>
                  </a:rPr>
                  <a:t>问：在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</a:rPr>
                  <a:t>的基础上再引入一个低秩矩阵，能否近似效果更好？</a:t>
                </a: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𝐿𝑅𝐶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引入矩阵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并做近似谱分解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舒尔补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b="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4ACDE5-0076-4825-9244-21F5709F3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14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0CCFE-C22C-4781-92FB-F920A36A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: </a:t>
            </a:r>
            <a:r>
              <a:rPr lang="zh-CN" altLang="en-US" dirty="0"/>
              <a:t>非对称矩阵的稀疏化方法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FF5AD6-2B0F-41D5-802B-0F0C34E28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将上三角部分和下三角部分分别看成两个无向图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使用无向图稀疏化 </a:t>
                </a:r>
                <a:r>
                  <a:rPr lang="en-US" altLang="zh-CN" dirty="0" err="1"/>
                  <a:t>feGRASS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负数边权值处理为一个极小的正数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FF5AD6-2B0F-41D5-802B-0F0C34E28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7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261D7-CBAF-43C1-9634-6CDD3E2A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A4FC0-FE5C-4DDD-9363-2C1FFBDE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对称正定矩阵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PCG</a:t>
            </a:r>
            <a:r>
              <a:rPr lang="zh-CN" altLang="en-US" dirty="0"/>
              <a:t>求解</a:t>
            </a:r>
            <a:endParaRPr lang="en-US" altLang="zh-CN" dirty="0"/>
          </a:p>
          <a:p>
            <a:pPr lvl="1"/>
            <a:r>
              <a:rPr lang="zh-CN" altLang="en-US" dirty="0"/>
              <a:t>比较了六种不同的预条件子</a:t>
            </a:r>
            <a:endParaRPr lang="en-US" altLang="zh-CN" dirty="0"/>
          </a:p>
          <a:p>
            <a:pPr lvl="2"/>
            <a:r>
              <a:rPr lang="en-US" altLang="zh-CN" dirty="0" err="1"/>
              <a:t>Ichol</a:t>
            </a:r>
            <a:r>
              <a:rPr lang="zh-CN" altLang="en-US" dirty="0"/>
              <a:t>、</a:t>
            </a:r>
            <a:r>
              <a:rPr lang="en-US" altLang="zh-CN" dirty="0" err="1"/>
              <a:t>feGRASS</a:t>
            </a:r>
            <a:r>
              <a:rPr lang="zh-CN" altLang="en-US" dirty="0"/>
              <a:t>、</a:t>
            </a:r>
            <a:r>
              <a:rPr lang="en-US" altLang="zh-CN" dirty="0"/>
              <a:t>Block Jacobi</a:t>
            </a:r>
            <a:r>
              <a:rPr lang="zh-CN" altLang="en-US" dirty="0"/>
              <a:t>、</a:t>
            </a:r>
            <a:r>
              <a:rPr lang="en-US" altLang="zh-CN" dirty="0"/>
              <a:t>DD type</a:t>
            </a:r>
            <a:r>
              <a:rPr lang="zh-CN" altLang="en-US" dirty="0"/>
              <a:t>、</a:t>
            </a:r>
            <a:r>
              <a:rPr lang="en-US" altLang="zh-CN" dirty="0"/>
              <a:t>MLR</a:t>
            </a:r>
            <a:r>
              <a:rPr lang="zh-CN" altLang="en-US" dirty="0"/>
              <a:t>、</a:t>
            </a:r>
            <a:r>
              <a:rPr lang="en-US" altLang="zh-CN" dirty="0"/>
              <a:t>SLR</a:t>
            </a:r>
          </a:p>
          <a:p>
            <a:pPr lvl="2"/>
            <a:r>
              <a:rPr lang="zh-CN" altLang="en-US" dirty="0"/>
              <a:t>后四种方法都划分为</a:t>
            </a:r>
            <a:r>
              <a:rPr lang="en-US" altLang="zh-CN" dirty="0"/>
              <a:t>8</a:t>
            </a:r>
            <a:r>
              <a:rPr lang="zh-CN" altLang="en-US" dirty="0"/>
              <a:t>个子区域，子区域内部使用</a:t>
            </a:r>
            <a:r>
              <a:rPr lang="en-US" altLang="zh-CN" dirty="0" err="1"/>
              <a:t>Ichol</a:t>
            </a:r>
            <a:endParaRPr lang="en-US" altLang="zh-CN" dirty="0"/>
          </a:p>
          <a:p>
            <a:r>
              <a:rPr lang="zh-CN" altLang="en-US" dirty="0"/>
              <a:t>非对称矩阵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GMRES</a:t>
            </a:r>
            <a:r>
              <a:rPr lang="zh-CN" altLang="en-US" dirty="0"/>
              <a:t>求解，</a:t>
            </a:r>
            <a:r>
              <a:rPr lang="en-US" altLang="zh-CN" dirty="0"/>
              <a:t>restart=10</a:t>
            </a:r>
          </a:p>
          <a:p>
            <a:pPr lvl="1"/>
            <a:r>
              <a:rPr lang="zh-CN" altLang="en-US" dirty="0"/>
              <a:t>比较了两种不同的预条件子</a:t>
            </a:r>
            <a:endParaRPr lang="en-US" altLang="zh-CN" dirty="0"/>
          </a:p>
          <a:p>
            <a:pPr lvl="2"/>
            <a:r>
              <a:rPr lang="en-US" altLang="zh-CN" dirty="0"/>
              <a:t>Ilu</a:t>
            </a:r>
            <a:r>
              <a:rPr lang="zh-CN" altLang="en-US" dirty="0"/>
              <a:t>、</a:t>
            </a:r>
            <a:r>
              <a:rPr lang="en-US" altLang="zh-CN" dirty="0" err="1"/>
              <a:t>feGRASS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9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23B92-7924-40F1-A207-89F438EB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4" y="178513"/>
            <a:ext cx="10515600" cy="791871"/>
          </a:xfrm>
        </p:spPr>
        <p:txBody>
          <a:bodyPr/>
          <a:lstStyle/>
          <a:p>
            <a:r>
              <a:rPr lang="zh-CN" altLang="en-US" dirty="0"/>
              <a:t>实验结果</a:t>
            </a:r>
            <a:r>
              <a:rPr lang="en-US" altLang="zh-CN" dirty="0"/>
              <a:t>: </a:t>
            </a:r>
            <a:r>
              <a:rPr lang="zh-CN" altLang="en-US" dirty="0"/>
              <a:t>对称正定矩阵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573560-0E69-418B-97E8-8482C90AE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27" y="1071384"/>
            <a:ext cx="10412319" cy="4351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993978-387A-46E6-B4E1-22BBC35481B7}"/>
              </a:ext>
            </a:extLst>
          </p:cNvPr>
          <p:cNvSpPr txBox="1"/>
          <p:nvPr/>
        </p:nvSpPr>
        <p:spPr>
          <a:xfrm>
            <a:off x="279918" y="5523722"/>
            <a:ext cx="109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低秩修正技术确实能降低迭代步数，但是能否缩短迭代时间存疑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在串行意义下，</a:t>
            </a:r>
            <a:r>
              <a:rPr lang="en-US" altLang="zh-CN" dirty="0" err="1"/>
              <a:t>feGRASS</a:t>
            </a:r>
            <a:r>
              <a:rPr lang="zh-CN" altLang="en-US" dirty="0"/>
              <a:t>效果明显强于其他方法</a:t>
            </a:r>
          </a:p>
        </p:txBody>
      </p:sp>
    </p:spTree>
    <p:extLst>
      <p:ext uri="{BB962C8B-B14F-4D97-AF65-F5344CB8AC3E}">
        <p14:creationId xmlns:p14="http://schemas.microsoft.com/office/powerpoint/2010/main" val="151441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AC9E3-E33F-4EA6-B611-EDAA5582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zh-CN" altLang="en-US" dirty="0"/>
              <a:t>实验结果</a:t>
            </a:r>
            <a:r>
              <a:rPr lang="en-US" altLang="zh-CN" dirty="0"/>
              <a:t>: </a:t>
            </a:r>
            <a:r>
              <a:rPr lang="zh-CN" altLang="en-US" dirty="0"/>
              <a:t>非对称矩阵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0ECA9A1-DD46-47E8-9C27-2F4F1A684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02" y="1147666"/>
            <a:ext cx="10392775" cy="4351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8A3118-0159-4148-9CEE-12202FAECA22}"/>
              </a:ext>
            </a:extLst>
          </p:cNvPr>
          <p:cNvSpPr txBox="1"/>
          <p:nvPr/>
        </p:nvSpPr>
        <p:spPr>
          <a:xfrm>
            <a:off x="429208" y="5701004"/>
            <a:ext cx="112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非对称矩阵稀疏化方法优于</a:t>
            </a:r>
            <a:r>
              <a:rPr lang="en-US" altLang="zh-CN" dirty="0"/>
              <a:t>ILU</a:t>
            </a:r>
            <a:r>
              <a:rPr lang="zh-CN" altLang="en-US" dirty="0"/>
              <a:t>，但是存在着稀疏化以后奇异的问题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MATLAB ILU</a:t>
            </a:r>
            <a:r>
              <a:rPr lang="zh-CN" altLang="en-US" dirty="0"/>
              <a:t>命令可能无法得到分解结果</a:t>
            </a:r>
          </a:p>
        </p:txBody>
      </p:sp>
    </p:spTree>
    <p:extLst>
      <p:ext uri="{BB962C8B-B14F-4D97-AF65-F5344CB8AC3E}">
        <p14:creationId xmlns:p14="http://schemas.microsoft.com/office/powerpoint/2010/main" val="78889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32EB6-46B8-44E6-857F-FC0FE458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FEB16-4DDA-4778-87AF-6C00E844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针对对称正定矩阵，比较了六种预条件子</a:t>
            </a:r>
            <a:endParaRPr lang="en-US" altLang="zh-CN" dirty="0"/>
          </a:p>
          <a:p>
            <a:pPr lvl="1"/>
            <a:r>
              <a:rPr lang="zh-CN" altLang="en-US" dirty="0"/>
              <a:t>主要是学习了低秩修正技术</a:t>
            </a:r>
            <a:endParaRPr lang="en-US" altLang="zh-CN" dirty="0"/>
          </a:p>
          <a:p>
            <a:pPr lvl="1"/>
            <a:r>
              <a:rPr lang="zh-CN" altLang="en-US" dirty="0"/>
              <a:t>目前并未实现并行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针对非对称矩阵，尝试了基于</a:t>
            </a:r>
            <a:r>
              <a:rPr lang="en-US" altLang="zh-CN" dirty="0" err="1"/>
              <a:t>feGRASS</a:t>
            </a:r>
            <a:r>
              <a:rPr lang="zh-CN" altLang="en-US" dirty="0"/>
              <a:t>的稀疏化方法</a:t>
            </a:r>
            <a:endParaRPr lang="en-US" altLang="zh-CN" dirty="0"/>
          </a:p>
          <a:p>
            <a:pPr lvl="1"/>
            <a:r>
              <a:rPr lang="zh-CN" altLang="en-US" dirty="0"/>
              <a:t>效果一般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B6EB2-1FD0-4B30-8FE8-04AA38CB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E1DDA-5489-4B6E-BA9C-0B06BB61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[1]	R. Li and Y. Saad, </a:t>
            </a:r>
            <a:r>
              <a:rPr lang="en-US" altLang="zh-CN" sz="2000" i="1" dirty="0"/>
              <a:t>Divide and conquer low-rank preconditioners for symmetric 	matrices</a:t>
            </a:r>
            <a:r>
              <a:rPr lang="en-US" altLang="zh-CN" sz="2000" dirty="0"/>
              <a:t>, SIAM J. Sci. </a:t>
            </a:r>
            <a:r>
              <a:rPr lang="en-US" altLang="zh-CN" sz="2000" dirty="0" err="1"/>
              <a:t>Comput</a:t>
            </a:r>
            <a:r>
              <a:rPr lang="en-US" altLang="zh-CN" sz="2000" dirty="0"/>
              <a:t>., 35 (2013), pp. A2069–A2095.</a:t>
            </a:r>
            <a:endParaRPr lang="zh-CN" altLang="zh-CN" sz="2000" dirty="0"/>
          </a:p>
          <a:p>
            <a:r>
              <a:rPr lang="en-US" altLang="zh-CN" sz="2000" dirty="0"/>
              <a:t>[2]	R. Li, Y. Xi, and </a:t>
            </a:r>
            <a:r>
              <a:rPr lang="en-US" altLang="zh-CN" sz="2000" dirty="0" err="1"/>
              <a:t>Y.Saad</a:t>
            </a:r>
            <a:r>
              <a:rPr lang="en-US" altLang="zh-CN" sz="2000" dirty="0"/>
              <a:t>, </a:t>
            </a:r>
            <a:r>
              <a:rPr lang="en-US" altLang="zh-CN" sz="2000" i="1" dirty="0"/>
              <a:t>Schur complement-based domain decomposition 	preconditioners with low-rank corrections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Numer</a:t>
            </a:r>
            <a:r>
              <a:rPr lang="en-US" altLang="zh-CN" sz="2000" dirty="0"/>
              <a:t>. Linear Algebra Appl., 23 (2016), pp. 	706–729.</a:t>
            </a:r>
            <a:endParaRPr lang="zh-CN" altLang="zh-CN" sz="2000" dirty="0"/>
          </a:p>
          <a:p>
            <a:r>
              <a:rPr lang="en-US" altLang="zh-CN" sz="2000" dirty="0"/>
              <a:t>[3]	Z. Liu, W. Yu, and Z. Feng. </a:t>
            </a:r>
            <a:r>
              <a:rPr lang="en-US" altLang="zh-CN" sz="2000" i="1" dirty="0" err="1"/>
              <a:t>feGRASS</a:t>
            </a:r>
            <a:r>
              <a:rPr lang="en-US" altLang="zh-CN" sz="2000" i="1" dirty="0"/>
              <a:t>: Fast and Effective Graph Spectral </a:t>
            </a:r>
            <a:r>
              <a:rPr lang="en-US" altLang="zh-CN" sz="2000" i="1" dirty="0" err="1"/>
              <a:t>Sparsification</a:t>
            </a:r>
            <a:r>
              <a:rPr lang="en-US" altLang="zh-CN" sz="2000" i="1" dirty="0"/>
              <a:t> 	for Scalable Power Grid Analysis</a:t>
            </a:r>
            <a:r>
              <a:rPr lang="en-US" altLang="zh-CN" sz="2000" dirty="0"/>
              <a:t>. IEEE Trans. on CAD, submitted.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67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A5E03-9334-4ED7-9F09-62B62F0D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255B9-FBBF-415B-A1D3-5A1D08B0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实验结果</a:t>
            </a:r>
            <a:endParaRPr lang="en-US" altLang="zh-CN" dirty="0"/>
          </a:p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14891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AAD9-DE87-4E3E-8A31-675B972D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F18113-7C5F-4E83-85A9-67728345A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稀疏矩阵求解是现代科学计算中最耗时的部分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直接解法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稳定，能得到准确解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消耗内存大，存在填入现象</a:t>
                </a:r>
                <a:endParaRPr lang="en-US" altLang="zh-CN" dirty="0"/>
              </a:p>
              <a:p>
                <a:r>
                  <a:rPr lang="zh-CN" altLang="en-US" dirty="0"/>
                  <a:t>迭代解法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内存消耗较少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收敛较慢甚至不收敛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引入预条件子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F18113-7C5F-4E83-85A9-67728345A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14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3D06-D44B-42F9-A0EE-4058693B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E45B73-C756-4FC2-BC5B-C30FCD929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什么是预条件子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线性方程组近似解法</a:t>
                </a:r>
                <a:endParaRPr lang="en-US" altLang="zh-CN" dirty="0"/>
              </a:p>
              <a:p>
                <a:r>
                  <a:rPr lang="zh-CN" altLang="en-US" dirty="0"/>
                  <a:t>什么是好的预条件子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迭代步数少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求解速度快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建立时间快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消耗内存少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能够复用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能够并行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E45B73-C756-4FC2-BC5B-C30FCD929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0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9EC24-1647-46B4-9FB0-8223051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C07A8-9D8F-4BB9-B529-A4C1F434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预条件子分类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完全矩阵的不完全分解</a:t>
            </a:r>
            <a:endParaRPr lang="en-US" altLang="zh-CN" dirty="0"/>
          </a:p>
          <a:p>
            <a:pPr lvl="2"/>
            <a:r>
              <a:rPr lang="zh-CN" altLang="en-US" dirty="0"/>
              <a:t>不完全</a:t>
            </a:r>
            <a:r>
              <a:rPr lang="en-US" altLang="zh-CN" dirty="0"/>
              <a:t>LU</a:t>
            </a:r>
            <a:r>
              <a:rPr lang="zh-CN" altLang="en-US" dirty="0"/>
              <a:t>分解</a:t>
            </a:r>
            <a:endParaRPr lang="en-US" altLang="zh-CN" dirty="0"/>
          </a:p>
          <a:p>
            <a:pPr lvl="2"/>
            <a:r>
              <a:rPr lang="zh-CN" altLang="en-US" dirty="0"/>
              <a:t>不完全</a:t>
            </a:r>
            <a:r>
              <a:rPr lang="en-US" altLang="zh-CN" dirty="0"/>
              <a:t>Cholesky</a:t>
            </a:r>
            <a:r>
              <a:rPr lang="zh-CN" altLang="en-US" dirty="0"/>
              <a:t>分解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不完全矩阵的完全分解</a:t>
            </a:r>
            <a:endParaRPr lang="en-US" altLang="zh-CN" dirty="0"/>
          </a:p>
          <a:p>
            <a:pPr lvl="2"/>
            <a:r>
              <a:rPr lang="zh-CN" altLang="en-US" dirty="0"/>
              <a:t>分块</a:t>
            </a:r>
            <a:r>
              <a:rPr lang="en-US" altLang="zh-CN" dirty="0"/>
              <a:t>Jacobi</a:t>
            </a:r>
          </a:p>
          <a:p>
            <a:pPr lvl="2"/>
            <a:r>
              <a:rPr lang="zh-CN" altLang="en-US" dirty="0"/>
              <a:t>矩阵稀疏化方法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其他方法</a:t>
            </a:r>
            <a:endParaRPr lang="en-US" altLang="zh-CN" dirty="0"/>
          </a:p>
          <a:p>
            <a:pPr lvl="2"/>
            <a:r>
              <a:rPr lang="zh-CN" altLang="en-US" dirty="0"/>
              <a:t>多重网格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48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19C32-8396-49A9-9081-2201CEE6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AA1D-2E79-4369-B65B-36FD18B2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多级低秩修正预条件子（</a:t>
            </a:r>
            <a:r>
              <a:rPr lang="en-US" altLang="zh-CN" dirty="0"/>
              <a:t>MLR</a:t>
            </a:r>
            <a:r>
              <a:rPr lang="zh-CN" altLang="en-US" dirty="0"/>
              <a:t>）</a:t>
            </a:r>
            <a:r>
              <a:rPr lang="en-US" altLang="zh-CN" dirty="0"/>
              <a:t>[1]</a:t>
            </a:r>
          </a:p>
          <a:p>
            <a:pPr lvl="1"/>
            <a:r>
              <a:rPr lang="en-US" altLang="zh-CN" dirty="0"/>
              <a:t>Multilevel Low Rank Correction</a:t>
            </a:r>
          </a:p>
          <a:p>
            <a:endParaRPr lang="en-US" altLang="zh-CN" dirty="0"/>
          </a:p>
          <a:p>
            <a:r>
              <a:rPr lang="zh-CN" altLang="en-US" dirty="0"/>
              <a:t>基于舒尔补的低秩修正预条件子（</a:t>
            </a:r>
            <a:r>
              <a:rPr lang="en-US" altLang="zh-CN" dirty="0"/>
              <a:t>SLR</a:t>
            </a:r>
            <a:r>
              <a:rPr lang="zh-CN" altLang="en-US" dirty="0"/>
              <a:t>）</a:t>
            </a:r>
            <a:r>
              <a:rPr lang="en-US" altLang="zh-CN" dirty="0"/>
              <a:t>[2]</a:t>
            </a:r>
          </a:p>
          <a:p>
            <a:pPr lvl="1"/>
            <a:r>
              <a:rPr lang="en-US" altLang="zh-CN" dirty="0"/>
              <a:t>Schur Complement Based Low Rank Correction</a:t>
            </a:r>
          </a:p>
          <a:p>
            <a:endParaRPr lang="en-US" altLang="zh-CN" dirty="0"/>
          </a:p>
          <a:p>
            <a:r>
              <a:rPr lang="zh-CN" altLang="en-US" dirty="0"/>
              <a:t>非对称矩阵稀疏化 </a:t>
            </a:r>
            <a:r>
              <a:rPr lang="en-US" altLang="zh-CN" dirty="0"/>
              <a:t>[3]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36A250-C1C7-476E-AB7D-085A245EBE85}"/>
              </a:ext>
            </a:extLst>
          </p:cNvPr>
          <p:cNvSpPr/>
          <p:nvPr/>
        </p:nvSpPr>
        <p:spPr>
          <a:xfrm>
            <a:off x="279919" y="5896401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[1] R. Li and Y. Saad, </a:t>
            </a:r>
            <a:r>
              <a:rPr lang="en-US" altLang="zh-CN" sz="1200" i="1" dirty="0"/>
              <a:t>Divide and conquer low-rank preconditioners for symmetric matrices</a:t>
            </a:r>
            <a:r>
              <a:rPr lang="en-US" altLang="zh-CN" sz="1200" dirty="0"/>
              <a:t>, SIAM J. Sci. </a:t>
            </a:r>
            <a:r>
              <a:rPr lang="en-US" altLang="zh-CN" sz="1200" dirty="0" err="1"/>
              <a:t>Comput</a:t>
            </a:r>
            <a:r>
              <a:rPr lang="en-US" altLang="zh-CN" sz="1200" dirty="0"/>
              <a:t>., 35 (2013), pp. A2069–A2095.</a:t>
            </a:r>
            <a:endParaRPr lang="zh-CN" altLang="zh-CN" sz="1200" dirty="0"/>
          </a:p>
          <a:p>
            <a:r>
              <a:rPr lang="en-US" altLang="zh-CN" sz="1200" dirty="0"/>
              <a:t>[2] R. Li, Y. Xi, and </a:t>
            </a:r>
            <a:r>
              <a:rPr lang="en-US" altLang="zh-CN" sz="1200" dirty="0" err="1"/>
              <a:t>Y.Saad</a:t>
            </a:r>
            <a:r>
              <a:rPr lang="en-US" altLang="zh-CN" sz="1200" dirty="0"/>
              <a:t>, </a:t>
            </a:r>
            <a:r>
              <a:rPr lang="en-US" altLang="zh-CN" sz="1200" i="1" dirty="0"/>
              <a:t>Schur complement-based domain decomposition preconditioners with low-rank corrections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Numer</a:t>
            </a:r>
            <a:r>
              <a:rPr lang="en-US" altLang="zh-CN" sz="1200" dirty="0"/>
              <a:t>. Linear Algebra Appl.,23 (2016),   pp. 706–729.</a:t>
            </a:r>
            <a:endParaRPr lang="zh-CN" altLang="zh-CN" sz="1200" dirty="0"/>
          </a:p>
          <a:p>
            <a:r>
              <a:rPr lang="en-US" altLang="zh-CN" sz="1200" dirty="0"/>
              <a:t>[3] Z. Liu, W. Yu, and Z. Feng. </a:t>
            </a:r>
            <a:r>
              <a:rPr lang="en-US" altLang="zh-CN" sz="1200" i="1" dirty="0" err="1"/>
              <a:t>feGRASS</a:t>
            </a:r>
            <a:r>
              <a:rPr lang="en-US" altLang="zh-CN" sz="1200" i="1" dirty="0"/>
              <a:t>: Fast and Effective Graph Spectral </a:t>
            </a:r>
            <a:r>
              <a:rPr lang="en-US" altLang="zh-CN" sz="1200" i="1" dirty="0" err="1"/>
              <a:t>Sparsification</a:t>
            </a:r>
            <a:r>
              <a:rPr lang="en-US" altLang="zh-CN" sz="1200" i="1" dirty="0"/>
              <a:t> for Scalable Power Grid Analysis</a:t>
            </a:r>
            <a:r>
              <a:rPr lang="en-US" altLang="zh-CN" sz="1200" dirty="0"/>
              <a:t>. IEEE Trans. on CAD, submitted.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72438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6766-CD4A-4426-8F97-2CE3F192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: MLR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663064-B502-4FD4-A02D-E07F2250D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Jacobi</a:t>
                </a:r>
                <a:r>
                  <a:rPr lang="zh-CN" altLang="en-US" dirty="0"/>
                  <a:t>预条件子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易于并行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对角块做完全分解：消耗内存大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对角块做不完全分解：迭代步数高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b="1" dirty="0">
                    <a:latin typeface="Cambria Math" panose="02040503050406030204" pitchFamily="18" charset="0"/>
                  </a:rPr>
                  <a:t>问：在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</a:rPr>
                  <a:t>的基础上再引入一个低秩矩阵，能否近似效果更好？</a:t>
                </a: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𝐿𝑅𝐶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663064-B502-4FD4-A02D-E07F2250D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64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12D7-C33E-4BD4-8D35-18999616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: MLR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8ED62-0E6F-46B5-BCD0-DF9A8B63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204"/>
                <a:ext cx="10515600" cy="45907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图分割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分解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引入矩阵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=[0;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;0;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则有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 </a:t>
                </a:r>
                <a:r>
                  <a:rPr lang="en-US" altLang="zh-CN" dirty="0"/>
                  <a:t>Sherman-Morrison </a:t>
                </a:r>
                <a:r>
                  <a:rPr lang="zh-CN" altLang="en-US" dirty="0"/>
                  <a:t>公式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低秩近似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低秩修正预条件子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8ED62-0E6F-46B5-BCD0-DF9A8B63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204"/>
                <a:ext cx="10515600" cy="4590759"/>
              </a:xfrm>
              <a:blipFill>
                <a:blip r:embed="rId2"/>
                <a:stretch>
                  <a:fillRect l="-928" t="-2656" b="-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FE63997-8037-444D-9E11-D70807CC8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19" y="1088809"/>
            <a:ext cx="3307367" cy="1722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C91BA5-7455-47D5-A280-5234B3D7F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61" y="1287161"/>
            <a:ext cx="2630082" cy="13255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3C0D0A-1D82-4564-B8FF-B2CEAB7B8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03" y="3795097"/>
            <a:ext cx="5917866" cy="698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1030D9-4E59-4B83-AA6D-A1A7308D357F}"/>
                  </a:ext>
                </a:extLst>
              </p:cNvPr>
              <p:cNvSpPr txBox="1"/>
              <p:nvPr/>
            </p:nvSpPr>
            <p:spPr>
              <a:xfrm>
                <a:off x="3279710" y="4732974"/>
                <a:ext cx="18801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𝑈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1030D9-4E59-4B83-AA6D-A1A7308D3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10" y="4732974"/>
                <a:ext cx="1880119" cy="369332"/>
              </a:xfrm>
              <a:prstGeom prst="rect">
                <a:avLst/>
              </a:prstGeom>
              <a:blipFill>
                <a:blip r:embed="rId7"/>
                <a:stretch>
                  <a:fillRect l="-32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46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8D93-E869-470A-953C-54B7D2AC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: MLR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A8CB2-7346-4AE3-B7DC-91281839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多级方法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3A8D65-074E-496C-A45B-86FBC639A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5" y="3141920"/>
            <a:ext cx="5060118" cy="19737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3D7AF2-A4B9-4453-94F8-BC05C085E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9" y="3333702"/>
            <a:ext cx="4488569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918</Words>
  <Application>Microsoft Office PowerPoint</Application>
  <PresentationFormat>宽屏</PresentationFormat>
  <Paragraphs>140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大规模稀疏矩阵迭代解法研究</vt:lpstr>
      <vt:lpstr>内容</vt:lpstr>
      <vt:lpstr>背景</vt:lpstr>
      <vt:lpstr>背景</vt:lpstr>
      <vt:lpstr>背景</vt:lpstr>
      <vt:lpstr>方法</vt:lpstr>
      <vt:lpstr>方法: MLR</vt:lpstr>
      <vt:lpstr>方法: MLR</vt:lpstr>
      <vt:lpstr>方法: MLR</vt:lpstr>
      <vt:lpstr>方法: SLR</vt:lpstr>
      <vt:lpstr>方法: SLR</vt:lpstr>
      <vt:lpstr>方法: 非对称矩阵的稀疏化方法</vt:lpstr>
      <vt:lpstr>实验结果</vt:lpstr>
      <vt:lpstr>实验结果: 对称正定矩阵</vt:lpstr>
      <vt:lpstr>实验结果: 非对称矩阵</vt:lpstr>
      <vt:lpstr>总结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大规模稀疏矩阵迭代解法研究</dc:title>
  <dc:creator>强哥牛逼</dc:creator>
  <cp:lastModifiedBy>强哥牛逼</cp:lastModifiedBy>
  <cp:revision>26</cp:revision>
  <dcterms:created xsi:type="dcterms:W3CDTF">2021-01-10T10:41:10Z</dcterms:created>
  <dcterms:modified xsi:type="dcterms:W3CDTF">2021-01-10T17:47:29Z</dcterms:modified>
</cp:coreProperties>
</file>