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75" r:id="rId5"/>
    <p:sldId id="278" r:id="rId6"/>
    <p:sldId id="268" r:id="rId7"/>
    <p:sldId id="269" r:id="rId8"/>
    <p:sldId id="259" r:id="rId9"/>
    <p:sldId id="270" r:id="rId10"/>
    <p:sldId id="260" r:id="rId11"/>
    <p:sldId id="271" r:id="rId12"/>
    <p:sldId id="272" r:id="rId13"/>
    <p:sldId id="273" r:id="rId14"/>
    <p:sldId id="280" r:id="rId15"/>
    <p:sldId id="279" r:id="rId16"/>
    <p:sldId id="274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76DAD1F-09EF-474B-A568-460EE7FB614B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0830989-1633-4E8A-B49F-4899735B57C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85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AD1F-09EF-474B-A568-460EE7FB614B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0989-1633-4E8A-B49F-4899735B5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5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AD1F-09EF-474B-A568-460EE7FB614B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0989-1633-4E8A-B49F-4899735B57C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120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AD1F-09EF-474B-A568-460EE7FB614B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0989-1633-4E8A-B49F-4899735B57C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504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AD1F-09EF-474B-A568-460EE7FB614B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0989-1633-4E8A-B49F-4899735B5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96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AD1F-09EF-474B-A568-460EE7FB614B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0989-1633-4E8A-B49F-4899735B57C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9703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AD1F-09EF-474B-A568-460EE7FB614B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0989-1633-4E8A-B49F-4899735B57C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303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AD1F-09EF-474B-A568-460EE7FB614B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0989-1633-4E8A-B49F-4899735B57C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3439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AD1F-09EF-474B-A568-460EE7FB614B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0989-1633-4E8A-B49F-4899735B57C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466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AD1F-09EF-474B-A568-460EE7FB614B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0989-1633-4E8A-B49F-4899735B5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1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AD1F-09EF-474B-A568-460EE7FB614B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0989-1633-4E8A-B49F-4899735B57C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806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AD1F-09EF-474B-A568-460EE7FB614B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0989-1633-4E8A-B49F-4899735B5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21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AD1F-09EF-474B-A568-460EE7FB614B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0989-1633-4E8A-B49F-4899735B57CB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664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AD1F-09EF-474B-A568-460EE7FB614B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0989-1633-4E8A-B49F-4899735B57C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7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AD1F-09EF-474B-A568-460EE7FB614B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0989-1633-4E8A-B49F-4899735B5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AD1F-09EF-474B-A568-460EE7FB614B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0989-1633-4E8A-B49F-4899735B57C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013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AD1F-09EF-474B-A568-460EE7FB614B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0989-1633-4E8A-B49F-4899735B5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41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76DAD1F-09EF-474B-A568-460EE7FB614B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0830989-1633-4E8A-B49F-4899735B5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24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E9114-CC17-490D-B39A-B2A1662791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356" y="1578886"/>
            <a:ext cx="10507288" cy="1621517"/>
          </a:xfrm>
        </p:spPr>
        <p:txBody>
          <a:bodyPr/>
          <a:lstStyle/>
          <a:p>
            <a:r>
              <a:rPr lang="zh-CN" altLang="en-US" sz="4400" dirty="0"/>
              <a:t>大规模非对称矩阵方程求解</a:t>
            </a:r>
            <a:br>
              <a:rPr lang="en-US" altLang="zh-CN" sz="4400" dirty="0"/>
            </a:br>
            <a:r>
              <a:rPr lang="en-US" altLang="zh-CN" sz="3200" b="1" i="1" dirty="0"/>
              <a:t>A</a:t>
            </a:r>
            <a:r>
              <a:rPr lang="en-US" altLang="zh-CN" sz="3200" b="1" dirty="0"/>
              <a:t> x</a:t>
            </a:r>
            <a:r>
              <a:rPr lang="en-US" altLang="zh-CN" sz="3200" b="1" i="1" dirty="0"/>
              <a:t> = b</a:t>
            </a:r>
            <a:endParaRPr lang="en-US" sz="44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BE0DF8-7EA7-42D1-BF64-544810BA4D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刘志强，郭文韬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538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0447-EE8A-4FD4-9B2F-50CE44D8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大致的算法结构</a:t>
            </a:r>
            <a:endParaRPr lang="en-US" dirty="0"/>
          </a:p>
        </p:txBody>
      </p:sp>
      <p:pic>
        <p:nvPicPr>
          <p:cNvPr id="6" name="Content Placeholder 5" descr="Text, letter&#10;&#10;Description automatically generated">
            <a:extLst>
              <a:ext uri="{FF2B5EF4-FFF2-40B4-BE49-F238E27FC236}">
                <a16:creationId xmlns:a16="http://schemas.microsoft.com/office/drawing/2014/main" id="{76B235A0-780B-419A-8CF8-9CD840609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880" y="2585744"/>
            <a:ext cx="6912239" cy="331787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70D6FB-8ED6-45CD-B8C4-119A0196E68A}"/>
              </a:ext>
            </a:extLst>
          </p:cNvPr>
          <p:cNvSpPr txBox="1"/>
          <p:nvPr/>
        </p:nvSpPr>
        <p:spPr>
          <a:xfrm>
            <a:off x="3046615" y="3248490"/>
            <a:ext cx="6093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556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0447-EE8A-4FD4-9B2F-50CE44D8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上溯算法可以修改“如何低秩修正”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29A9D-7C58-48D0-A432-C63F041C3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思想：用</a:t>
            </a:r>
            <a:r>
              <a:rPr lang="en-US" altLang="zh-CN" dirty="0"/>
              <a:t>SVD(</a:t>
            </a:r>
            <a:r>
              <a:rPr lang="zh-CN" altLang="en-US" dirty="0"/>
              <a:t>截断</a:t>
            </a:r>
            <a:r>
              <a:rPr lang="en-US" altLang="zh-CN" dirty="0"/>
              <a:t>)</a:t>
            </a:r>
            <a:r>
              <a:rPr lang="zh-CN" altLang="en-US" dirty="0"/>
              <a:t>近似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389F33-5ADA-49F7-89AD-AB28A253D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271" y="2556932"/>
            <a:ext cx="6431837" cy="754445"/>
          </a:xfrm>
          <a:prstGeom prst="rect">
            <a:avLst/>
          </a:prstGeom>
        </p:spPr>
      </p:pic>
      <p:pic>
        <p:nvPicPr>
          <p:cNvPr id="8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D79EACFC-C75C-4669-B37A-CEA51E9C84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695" y="3429000"/>
            <a:ext cx="5910607" cy="285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118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0447-EE8A-4FD4-9B2F-50CE44D8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当前进展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1B29A9D-7C58-48D0-A432-C63F041C38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zh-CN" altLang="en-US" dirty="0"/>
                  <a:t>针对</a:t>
                </a:r>
                <a:r>
                  <a:rPr lang="en-US" altLang="zh-CN" dirty="0"/>
                  <a:t>2D</a:t>
                </a:r>
                <a:r>
                  <a:rPr lang="zh-CN" altLang="en-US" dirty="0"/>
                  <a:t>模型问题，实现了单级低秩修正预条件子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为了验证低秩修正确实能降低迭代步数</a:t>
                </a:r>
                <a:endParaRPr lang="en-US" altLang="zh-CN" dirty="0"/>
              </a:p>
              <a:p>
                <a:r>
                  <a:rPr lang="zh-CN" altLang="en-US" dirty="0"/>
                  <a:t>块雅各比预条件子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      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单级低秩修正预条件子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        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𝑈𝐻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1B29A9D-7C58-48D0-A432-C63F041C38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62" t="-2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158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0447-EE8A-4FD4-9B2F-50CE44D8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当前进展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29A9D-7C58-48D0-A432-C63F041C3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29204C5-1626-4C37-AED5-1C034C5AA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211470"/>
              </p:ext>
            </p:extLst>
          </p:nvPr>
        </p:nvGraphicFramePr>
        <p:xfrm>
          <a:off x="1295401" y="2669764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606409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0723982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2307891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9405234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7820381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03178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问题规模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100*100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150*150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200*200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250*250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300*300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995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Bjacob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217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MLR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013994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6FC294D-74C9-4AB8-ADEC-B6B68A9BD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515935"/>
              </p:ext>
            </p:extLst>
          </p:nvPr>
        </p:nvGraphicFramePr>
        <p:xfrm>
          <a:off x="1295401" y="4643656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74429389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1338001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9315297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4889707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6670728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8860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88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004984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1EA1FAA4-44E5-4911-ACD5-45881E771595}"/>
              </a:ext>
            </a:extLst>
          </p:cNvPr>
          <p:cNvSpPr txBox="1"/>
          <p:nvPr/>
        </p:nvSpPr>
        <p:spPr>
          <a:xfrm>
            <a:off x="1295401" y="3974841"/>
            <a:ext cx="7904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两种预条件子迭代步数对比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A0FDFAE-7077-4FE0-8602-DE4D5AE49E32}"/>
              </a:ext>
            </a:extLst>
          </p:cNvPr>
          <p:cNvSpPr txBox="1"/>
          <p:nvPr/>
        </p:nvSpPr>
        <p:spPr>
          <a:xfrm>
            <a:off x="1295400" y="5530815"/>
            <a:ext cx="7904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MLR</a:t>
            </a:r>
            <a:r>
              <a:rPr lang="zh-CN" altLang="en-US" dirty="0"/>
              <a:t>方法使用不同的</a:t>
            </a:r>
            <a:r>
              <a:rPr lang="en-US" altLang="zh-CN" dirty="0"/>
              <a:t>k</a:t>
            </a:r>
            <a:r>
              <a:rPr lang="zh-CN" altLang="en-US" dirty="0"/>
              <a:t>的迭代步数</a:t>
            </a:r>
          </a:p>
        </p:txBody>
      </p:sp>
    </p:spTree>
    <p:extLst>
      <p:ext uri="{BB962C8B-B14F-4D97-AF65-F5344CB8AC3E}">
        <p14:creationId xmlns:p14="http://schemas.microsoft.com/office/powerpoint/2010/main" val="3384684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0447-EE8A-4FD4-9B2F-50CE44D8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29A9D-7C58-48D0-A432-C63F041C3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A0FDFAE-7077-4FE0-8602-DE4D5AE49E32}"/>
              </a:ext>
            </a:extLst>
          </p:cNvPr>
          <p:cNvSpPr txBox="1"/>
          <p:nvPr/>
        </p:nvSpPr>
        <p:spPr>
          <a:xfrm>
            <a:off x="2003719" y="2833993"/>
            <a:ext cx="79045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矩阵</a:t>
            </a:r>
            <a:r>
              <a:rPr lang="en-US" altLang="zh-CN" dirty="0"/>
              <a:t>A: 65025 * 65025 (</a:t>
            </a:r>
            <a:r>
              <a:rPr lang="zh-CN" altLang="en-US" dirty="0"/>
              <a:t>非零元</a:t>
            </a:r>
            <a:r>
              <a:rPr lang="en-US" altLang="zh-CN" dirty="0"/>
              <a:t> = 1030225 (.024%))</a:t>
            </a:r>
            <a:endParaRPr lang="en-US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r>
              <a:rPr lang="en-US" altLang="zh-CN" dirty="0"/>
              <a:t>*PCG</a:t>
            </a:r>
            <a:r>
              <a:rPr lang="zh-CN" altLang="en-US" dirty="0"/>
              <a:t>解与反斜线解的矩阵差的无穷范数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78342D4-A563-47D9-BFE1-8DA4846529DC}"/>
              </a:ext>
            </a:extLst>
          </p:cNvPr>
          <p:cNvGraphicFramePr>
            <a:graphicFrameLocks noGrp="1"/>
          </p:cNvGraphicFramePr>
          <p:nvPr/>
        </p:nvGraphicFramePr>
        <p:xfrm>
          <a:off x="1295401" y="3234268"/>
          <a:ext cx="977467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4935">
                  <a:extLst>
                    <a:ext uri="{9D8B030D-6E8A-4147-A177-3AD203B41FA5}">
                      <a16:colId xmlns:a16="http://schemas.microsoft.com/office/drawing/2014/main" val="3687521364"/>
                    </a:ext>
                  </a:extLst>
                </a:gridCol>
                <a:gridCol w="1954935">
                  <a:extLst>
                    <a:ext uri="{9D8B030D-6E8A-4147-A177-3AD203B41FA5}">
                      <a16:colId xmlns:a16="http://schemas.microsoft.com/office/drawing/2014/main" val="3461386414"/>
                    </a:ext>
                  </a:extLst>
                </a:gridCol>
                <a:gridCol w="1954935">
                  <a:extLst>
                    <a:ext uri="{9D8B030D-6E8A-4147-A177-3AD203B41FA5}">
                      <a16:colId xmlns:a16="http://schemas.microsoft.com/office/drawing/2014/main" val="1654574893"/>
                    </a:ext>
                  </a:extLst>
                </a:gridCol>
                <a:gridCol w="1954935">
                  <a:extLst>
                    <a:ext uri="{9D8B030D-6E8A-4147-A177-3AD203B41FA5}">
                      <a16:colId xmlns:a16="http://schemas.microsoft.com/office/drawing/2014/main" val="768846387"/>
                    </a:ext>
                  </a:extLst>
                </a:gridCol>
                <a:gridCol w="1954935">
                  <a:extLst>
                    <a:ext uri="{9D8B030D-6E8A-4147-A177-3AD203B41FA5}">
                      <a16:colId xmlns:a16="http://schemas.microsoft.com/office/drawing/2014/main" val="1908326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迭代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PCG</a:t>
                      </a:r>
                      <a:r>
                        <a:rPr lang="zh-CN" altLang="en-US" dirty="0"/>
                        <a:t>耗时 </a:t>
                      </a:r>
                      <a:r>
                        <a:rPr lang="en-US" altLang="zh-CN" dirty="0"/>
                        <a:t>(sec)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与准确解最大差</a:t>
                      </a:r>
                      <a:r>
                        <a:rPr lang="en-US" altLang="zh-CN" dirty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平均每行填入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395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MLR ~ 3 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966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.0504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400717"/>
                  </a:ext>
                </a:extLst>
              </a:tr>
            </a:tbl>
          </a:graphicData>
        </a:graphic>
      </p:graphicFrame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38372A73-BB62-43E9-84DB-74C26227F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103" y="4484206"/>
            <a:ext cx="2266200" cy="169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54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0447-EE8A-4FD4-9B2F-50CE44D8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600" dirty="0"/>
              <a:t>接上面测试</a:t>
            </a:r>
            <a:br>
              <a:rPr lang="en-US" altLang="zh-CN" sz="2400" dirty="0"/>
            </a:br>
            <a:r>
              <a:rPr lang="zh-CN" altLang="en-US" sz="2400" dirty="0"/>
              <a:t>矩阵</a:t>
            </a:r>
            <a:r>
              <a:rPr lang="en-US" altLang="zh-CN" sz="2400" dirty="0"/>
              <a:t>A: 65025 * 65025 (</a:t>
            </a:r>
            <a:r>
              <a:rPr lang="zh-CN" altLang="en-US" sz="2400" dirty="0"/>
              <a:t>非零元</a:t>
            </a:r>
            <a:r>
              <a:rPr lang="en-US" altLang="zh-CN" sz="2400" dirty="0"/>
              <a:t> = 1030225 (.024%))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29A9D-7C58-48D0-A432-C63F041C3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A0FDFAE-7077-4FE0-8602-DE4D5AE49E32}"/>
              </a:ext>
            </a:extLst>
          </p:cNvPr>
          <p:cNvSpPr txBox="1"/>
          <p:nvPr/>
        </p:nvSpPr>
        <p:spPr>
          <a:xfrm>
            <a:off x="2003719" y="2833993"/>
            <a:ext cx="79045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A708423F-7D7B-4CA9-84B5-D6FF8B87F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253171"/>
              </p:ext>
            </p:extLst>
          </p:nvPr>
        </p:nvGraphicFramePr>
        <p:xfrm>
          <a:off x="1167319" y="2731405"/>
          <a:ext cx="9941670" cy="29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8334">
                  <a:extLst>
                    <a:ext uri="{9D8B030D-6E8A-4147-A177-3AD203B41FA5}">
                      <a16:colId xmlns:a16="http://schemas.microsoft.com/office/drawing/2014/main" val="3153360927"/>
                    </a:ext>
                  </a:extLst>
                </a:gridCol>
                <a:gridCol w="1988334">
                  <a:extLst>
                    <a:ext uri="{9D8B030D-6E8A-4147-A177-3AD203B41FA5}">
                      <a16:colId xmlns:a16="http://schemas.microsoft.com/office/drawing/2014/main" val="2715957732"/>
                    </a:ext>
                  </a:extLst>
                </a:gridCol>
                <a:gridCol w="1988334">
                  <a:extLst>
                    <a:ext uri="{9D8B030D-6E8A-4147-A177-3AD203B41FA5}">
                      <a16:colId xmlns:a16="http://schemas.microsoft.com/office/drawing/2014/main" val="2997251640"/>
                    </a:ext>
                  </a:extLst>
                </a:gridCol>
                <a:gridCol w="1988334">
                  <a:extLst>
                    <a:ext uri="{9D8B030D-6E8A-4147-A177-3AD203B41FA5}">
                      <a16:colId xmlns:a16="http://schemas.microsoft.com/office/drawing/2014/main" val="4149060332"/>
                    </a:ext>
                  </a:extLst>
                </a:gridCol>
                <a:gridCol w="1988334">
                  <a:extLst>
                    <a:ext uri="{9D8B030D-6E8A-4147-A177-3AD203B41FA5}">
                      <a16:colId xmlns:a16="http://schemas.microsoft.com/office/drawing/2014/main" val="2289382063"/>
                    </a:ext>
                  </a:extLst>
                </a:gridCol>
              </a:tblGrid>
              <a:tr h="465651">
                <a:tc>
                  <a:txBody>
                    <a:bodyPr/>
                    <a:lstStyle/>
                    <a:p>
                      <a:r>
                        <a:rPr lang="en-US" dirty="0"/>
                        <a:t>MLR</a:t>
                      </a:r>
                      <a:r>
                        <a:rPr lang="zh-CN" altLang="en-US" dirty="0"/>
                        <a:t>层数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迭代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PCG</a:t>
                      </a:r>
                      <a:r>
                        <a:rPr lang="zh-CN" altLang="en-US" dirty="0"/>
                        <a:t>耗时 </a:t>
                      </a:r>
                      <a:r>
                        <a:rPr lang="en-US" altLang="zh-CN" dirty="0"/>
                        <a:t>(sec)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与准确解最大差</a:t>
                      </a:r>
                      <a:r>
                        <a:rPr lang="en-US" altLang="zh-CN" dirty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平均每行填入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440793"/>
                  </a:ext>
                </a:extLst>
              </a:tr>
              <a:tr h="46565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501468"/>
                  </a:ext>
                </a:extLst>
              </a:tr>
              <a:tr h="46565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919047"/>
                  </a:ext>
                </a:extLst>
              </a:tr>
              <a:tr h="46565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946693"/>
                  </a:ext>
                </a:extLst>
              </a:tr>
              <a:tr h="46565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744118"/>
                  </a:ext>
                </a:extLst>
              </a:tr>
              <a:tr h="46565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774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1304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0447-EE8A-4FD4-9B2F-50CE44D8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后续工作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29A9D-7C58-48D0-A432-C63F041C3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E96F34C-4CE3-4E5D-A3B2-4872C660893F}"/>
              </a:ext>
            </a:extLst>
          </p:cNvPr>
          <p:cNvSpPr txBox="1"/>
          <p:nvPr/>
        </p:nvSpPr>
        <p:spPr>
          <a:xfrm>
            <a:off x="1390261" y="2668555"/>
            <a:ext cx="8966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2D</a:t>
            </a:r>
            <a:r>
              <a:rPr lang="zh-CN" altLang="en-US" dirty="0"/>
              <a:t>模型问题的多级低秩修正方法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针对一般矩阵的多级低秩修正方法</a:t>
            </a:r>
            <a:r>
              <a:rPr lang="en-US" altLang="zh-CN" dirty="0"/>
              <a:t>——</a:t>
            </a:r>
            <a:r>
              <a:rPr lang="zh-CN" altLang="en-US" dirty="0"/>
              <a:t>使用</a:t>
            </a:r>
            <a:r>
              <a:rPr lang="en-US" altLang="zh-CN" dirty="0"/>
              <a:t>metis</a:t>
            </a:r>
            <a:r>
              <a:rPr lang="zh-CN" altLang="en-US" dirty="0"/>
              <a:t>做图划分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针对叶子节点，使用图稀疏化</a:t>
            </a:r>
            <a:r>
              <a:rPr lang="en-US" altLang="zh-CN" dirty="0"/>
              <a:t>+</a:t>
            </a:r>
            <a:r>
              <a:rPr lang="zh-CN" altLang="en-US" dirty="0"/>
              <a:t>完全分解替代不完全分解</a:t>
            </a:r>
          </a:p>
        </p:txBody>
      </p:sp>
    </p:spTree>
    <p:extLst>
      <p:ext uri="{BB962C8B-B14F-4D97-AF65-F5344CB8AC3E}">
        <p14:creationId xmlns:p14="http://schemas.microsoft.com/office/powerpoint/2010/main" val="3579464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91DBA-3A9E-4ADE-A474-9B2A85305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AE5F2-B3D5-44AD-B687-C02895CEB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Li,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Ruipeng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Yuanzhe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Xi, and Yousef Saad. "Schur complement‐based domain decomposition preconditioners with low‐rank corrections."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Numerical Linear Algebra with Applications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23.4 (2016): 706-729.</a:t>
            </a:r>
          </a:p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Li,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Ruipeng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Yousef Saad.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Divide and conquer low-rank preconditioning techniques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tech. rep., Technical Report ys-2012-3. Dept. Computer Science and Engineering, University of Minnesota, Minneapolis, 2012.</a:t>
            </a:r>
            <a:endParaRPr lang="en-US" sz="18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sz="1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10359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1CE13F-B5F8-484D-967D-5B3CE17D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引子</a:t>
            </a:r>
            <a:br>
              <a:rPr lang="en-US" altLang="zh-CN" dirty="0"/>
            </a:br>
            <a:r>
              <a:rPr lang="en-US" sz="3200" dirty="0"/>
              <a:t>A x = b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021328-51CB-438A-BDD8-B7A2B31FE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最基础的：</a:t>
            </a:r>
            <a:r>
              <a:rPr lang="en-US" altLang="zh-CN" dirty="0"/>
              <a:t>LU</a:t>
            </a:r>
            <a:r>
              <a:rPr lang="zh-CN" altLang="en-US" dirty="0"/>
              <a:t>分解 </a:t>
            </a:r>
            <a:r>
              <a:rPr lang="en-US" altLang="zh-CN" dirty="0"/>
              <a:t>( A = L U) =&gt; (U x = b)</a:t>
            </a:r>
          </a:p>
          <a:p>
            <a:r>
              <a:rPr lang="zh-CN" altLang="en-US" dirty="0"/>
              <a:t>基础迭代解法</a:t>
            </a:r>
            <a:endParaRPr lang="en-US" altLang="zh-CN" dirty="0"/>
          </a:p>
          <a:p>
            <a:pPr lvl="1"/>
            <a:r>
              <a:rPr lang="zh-CN" altLang="en-US" dirty="0"/>
              <a:t>雅可比迭代法： </a:t>
            </a:r>
            <a:r>
              <a:rPr lang="en-US" altLang="zh-CN" dirty="0"/>
              <a:t>A = D(</a:t>
            </a:r>
            <a:r>
              <a:rPr lang="zh-CN" altLang="en-US" dirty="0"/>
              <a:t>对角）</a:t>
            </a:r>
            <a:r>
              <a:rPr lang="en-US" altLang="zh-CN" dirty="0"/>
              <a:t> – L – U. </a:t>
            </a:r>
          </a:p>
          <a:p>
            <a:pPr lvl="1"/>
            <a:r>
              <a:rPr lang="en-US" altLang="zh-CN" dirty="0"/>
              <a:t>G-S</a:t>
            </a:r>
            <a:r>
              <a:rPr lang="zh-CN" altLang="en-US" dirty="0"/>
              <a:t>迭代（雅可比的变种</a:t>
            </a:r>
            <a:r>
              <a:rPr lang="en-US" altLang="zh-CN" dirty="0"/>
              <a:t>):</a:t>
            </a:r>
          </a:p>
          <a:p>
            <a:pPr marL="457200" lvl="1" indent="0">
              <a:buNone/>
            </a:pPr>
            <a:r>
              <a:rPr lang="en-US" altLang="zh-CN" dirty="0"/>
              <a:t>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C65394-4779-4787-8BD3-C0FDB5865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824" y="3541948"/>
            <a:ext cx="2591025" cy="3962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A91F7F-7439-423B-8D19-673ADC3DC8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811" y="4065840"/>
            <a:ext cx="4961050" cy="44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741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1CE13F-B5F8-484D-967D-5B3CE17D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引子</a:t>
            </a:r>
            <a:br>
              <a:rPr lang="en-US" altLang="zh-CN" dirty="0"/>
            </a:br>
            <a:r>
              <a:rPr lang="en-US" sz="3200" dirty="0"/>
              <a:t>A x = b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021328-51CB-438A-BDD8-B7A2B31FE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61064"/>
          </a:xfrm>
        </p:spPr>
        <p:txBody>
          <a:bodyPr>
            <a:normAutofit/>
          </a:bodyPr>
          <a:lstStyle/>
          <a:p>
            <a:r>
              <a:rPr lang="en-US" altLang="zh-CN" dirty="0"/>
              <a:t>Krylov</a:t>
            </a:r>
            <a:r>
              <a:rPr lang="zh-CN" altLang="en-US" dirty="0"/>
              <a:t>迭代解法</a:t>
            </a:r>
            <a:endParaRPr lang="en-US" altLang="zh-CN" dirty="0"/>
          </a:p>
          <a:p>
            <a:pPr lvl="1"/>
            <a:r>
              <a:rPr lang="zh-CN" altLang="en-US" dirty="0"/>
              <a:t>最速下降法：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共轭梯度法：在搜索方向上做调整，不止考虑每次搜索的残差，也还考虑上一</a:t>
            </a:r>
            <a:r>
              <a:rPr lang="en-US" altLang="zh-CN" dirty="0"/>
              <a:t>				</a:t>
            </a:r>
            <a:r>
              <a:rPr lang="zh-CN" altLang="en-US" dirty="0"/>
              <a:t>次搜索的方向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3C3F775B-0DA9-46EE-94E2-FF4D1E769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744" y="2556932"/>
            <a:ext cx="3206079" cy="2414850"/>
          </a:xfrm>
          <a:prstGeom prst="rect">
            <a:avLst/>
          </a:prstGeom>
        </p:spPr>
      </p:pic>
      <p:pic>
        <p:nvPicPr>
          <p:cNvPr id="11" name="Picture 10" descr="Diagram, text, schematic&#10;&#10;Description automatically generated">
            <a:extLst>
              <a:ext uri="{FF2B5EF4-FFF2-40B4-BE49-F238E27FC236}">
                <a16:creationId xmlns:a16="http://schemas.microsoft.com/office/drawing/2014/main" id="{7FC216E0-57F2-4D33-B63D-ABF43650D5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734" y="3473166"/>
            <a:ext cx="3421677" cy="117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792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76679-AC94-4139-ADE2-E10E8AA2B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262626"/>
                </a:solidFill>
              </a:rPr>
              <a:t>常见预条件方法</a:t>
            </a:r>
            <a:endParaRPr lang="en-US" dirty="0">
              <a:solidFill>
                <a:srgbClr val="262626"/>
              </a:solidFill>
            </a:endParaRPr>
          </a:p>
        </p:txBody>
      </p:sp>
      <p:pic>
        <p:nvPicPr>
          <p:cNvPr id="7" name="Content Placeholder 6" descr="Text, letter&#10;&#10;Description automatically generated">
            <a:extLst>
              <a:ext uri="{FF2B5EF4-FFF2-40B4-BE49-F238E27FC236}">
                <a16:creationId xmlns:a16="http://schemas.microsoft.com/office/drawing/2014/main" id="{5AA94874-3942-4F0B-A4EB-D047672CA1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03" y="2918298"/>
            <a:ext cx="4357991" cy="1800365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6E1B5494-6784-4395-A7ED-59D4F012E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9319" y="2840476"/>
            <a:ext cx="5157276" cy="30353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solidFill>
                  <a:srgbClr val="262626"/>
                </a:solidFill>
              </a:rPr>
              <a:t>对于稀疏矩阵，我们希望</a:t>
            </a:r>
            <a:r>
              <a:rPr lang="en-US" altLang="zh-CN" sz="2000" dirty="0">
                <a:solidFill>
                  <a:srgbClr val="262626"/>
                </a:solidFill>
              </a:rPr>
              <a:t>A</a:t>
            </a:r>
            <a:r>
              <a:rPr lang="zh-CN" altLang="en-US" sz="2000" dirty="0">
                <a:solidFill>
                  <a:srgbClr val="262626"/>
                </a:solidFill>
              </a:rPr>
              <a:t>的条件数尽可能小（否则迭代算法收敛速度会很慢）</a:t>
            </a:r>
            <a:endParaRPr lang="en-US" altLang="zh-CN" sz="2000" dirty="0">
              <a:solidFill>
                <a:srgbClr val="262626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262626"/>
                </a:solidFill>
              </a:rPr>
              <a:t>不如导入一个 预条件子</a:t>
            </a:r>
            <a:r>
              <a:rPr lang="en-US" altLang="zh-CN" sz="2000" dirty="0">
                <a:solidFill>
                  <a:srgbClr val="262626"/>
                </a:solidFill>
              </a:rPr>
              <a:t>M</a:t>
            </a:r>
            <a:r>
              <a:rPr lang="zh-CN" altLang="en-US" sz="2000" dirty="0">
                <a:solidFill>
                  <a:srgbClr val="262626"/>
                </a:solidFill>
              </a:rPr>
              <a:t>，使得 </a:t>
            </a:r>
            <a:r>
              <a:rPr lang="en-US" altLang="zh-CN" sz="2000" dirty="0">
                <a:solidFill>
                  <a:srgbClr val="262626"/>
                </a:solidFill>
              </a:rPr>
              <a:t>inv(M) A</a:t>
            </a:r>
            <a:r>
              <a:rPr lang="zh-CN" altLang="en-US" sz="2000" dirty="0">
                <a:solidFill>
                  <a:srgbClr val="262626"/>
                </a:solidFill>
              </a:rPr>
              <a:t>条件数远少于 </a:t>
            </a:r>
            <a:r>
              <a:rPr lang="en-US" altLang="zh-CN" sz="2000" dirty="0">
                <a:solidFill>
                  <a:srgbClr val="262626"/>
                </a:solidFill>
              </a:rPr>
              <a:t>A ?</a:t>
            </a:r>
          </a:p>
          <a:p>
            <a:pPr marL="0" indent="0">
              <a:buNone/>
            </a:pPr>
            <a:endParaRPr lang="en-US" sz="2000" dirty="0">
              <a:solidFill>
                <a:srgbClr val="262626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262626"/>
                </a:solidFill>
              </a:rPr>
              <a:t>左图是三种条件子的分类</a:t>
            </a:r>
            <a:endParaRPr lang="en-US" sz="20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437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EB8F956-AEF2-416F-8504-C6392889C926}"/>
              </a:ext>
            </a:extLst>
          </p:cNvPr>
          <p:cNvSpPr txBox="1"/>
          <p:nvPr/>
        </p:nvSpPr>
        <p:spPr>
          <a:xfrm>
            <a:off x="914399" y="2036191"/>
            <a:ext cx="1063343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62626"/>
                </a:solidFill>
              </a:rPr>
              <a:t>Jacobi</a:t>
            </a:r>
            <a:r>
              <a:rPr lang="zh-CN" altLang="en-US" sz="1600" dirty="0">
                <a:solidFill>
                  <a:srgbClr val="262626"/>
                </a:solidFill>
              </a:rPr>
              <a:t>预条件子（最简单的预条件子）</a:t>
            </a:r>
            <a:endParaRPr lang="en-US" altLang="zh-CN" sz="1600" dirty="0">
              <a:solidFill>
                <a:srgbClr val="262626"/>
              </a:solidFill>
            </a:endParaRPr>
          </a:p>
          <a:p>
            <a:endParaRPr lang="en-US" sz="1600" dirty="0">
              <a:solidFill>
                <a:srgbClr val="262626"/>
              </a:solidFill>
            </a:endParaRPr>
          </a:p>
          <a:p>
            <a:endParaRPr lang="en-US" sz="1600" dirty="0">
              <a:solidFill>
                <a:srgbClr val="262626"/>
              </a:solidFill>
            </a:endParaRPr>
          </a:p>
          <a:p>
            <a:r>
              <a:rPr lang="en-US" sz="1600" dirty="0">
                <a:solidFill>
                  <a:srgbClr val="262626"/>
                </a:solidFill>
              </a:rPr>
              <a:t>PCG (Preconditioned C</a:t>
            </a:r>
            <a:r>
              <a:rPr lang="en-US" altLang="zh-CN" sz="1600" dirty="0">
                <a:solidFill>
                  <a:srgbClr val="262626"/>
                </a:solidFill>
              </a:rPr>
              <a:t>G</a:t>
            </a:r>
            <a:r>
              <a:rPr lang="en-US" sz="1600" dirty="0">
                <a:solidFill>
                  <a:srgbClr val="262626"/>
                </a:solidFill>
              </a:rPr>
              <a:t>)</a:t>
            </a:r>
          </a:p>
          <a:p>
            <a:r>
              <a:rPr lang="en-US" sz="1600" dirty="0">
                <a:solidFill>
                  <a:srgbClr val="262626"/>
                </a:solidFill>
              </a:rPr>
              <a:t>A</a:t>
            </a:r>
            <a:r>
              <a:rPr lang="zh-CN" altLang="en-US" sz="1600" dirty="0">
                <a:solidFill>
                  <a:srgbClr val="262626"/>
                </a:solidFill>
              </a:rPr>
              <a:t>是</a:t>
            </a:r>
            <a:r>
              <a:rPr lang="en-US" altLang="zh-CN" sz="1600" dirty="0">
                <a:solidFill>
                  <a:srgbClr val="262626"/>
                </a:solidFill>
              </a:rPr>
              <a:t>SPD</a:t>
            </a:r>
            <a:r>
              <a:rPr lang="zh-CN" altLang="en-US" sz="1600" dirty="0">
                <a:solidFill>
                  <a:srgbClr val="262626"/>
                </a:solidFill>
              </a:rPr>
              <a:t>的时候，取另外一个对称正定</a:t>
            </a:r>
            <a:r>
              <a:rPr lang="en-US" altLang="zh-CN" sz="1600" dirty="0">
                <a:solidFill>
                  <a:srgbClr val="262626"/>
                </a:solidFill>
              </a:rPr>
              <a:t>M</a:t>
            </a:r>
            <a:endParaRPr lang="en-US" sz="1600" dirty="0">
              <a:solidFill>
                <a:srgbClr val="262626"/>
              </a:solidFill>
            </a:endParaRPr>
          </a:p>
          <a:p>
            <a:r>
              <a:rPr lang="zh-CN" altLang="en-US" sz="1600" dirty="0">
                <a:solidFill>
                  <a:srgbClr val="262626"/>
                </a:solidFill>
              </a:rPr>
              <a:t>（当然，我们真正计算的时候不需要去求</a:t>
            </a:r>
            <a:r>
              <a:rPr lang="en-US" altLang="zh-CN" sz="1600" dirty="0">
                <a:solidFill>
                  <a:srgbClr val="262626"/>
                </a:solidFill>
              </a:rPr>
              <a:t>L)</a:t>
            </a:r>
            <a:endParaRPr lang="en-US" sz="1600" dirty="0">
              <a:solidFill>
                <a:srgbClr val="262626"/>
              </a:solidFill>
            </a:endParaRPr>
          </a:p>
          <a:p>
            <a:endParaRPr lang="en-US" sz="1600" dirty="0">
              <a:solidFill>
                <a:srgbClr val="262626"/>
              </a:solidFill>
            </a:endParaRPr>
          </a:p>
          <a:p>
            <a:endParaRPr lang="en-US" sz="1600" dirty="0">
              <a:solidFill>
                <a:srgbClr val="262626"/>
              </a:solidFill>
            </a:endParaRPr>
          </a:p>
          <a:p>
            <a:r>
              <a:rPr lang="en-US" sz="1600" dirty="0">
                <a:solidFill>
                  <a:srgbClr val="262626"/>
                </a:solidFill>
              </a:rPr>
              <a:t>SOR  </a:t>
            </a:r>
            <a:r>
              <a:rPr lang="zh-CN" altLang="en-US" sz="1600" dirty="0">
                <a:solidFill>
                  <a:srgbClr val="262626"/>
                </a:solidFill>
              </a:rPr>
              <a:t>预条件子</a:t>
            </a:r>
            <a:endParaRPr lang="en-US" sz="1600" dirty="0">
              <a:solidFill>
                <a:srgbClr val="262626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7A2DA6-FAD2-4409-BEF0-F3A84230C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688" y="2026764"/>
            <a:ext cx="3926190" cy="45773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F23984C-BE55-451C-ABD0-243DE11E942E}"/>
              </a:ext>
            </a:extLst>
          </p:cNvPr>
          <p:cNvSpPr txBox="1">
            <a:spLocks/>
          </p:cNvSpPr>
          <p:nvPr/>
        </p:nvSpPr>
        <p:spPr>
          <a:xfrm>
            <a:off x="1295402" y="844282"/>
            <a:ext cx="9601196" cy="69583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solidFill>
                  <a:srgbClr val="262626"/>
                </a:solidFill>
              </a:rPr>
              <a:t>常见预条件子</a:t>
            </a:r>
            <a:endParaRPr lang="en-US" dirty="0">
              <a:solidFill>
                <a:srgbClr val="262626"/>
              </a:solidFill>
            </a:endParaRPr>
          </a:p>
        </p:txBody>
      </p:sp>
      <p:pic>
        <p:nvPicPr>
          <p:cNvPr id="11" name="Picture 10" descr="Text&#10;&#10;Description automatically generated with low confidence">
            <a:extLst>
              <a:ext uri="{FF2B5EF4-FFF2-40B4-BE49-F238E27FC236}">
                <a16:creationId xmlns:a16="http://schemas.microsoft.com/office/drawing/2014/main" id="{69F5E0B0-187B-4284-B319-0786E7AE1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620" y="2867584"/>
            <a:ext cx="3288258" cy="6026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F8F245-4034-48B3-A3F1-5CFFD02C19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116" y="4623396"/>
            <a:ext cx="1920406" cy="4343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3AFAE2-C395-4B98-8D4B-C43DAAEF03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551" y="4138757"/>
            <a:ext cx="4892464" cy="4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41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64FBD3-DF16-4E3B-8A42-D2E1C34B5133}"/>
              </a:ext>
            </a:extLst>
          </p:cNvPr>
          <p:cNvSpPr txBox="1">
            <a:spLocks/>
          </p:cNvSpPr>
          <p:nvPr/>
        </p:nvSpPr>
        <p:spPr>
          <a:xfrm>
            <a:off x="1295401" y="707010"/>
            <a:ext cx="9601196" cy="5168858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Li, </a:t>
            </a:r>
            <a:r>
              <a:rPr lang="en-US" dirty="0" err="1"/>
              <a:t>Ruipeng</a:t>
            </a:r>
            <a:r>
              <a:rPr lang="zh-CN" altLang="en-US" dirty="0"/>
              <a:t>等提出一个新思路：对于</a:t>
            </a:r>
            <a:r>
              <a:rPr lang="zh-CN" altLang="en-US" u="sng" dirty="0"/>
              <a:t>对称阵</a:t>
            </a:r>
            <a:r>
              <a:rPr lang="en-US" altLang="zh-CN" u="sng" dirty="0"/>
              <a:t>A</a:t>
            </a:r>
          </a:p>
          <a:p>
            <a:r>
              <a:rPr lang="zh-CN" altLang="en-US" dirty="0"/>
              <a:t>从</a:t>
            </a:r>
            <a:endParaRPr lang="en-US" altLang="zh-CN" dirty="0"/>
          </a:p>
          <a:p>
            <a:endParaRPr lang="en-US" altLang="zh-CN" u="sng" dirty="0"/>
          </a:p>
          <a:p>
            <a:endParaRPr lang="en-US" altLang="zh-CN" u="sng" dirty="0"/>
          </a:p>
          <a:p>
            <a:pPr marL="3657600" lvl="8" indent="0">
              <a:buNone/>
            </a:pPr>
            <a:endParaRPr lang="en-US" altLang="zh-CN" u="sng" dirty="0"/>
          </a:p>
          <a:p>
            <a:endParaRPr lang="en-US" u="sng" dirty="0"/>
          </a:p>
          <a:p>
            <a:r>
              <a:rPr lang="zh-CN" altLang="en-US" dirty="0"/>
              <a:t>可得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可进一步扩展成</a:t>
            </a: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2611668-DCB8-439D-9861-2FFF1AF7C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731" y="1206722"/>
            <a:ext cx="4328535" cy="617273"/>
          </a:xfrm>
          <a:prstGeom prst="rect">
            <a:avLst/>
          </a:prstGeom>
        </p:spPr>
      </p:pic>
      <p:pic>
        <p:nvPicPr>
          <p:cNvPr id="6" name="Picture 5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F9926AF5-EF8B-4CB2-A01A-382D81A416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452" y="1823995"/>
            <a:ext cx="3353091" cy="815411"/>
          </a:xfrm>
          <a:prstGeom prst="rect">
            <a:avLst/>
          </a:prstGeom>
        </p:spPr>
      </p:pic>
      <p:pic>
        <p:nvPicPr>
          <p:cNvPr id="7" name="Picture 6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47DFA1DA-321E-44B9-9848-CD69A2DE51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006" y="2639406"/>
            <a:ext cx="4861981" cy="7315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617FFF-C5E6-403D-B9E0-711FDA6B9E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814" y="3756391"/>
            <a:ext cx="5590754" cy="5892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74E1B0-BF5F-46A1-A583-E6BA29A83A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925" y="4396561"/>
            <a:ext cx="5966977" cy="4801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EFADFA-2B8E-473F-9361-F4C0C2500E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731" y="5235733"/>
            <a:ext cx="6416596" cy="6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02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8ACB07-D46E-4F2A-8D30-EEC72C19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进一步扩展</a:t>
            </a:r>
            <a:endParaRPr lang="en-US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64F8A9-6E42-4920-9B78-2840A0C4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上面是对称阵的例子，假如我们有一些近似方法，使得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然后我们在不同的层级上去求</a:t>
            </a:r>
            <a:r>
              <a:rPr lang="en-US" altLang="zh-CN" dirty="0"/>
              <a:t>, </a:t>
            </a:r>
            <a:r>
              <a:rPr lang="zh-CN" altLang="en-US" dirty="0"/>
              <a:t>得到预条件子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A72C080-9701-48CC-B304-AE1AF504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833" y="4640606"/>
            <a:ext cx="3368332" cy="7544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EB65C6-E76E-4AE5-A9ED-9A65F7C3B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278" y="3169897"/>
            <a:ext cx="1417443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561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0447-EE8A-4FD4-9B2F-50CE44D80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727608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zh-CN" altLang="en-US" sz="5400" dirty="0"/>
              <a:t>低秩预条件子</a:t>
            </a:r>
            <a:br>
              <a:rPr lang="en-US" altLang="zh-CN" sz="3600" dirty="0"/>
            </a:br>
            <a:r>
              <a:rPr lang="zh-CN" altLang="en-US" sz="3600" dirty="0"/>
              <a:t>预条件子计算</a:t>
            </a:r>
            <a:r>
              <a:rPr lang="en-US" altLang="zh-CN" sz="3600" dirty="0"/>
              <a:t>:</a:t>
            </a:r>
            <a:r>
              <a:rPr lang="zh-CN" altLang="en-US" sz="3600" dirty="0"/>
              <a:t>分治</a:t>
            </a:r>
            <a:r>
              <a:rPr lang="en-US" altLang="zh-CN" sz="3600" dirty="0"/>
              <a:t>-</a:t>
            </a:r>
            <a:r>
              <a:rPr lang="zh-CN" altLang="en-US" sz="3600" dirty="0"/>
              <a:t>回溯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31497-4A39-4D67-9E90-231A5A160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32115"/>
            <a:ext cx="9601196" cy="362932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我们先将矩阵不断地对半切割，直到成为每个小矩阵成为一个“叶子”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对于叶子，我们用</a:t>
            </a:r>
            <a:r>
              <a:rPr lang="en-US" altLang="zh-CN" dirty="0"/>
              <a:t>IC</a:t>
            </a:r>
            <a:r>
              <a:rPr lang="zh-CN" altLang="en-US" dirty="0"/>
              <a:t>分解</a:t>
            </a:r>
            <a:r>
              <a:rPr lang="en-US" altLang="zh-CN" dirty="0"/>
              <a:t>                   / ILU</a:t>
            </a:r>
            <a:r>
              <a:rPr lang="zh-CN" altLang="en-US" dirty="0"/>
              <a:t>分解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C1D5C990-B31D-4648-ACDC-8812C1C39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406" y="3009180"/>
            <a:ext cx="4637184" cy="16247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D62225-4B01-41AA-9EE9-7304513543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451" y="5034573"/>
            <a:ext cx="1234547" cy="3657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F52316-7B16-453F-B2AD-F22615B460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423" y="5094918"/>
            <a:ext cx="1051651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675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A432D-F29E-4030-B60E-70B403B27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低秩预条件子</a:t>
            </a:r>
            <a:br>
              <a:rPr lang="en-US" altLang="zh-CN" dirty="0"/>
            </a:br>
            <a:r>
              <a:rPr lang="zh-CN" altLang="en-US" sz="2400" dirty="0"/>
              <a:t>预条件子计算</a:t>
            </a:r>
            <a:r>
              <a:rPr lang="en-US" altLang="zh-CN" sz="2400" dirty="0"/>
              <a:t>:</a:t>
            </a:r>
            <a:r>
              <a:rPr lang="zh-CN" altLang="en-US" sz="2400" dirty="0"/>
              <a:t>分治</a:t>
            </a:r>
            <a:r>
              <a:rPr lang="en-US" altLang="zh-CN" sz="2400" dirty="0"/>
              <a:t>-</a:t>
            </a:r>
            <a:r>
              <a:rPr lang="zh-CN" altLang="en-US" sz="2400" dirty="0"/>
              <a:t>回溯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7A005-32B6-4847-8158-BC190AD60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从叶子结点开始，然后我们可以逐层回溯（使用</a:t>
            </a:r>
            <a:r>
              <a:rPr lang="en-US" altLang="zh-CN" dirty="0"/>
              <a:t>SVD</a:t>
            </a:r>
            <a:r>
              <a:rPr lang="zh-CN" altLang="en-US" dirty="0"/>
              <a:t>做低秩近似）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B892748-191B-4608-A6E4-61B88AA7A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250" y="3429000"/>
            <a:ext cx="6141498" cy="146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8284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693</Words>
  <Application>Microsoft Office PowerPoint</Application>
  <PresentationFormat>Widescreen</PresentationFormat>
  <Paragraphs>147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Cambria Math</vt:lpstr>
      <vt:lpstr>Garamond</vt:lpstr>
      <vt:lpstr>Organic</vt:lpstr>
      <vt:lpstr>大规模非对称矩阵方程求解 A x = b</vt:lpstr>
      <vt:lpstr>引子 A x = b</vt:lpstr>
      <vt:lpstr>引子 A x = b</vt:lpstr>
      <vt:lpstr>常见预条件方法</vt:lpstr>
      <vt:lpstr>PowerPoint Presentation</vt:lpstr>
      <vt:lpstr>PowerPoint Presentation</vt:lpstr>
      <vt:lpstr>进一步扩展</vt:lpstr>
      <vt:lpstr>低秩预条件子 预条件子计算:分治-回溯</vt:lpstr>
      <vt:lpstr>低秩预条件子 预条件子计算:分治-回溯</vt:lpstr>
      <vt:lpstr>大致的算法结构</vt:lpstr>
      <vt:lpstr>上溯算法可以修改“如何低秩修正”</vt:lpstr>
      <vt:lpstr>当前进展</vt:lpstr>
      <vt:lpstr>当前进展</vt:lpstr>
      <vt:lpstr>测试</vt:lpstr>
      <vt:lpstr>接上面测试 矩阵A: 65025 * 65025 (非零元 = 1030225 (.024%)) </vt:lpstr>
      <vt:lpstr>后续工作</vt:lpstr>
      <vt:lpstr>引用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大规模非对称矩阵方程求解 A x = b</dc:title>
  <dc:creator>Wentao Guo</dc:creator>
  <cp:lastModifiedBy>Wentao Guo</cp:lastModifiedBy>
  <cp:revision>14</cp:revision>
  <dcterms:created xsi:type="dcterms:W3CDTF">2021-01-10T08:42:05Z</dcterms:created>
  <dcterms:modified xsi:type="dcterms:W3CDTF">2021-01-10T13:05:23Z</dcterms:modified>
</cp:coreProperties>
</file>