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59" r:id="rId10"/>
    <p:sldId id="270" r:id="rId11"/>
    <p:sldId id="260" r:id="rId12"/>
    <p:sldId id="271" r:id="rId13"/>
    <p:sldId id="272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0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7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0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6DAD1F-09EF-474B-A568-460EE7FB614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9114-CC17-490D-B39A-B2A16627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1578886"/>
            <a:ext cx="10507288" cy="1621517"/>
          </a:xfrm>
        </p:spPr>
        <p:txBody>
          <a:bodyPr/>
          <a:lstStyle/>
          <a:p>
            <a:r>
              <a:rPr lang="zh-CN" altLang="en-US" sz="4400" dirty="0"/>
              <a:t>大规模非对称矩阵方程求解</a:t>
            </a:r>
            <a:br>
              <a:rPr lang="en-US" altLang="zh-CN" sz="4400" dirty="0"/>
            </a:br>
            <a:r>
              <a:rPr lang="en-US" altLang="zh-CN" sz="3200" b="1" i="1" dirty="0"/>
              <a:t>A</a:t>
            </a:r>
            <a:r>
              <a:rPr lang="en-US" altLang="zh-CN" sz="3200" b="1" dirty="0"/>
              <a:t> x</a:t>
            </a:r>
            <a:r>
              <a:rPr lang="en-US" altLang="zh-CN" sz="3200" b="1" i="1" dirty="0"/>
              <a:t> = b</a:t>
            </a:r>
            <a:endParaRPr lang="en-US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E0DF8-7EA7-42D1-BF64-544810BA4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刘志强，郭文韬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32D-F29E-4030-B60E-70B403B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005-32B6-4847-8158-BC190AD6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然后我们可以逐层回溯</a:t>
            </a:r>
            <a:r>
              <a:rPr lang="en-US" altLang="zh-CN" dirty="0"/>
              <a:t>(</a:t>
            </a:r>
            <a:r>
              <a:rPr lang="zh-CN" altLang="en-US" dirty="0"/>
              <a:t>包括修正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92748-191B-4608-A6E4-61B88AA7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50" y="4467492"/>
            <a:ext cx="6141498" cy="1469438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A59E0547-85F3-43F2-9232-87414E73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3" y="2556932"/>
            <a:ext cx="2848330" cy="17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大致的算法结构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76B235A0-780B-419A-8CF8-9CD84060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0" y="2557463"/>
            <a:ext cx="6912239" cy="3317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0D6FB-8ED6-45CD-B8C4-119A0196E68A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上溯算法可以修改“如何低秩修正”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思想：用</a:t>
            </a:r>
            <a:r>
              <a:rPr lang="en-US" altLang="zh-CN" dirty="0"/>
              <a:t>SVD(</a:t>
            </a:r>
            <a:r>
              <a:rPr lang="zh-CN" altLang="en-US" dirty="0"/>
              <a:t>截断</a:t>
            </a:r>
            <a:r>
              <a:rPr lang="en-US" altLang="zh-CN" dirty="0"/>
              <a:t>)</a:t>
            </a:r>
            <a:r>
              <a:rPr lang="zh-CN" altLang="en-US" dirty="0"/>
              <a:t>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89F33-5ADA-49F7-89AD-AB28A253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1" y="2556932"/>
            <a:ext cx="6431837" cy="754445"/>
          </a:xfrm>
          <a:prstGeom prst="rect">
            <a:avLst/>
          </a:prstGeom>
        </p:spPr>
      </p:pic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79EACFC-C75C-4669-B37A-CEA51E9C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5" y="3429000"/>
            <a:ext cx="5910607" cy="2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针对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模型问题，实现了单级低秩修正预条件子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为了验证低秩修正确实能降低迭代步数</a:t>
                </a:r>
                <a:endParaRPr lang="en-US" altLang="zh-CN" dirty="0"/>
              </a:p>
              <a:p>
                <a:r>
                  <a:rPr lang="zh-CN" altLang="en-US" dirty="0"/>
                  <a:t>块雅各比预条件子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单级低秩修正预条件子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5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204C5-1626-4C37-AED5-1C034C5AA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11470"/>
              </p:ext>
            </p:extLst>
          </p:nvPr>
        </p:nvGraphicFramePr>
        <p:xfrm>
          <a:off x="1295401" y="266976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064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2398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30789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4052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2038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317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100*100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150*150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200*200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250*250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300*300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Bjacob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139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FC294D-74C9-4AB8-ADEC-B6B68A9B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15935"/>
              </p:ext>
            </p:extLst>
          </p:nvPr>
        </p:nvGraphicFramePr>
        <p:xfrm>
          <a:off x="1295401" y="464365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442938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13380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3152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88970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6707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86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049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A1FAA4-44E5-4911-ACD5-45881E771595}"/>
              </a:ext>
            </a:extLst>
          </p:cNvPr>
          <p:cNvSpPr txBox="1"/>
          <p:nvPr/>
        </p:nvSpPr>
        <p:spPr>
          <a:xfrm>
            <a:off x="1295401" y="3974841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两种预条件子迭代步数对比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1295400" y="5530815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MLR</a:t>
            </a:r>
            <a:r>
              <a:rPr lang="zh-CN" altLang="en-US" dirty="0"/>
              <a:t>方法使用不同的</a:t>
            </a:r>
            <a:r>
              <a:rPr lang="en-US" altLang="zh-CN" dirty="0"/>
              <a:t>k</a:t>
            </a:r>
            <a:r>
              <a:rPr lang="zh-CN" altLang="en-US" dirty="0"/>
              <a:t>的迭代步数</a:t>
            </a:r>
          </a:p>
        </p:txBody>
      </p:sp>
    </p:spTree>
    <p:extLst>
      <p:ext uri="{BB962C8B-B14F-4D97-AF65-F5344CB8AC3E}">
        <p14:creationId xmlns:p14="http://schemas.microsoft.com/office/powerpoint/2010/main" val="338468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后续工作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6F34C-4CE3-4E5D-A3B2-4872C660893F}"/>
              </a:ext>
            </a:extLst>
          </p:cNvPr>
          <p:cNvSpPr txBox="1"/>
          <p:nvPr/>
        </p:nvSpPr>
        <p:spPr>
          <a:xfrm>
            <a:off x="1390261" y="2668555"/>
            <a:ext cx="896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2D</a:t>
            </a:r>
            <a:r>
              <a:rPr lang="zh-CN" altLang="en-US" dirty="0"/>
              <a:t>模型问题的多级低秩修正方法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针对一般矩阵的多级低秩修正方法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metis</a:t>
            </a:r>
            <a:r>
              <a:rPr lang="zh-CN" altLang="en-US" dirty="0"/>
              <a:t>做图划分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针对叶子节点，使用图稀疏化</a:t>
            </a:r>
            <a:r>
              <a:rPr lang="en-US" altLang="zh-CN" dirty="0"/>
              <a:t>+</a:t>
            </a:r>
            <a:r>
              <a:rPr lang="zh-CN" altLang="en-US" dirty="0"/>
              <a:t>完全分解替代不完全分解</a:t>
            </a:r>
          </a:p>
        </p:txBody>
      </p:sp>
    </p:spTree>
    <p:extLst>
      <p:ext uri="{BB962C8B-B14F-4D97-AF65-F5344CB8AC3E}">
        <p14:creationId xmlns:p14="http://schemas.microsoft.com/office/powerpoint/2010/main" val="35794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DBA-3A9E-4ADE-A474-9B2A853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5F2-B3D5-44AD-B687-C02895C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Yuanzhe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Xi, and Yousef Saad. "Schur complement‐based domain decomposition preconditioners with low‐rank corrections."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Numerical Linear Algebra with Applications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23.4 (2016): 706-729.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Yousef Saad.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Divide and conquer low-rank preconditioning techniques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tech. rep., Technical Report ys-2012-3. Dept. Computer Science and Engineering, University of Minnesota, Minneapolis, 2012.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03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最基础的：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r>
              <a:rPr lang="en-US" altLang="zh-CN" dirty="0"/>
              <a:t>( A = L U) =&gt; (U x = b)</a:t>
            </a:r>
          </a:p>
          <a:p>
            <a:r>
              <a:rPr lang="zh-CN" altLang="en-US" dirty="0"/>
              <a:t>基础迭代解法</a:t>
            </a:r>
            <a:endParaRPr lang="en-US" altLang="zh-CN" dirty="0"/>
          </a:p>
          <a:p>
            <a:pPr lvl="1"/>
            <a:r>
              <a:rPr lang="zh-CN" altLang="en-US" dirty="0"/>
              <a:t>雅可比迭代法： </a:t>
            </a:r>
            <a:r>
              <a:rPr lang="en-US" altLang="zh-CN" dirty="0"/>
              <a:t>A = D(</a:t>
            </a:r>
            <a:r>
              <a:rPr lang="zh-CN" altLang="en-US" dirty="0"/>
              <a:t>对角）</a:t>
            </a:r>
            <a:r>
              <a:rPr lang="en-US" altLang="zh-CN" dirty="0"/>
              <a:t> – L – U. </a:t>
            </a:r>
          </a:p>
          <a:p>
            <a:pPr lvl="1"/>
            <a:r>
              <a:rPr lang="en-US" altLang="zh-CN" dirty="0"/>
              <a:t>G-S</a:t>
            </a:r>
            <a:r>
              <a:rPr lang="zh-CN" altLang="en-US" dirty="0"/>
              <a:t>迭代（雅可比的变种</a:t>
            </a:r>
            <a:r>
              <a:rPr lang="en-US" altLang="zh-CN" dirty="0"/>
              <a:t>):</a:t>
            </a:r>
          </a:p>
          <a:p>
            <a:pPr lvl="1"/>
            <a:r>
              <a:rPr lang="zh-CN" altLang="en-US" dirty="0"/>
              <a:t>一定收敛？对稀疏性的优化？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5394-4779-4787-8BD3-C0FDB586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24" y="3541948"/>
            <a:ext cx="2591025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91F7F-7439-423B-8D19-673ADC3D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1" y="4065840"/>
            <a:ext cx="496105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1064"/>
          </a:xfrm>
        </p:spPr>
        <p:txBody>
          <a:bodyPr>
            <a:normAutofit/>
          </a:bodyPr>
          <a:lstStyle/>
          <a:p>
            <a:r>
              <a:rPr lang="en-US" altLang="zh-CN" dirty="0"/>
              <a:t>Krylov</a:t>
            </a:r>
            <a:r>
              <a:rPr lang="zh-CN" altLang="en-US" dirty="0"/>
              <a:t>迭代解法</a:t>
            </a:r>
            <a:endParaRPr lang="en-US" altLang="zh-CN" dirty="0"/>
          </a:p>
          <a:p>
            <a:pPr lvl="1"/>
            <a:r>
              <a:rPr lang="zh-CN" altLang="en-US" dirty="0"/>
              <a:t>最速下降法：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共轭梯度法：在搜索方向上做调整，不止考虑每次搜索的残差，也还考虑上一</a:t>
            </a:r>
            <a:r>
              <a:rPr lang="en-US" altLang="zh-CN" dirty="0"/>
              <a:t>				</a:t>
            </a:r>
            <a:r>
              <a:rPr lang="zh-CN" altLang="en-US" dirty="0"/>
              <a:t>次搜索的方向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C3F775B-0DA9-46EE-94E2-FF4D1E76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4" y="2556932"/>
            <a:ext cx="3206079" cy="2414850"/>
          </a:xfrm>
          <a:prstGeom prst="rect">
            <a:avLst/>
          </a:prstGeom>
        </p:spPr>
      </p:pic>
      <p:pic>
        <p:nvPicPr>
          <p:cNvPr id="11" name="Picture 10" descr="Diagram, text, schematic&#10;&#10;Description automatically generated">
            <a:extLst>
              <a:ext uri="{FF2B5EF4-FFF2-40B4-BE49-F238E27FC236}">
                <a16:creationId xmlns:a16="http://schemas.microsoft.com/office/drawing/2014/main" id="{7FC216E0-57F2-4D33-B63D-ABF43650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34" y="3473166"/>
            <a:ext cx="3421677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B5C9-810A-464B-B1D0-D9854CE0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对并行性的优化</a:t>
            </a:r>
            <a:br>
              <a:rPr lang="en-US" altLang="zh-CN" dirty="0"/>
            </a:br>
            <a:r>
              <a:rPr lang="zh-CN" altLang="en-US" sz="3200" dirty="0"/>
              <a:t>矩阵分块</a:t>
            </a:r>
            <a:r>
              <a:rPr lang="en-US" altLang="zh-CN" sz="3200" dirty="0"/>
              <a:t>+</a:t>
            </a:r>
            <a:r>
              <a:rPr lang="zh-CN" altLang="en-US" sz="3200" dirty="0"/>
              <a:t>分治思想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9761-75C4-4FE6-94B7-BDBAE20D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147066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并行性</a:t>
            </a:r>
            <a:r>
              <a:rPr lang="en-US" altLang="zh-CN" dirty="0"/>
              <a:t>: </a:t>
            </a:r>
            <a:r>
              <a:rPr lang="zh-CN" altLang="en-US" dirty="0"/>
              <a:t>前面的迭代算法容易支持并行吗？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7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B0A7-225B-4839-AACE-9ED67C41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分块矩阵的例子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75C19-02E0-4E1C-9F89-3BDCDE55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74217"/>
          </a:xfrm>
        </p:spPr>
        <p:txBody>
          <a:bodyPr/>
          <a:lstStyle/>
          <a:p>
            <a:r>
              <a:rPr lang="zh-CN" altLang="en-US" sz="2400" dirty="0"/>
              <a:t>分块矩阵并行容易</a:t>
            </a:r>
            <a:r>
              <a:rPr lang="en-US" altLang="zh-CN" sz="2400" dirty="0"/>
              <a:t>+</a:t>
            </a:r>
            <a:r>
              <a:rPr lang="zh-CN" altLang="en-US" sz="2400" dirty="0"/>
              <a:t>容易计算（特征值，逆）</a:t>
            </a:r>
            <a:r>
              <a:rPr lang="en-US" altLang="zh-CN" sz="2400" dirty="0"/>
              <a:t>+ </a:t>
            </a:r>
            <a:r>
              <a:rPr lang="zh-CN" altLang="en-US" sz="2400" dirty="0"/>
              <a:t>容易保持稀疏性</a:t>
            </a:r>
            <a:endParaRPr lang="en-US" altLang="zh-CN" sz="2400" dirty="0"/>
          </a:p>
          <a:p>
            <a:r>
              <a:rPr lang="en-US" altLang="zh-CN" sz="2400" dirty="0"/>
              <a:t>Schur Complement: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Sherman-Morrison Formula: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783D038-9437-4FEA-8681-0A29FCBF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3585295"/>
            <a:ext cx="5860288" cy="762066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288B61B-B0F0-46BA-A147-7AC25EB4D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5167147"/>
            <a:ext cx="5090601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E716-321C-4E2E-ADD4-C223BFCA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7FB6-798E-4DD1-9E2A-5F2E2975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4FBD3-DF16-4E3B-8A42-D2E1C34B5133}"/>
              </a:ext>
            </a:extLst>
          </p:cNvPr>
          <p:cNvSpPr txBox="1">
            <a:spLocks/>
          </p:cNvSpPr>
          <p:nvPr/>
        </p:nvSpPr>
        <p:spPr>
          <a:xfrm>
            <a:off x="1295401" y="707010"/>
            <a:ext cx="9601196" cy="51688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r>
              <a:rPr lang="zh-CN" altLang="en-US" dirty="0"/>
              <a:t>从</a:t>
            </a:r>
            <a:endParaRPr lang="en-US" altLang="zh-CN" dirty="0"/>
          </a:p>
          <a:p>
            <a:endParaRPr lang="en-US" altLang="zh-CN" u="sng" dirty="0"/>
          </a:p>
          <a:p>
            <a:endParaRPr lang="en-US" altLang="zh-CN" u="sng" dirty="0"/>
          </a:p>
          <a:p>
            <a:pPr marL="3657600" lvl="8" indent="0">
              <a:buNone/>
            </a:pPr>
            <a:endParaRPr lang="en-US" altLang="zh-CN" u="sng" dirty="0"/>
          </a:p>
          <a:p>
            <a:endParaRPr lang="en-US" u="sng" dirty="0"/>
          </a:p>
          <a:p>
            <a:r>
              <a:rPr lang="zh-CN" altLang="en-US" dirty="0"/>
              <a:t>可得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可进一步扩展成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611668-DCB8-439D-9861-2FFF1AF7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1206722"/>
            <a:ext cx="4328535" cy="617273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926AF5-EF8B-4CB2-A01A-382D81A4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52" y="1823995"/>
            <a:ext cx="3353091" cy="815411"/>
          </a:xfrm>
          <a:prstGeom prst="rect">
            <a:avLst/>
          </a:prstGeom>
        </p:spPr>
      </p:pic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7DFA1DA-321E-44B9-9848-CD69A2DE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6" y="2639406"/>
            <a:ext cx="4861981" cy="731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7FFF-C5E6-403D-B9E0-711FDA6B9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4" y="3756391"/>
            <a:ext cx="5590754" cy="589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4E1B0-BF5F-46A1-A583-E6BA29A83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25" y="4396561"/>
            <a:ext cx="5966977" cy="480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FADFA-2B8E-473F-9361-F4C0C2500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5235733"/>
            <a:ext cx="641659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ACB07-D46E-4F2A-8D30-EEC72C19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进一步扩展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4F8A9-6E42-4920-9B78-2840A0C4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上面是对称阵的例子，假如我们有一些近似方法，使得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然后我们在不同的层级上去求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72C080-9701-48CC-B304-AE1AF504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33" y="4640606"/>
            <a:ext cx="3368332" cy="75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65C6-E76E-4AE5-A9ED-9A65F7C3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8" y="3169897"/>
            <a:ext cx="141744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7608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/>
              <a:t>ILU</a:t>
            </a:r>
            <a:r>
              <a:rPr lang="zh-CN" altLang="en-US" dirty="0"/>
              <a:t>新思路</a:t>
            </a:r>
            <a:br>
              <a:rPr lang="en-US" altLang="zh-CN" dirty="0"/>
            </a:br>
            <a:r>
              <a:rPr lang="zh-CN" altLang="en-US" sz="3100" dirty="0"/>
              <a:t>分治和低秩近似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1497-4A39-4D67-9E90-231A5A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115"/>
            <a:ext cx="9601196" cy="3629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我们先将矩阵不断地对半切割，直到成为每个小矩阵成为一个“叶子”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对于叶子，我们用不完全的</a:t>
            </a:r>
            <a:r>
              <a:rPr lang="en-US" altLang="zh-CN" dirty="0"/>
              <a:t>Cholesky</a:t>
            </a:r>
            <a:r>
              <a:rPr lang="zh-CN" altLang="en-US" dirty="0"/>
              <a:t>分解</a:t>
            </a:r>
            <a:r>
              <a:rPr lang="en-US" altLang="zh-CN" dirty="0"/>
              <a:t>                   / </a:t>
            </a:r>
            <a:r>
              <a:rPr lang="zh-CN" altLang="en-US" dirty="0"/>
              <a:t>不完全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D5C990-B31D-4648-ACDC-8812C1C3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8" y="2953236"/>
            <a:ext cx="4637184" cy="1624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62225-4B01-41AA-9EE9-73045135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25" y="4577989"/>
            <a:ext cx="1234547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52316-7B16-453F-B2AD-F22615B46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469" y="4943781"/>
            <a:ext cx="105165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252</TotalTime>
  <Words>530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方正舒体</vt:lpstr>
      <vt:lpstr>Arial</vt:lpstr>
      <vt:lpstr>Cambria Math</vt:lpstr>
      <vt:lpstr>Garamond</vt:lpstr>
      <vt:lpstr>Organic</vt:lpstr>
      <vt:lpstr>大规模非对称矩阵方程求解 A x = b</vt:lpstr>
      <vt:lpstr>引子 A x = b</vt:lpstr>
      <vt:lpstr>引子 A x = b</vt:lpstr>
      <vt:lpstr>对并行性的优化 矩阵分块+分治思想</vt:lpstr>
      <vt:lpstr>分块矩阵的例子</vt:lpstr>
      <vt:lpstr>背景</vt:lpstr>
      <vt:lpstr>PowerPoint 演示文稿</vt:lpstr>
      <vt:lpstr>进一步扩展</vt:lpstr>
      <vt:lpstr>ILU新思路 分治和低秩近似</vt:lpstr>
      <vt:lpstr>回溯</vt:lpstr>
      <vt:lpstr>大致的算法结构</vt:lpstr>
      <vt:lpstr>上溯算法可以修改“如何低秩修正”</vt:lpstr>
      <vt:lpstr>当前进展</vt:lpstr>
      <vt:lpstr>当前进展</vt:lpstr>
      <vt:lpstr>后续工作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Wentao Guo</dc:creator>
  <cp:lastModifiedBy>强哥牛逼</cp:lastModifiedBy>
  <cp:revision>29</cp:revision>
  <dcterms:created xsi:type="dcterms:W3CDTF">2020-12-23T13:46:35Z</dcterms:created>
  <dcterms:modified xsi:type="dcterms:W3CDTF">2020-12-23T18:49:37Z</dcterms:modified>
</cp:coreProperties>
</file>