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2"/>
  </p:notesMasterIdLst>
  <p:sldIdLst>
    <p:sldId id="256" r:id="rId2"/>
    <p:sldId id="807" r:id="rId3"/>
    <p:sldId id="809" r:id="rId4"/>
    <p:sldId id="831" r:id="rId5"/>
    <p:sldId id="830" r:id="rId6"/>
    <p:sldId id="832" r:id="rId7"/>
    <p:sldId id="814" r:id="rId8"/>
    <p:sldId id="842" r:id="rId9"/>
    <p:sldId id="839" r:id="rId10"/>
    <p:sldId id="843" r:id="rId11"/>
    <p:sldId id="844" r:id="rId12"/>
    <p:sldId id="845" r:id="rId13"/>
    <p:sldId id="847" r:id="rId14"/>
    <p:sldId id="848" r:id="rId15"/>
    <p:sldId id="849" r:id="rId16"/>
    <p:sldId id="840" r:id="rId17"/>
    <p:sldId id="833" r:id="rId18"/>
    <p:sldId id="841" r:id="rId19"/>
    <p:sldId id="817" r:id="rId20"/>
    <p:sldId id="80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7" autoAdjust="0"/>
    <p:restoredTop sz="88971" autoAdjust="0"/>
  </p:normalViewPr>
  <p:slideViewPr>
    <p:cSldViewPr>
      <p:cViewPr varScale="1">
        <p:scale>
          <a:sx n="75" d="100"/>
          <a:sy n="75" d="100"/>
        </p:scale>
        <p:origin x="-177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7679631-9353-4D78-830E-A8D08501B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774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15C74C75-B706-46AE-9CDB-FDE62E8F8E03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ea typeface="宋体" pitchFamily="2" charset="-122"/>
              </a:rPr>
              <a:pPr eaLnBrk="1" hangingPunct="1"/>
              <a:t>12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ea typeface="宋体" pitchFamily="2" charset="-122"/>
              </a:rPr>
              <a:pPr eaLnBrk="1" hangingPunct="1"/>
              <a:t>13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ea typeface="宋体" pitchFamily="2" charset="-122"/>
              </a:rPr>
              <a:pPr eaLnBrk="1" hangingPunct="1"/>
              <a:t>14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solidFill>
                  <a:prstClr val="black"/>
                </a:solidFill>
                <a:ea typeface="宋体" pitchFamily="2" charset="-122"/>
              </a:rPr>
              <a:pPr eaLnBrk="1" hangingPunct="1"/>
              <a:t>15</a:t>
            </a:fld>
            <a:endParaRPr lang="en-US" altLang="zh-CN" sz="1200" dirty="0" smtClean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solidFill>
                  <a:prstClr val="black"/>
                </a:solidFill>
                <a:ea typeface="宋体" pitchFamily="2" charset="-122"/>
              </a:rPr>
              <a:pPr eaLnBrk="1" hangingPunct="1"/>
              <a:t>16</a:t>
            </a:fld>
            <a:endParaRPr lang="en-US" altLang="zh-CN" sz="1200" dirty="0" smtClean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/>
            <a:fld id="{6F378C66-6E97-4DDC-BCB9-61713703F7A7}" type="slidenum">
              <a:rPr lang="en-US" altLang="zh-CN" sz="1200">
                <a:ea typeface="宋体" pitchFamily="2" charset="-122"/>
              </a:rPr>
              <a:pPr algn="r" eaLnBrk="1" hangingPunct="1"/>
              <a:t>17</a:t>
            </a:fld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/>
            <a:fld id="{6F378C66-6E97-4DDC-BCB9-61713703F7A7}" type="slidenum">
              <a:rPr lang="en-US" altLang="zh-CN" sz="1200">
                <a:ea typeface="宋体" pitchFamily="2" charset="-122"/>
              </a:rPr>
              <a:pPr algn="r" eaLnBrk="1" hangingPunct="1"/>
              <a:t>18</a:t>
            </a:fld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86D51FE6-31A1-423D-BB73-049C30F8FD55}" type="slidenum">
              <a:rPr lang="en-US" altLang="zh-CN" sz="1200" smtClean="0">
                <a:ea typeface="宋体" pitchFamily="2" charset="-122"/>
              </a:rPr>
              <a:pPr eaLnBrk="1" hangingPunct="1"/>
              <a:t>3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/>
            <a:fld id="{A8D1CB1D-64FB-46EA-846D-710507836691}" type="slidenum">
              <a:rPr lang="en-US" altLang="zh-CN" sz="1200">
                <a:ea typeface="宋体" pitchFamily="2" charset="-122"/>
              </a:rPr>
              <a:pPr algn="r" eaLnBrk="1" hangingPunct="1"/>
              <a:t>4</a:t>
            </a:fld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/>
            <a:fld id="{93DEFC0A-F0C1-4AC3-BB24-D53F6F551953}" type="slidenum">
              <a:rPr lang="en-US" altLang="zh-CN" sz="1200">
                <a:ea typeface="宋体" pitchFamily="2" charset="-122"/>
              </a:rPr>
              <a:pPr algn="r" eaLnBrk="1" hangingPunct="1"/>
              <a:t>6</a:t>
            </a:fld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ea typeface="宋体" pitchFamily="2" charset="-122"/>
              </a:rPr>
              <a:pPr eaLnBrk="1" hangingPunct="1"/>
              <a:t>7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ea typeface="宋体" pitchFamily="2" charset="-122"/>
              </a:rPr>
              <a:pPr eaLnBrk="1" hangingPunct="1"/>
              <a:t>8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ea typeface="宋体" pitchFamily="2" charset="-122"/>
              </a:rPr>
              <a:pPr eaLnBrk="1" hangingPunct="1"/>
              <a:t>9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ea typeface="宋体" pitchFamily="2" charset="-122"/>
              </a:rPr>
              <a:pPr eaLnBrk="1" hangingPunct="1"/>
              <a:t>10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F1FE6AA1-A890-4585-838A-6D11AD7402AD}" type="slidenum">
              <a:rPr lang="en-US" altLang="zh-CN" sz="1200" smtClean="0">
                <a:ea typeface="宋体" pitchFamily="2" charset="-122"/>
              </a:rPr>
              <a:pPr eaLnBrk="1" hangingPunct="1"/>
              <a:t>11</a:t>
            </a:fld>
            <a:endParaRPr lang="en-US" altLang="zh-CN" sz="1200" dirty="0" smtClean="0"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8827FA-857B-4847-BEDE-2C64736FDA1C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77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0BB4E-F754-49DA-AA68-06454D7EFF21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B626D-F270-43AF-AF5A-0088577854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87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FF152-6BA4-4F11-9E25-246C6430EAB4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FBDE5-FB17-429E-8459-1BBF0CA143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97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ACF85-52E4-4B05-B5EB-99D8255C889D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615D8-6811-47F5-A333-0EAF0224F2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72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BCC17-8AD0-49AD-8358-E7BCCBB563F9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0A664-B194-44E3-B963-8F3A8B2B3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62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4AE79-D87B-456F-BF79-8EE489F8C2AA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AAB44-66A0-4622-BB73-C79E4F20A7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88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BFB16-03B7-48DB-9E4C-F4D311952F8D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004E0-6986-4E92-97F8-75E09EAB22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96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0F864-11D2-4033-8A83-592911CC0082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8E6D-08F7-49C3-B6DD-B9AB8EDA1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99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946FB-B2DC-4E75-AA84-6B61A8D1A830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9E31E-B923-4F81-8922-FB27BC68D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0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B7042-C3EB-448E-88A0-7DBEF3163B02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DB0C1-F861-4184-82E7-84110C0C0C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FD3C5-97F4-46AB-94ED-08605696794F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C9F53-26AC-450D-8743-AC98BB0E07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73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2C853-9E81-4125-B5AC-DDFE3B85BF64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06D1-9BE4-48F2-9B9B-DC083C88B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04CB1-E570-48B1-A536-B28A7DDDB0E8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28BD5-E7C3-40FF-8206-AC42F58A75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94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  <a:ea typeface="宋体" pitchFamily="2" charset="-122"/>
              </a:defRPr>
            </a:lvl1pPr>
          </a:lstStyle>
          <a:p>
            <a:fld id="{FD1706C3-9D15-4EF8-AC27-02549AAE04A3}" type="datetime1">
              <a:rPr lang="zh-CN" altLang="en-US"/>
              <a:pPr/>
              <a:t>2018-09-09</a:t>
            </a:fld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E2C61AD7-F374-4BC1-9CF3-8A6371DDB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4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android-studio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8077200" cy="990600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2</a:t>
            </a:r>
            <a:r>
              <a:rPr lang="zh-CN" altLang="en-US" sz="5400" b="1" dirty="0" smtClean="0"/>
              <a:t>章  </a:t>
            </a:r>
            <a:r>
              <a:rPr lang="en-US" altLang="zh-CN" sz="5400" b="1" dirty="0" smtClean="0"/>
              <a:t>Android</a:t>
            </a:r>
            <a:r>
              <a:rPr lang="zh-CN" altLang="en-US" sz="5400" b="1" dirty="0" smtClean="0"/>
              <a:t>开发环境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2971800" cy="457200"/>
          </a:xfrm>
        </p:spPr>
        <p:txBody>
          <a:bodyPr/>
          <a:lstStyle/>
          <a:p>
            <a:pPr eaLnBrk="1" hangingPunct="1"/>
            <a:endParaRPr lang="en-US" altLang="zh-CN" sz="24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989513" y="304800"/>
            <a:ext cx="415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ea typeface="华文新魏" pitchFamily="2" charset="-122"/>
            </a:endParaRPr>
          </a:p>
        </p:txBody>
      </p:sp>
      <p:sp>
        <p:nvSpPr>
          <p:cNvPr id="3077" name="TextBox 9"/>
          <p:cNvSpPr txBox="1">
            <a:spLocks noChangeArrowheads="1"/>
          </p:cNvSpPr>
          <p:nvPr/>
        </p:nvSpPr>
        <p:spPr bwMode="auto">
          <a:xfrm>
            <a:off x="7162800" y="1524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11" y="1014549"/>
            <a:ext cx="8497389" cy="165245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进入配置向导</a:t>
            </a:r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9850"/>
            <a:ext cx="52578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3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11" y="1014549"/>
            <a:ext cx="8497389" cy="165245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选择配置类型</a:t>
            </a:r>
            <a:endParaRPr lang="en-US" altLang="zh-CN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11" y="1014549"/>
            <a:ext cx="8497389" cy="165245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选择界面主题</a:t>
            </a:r>
            <a:endParaRPr lang="en-US" altLang="zh-CN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8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11" y="1014549"/>
            <a:ext cx="8497389" cy="165245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en-US" altLang="zh-CN" sz="2800" dirty="0" smtClean="0"/>
              <a:t>       SDK</a:t>
            </a:r>
            <a:r>
              <a:rPr lang="zh-CN" altLang="en-US" sz="2800" dirty="0" smtClean="0"/>
              <a:t>组件设置</a:t>
            </a:r>
            <a:endParaRPr lang="en-US" altLang="zh-CN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11" y="1014549"/>
            <a:ext cx="8497389" cy="165245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模拟器设置</a:t>
            </a:r>
            <a:endParaRPr lang="en-US" altLang="zh-CN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11" y="1014549"/>
            <a:ext cx="8497389" cy="165245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确认设置</a:t>
            </a:r>
            <a:endParaRPr lang="en-US" altLang="zh-CN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3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11" y="1014549"/>
            <a:ext cx="8192589" cy="386225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    首次</a:t>
            </a:r>
            <a:r>
              <a:rPr lang="zh-CN" altLang="en-US" sz="2800" dirty="0">
                <a:solidFill>
                  <a:srgbClr val="000000"/>
                </a:solidFill>
              </a:rPr>
              <a:t>打开</a:t>
            </a:r>
            <a:r>
              <a:rPr lang="en-US" altLang="zh-CN" sz="2800" dirty="0">
                <a:solidFill>
                  <a:srgbClr val="000000"/>
                </a:solidFill>
              </a:rPr>
              <a:t>Android Studio</a:t>
            </a:r>
            <a:r>
              <a:rPr lang="zh-CN" altLang="en-US" sz="2800" dirty="0">
                <a:solidFill>
                  <a:srgbClr val="000000"/>
                </a:solidFill>
              </a:rPr>
              <a:t>时</a:t>
            </a:r>
            <a:r>
              <a:rPr lang="zh-CN" altLang="en-US" sz="2800" dirty="0" smtClean="0">
                <a:solidFill>
                  <a:srgbClr val="000000"/>
                </a:solidFill>
              </a:rPr>
              <a:t>，一般要配置下</a:t>
            </a:r>
            <a:r>
              <a:rPr lang="en-US" altLang="zh-CN" sz="2800" dirty="0" smtClean="0">
                <a:solidFill>
                  <a:srgbClr val="000000"/>
                </a:solidFill>
              </a:rPr>
              <a:t>JDK</a:t>
            </a:r>
            <a:r>
              <a:rPr lang="zh-CN" altLang="en-US" sz="2800" dirty="0">
                <a:solidFill>
                  <a:srgbClr val="000000"/>
                </a:solidFill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</a:rPr>
              <a:t>SDK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1</a:t>
            </a:r>
            <a:r>
              <a:rPr lang="zh-CN" altLang="en-US" sz="2800" dirty="0" smtClean="0"/>
              <a:t>、欢迎界面</a:t>
            </a:r>
            <a:r>
              <a:rPr lang="en-US" altLang="zh-CN" sz="2800" dirty="0" smtClean="0"/>
              <a:t>Configure -&gt; Project Defaults </a:t>
            </a:r>
            <a:r>
              <a:rPr lang="en-US" altLang="zh-CN" sz="2800" dirty="0"/>
              <a:t>-&gt; Project </a:t>
            </a:r>
            <a:r>
              <a:rPr lang="en-US" altLang="zh-CN" sz="2800" dirty="0" smtClean="0"/>
              <a:t>Structure</a:t>
            </a:r>
          </a:p>
          <a:p>
            <a:pPr marL="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File -&gt; Other Settings -&gt; Default </a:t>
            </a:r>
            <a:r>
              <a:rPr lang="en-US" altLang="zh-CN" sz="2800" dirty="0"/>
              <a:t>Project </a:t>
            </a:r>
            <a:r>
              <a:rPr lang="en-US" altLang="zh-CN" sz="2800" dirty="0" err="1" smtClean="0"/>
              <a:t>Sructure</a:t>
            </a:r>
            <a:r>
              <a:rPr lang="en-US" altLang="zh-CN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ADEA5C5-7EEE-4682-9032-E878B3DE18F8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0866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</a:rPr>
              <a:t>2.2 Android SDK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3200" dirty="0" smtClean="0"/>
              <a:t>2.2.1</a:t>
            </a:r>
            <a:r>
              <a:rPr lang="zh-CN" altLang="en-US" sz="3200" dirty="0" smtClean="0"/>
              <a:t> 目录</a:t>
            </a:r>
            <a:r>
              <a:rPr lang="zh-CN" altLang="en-US" sz="3200" dirty="0"/>
              <a:t>结构</a:t>
            </a:r>
          </a:p>
          <a:p>
            <a:endParaRPr lang="en-US" altLang="zh-CN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88" y="1676400"/>
            <a:ext cx="4456611" cy="481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ADEA5C5-7EEE-4682-9032-E878B3DE18F8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086600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2.2 </a:t>
            </a:r>
            <a:r>
              <a:rPr lang="en-US" altLang="zh-CN" dirty="0">
                <a:solidFill>
                  <a:srgbClr val="006633"/>
                </a:solidFill>
                <a:latin typeface="Arial" charset="0"/>
              </a:rPr>
              <a:t>Android </a:t>
            </a:r>
            <a:r>
              <a:rPr lang="en-US" altLang="zh-CN" dirty="0" smtClean="0">
                <a:solidFill>
                  <a:srgbClr val="006633"/>
                </a:solidFill>
                <a:latin typeface="Arial" charset="0"/>
              </a:rPr>
              <a:t>SDK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458200" cy="5486400"/>
          </a:xfrm>
        </p:spPr>
        <p:txBody>
          <a:bodyPr/>
          <a:lstStyle/>
          <a:p>
            <a:r>
              <a:rPr lang="en-US" altLang="zh-CN" sz="3200" dirty="0" smtClean="0"/>
              <a:t>2.2.1</a:t>
            </a:r>
            <a:r>
              <a:rPr lang="zh-CN" altLang="en-US" sz="3200" dirty="0" smtClean="0"/>
              <a:t> 目录结构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/>
              <a:t>add-ons</a:t>
            </a:r>
            <a:r>
              <a:rPr lang="zh-CN" altLang="en-US" sz="2800" dirty="0"/>
              <a:t>目录下提供</a:t>
            </a:r>
            <a:r>
              <a:rPr lang="en-US" altLang="zh-CN" sz="2800" dirty="0"/>
              <a:t>Google</a:t>
            </a:r>
            <a:r>
              <a:rPr lang="zh-CN" altLang="en-US" sz="2800" dirty="0"/>
              <a:t>地图开发的库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build-tools</a:t>
            </a:r>
            <a:r>
              <a:rPr lang="zh-CN" altLang="en-US" sz="2800" dirty="0"/>
              <a:t>目录下提供通用的编译</a:t>
            </a:r>
            <a:r>
              <a:rPr lang="zh-CN" altLang="en-US" sz="2800" dirty="0" smtClean="0"/>
              <a:t>工具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extras</a:t>
            </a:r>
            <a:r>
              <a:rPr lang="zh-CN" altLang="en-US" sz="2800" dirty="0" smtClean="0"/>
              <a:t>目录下存放了扩展工具包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 err="1" smtClean="0"/>
              <a:t>patcher</a:t>
            </a:r>
            <a:r>
              <a:rPr lang="zh-CN" altLang="en-US" sz="2800" dirty="0"/>
              <a:t>目录下存放</a:t>
            </a:r>
            <a:r>
              <a:rPr lang="zh-CN" altLang="en-US" sz="2800" dirty="0" smtClean="0"/>
              <a:t>了补丁包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platforms</a:t>
            </a:r>
            <a:r>
              <a:rPr lang="zh-CN" altLang="en-US" sz="2800" dirty="0"/>
              <a:t>目录用来</a:t>
            </a:r>
            <a:r>
              <a:rPr lang="zh-CN" altLang="en-US" sz="2800" dirty="0" smtClean="0"/>
              <a:t>存放各种</a:t>
            </a:r>
            <a:r>
              <a:rPr lang="zh-CN" altLang="en-US" sz="2800" dirty="0"/>
              <a:t>版本的</a:t>
            </a:r>
            <a:r>
              <a:rPr lang="en-US" altLang="zh-CN" sz="2800" dirty="0" smtClean="0"/>
              <a:t>SDK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platform-tools</a:t>
            </a:r>
            <a:r>
              <a:rPr lang="zh-CN" altLang="en-US" sz="2800" dirty="0" smtClean="0"/>
              <a:t>目录</a:t>
            </a:r>
            <a:r>
              <a:rPr lang="zh-CN" altLang="en-US" sz="2800" dirty="0"/>
              <a:t>下</a:t>
            </a:r>
            <a:r>
              <a:rPr lang="zh-CN" altLang="en-US" sz="2800" dirty="0" smtClean="0"/>
              <a:t>提供与</a:t>
            </a:r>
            <a:r>
              <a:rPr lang="zh-CN" altLang="en-US" sz="2800" dirty="0"/>
              <a:t>平台调试相关的</a:t>
            </a:r>
            <a:r>
              <a:rPr lang="zh-CN" altLang="en-US" sz="2800" dirty="0" smtClean="0"/>
              <a:t>工具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skins</a:t>
            </a:r>
            <a:r>
              <a:rPr lang="zh-CN" altLang="en-US" sz="2800" dirty="0" smtClean="0"/>
              <a:t>目录下存放了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模拟器的皮肤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system-images</a:t>
            </a:r>
            <a:r>
              <a:rPr lang="zh-CN" altLang="en-US" sz="2800" dirty="0"/>
              <a:t>目录下存放</a:t>
            </a:r>
            <a:r>
              <a:rPr lang="zh-CN" altLang="en-US" sz="2800" dirty="0" smtClean="0"/>
              <a:t>了模拟器映像文件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tools</a:t>
            </a:r>
            <a:r>
              <a:rPr lang="zh-CN" altLang="en-US" sz="2800" dirty="0" smtClean="0"/>
              <a:t>目录下保存</a:t>
            </a:r>
            <a:r>
              <a:rPr lang="zh-CN" altLang="en-US" sz="2800" dirty="0"/>
              <a:t>了通用的</a:t>
            </a:r>
            <a:r>
              <a:rPr lang="en-US" altLang="zh-CN" sz="2800" dirty="0"/>
              <a:t>Android</a:t>
            </a:r>
            <a:r>
              <a:rPr lang="zh-CN" altLang="en-US" sz="2800" dirty="0"/>
              <a:t>开发调试</a:t>
            </a:r>
            <a:r>
              <a:rPr lang="zh-CN" altLang="en-US" sz="2800" dirty="0" smtClean="0"/>
              <a:t>工具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470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CF81F05-7D6B-47F9-9272-9AC3EE288852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5180012" cy="4648200"/>
          </a:xfrm>
        </p:spPr>
        <p:txBody>
          <a:bodyPr/>
          <a:lstStyle/>
          <a:p>
            <a:r>
              <a:rPr lang="en-US" altLang="zh-CN" sz="3200" dirty="0" smtClean="0"/>
              <a:t>2.2.2 </a:t>
            </a:r>
            <a:r>
              <a:rPr lang="zh-CN" altLang="en-US" sz="3200" dirty="0" smtClean="0"/>
              <a:t>示例程序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/>
              <a:t>NotesPad</a:t>
            </a:r>
            <a:r>
              <a:rPr lang="zh-CN" altLang="en-US" sz="2800" dirty="0" smtClean="0"/>
              <a:t>示例是一个记事本程序，可以将文字内容保存在记事本程序中，并支持添加和删除记事本操作。</a:t>
            </a:r>
            <a:r>
              <a:rPr lang="en-US" altLang="zh-CN" sz="2800" dirty="0" err="1" smtClean="0"/>
              <a:t>NotesPad</a:t>
            </a:r>
            <a:r>
              <a:rPr lang="zh-CN" altLang="en-US" sz="2800" dirty="0" smtClean="0"/>
              <a:t>示例说明了如何进行复杂程序设计，以及如何使用</a:t>
            </a:r>
            <a:r>
              <a:rPr lang="en-US" altLang="zh-CN" sz="2800" dirty="0" smtClean="0"/>
              <a:t>SQLite</a:t>
            </a:r>
            <a:r>
              <a:rPr lang="zh-CN" altLang="en-US" sz="2800" dirty="0" smtClean="0"/>
              <a:t>数据库保存数据和</a:t>
            </a:r>
            <a:r>
              <a:rPr lang="en-US" altLang="zh-CN" sz="2800" dirty="0" err="1" smtClean="0"/>
              <a:t>ContentProvider</a:t>
            </a:r>
            <a:r>
              <a:rPr lang="zh-CN" altLang="en-US" sz="2800" dirty="0" smtClean="0"/>
              <a:t>共享数据。 </a:t>
            </a:r>
            <a:endParaRPr lang="zh-CN" altLang="en-US" sz="2800" b="1" dirty="0" smtClean="0"/>
          </a:p>
          <a:p>
            <a:endParaRPr lang="zh-CN" altLang="en-US" sz="2800" b="1" dirty="0" smtClean="0"/>
          </a:p>
        </p:txBody>
      </p:sp>
      <p:sp>
        <p:nvSpPr>
          <p:cNvPr id="25603" name="标题 1"/>
          <p:cNvSpPr>
            <a:spLocks/>
          </p:cNvSpPr>
          <p:nvPr/>
        </p:nvSpPr>
        <p:spPr bwMode="auto">
          <a:xfrm>
            <a:off x="381000" y="22860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zh-CN" sz="4200">
                <a:solidFill>
                  <a:schemeClr val="tx2"/>
                </a:solidFill>
              </a:rPr>
              <a:t>2.2 Android</a:t>
            </a:r>
            <a:r>
              <a:rPr lang="zh-CN" altLang="en-US" sz="4200">
                <a:solidFill>
                  <a:schemeClr val="tx2"/>
                </a:solidFill>
              </a:rPr>
              <a:t> </a:t>
            </a:r>
            <a:r>
              <a:rPr lang="en-US" altLang="zh-CN" sz="4200">
                <a:solidFill>
                  <a:schemeClr val="tx2"/>
                </a:solidFill>
              </a:rPr>
              <a:t>SDK</a:t>
            </a:r>
            <a:endParaRPr lang="zh-CN" altLang="en-US" sz="4200">
              <a:solidFill>
                <a:schemeClr val="tx2"/>
              </a:solidFill>
            </a:endParaRPr>
          </a:p>
        </p:txBody>
      </p:sp>
      <p:pic>
        <p:nvPicPr>
          <p:cNvPr id="25604" name="图片 20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066800"/>
            <a:ext cx="3125788" cy="520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56E0547-33C3-4FCD-8F5E-A6D89AA37AE2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2514600"/>
          </a:xfrm>
        </p:spPr>
        <p:txBody>
          <a:bodyPr/>
          <a:lstStyle/>
          <a:p>
            <a:r>
              <a:rPr lang="en-US" altLang="zh-CN" sz="3200" dirty="0" smtClean="0"/>
              <a:t>2.1.1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JDK</a:t>
            </a:r>
          </a:p>
          <a:p>
            <a:pPr lvl="1"/>
            <a:r>
              <a:rPr lang="zh-CN" altLang="en-US" sz="2800" dirty="0" smtClean="0"/>
              <a:t>下载</a:t>
            </a:r>
            <a:endParaRPr lang="en-US" altLang="zh-CN" sz="2800" dirty="0" smtClean="0"/>
          </a:p>
          <a:p>
            <a:pPr lvl="2"/>
            <a:r>
              <a:rPr lang="en-US" altLang="zh-CN" sz="2800" dirty="0" smtClean="0">
                <a:hlinkClick r:id="rId2"/>
              </a:rPr>
              <a:t>http://www.oracle.com/technetwork/java/javase/downloads/index.html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选择对应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下载</a:t>
            </a:r>
            <a:endParaRPr lang="en-US" altLang="zh-CN" sz="2800" dirty="0" smtClean="0"/>
          </a:p>
          <a:p>
            <a:pPr lvl="1"/>
            <a:endParaRPr lang="zh-CN" altLang="en-US" sz="2800" dirty="0" smtClean="0"/>
          </a:p>
          <a:p>
            <a:pPr lvl="2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 smtClean="0"/>
              <a:t> 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581400"/>
            <a:ext cx="748214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81AF744-8BC5-4916-9E46-81F7CC701F1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7650" name="标题 1"/>
          <p:cNvSpPr>
            <a:spLocks/>
          </p:cNvSpPr>
          <p:nvPr/>
        </p:nvSpPr>
        <p:spPr bwMode="auto">
          <a:xfrm>
            <a:off x="381000" y="22860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zh-CN" sz="4200">
                <a:solidFill>
                  <a:schemeClr val="tx2"/>
                </a:solidFill>
              </a:rPr>
              <a:t>2.2 Android</a:t>
            </a:r>
            <a:r>
              <a:rPr lang="zh-CN" altLang="en-US" sz="4200">
                <a:solidFill>
                  <a:schemeClr val="tx2"/>
                </a:solidFill>
              </a:rPr>
              <a:t> </a:t>
            </a:r>
            <a:r>
              <a:rPr lang="en-US" altLang="zh-CN" sz="4200">
                <a:solidFill>
                  <a:schemeClr val="tx2"/>
                </a:solidFill>
              </a:rPr>
              <a:t>SDK</a:t>
            </a:r>
            <a:endParaRPr lang="zh-CN" altLang="en-US" sz="4200">
              <a:solidFill>
                <a:schemeClr val="tx2"/>
              </a:solidFill>
            </a:endParaRPr>
          </a:p>
        </p:txBody>
      </p:sp>
      <p:sp>
        <p:nvSpPr>
          <p:cNvPr id="27651" name="内容占位符 3"/>
          <p:cNvSpPr>
            <a:spLocks/>
          </p:cNvSpPr>
          <p:nvPr/>
        </p:nvSpPr>
        <p:spPr bwMode="auto">
          <a:xfrm>
            <a:off x="457200" y="990601"/>
            <a:ext cx="4953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3200" dirty="0">
                <a:latin typeface="+mn-lt"/>
              </a:rPr>
              <a:t>2.2.2 </a:t>
            </a:r>
            <a:r>
              <a:rPr lang="zh-CN" altLang="en-US" sz="3200" dirty="0">
                <a:latin typeface="+mn-lt"/>
              </a:rPr>
              <a:t>示例程序</a:t>
            </a:r>
            <a:endParaRPr lang="en-US" altLang="zh-CN" sz="3200" dirty="0">
              <a:latin typeface="+mn-lt"/>
            </a:endParaRP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800" dirty="0">
                <a:latin typeface="+mn-lt"/>
              </a:rPr>
              <a:t>Snake</a:t>
            </a:r>
            <a:r>
              <a:rPr lang="zh-CN" altLang="en-US" sz="2800" dirty="0">
                <a:latin typeface="+mn-lt"/>
              </a:rPr>
              <a:t>示例是一</a:t>
            </a:r>
            <a:r>
              <a:rPr lang="zh-CN" altLang="en-US" sz="2800" dirty="0" smtClean="0">
                <a:latin typeface="+mn-lt"/>
              </a:rPr>
              <a:t>个</a:t>
            </a:r>
            <a:r>
              <a:rPr lang="zh-CN" altLang="en-US" sz="2800" dirty="0">
                <a:latin typeface="+mn-lt"/>
              </a:rPr>
              <a:t>经典的</a:t>
            </a:r>
            <a:r>
              <a:rPr lang="zh-CN" altLang="en-US" sz="2800" dirty="0" smtClean="0">
                <a:latin typeface="+mn-lt"/>
              </a:rPr>
              <a:t>贪吃蛇小</a:t>
            </a:r>
            <a:r>
              <a:rPr lang="zh-CN" altLang="en-US" sz="2800" dirty="0">
                <a:latin typeface="+mn-lt"/>
              </a:rPr>
              <a:t>游戏，可以通过导航键控制贪吃蛇的前进方向。该示例演示了如何在</a:t>
            </a:r>
            <a:r>
              <a:rPr lang="en-US" altLang="zh-CN" sz="2800" dirty="0">
                <a:latin typeface="+mn-lt"/>
              </a:rPr>
              <a:t>Android</a:t>
            </a:r>
            <a:r>
              <a:rPr lang="zh-CN" altLang="en-US" sz="2800" dirty="0">
                <a:latin typeface="+mn-lt"/>
              </a:rPr>
              <a:t>系统中进行游戏开发，对进行游戏开发的程序人员具有一定的参考价值。 </a:t>
            </a:r>
          </a:p>
        </p:txBody>
      </p:sp>
      <p:pic>
        <p:nvPicPr>
          <p:cNvPr id="27652" name="图片 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124200" cy="521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850D728-D3AF-4224-B8DD-F1DCF71B9DCE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676400"/>
          </a:xfrm>
        </p:spPr>
        <p:txBody>
          <a:bodyPr/>
          <a:lstStyle/>
          <a:p>
            <a:r>
              <a:rPr lang="en-US" altLang="zh-CN" sz="3200" dirty="0" smtClean="0"/>
              <a:t>2.1.1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JDK</a:t>
            </a:r>
          </a:p>
          <a:p>
            <a:pPr lvl="1"/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一般情况下保持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的默认设置即可</a:t>
            </a:r>
            <a:endParaRPr lang="en-US" altLang="zh-CN" sz="2800" dirty="0" smtClean="0"/>
          </a:p>
          <a:p>
            <a:endParaRPr lang="zh-CN" altLang="en-US" dirty="0" smtClean="0"/>
          </a:p>
        </p:txBody>
      </p:sp>
      <p:pic>
        <p:nvPicPr>
          <p:cNvPr id="7172" name="图片 182" descr="2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199"/>
            <a:ext cx="5334000" cy="3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48FF5F9-B281-406A-AE68-CDD0FA466A64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2895600"/>
          </a:xfrm>
        </p:spPr>
        <p:txBody>
          <a:bodyPr/>
          <a:lstStyle/>
          <a:p>
            <a:r>
              <a:rPr lang="en-US" altLang="zh-CN" sz="3200" dirty="0" smtClean="0"/>
              <a:t>2.1.1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JDK</a:t>
            </a:r>
          </a:p>
          <a:p>
            <a:pPr lvl="1"/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成功安装之后，进行测试是否真的成功安装，点击“开始”</a:t>
            </a:r>
            <a:r>
              <a:rPr lang="en-US" altLang="zh-CN" sz="2800" dirty="0" smtClean="0"/>
              <a:t> -&gt; </a:t>
            </a:r>
            <a:r>
              <a:rPr lang="zh-CN" altLang="en-US" sz="2800" dirty="0" smtClean="0"/>
              <a:t>运行</a:t>
            </a:r>
            <a:r>
              <a:rPr lang="en-US" altLang="zh-CN" sz="2800" dirty="0" smtClean="0"/>
              <a:t> -&gt; </a:t>
            </a:r>
            <a:r>
              <a:rPr lang="zh-CN" altLang="en-US" sz="2800" dirty="0" smtClean="0"/>
              <a:t>输入 </a:t>
            </a:r>
            <a:r>
              <a:rPr lang="en-US" altLang="zh-CN" sz="2800" dirty="0" smtClean="0"/>
              <a:t>CMD</a:t>
            </a:r>
            <a:r>
              <a:rPr lang="zh-CN" altLang="en-US" sz="2800" dirty="0" smtClean="0"/>
              <a:t>，在命令提示符里面输入“</a:t>
            </a:r>
            <a:r>
              <a:rPr lang="en-US" altLang="zh-CN" sz="2800" dirty="0" smtClean="0"/>
              <a:t>java -version”</a:t>
            </a:r>
            <a:r>
              <a:rPr lang="zh-CN" altLang="en-US" sz="2800" dirty="0" smtClean="0"/>
              <a:t>并按回车键，出现下图，即为安装成功。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5" y="4114800"/>
            <a:ext cx="781664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3B33957-08EE-4067-892E-81781784E351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305800" cy="5334000"/>
          </a:xfrm>
        </p:spPr>
        <p:txBody>
          <a:bodyPr/>
          <a:lstStyle/>
          <a:p>
            <a:r>
              <a:rPr lang="en-US" altLang="zh-CN" sz="3200" dirty="0" smtClean="0"/>
              <a:t>2.1.1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JDK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JDK</a:t>
            </a:r>
            <a:r>
              <a:rPr lang="zh-CN" altLang="en-US" sz="2800" dirty="0" smtClean="0"/>
              <a:t>安装好后</a:t>
            </a:r>
            <a:r>
              <a:rPr lang="zh-CN" altLang="en-US" sz="2800" dirty="0"/>
              <a:t>最好</a:t>
            </a:r>
            <a:r>
              <a:rPr lang="zh-CN" altLang="en-US" sz="2800" dirty="0" smtClean="0"/>
              <a:t>设置下相关环境变量。</a:t>
            </a:r>
          </a:p>
          <a:p>
            <a:pPr lvl="2"/>
            <a:r>
              <a:rPr lang="zh-CN" altLang="en-US" sz="2800" dirty="0" smtClean="0"/>
              <a:t>“我的电脑” </a:t>
            </a:r>
            <a:r>
              <a:rPr lang="en-US" altLang="zh-CN" sz="2800" dirty="0" smtClean="0"/>
              <a:t>-&gt; </a:t>
            </a:r>
            <a:r>
              <a:rPr lang="zh-CN" altLang="en-US" sz="2800" dirty="0" smtClean="0"/>
              <a:t>属性 </a:t>
            </a:r>
            <a:r>
              <a:rPr lang="en-US" altLang="zh-CN" sz="2800" dirty="0" smtClean="0"/>
              <a:t>-&gt; </a:t>
            </a:r>
            <a:r>
              <a:rPr lang="zh-CN" altLang="en-US" sz="2800" dirty="0" smtClean="0"/>
              <a:t>高级 </a:t>
            </a:r>
            <a:r>
              <a:rPr lang="en-US" altLang="zh-CN" sz="2800" dirty="0" smtClean="0"/>
              <a:t>-&gt; </a:t>
            </a:r>
            <a:r>
              <a:rPr lang="zh-CN" altLang="en-US" sz="2800" dirty="0" smtClean="0"/>
              <a:t>环境变量（假设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安装在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盘根目录下）。</a:t>
            </a:r>
          </a:p>
          <a:p>
            <a:pPr lvl="2"/>
            <a:r>
              <a:rPr lang="zh-CN" altLang="en-US" sz="2800" dirty="0" smtClean="0"/>
              <a:t>系统变量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新建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变量名：</a:t>
            </a:r>
            <a:r>
              <a:rPr lang="en-US" altLang="zh-CN" sz="2800" dirty="0" smtClean="0"/>
              <a:t>JAVA_HOME </a:t>
            </a:r>
            <a:r>
              <a:rPr lang="zh-CN" altLang="en-US" sz="2800" dirty="0" smtClean="0"/>
              <a:t>变量值：</a:t>
            </a:r>
            <a:r>
              <a:rPr lang="en-US" altLang="zh-CN" sz="2800" dirty="0" smtClean="0"/>
              <a:t>C:\jdk1.8.0_74\</a:t>
            </a:r>
          </a:p>
          <a:p>
            <a:pPr lvl="2"/>
            <a:r>
              <a:rPr lang="zh-CN" altLang="en-US" sz="2800" dirty="0" smtClean="0"/>
              <a:t>系统变量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新建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变量名：</a:t>
            </a:r>
            <a:r>
              <a:rPr lang="en-US" altLang="zh-CN" sz="2800" dirty="0" smtClean="0"/>
              <a:t>CLASSPATH </a:t>
            </a:r>
            <a:r>
              <a:rPr lang="zh-CN" altLang="en-US" sz="2800" dirty="0" smtClean="0"/>
              <a:t>变量值：</a:t>
            </a:r>
            <a:r>
              <a:rPr lang="en-US" altLang="zh-CN" sz="2800" dirty="0" smtClean="0"/>
              <a:t>.;%JAVA_HOME%\lib</a:t>
            </a:r>
          </a:p>
          <a:p>
            <a:pPr lvl="2"/>
            <a:r>
              <a:rPr lang="zh-CN" altLang="en-US" sz="2800" dirty="0" smtClean="0"/>
              <a:t>系统变量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编辑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变量名：在</a:t>
            </a:r>
            <a:r>
              <a:rPr lang="en-US" altLang="zh-CN" sz="2800" dirty="0" smtClean="0"/>
              <a:t>Path</a:t>
            </a:r>
            <a:r>
              <a:rPr lang="zh-CN" altLang="en-US" sz="2800" dirty="0" smtClean="0"/>
              <a:t>变量最前面加上：</a:t>
            </a:r>
            <a:r>
              <a:rPr lang="en-US" altLang="zh-CN" sz="2800" dirty="0" smtClean="0"/>
              <a:t>%JAVA_HOME%\bin;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FAC769E-CD19-41C5-A2D3-7B4977C54857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2438400"/>
          </a:xfrm>
        </p:spPr>
        <p:txBody>
          <a:bodyPr/>
          <a:lstStyle/>
          <a:p>
            <a:r>
              <a:rPr lang="en-US" altLang="zh-CN" sz="3200" dirty="0" smtClean="0"/>
              <a:t>2.1.1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JDK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测试环境变量的配置成功与否。在</a:t>
            </a:r>
            <a:r>
              <a:rPr lang="en-US" altLang="zh-CN" sz="2800" dirty="0" smtClean="0"/>
              <a:t>DOS</a:t>
            </a:r>
            <a:r>
              <a:rPr lang="zh-CN" altLang="en-US" sz="2800" dirty="0" smtClean="0"/>
              <a:t>命令行窗口输入“</a:t>
            </a:r>
            <a:r>
              <a:rPr lang="en-US" altLang="zh-CN" sz="2800" dirty="0" err="1" smtClean="0"/>
              <a:t>javac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，输出帮助信息即为配置正确。如下图：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20571"/>
            <a:ext cx="7543800" cy="30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599"/>
            <a:ext cx="8686800" cy="205740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/>
              <a:t>下载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官方站点：</a:t>
            </a:r>
            <a:r>
              <a:rPr lang="en-US" altLang="zh-CN" sz="2800" dirty="0" smtClean="0">
                <a:hlinkClick r:id="rId3"/>
              </a:rPr>
              <a:t>https://developer.android.google.cn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国内站点：</a:t>
            </a:r>
            <a:r>
              <a:rPr lang="en-US" altLang="zh-CN" sz="2800" dirty="0" smtClean="0">
                <a:hlinkClick r:id="rId4"/>
              </a:rPr>
              <a:t>http://www.android-studio.org</a:t>
            </a:r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3124200"/>
            <a:ext cx="8083550" cy="334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11" y="1014549"/>
            <a:ext cx="8497389" cy="157625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zh-CN" altLang="en-US" sz="2800" dirty="0" smtClean="0"/>
              <a:t>        首次运行时会问你是否要导入之前的配置。</a:t>
            </a:r>
            <a:endParaRPr lang="en-US" altLang="zh-C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6485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4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4765A6-4C0D-4E0C-9968-096935342191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2.1 </a:t>
            </a:r>
            <a:r>
              <a:rPr lang="zh-CN" altLang="en-US" dirty="0" smtClean="0">
                <a:latin typeface="Arial" charset="0"/>
              </a:rPr>
              <a:t>搭建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开发环境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11" y="1014549"/>
            <a:ext cx="8497389" cy="2414451"/>
          </a:xfrm>
        </p:spPr>
        <p:txBody>
          <a:bodyPr/>
          <a:lstStyle/>
          <a:p>
            <a:r>
              <a:rPr lang="en-US" altLang="zh-CN" sz="3200" dirty="0" smtClean="0"/>
              <a:t>2.1.2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Android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Studio</a:t>
            </a:r>
          </a:p>
          <a:p>
            <a:pPr lvl="1"/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zh-CN" altLang="en-US" sz="2400" dirty="0" smtClean="0"/>
              <a:t>        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Android Studio</a:t>
            </a:r>
            <a:r>
              <a:rPr lang="zh-CN" altLang="en-US" sz="2800" dirty="0" smtClean="0"/>
              <a:t>安装</a:t>
            </a:r>
            <a:r>
              <a:rPr lang="zh-CN" altLang="en-US" sz="2800" dirty="0"/>
              <a:t>目录</a:t>
            </a:r>
            <a:r>
              <a:rPr lang="zh-CN" altLang="en-US" sz="2800" dirty="0" smtClean="0"/>
              <a:t>下</a:t>
            </a:r>
            <a:r>
              <a:rPr lang="en-US" altLang="zh-CN" sz="2800" dirty="0" smtClean="0"/>
              <a:t>\bin\</a:t>
            </a:r>
            <a:r>
              <a:rPr lang="en-US" altLang="zh-CN" sz="2800" dirty="0" err="1" smtClean="0"/>
              <a:t>idea.properties</a:t>
            </a:r>
            <a:r>
              <a:rPr lang="zh-CN" altLang="en-US" sz="2800" dirty="0" smtClean="0"/>
              <a:t>文件中增加一句：</a:t>
            </a:r>
            <a:r>
              <a:rPr lang="en-US" altLang="zh-CN" sz="2800" dirty="0" err="1" smtClean="0"/>
              <a:t>disable.android.first.run</a:t>
            </a:r>
            <a:r>
              <a:rPr lang="en-US" altLang="zh-CN" sz="2800" dirty="0" smtClean="0"/>
              <a:t>=true</a:t>
            </a:r>
            <a:r>
              <a:rPr lang="zh-CN" altLang="en-US" sz="2800" dirty="0" smtClean="0"/>
              <a:t>，表示初次</a:t>
            </a:r>
            <a:r>
              <a:rPr lang="zh-CN" altLang="en-US" sz="2800" dirty="0"/>
              <a:t>打开</a:t>
            </a:r>
            <a:r>
              <a:rPr lang="en-US" altLang="zh-CN" sz="2800" dirty="0"/>
              <a:t>AS</a:t>
            </a:r>
            <a:r>
              <a:rPr lang="zh-CN" altLang="en-US" sz="2800" dirty="0"/>
              <a:t>，不</a:t>
            </a:r>
            <a:r>
              <a:rPr lang="zh-CN" altLang="en-US" sz="2800" dirty="0" smtClean="0"/>
              <a:t>检测</a:t>
            </a:r>
            <a:r>
              <a:rPr lang="en-US" altLang="zh-CN" sz="2800" dirty="0" smtClean="0"/>
              <a:t>SDK</a:t>
            </a:r>
            <a:r>
              <a:rPr lang="zh-CN" altLang="en-US" sz="2800" dirty="0" smtClean="0"/>
              <a:t>及更新。</a:t>
            </a:r>
            <a:endParaRPr lang="en-US" altLang="zh-CN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41247"/>
            <a:ext cx="6858000" cy="299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0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17566</TotalTime>
  <Words>607</Words>
  <Application>Microsoft Office PowerPoint</Application>
  <PresentationFormat>全屏显示(4:3)</PresentationFormat>
  <Paragraphs>125</Paragraphs>
  <Slides>20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Edge</vt:lpstr>
      <vt:lpstr>第2章  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2.1 搭建Android开发环境</vt:lpstr>
      <vt:lpstr>2.2 Android SDK</vt:lpstr>
      <vt:lpstr>2.2 Android SDK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gjs</cp:lastModifiedBy>
  <cp:revision>1049</cp:revision>
  <cp:lastPrinted>1601-01-01T00:00:00Z</cp:lastPrinted>
  <dcterms:created xsi:type="dcterms:W3CDTF">1601-01-01T00:00:00Z</dcterms:created>
  <dcterms:modified xsi:type="dcterms:W3CDTF">2018-09-09T13:39:34Z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