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9"/>
  </p:notesMasterIdLst>
  <p:sldIdLst>
    <p:sldId id="256" r:id="rId2"/>
    <p:sldId id="807" r:id="rId3"/>
    <p:sldId id="877" r:id="rId4"/>
    <p:sldId id="810" r:id="rId5"/>
    <p:sldId id="892" r:id="rId6"/>
    <p:sldId id="874" r:id="rId7"/>
    <p:sldId id="875" r:id="rId8"/>
    <p:sldId id="812" r:id="rId9"/>
    <p:sldId id="893" r:id="rId10"/>
    <p:sldId id="894" r:id="rId11"/>
    <p:sldId id="896" r:id="rId12"/>
    <p:sldId id="880" r:id="rId13"/>
    <p:sldId id="819" r:id="rId14"/>
    <p:sldId id="895" r:id="rId15"/>
    <p:sldId id="823" r:id="rId16"/>
    <p:sldId id="817" r:id="rId17"/>
    <p:sldId id="897" r:id="rId18"/>
    <p:sldId id="899" r:id="rId19"/>
    <p:sldId id="824" r:id="rId20"/>
    <p:sldId id="900" r:id="rId21"/>
    <p:sldId id="882" r:id="rId22"/>
    <p:sldId id="888" r:id="rId23"/>
    <p:sldId id="885" r:id="rId24"/>
    <p:sldId id="889" r:id="rId25"/>
    <p:sldId id="826" r:id="rId26"/>
    <p:sldId id="828" r:id="rId27"/>
    <p:sldId id="891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FF0000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6" autoAdjust="0"/>
    <p:restoredTop sz="94487" autoAdjust="0"/>
  </p:normalViewPr>
  <p:slideViewPr>
    <p:cSldViewPr>
      <p:cViewPr>
        <p:scale>
          <a:sx n="60" d="100"/>
          <a:sy n="60" d="100"/>
        </p:scale>
        <p:origin x="-2088" y="-5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962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F67EC6B-A320-483C-AE53-FC21317A19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9914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fld id="{B504E5B2-433C-4BC9-B7A9-B48889D51A92}" type="slidenum">
              <a:rPr lang="en-US" altLang="zh-CN" sz="1200" smtClean="0">
                <a:ea typeface="宋体" pitchFamily="2" charset="-122"/>
              </a:rPr>
              <a:pPr eaLnBrk="1" hangingPunct="1"/>
              <a:t>1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  <a:defRPr/>
            </a:pPr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  <a:defRPr/>
            </a:pPr>
            <a:endParaRPr lang="zh-CN" alt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8A0D80-9AAC-459F-8C1C-209A246732D9}" type="datetime1">
              <a:rPr lang="zh-CN" altLang="en-US"/>
              <a:pPr/>
              <a:t>2018-09-12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99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93612F-C0DC-4B26-9A58-B90FEB48AF93}" type="datetime1">
              <a:rPr lang="zh-CN" altLang="en-US"/>
              <a:pPr/>
              <a:t>2018-09-12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7B944-AB0B-4936-A22A-9D4C817B76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455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69DC1E-99F3-427E-B29D-9667C103E904}" type="datetime1">
              <a:rPr lang="zh-CN" altLang="en-US"/>
              <a:pPr/>
              <a:t>2018-09-12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8D196-F7F4-44AF-8490-5BF6358C95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4387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8BFC29-7BC9-4387-839E-E99861D08FE2}" type="datetime1">
              <a:rPr lang="zh-CN" altLang="en-US"/>
              <a:pPr/>
              <a:t>2018-09-12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D5B70-D4C4-4E8A-92D8-02DC01337D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5713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C5DDF7-2099-4686-9CE8-F8BE2F52428F}" type="datetime1">
              <a:rPr lang="zh-CN" altLang="en-US"/>
              <a:pPr/>
              <a:t>2018-09-12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3136F-6FBC-490C-877E-982D967D2C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864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4038600" cy="51403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493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636963"/>
            <a:ext cx="4038600" cy="2493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1AD18B-2469-407C-9E83-716373C3A474}" type="datetime1">
              <a:rPr lang="zh-CN" altLang="en-US"/>
              <a:pPr/>
              <a:t>2018-09-12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F9862-128B-4E61-AB6D-68461314AF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725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9D6135-154D-4E22-AEF1-853C7B0C01CD}" type="datetime1">
              <a:rPr lang="zh-CN" altLang="en-US"/>
              <a:pPr/>
              <a:t>2018-09-12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2C517-AAF7-4C31-B4E0-76D37A130F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291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6EAD97-692C-4451-B503-AC04C78F84FA}" type="datetime1">
              <a:rPr lang="zh-CN" altLang="en-US"/>
              <a:pPr/>
              <a:t>2018-09-12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C38BD-C983-43E1-8AB5-256F73DEF5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076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306285-5058-4E03-AAD3-C2218DABE8E6}" type="datetime1">
              <a:rPr lang="zh-CN" altLang="en-US"/>
              <a:pPr/>
              <a:t>2018-09-12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2B67C-F25E-4FC3-9032-D0A3DE25ED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90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C17B59-FD53-41B7-8C44-4793A4CD567C}" type="datetime1">
              <a:rPr lang="zh-CN" altLang="en-US"/>
              <a:pPr/>
              <a:t>2018-09-12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3AFA1-4983-4E47-A440-1DB46CF26F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112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C3B975-A263-4C89-8B3F-BB87E4AB3190}" type="datetime1">
              <a:rPr lang="zh-CN" altLang="en-US"/>
              <a:pPr/>
              <a:t>2018-09-12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6E789-82CB-4F25-9ABC-5FC8F9FA0F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443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32BB03-DBE2-4E08-A50D-94DB5C41E8BA}" type="datetime1">
              <a:rPr lang="zh-CN" altLang="en-US"/>
              <a:pPr/>
              <a:t>2018-09-12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004D2-38B6-40A2-8D44-78F417F8B2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005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F644A5-CBBA-4E02-8C57-5B781B7BD221}" type="datetime1">
              <a:rPr lang="zh-CN" altLang="en-US"/>
              <a:pPr/>
              <a:t>2018-09-12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14E22-26E6-483F-A2DF-B81EA58031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47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505561-2C7C-43C3-B922-59D39BA98607}" type="datetime1">
              <a:rPr lang="zh-CN" altLang="en-US"/>
              <a:pPr/>
              <a:t>2018-09-12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15FCA-2111-4212-8783-78593A5FEB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518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  <a:ea typeface="宋体" pitchFamily="2" charset="-122"/>
              </a:defRPr>
            </a:lvl1pPr>
          </a:lstStyle>
          <a:p>
            <a:fld id="{D79E3F61-D8C0-40E4-811C-8B9B4E7DCD2C}" type="datetime1">
              <a:rPr lang="zh-CN" altLang="en-US"/>
              <a:pPr/>
              <a:t>2018-09-12</a:t>
            </a:fld>
            <a:endParaRPr lang="en-US" altLang="zh-CN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fld id="{24709314-6630-402E-B576-36202FA1FE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445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  <a:defRPr/>
            </a:pPr>
            <a:endParaRPr lang="zh-CN" altLang="en-US"/>
          </a:p>
        </p:txBody>
      </p:sp>
      <p:sp>
        <p:nvSpPr>
          <p:cNvPr id="104456" name="Line 8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057400"/>
            <a:ext cx="8077200" cy="990600"/>
          </a:xfrm>
        </p:spPr>
        <p:txBody>
          <a:bodyPr/>
          <a:lstStyle/>
          <a:p>
            <a:pPr algn="ctr" eaLnBrk="1" hangingPunct="1"/>
            <a:r>
              <a:rPr lang="zh-CN" altLang="en-US" sz="5400" b="1" dirty="0" smtClean="0"/>
              <a:t>第</a:t>
            </a:r>
            <a:r>
              <a:rPr lang="en-US" altLang="zh-CN" sz="5400" b="1" dirty="0" smtClean="0"/>
              <a:t>3</a:t>
            </a:r>
            <a:r>
              <a:rPr lang="zh-CN" altLang="en-US" sz="5400" b="1" dirty="0" smtClean="0"/>
              <a:t>章  第一个</a:t>
            </a:r>
            <a:r>
              <a:rPr lang="en-US" altLang="zh-CN" sz="5400" b="1" dirty="0" smtClean="0"/>
              <a:t>Android</a:t>
            </a:r>
            <a:r>
              <a:rPr lang="zh-CN" altLang="en-US" sz="5400" b="1" dirty="0" smtClean="0"/>
              <a:t>程序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00400" y="4724400"/>
            <a:ext cx="2971800" cy="457200"/>
          </a:xfrm>
        </p:spPr>
        <p:txBody>
          <a:bodyPr/>
          <a:lstStyle/>
          <a:p>
            <a:pPr eaLnBrk="1" hangingPunct="1"/>
            <a:endParaRPr lang="en-US" altLang="zh-CN" sz="2400" dirty="0" smtClean="0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4989513" y="304800"/>
            <a:ext cx="4154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1800">
              <a:ea typeface="华文新魏" pitchFamily="2" charset="-122"/>
            </a:endParaRPr>
          </a:p>
        </p:txBody>
      </p:sp>
      <p:sp>
        <p:nvSpPr>
          <p:cNvPr id="3077" name="TextBox 9"/>
          <p:cNvSpPr txBox="1">
            <a:spLocks noChangeArrowheads="1"/>
          </p:cNvSpPr>
          <p:nvPr/>
        </p:nvSpPr>
        <p:spPr bwMode="auto">
          <a:xfrm>
            <a:off x="7162800" y="152400"/>
            <a:ext cx="1828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B0024EC6-0130-4D51-96EF-9C896849E7AA}" type="slidenum">
              <a:rPr lang="en-US" altLang="zh-CN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153400" cy="2362200"/>
          </a:xfrm>
        </p:spPr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zh-CN" altLang="en-US" sz="3200" dirty="0"/>
              <a:t>建立</a:t>
            </a:r>
            <a:r>
              <a:rPr lang="en-US" altLang="zh-CN" sz="3200" dirty="0" err="1"/>
              <a:t>HelloWorld</a:t>
            </a:r>
            <a:r>
              <a:rPr lang="zh-CN" altLang="en-US" sz="3200" dirty="0"/>
              <a:t>程序</a:t>
            </a:r>
            <a:endParaRPr lang="en-US" altLang="zh-CN" sz="3200" dirty="0"/>
          </a:p>
          <a:p>
            <a:pPr lvl="1"/>
            <a:r>
              <a:rPr lang="en-US" altLang="zh-CN" sz="2800" dirty="0"/>
              <a:t>Android</a:t>
            </a:r>
            <a:r>
              <a:rPr lang="zh-CN" altLang="en-US" sz="2800" dirty="0"/>
              <a:t>模拟器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800" dirty="0" smtClean="0"/>
              <a:t>       启动</a:t>
            </a:r>
            <a:r>
              <a:rPr lang="en-US" altLang="zh-CN" sz="2800" dirty="0" smtClean="0"/>
              <a:t>Android Studio</a:t>
            </a:r>
            <a:r>
              <a:rPr lang="zh-CN" altLang="en-US" sz="2800" dirty="0" smtClean="0"/>
              <a:t>，选择</a:t>
            </a:r>
            <a:r>
              <a:rPr lang="en-US" altLang="zh-CN" sz="2800" dirty="0"/>
              <a:t>Tools</a:t>
            </a:r>
            <a:r>
              <a:rPr lang="en-US" altLang="zh-CN" sz="2800" dirty="0" smtClean="0"/>
              <a:t> -&gt; </a:t>
            </a:r>
            <a:r>
              <a:rPr lang="en-US" altLang="zh-CN" sz="2800" dirty="0"/>
              <a:t>Android -&gt; </a:t>
            </a:r>
            <a:r>
              <a:rPr lang="en-US" altLang="zh-CN" sz="2800" dirty="0" smtClean="0"/>
              <a:t>AVD Manager</a:t>
            </a:r>
            <a:r>
              <a:rPr lang="zh-CN" altLang="en-US" sz="2800" dirty="0" smtClean="0"/>
              <a:t>启动</a:t>
            </a:r>
            <a:r>
              <a:rPr lang="en-US" altLang="zh-CN" sz="2800" dirty="0" smtClean="0"/>
              <a:t>AVD</a:t>
            </a:r>
            <a:r>
              <a:rPr lang="zh-CN" altLang="en-US" sz="2800" dirty="0" smtClean="0"/>
              <a:t>管理器，点击“</a:t>
            </a:r>
            <a:r>
              <a:rPr lang="en-US" altLang="zh-CN" sz="2800" dirty="0" smtClean="0"/>
              <a:t>Create Virtual Device…</a:t>
            </a:r>
            <a:r>
              <a:rPr lang="zh-CN" altLang="en-US" sz="2800" dirty="0" smtClean="0"/>
              <a:t>”，建立新的</a:t>
            </a:r>
            <a:r>
              <a:rPr lang="en-US" altLang="zh-CN" sz="2800" dirty="0" smtClean="0"/>
              <a:t>AVD</a:t>
            </a:r>
            <a:r>
              <a:rPr lang="zh-CN" altLang="en-US" sz="2800" dirty="0" smtClean="0"/>
              <a:t>。 </a:t>
            </a:r>
            <a:endParaRPr lang="en-US" altLang="zh-CN" sz="2800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7813"/>
            <a:ext cx="8229600" cy="636587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</a:rPr>
              <a:t>3.1</a:t>
            </a:r>
            <a:r>
              <a:rPr lang="en-US" altLang="zh-CN" dirty="0" smtClean="0">
                <a:latin typeface="楷体_GB2312" pitchFamily="49" charset="-122"/>
              </a:rPr>
              <a:t> </a:t>
            </a:r>
            <a:r>
              <a:rPr lang="zh-CN" altLang="en-US" dirty="0" smtClean="0">
                <a:latin typeface="楷体_GB2312" pitchFamily="49" charset="-122"/>
              </a:rPr>
              <a:t>第一个</a:t>
            </a:r>
            <a:r>
              <a:rPr lang="en-US" altLang="zh-CN" dirty="0" smtClean="0">
                <a:latin typeface="Arial" charset="0"/>
              </a:rPr>
              <a:t>Android</a:t>
            </a:r>
            <a:r>
              <a:rPr lang="zh-CN" altLang="en-US" dirty="0" smtClean="0">
                <a:latin typeface="楷体_GB2312" pitchFamily="49" charset="-122"/>
              </a:rPr>
              <a:t>程序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3365577"/>
            <a:ext cx="6388100" cy="3187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61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B2F55C02-A3CE-4138-848C-CFBD401973A5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1"/>
            <a:ext cx="8077200" cy="2743200"/>
          </a:xfrm>
        </p:spPr>
        <p:txBody>
          <a:bodyPr/>
          <a:lstStyle/>
          <a:p>
            <a:r>
              <a:rPr lang="zh-CN" altLang="en-US" sz="3200" dirty="0" smtClean="0"/>
              <a:t>运行</a:t>
            </a:r>
            <a:r>
              <a:rPr lang="en-US" altLang="zh-CN" sz="3200" dirty="0" smtClean="0"/>
              <a:t>Android</a:t>
            </a:r>
            <a:r>
              <a:rPr lang="zh-CN" altLang="en-US" sz="3200" dirty="0" smtClean="0"/>
              <a:t>程序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2800" dirty="0" smtClean="0"/>
              <a:t>    采用下面三种方式任何一种都可以运行程序</a:t>
            </a:r>
          </a:p>
          <a:p>
            <a:pPr lvl="1"/>
            <a:r>
              <a:rPr lang="zh-CN" altLang="en-US" sz="2800" dirty="0" smtClean="0"/>
              <a:t>点击菜单栏 </a:t>
            </a:r>
            <a:r>
              <a:rPr lang="en-US" altLang="zh-CN" sz="2800" dirty="0" smtClean="0"/>
              <a:t>Run -&gt; Run ‘app’</a:t>
            </a:r>
            <a:endParaRPr lang="zh-CN" altLang="en-US" sz="2800" dirty="0" smtClean="0"/>
          </a:p>
          <a:p>
            <a:pPr lvl="1"/>
            <a:r>
              <a:rPr lang="zh-CN" altLang="en-US" sz="2800" dirty="0" smtClean="0"/>
              <a:t>点击工具栏       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快捷键 </a:t>
            </a:r>
            <a:r>
              <a:rPr lang="en-US" altLang="zh-CN" sz="2800" dirty="0" smtClean="0"/>
              <a:t>Shift </a:t>
            </a:r>
            <a:r>
              <a:rPr lang="en-US" altLang="zh-CN" sz="2800" dirty="0"/>
              <a:t>+ </a:t>
            </a:r>
            <a:r>
              <a:rPr lang="en-US" altLang="zh-CN" sz="2800" dirty="0" smtClean="0"/>
              <a:t>F10</a:t>
            </a:r>
            <a:endParaRPr lang="zh-CN" altLang="en-US" sz="28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7813"/>
            <a:ext cx="8229600" cy="636587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</a:rPr>
              <a:t>3.1</a:t>
            </a:r>
            <a:r>
              <a:rPr lang="en-US" altLang="zh-CN" dirty="0" smtClean="0">
                <a:latin typeface="楷体_GB2312" pitchFamily="49" charset="-122"/>
              </a:rPr>
              <a:t> </a:t>
            </a:r>
            <a:r>
              <a:rPr lang="zh-CN" altLang="en-US" dirty="0" smtClean="0">
                <a:latin typeface="楷体_GB2312" pitchFamily="49" charset="-122"/>
              </a:rPr>
              <a:t>第一个</a:t>
            </a:r>
            <a:r>
              <a:rPr lang="en-US" altLang="zh-CN" dirty="0" smtClean="0">
                <a:latin typeface="Arial" charset="0"/>
              </a:rPr>
              <a:t>Android</a:t>
            </a:r>
            <a:r>
              <a:rPr lang="zh-CN" altLang="en-US" dirty="0" smtClean="0">
                <a:latin typeface="楷体_GB2312" pitchFamily="49" charset="-122"/>
              </a:rPr>
              <a:t>程序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690812"/>
            <a:ext cx="504006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710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E1F91CF-BF87-4650-8E91-34461181902F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latin typeface="Arial" charset="0"/>
              </a:rPr>
              <a:t>3.1</a:t>
            </a:r>
            <a:r>
              <a:rPr lang="en-US" altLang="zh-CN" smtClean="0">
                <a:latin typeface="楷体_GB2312" pitchFamily="49" charset="-122"/>
              </a:rPr>
              <a:t> </a:t>
            </a:r>
            <a:r>
              <a:rPr lang="zh-CN" altLang="en-US" smtClean="0">
                <a:latin typeface="楷体_GB2312" pitchFamily="49" charset="-122"/>
              </a:rPr>
              <a:t>第一个</a:t>
            </a:r>
            <a:r>
              <a:rPr lang="en-US" altLang="zh-CN" smtClean="0">
                <a:latin typeface="Arial" charset="0"/>
              </a:rPr>
              <a:t>Android</a:t>
            </a:r>
            <a:r>
              <a:rPr lang="zh-CN" altLang="en-US" smtClean="0">
                <a:latin typeface="楷体_GB2312" pitchFamily="49" charset="-122"/>
              </a:rPr>
              <a:t>程序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84275"/>
            <a:ext cx="8382000" cy="270192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3200" dirty="0"/>
              <a:t>建立</a:t>
            </a:r>
            <a:r>
              <a:rPr lang="en-US" altLang="zh-CN" sz="3200" dirty="0" err="1"/>
              <a:t>HelloWorld</a:t>
            </a:r>
            <a:r>
              <a:rPr lang="zh-CN" altLang="en-US" sz="3200" dirty="0" smtClean="0"/>
              <a:t>程序</a:t>
            </a:r>
            <a:endParaRPr lang="en-US" altLang="zh-CN" sz="3200" dirty="0" smtClean="0"/>
          </a:p>
          <a:p>
            <a:pPr lvl="1">
              <a:buClr>
                <a:srgbClr val="3B812F"/>
              </a:buClr>
            </a:pPr>
            <a:r>
              <a:rPr lang="zh-CN" altLang="en-US" sz="2800" dirty="0" smtClean="0">
                <a:solidFill>
                  <a:srgbClr val="000000"/>
                </a:solidFill>
              </a:rPr>
              <a:t>练习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lvl="1">
              <a:buClr>
                <a:srgbClr val="3B812F"/>
              </a:buClr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    </a:t>
            </a:r>
            <a:r>
              <a:rPr lang="en-US" altLang="zh-CN" sz="2800" dirty="0">
                <a:solidFill>
                  <a:srgbClr val="000000"/>
                </a:solidFill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</a:rPr>
              <a:t>、建立一个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HelloWorld</a:t>
            </a:r>
            <a:r>
              <a:rPr lang="zh-CN" altLang="en-US" sz="2800" dirty="0" smtClean="0">
                <a:solidFill>
                  <a:srgbClr val="000000"/>
                </a:solidFill>
              </a:rPr>
              <a:t>程序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lvl="1" indent="344488">
              <a:buClr>
                <a:srgbClr val="3B812F"/>
              </a:buClr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   2</a:t>
            </a:r>
            <a:r>
              <a:rPr lang="zh-CN" altLang="en-US" sz="2800" dirty="0">
                <a:solidFill>
                  <a:srgbClr val="000000"/>
                </a:solidFill>
              </a:rPr>
              <a:t>、创建一个新的名称为“</a:t>
            </a:r>
            <a:r>
              <a:rPr lang="en-US" altLang="zh-CN" sz="2800" dirty="0" smtClean="0">
                <a:solidFill>
                  <a:srgbClr val="000000"/>
                </a:solidFill>
              </a:rPr>
              <a:t>Android</a:t>
            </a:r>
            <a:r>
              <a:rPr lang="zh-CN" altLang="en-US" sz="2800" dirty="0" smtClean="0">
                <a:solidFill>
                  <a:srgbClr val="000000"/>
                </a:solidFill>
              </a:rPr>
              <a:t>”的模拟器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lvl="1" indent="344488">
              <a:buClr>
                <a:srgbClr val="3B812F"/>
              </a:buClr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    3</a:t>
            </a:r>
            <a:r>
              <a:rPr lang="zh-CN" altLang="en-US" sz="2800" dirty="0" smtClean="0">
                <a:solidFill>
                  <a:srgbClr val="000000"/>
                </a:solidFill>
              </a:rPr>
              <a:t>、在新的模拟器上运行</a:t>
            </a:r>
            <a:r>
              <a:rPr lang="en-US" altLang="zh-CN" sz="2800" dirty="0" err="1">
                <a:solidFill>
                  <a:srgbClr val="000000"/>
                </a:solidFill>
              </a:rPr>
              <a:t>HelloWorld</a:t>
            </a:r>
            <a:r>
              <a:rPr lang="zh-CN" altLang="en-US" sz="2800" dirty="0" smtClean="0">
                <a:solidFill>
                  <a:srgbClr val="000000"/>
                </a:solidFill>
              </a:rPr>
              <a:t>程序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73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10BAA515-2F30-4FBB-BC5E-3C1ED9A24707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charset="0"/>
              </a:rPr>
              <a:t>3.2</a:t>
            </a:r>
            <a:r>
              <a:rPr lang="zh-CN" altLang="en-US" smtClean="0">
                <a:latin typeface="楷体_GB2312" pitchFamily="49" charset="-122"/>
              </a:rPr>
              <a:t> </a:t>
            </a:r>
            <a:r>
              <a:rPr lang="en-US" altLang="zh-CN" smtClean="0">
                <a:latin typeface="Arial" charset="0"/>
              </a:rPr>
              <a:t>Android</a:t>
            </a:r>
            <a:r>
              <a:rPr lang="zh-CN" altLang="en-US" smtClean="0">
                <a:latin typeface="楷体_GB2312" pitchFamily="49" charset="-122"/>
              </a:rPr>
              <a:t>程序结构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4419600" cy="5562600"/>
          </a:xfrm>
        </p:spPr>
        <p:txBody>
          <a:bodyPr/>
          <a:lstStyle/>
          <a:p>
            <a:pPr marL="0" lvl="1" indent="0">
              <a:spcBef>
                <a:spcPts val="600"/>
              </a:spcBef>
              <a:buClr>
                <a:schemeClr val="accent1"/>
              </a:buClr>
              <a:buSzPct val="65000"/>
              <a:buNone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     </a:t>
            </a:r>
            <a:r>
              <a:rPr lang="en-US" altLang="zh-CN" sz="2800" dirty="0" smtClean="0"/>
              <a:t>Android Studio</a:t>
            </a:r>
            <a:r>
              <a:rPr lang="zh-CN" altLang="en-US" sz="2800" dirty="0" smtClean="0"/>
              <a:t>中提供了多种项目结构类型，默认使用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项目结构类型，其中包含：</a:t>
            </a:r>
          </a:p>
          <a:p>
            <a:pPr lvl="1">
              <a:spcBef>
                <a:spcPts val="600"/>
              </a:spcBef>
            </a:pPr>
            <a:r>
              <a:rPr lang="en-US" altLang="zh-CN" sz="2800" dirty="0"/>
              <a:t>m</a:t>
            </a:r>
            <a:r>
              <a:rPr lang="en-US" altLang="zh-CN" sz="2800" dirty="0" smtClean="0"/>
              <a:t>anifests</a:t>
            </a:r>
            <a:r>
              <a:rPr lang="zh-CN" altLang="en-US" sz="2800" dirty="0" smtClean="0"/>
              <a:t>：存放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程序配置文件</a:t>
            </a:r>
          </a:p>
          <a:p>
            <a:pPr lvl="1">
              <a:spcBef>
                <a:spcPts val="600"/>
              </a:spcBef>
            </a:pPr>
            <a:r>
              <a:rPr lang="en-US" altLang="zh-CN" sz="2800" dirty="0" smtClean="0"/>
              <a:t>java</a:t>
            </a:r>
            <a:r>
              <a:rPr lang="zh-CN" altLang="en-US" sz="2800" dirty="0" smtClean="0"/>
              <a:t>：存放</a:t>
            </a:r>
            <a:r>
              <a:rPr lang="zh-CN" altLang="en-US" sz="2800" dirty="0"/>
              <a:t>代码</a:t>
            </a:r>
          </a:p>
          <a:p>
            <a:pPr lvl="1">
              <a:spcBef>
                <a:spcPts val="600"/>
              </a:spcBef>
            </a:pPr>
            <a:r>
              <a:rPr lang="en-US" altLang="zh-CN" sz="2800" dirty="0"/>
              <a:t>res</a:t>
            </a:r>
            <a:r>
              <a:rPr lang="zh-CN" altLang="en-US" sz="2800" dirty="0" smtClean="0"/>
              <a:t>：存放各种资源</a:t>
            </a:r>
          </a:p>
          <a:p>
            <a:pPr lvl="1">
              <a:spcBef>
                <a:spcPts val="600"/>
              </a:spcBef>
            </a:pPr>
            <a:r>
              <a:rPr lang="en-US" altLang="zh-CN" sz="2800" dirty="0" err="1" smtClean="0"/>
              <a:t>Gradle</a:t>
            </a:r>
            <a:r>
              <a:rPr lang="en-US" altLang="zh-CN" sz="2800" dirty="0" smtClean="0"/>
              <a:t> Scripts</a:t>
            </a:r>
            <a:r>
              <a:rPr lang="zh-CN" altLang="en-US" sz="2800" dirty="0" smtClean="0"/>
              <a:t>：存放</a:t>
            </a:r>
            <a:r>
              <a:rPr lang="en-US" altLang="zh-CN" sz="2800" dirty="0" err="1" smtClean="0"/>
              <a:t>gradle</a:t>
            </a:r>
            <a:r>
              <a:rPr lang="zh-CN" altLang="en-US" sz="2800" dirty="0" smtClean="0"/>
              <a:t>编译相关的脚本文件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76400"/>
            <a:ext cx="4230914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10BAA515-2F30-4FBB-BC5E-3C1ED9A24707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charset="0"/>
              </a:rPr>
              <a:t>3.2</a:t>
            </a:r>
            <a:r>
              <a:rPr lang="zh-CN" altLang="en-US" smtClean="0">
                <a:latin typeface="楷体_GB2312" pitchFamily="49" charset="-122"/>
              </a:rPr>
              <a:t> </a:t>
            </a:r>
            <a:r>
              <a:rPr lang="en-US" altLang="zh-CN" smtClean="0">
                <a:latin typeface="Arial" charset="0"/>
              </a:rPr>
              <a:t>Android</a:t>
            </a:r>
            <a:r>
              <a:rPr lang="zh-CN" altLang="en-US" smtClean="0">
                <a:latin typeface="楷体_GB2312" pitchFamily="49" charset="-122"/>
              </a:rPr>
              <a:t>程序结构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4908385" cy="5029200"/>
          </a:xfrm>
        </p:spPr>
        <p:txBody>
          <a:bodyPr/>
          <a:lstStyle/>
          <a:p>
            <a:pPr marL="0" lvl="1" indent="0">
              <a:spcBef>
                <a:spcPts val="600"/>
              </a:spcBef>
              <a:buClr>
                <a:schemeClr val="accent1"/>
              </a:buClr>
              <a:buSzPct val="65000"/>
              <a:buNone/>
            </a:pPr>
            <a:r>
              <a:rPr lang="en-US" altLang="zh-CN" sz="2800" dirty="0" smtClean="0"/>
              <a:t>        Android</a:t>
            </a:r>
            <a:r>
              <a:rPr lang="zh-CN" altLang="en-US" sz="2800" dirty="0" smtClean="0"/>
              <a:t>项目结构类型并不是项目真实的目录结构，真实的项目结构类型是</a:t>
            </a:r>
            <a:r>
              <a:rPr lang="en-US" altLang="zh-CN" sz="2800" dirty="0" smtClean="0"/>
              <a:t>Project</a:t>
            </a:r>
            <a:r>
              <a:rPr lang="zh-CN" altLang="en-US" sz="2800" dirty="0" smtClean="0"/>
              <a:t>项目结构</a:t>
            </a:r>
            <a:r>
              <a:rPr lang="zh-CN" altLang="en-US" sz="2800" dirty="0"/>
              <a:t>类型，展示全部文件信息，文件的位置是真实的物理</a:t>
            </a:r>
            <a:r>
              <a:rPr lang="zh-CN" altLang="en-US" sz="2800" dirty="0" smtClean="0"/>
              <a:t>结构，其中包含：</a:t>
            </a:r>
          </a:p>
          <a:p>
            <a:pPr lvl="1">
              <a:spcBef>
                <a:spcPts val="600"/>
              </a:spcBef>
            </a:pPr>
            <a:r>
              <a:rPr lang="en-US" altLang="zh-CN" sz="2800" dirty="0" smtClean="0"/>
              <a:t>Hello</a:t>
            </a:r>
            <a:r>
              <a:rPr lang="zh-CN" altLang="en-US" sz="2800" dirty="0" smtClean="0"/>
              <a:t>：存放</a:t>
            </a:r>
            <a:r>
              <a:rPr lang="zh-CN" altLang="en-US" sz="2800" dirty="0"/>
              <a:t>工程</a:t>
            </a:r>
            <a:r>
              <a:rPr lang="zh-CN" altLang="en-US" sz="2800" dirty="0" smtClean="0"/>
              <a:t>文件</a:t>
            </a:r>
          </a:p>
          <a:p>
            <a:pPr lvl="1">
              <a:spcBef>
                <a:spcPts val="600"/>
              </a:spcBef>
            </a:pPr>
            <a:r>
              <a:rPr lang="en-US" altLang="zh-CN" sz="2800" dirty="0"/>
              <a:t>External Libraries</a:t>
            </a:r>
            <a:r>
              <a:rPr lang="zh-CN" altLang="en-US" sz="2800" dirty="0"/>
              <a:t>：项目中使用到</a:t>
            </a:r>
            <a:r>
              <a:rPr lang="zh-CN" altLang="en-US" sz="2800" dirty="0" smtClean="0"/>
              <a:t>的外部资源，</a:t>
            </a:r>
            <a:r>
              <a:rPr lang="zh-CN" altLang="en-US" sz="2800" dirty="0"/>
              <a:t>主要有</a:t>
            </a:r>
            <a:r>
              <a:rPr lang="en-US" altLang="zh-CN" sz="2800" dirty="0"/>
              <a:t>Android </a:t>
            </a:r>
            <a:r>
              <a:rPr lang="en-US" altLang="zh-CN" sz="2800" dirty="0" smtClean="0"/>
              <a:t>SDK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JDK</a:t>
            </a:r>
            <a:r>
              <a:rPr lang="zh-CN" altLang="en-US" sz="2800" dirty="0" smtClean="0"/>
              <a:t>及其他</a:t>
            </a:r>
            <a:r>
              <a:rPr lang="zh-CN" altLang="en-US" sz="2800" dirty="0"/>
              <a:t>各种依赖库</a:t>
            </a:r>
            <a:r>
              <a:rPr lang="zh-CN" altLang="en-US" sz="2800" dirty="0" smtClean="0"/>
              <a:t>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385" y="1371600"/>
            <a:ext cx="377841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29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20062830-2C59-414C-B150-18E47C8AAD4E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charset="0"/>
              </a:rPr>
              <a:t>3.2</a:t>
            </a:r>
            <a:r>
              <a:rPr lang="zh-CN" altLang="en-US" smtClean="0">
                <a:latin typeface="楷体_GB2312" pitchFamily="49" charset="-122"/>
              </a:rPr>
              <a:t> </a:t>
            </a:r>
            <a:r>
              <a:rPr lang="en-US" altLang="zh-CN" smtClean="0">
                <a:latin typeface="Arial" charset="0"/>
              </a:rPr>
              <a:t>Android</a:t>
            </a:r>
            <a:r>
              <a:rPr lang="zh-CN" altLang="en-US" smtClean="0">
                <a:latin typeface="楷体_GB2312" pitchFamily="49" charset="-122"/>
              </a:rPr>
              <a:t>程序结构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4038600" cy="4572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3200" dirty="0"/>
              <a:t>.</a:t>
            </a:r>
            <a:r>
              <a:rPr lang="en-US" altLang="zh-CN" sz="3200" dirty="0" err="1"/>
              <a:t>gradle</a:t>
            </a:r>
            <a:r>
              <a:rPr lang="zh-CN" altLang="en-US" sz="3200" dirty="0" smtClean="0"/>
              <a:t>目录</a:t>
            </a:r>
            <a:endParaRPr lang="en-US" altLang="zh-CN" sz="3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</a:t>
            </a:r>
            <a:r>
              <a:rPr lang="zh-CN" altLang="en-US" sz="2800" dirty="0" smtClean="0"/>
              <a:t>自动编译工具产生的一些文件 </a:t>
            </a:r>
            <a:endParaRPr lang="en-US" altLang="zh-CN" sz="2800" dirty="0" smtClean="0"/>
          </a:p>
          <a:p>
            <a:pPr>
              <a:spcBef>
                <a:spcPts val="0"/>
              </a:spcBef>
            </a:pPr>
            <a:r>
              <a:rPr lang="en-US" altLang="zh-CN" sz="3200" dirty="0"/>
              <a:t>.idea</a:t>
            </a:r>
            <a:r>
              <a:rPr lang="zh-CN" altLang="en-US" sz="3200" dirty="0" smtClean="0"/>
              <a:t>目录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zh-CN" altLang="en-US" sz="2800" dirty="0" smtClean="0"/>
              <a:t>      自动</a:t>
            </a:r>
            <a:r>
              <a:rPr lang="zh-CN" altLang="en-US" sz="2800" dirty="0"/>
              <a:t>生成的用于存放</a:t>
            </a:r>
            <a:r>
              <a:rPr lang="en-US" altLang="zh-CN" sz="2800" dirty="0"/>
              <a:t>Android Studio</a:t>
            </a:r>
            <a:r>
              <a:rPr lang="zh-CN" altLang="en-US" sz="2800" dirty="0"/>
              <a:t>配置文件的目录，主要包括版权</a:t>
            </a:r>
            <a:r>
              <a:rPr lang="zh-CN" altLang="en-US" sz="2800" dirty="0" smtClean="0"/>
              <a:t>、</a:t>
            </a:r>
            <a:r>
              <a:rPr lang="zh-CN" altLang="en-US" sz="2800" dirty="0"/>
              <a:t>运行</a:t>
            </a:r>
            <a:r>
              <a:rPr lang="zh-CN" altLang="en-US" sz="2800" dirty="0" smtClean="0"/>
              <a:t>配置</a:t>
            </a:r>
            <a:r>
              <a:rPr lang="zh-CN" altLang="en-US" sz="2800" dirty="0"/>
              <a:t>、</a:t>
            </a:r>
            <a:r>
              <a:rPr lang="en-US" altLang="zh-CN" sz="2800" dirty="0"/>
              <a:t>jar</a:t>
            </a:r>
            <a:r>
              <a:rPr lang="zh-CN" altLang="en-US" sz="2800" dirty="0"/>
              <a:t>包信息、项目名、编译、编码、</a:t>
            </a:r>
            <a:r>
              <a:rPr lang="en-US" altLang="zh-CN" sz="2800" dirty="0" err="1"/>
              <a:t>gradle</a:t>
            </a:r>
            <a:r>
              <a:rPr lang="zh-CN" altLang="en-US" sz="2800" dirty="0"/>
              <a:t>、模块</a:t>
            </a:r>
            <a:r>
              <a:rPr lang="zh-CN" altLang="en-US" sz="2800" dirty="0" smtClean="0"/>
              <a:t>等。</a:t>
            </a:r>
            <a:endParaRPr lang="zh-CN" altLang="en-US" sz="2800" dirty="0"/>
          </a:p>
          <a:p>
            <a:pPr marL="0" indent="0">
              <a:buNone/>
            </a:pPr>
            <a:endParaRPr lang="zh-CN" altLang="en-US" sz="2800" dirty="0" smtClean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43000"/>
            <a:ext cx="3581400" cy="5214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D3047550-3E00-4938-9256-0C1E3B1D5C2C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charset="0"/>
              </a:rPr>
              <a:t>3.2</a:t>
            </a:r>
            <a:r>
              <a:rPr lang="zh-CN" altLang="en-US" smtClean="0">
                <a:latin typeface="楷体_GB2312" pitchFamily="49" charset="-122"/>
              </a:rPr>
              <a:t> </a:t>
            </a:r>
            <a:r>
              <a:rPr lang="en-US" altLang="zh-CN" smtClean="0">
                <a:latin typeface="Arial" charset="0"/>
              </a:rPr>
              <a:t>Android</a:t>
            </a:r>
            <a:r>
              <a:rPr lang="zh-CN" altLang="en-US" smtClean="0">
                <a:latin typeface="楷体_GB2312" pitchFamily="49" charset="-122"/>
              </a:rPr>
              <a:t>程序结构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1"/>
            <a:ext cx="4953000" cy="54863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3200" dirty="0" smtClean="0"/>
              <a:t>app</a:t>
            </a:r>
            <a:r>
              <a:rPr lang="zh-CN" altLang="en-US" sz="3200" dirty="0" smtClean="0"/>
              <a:t>目录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zh-CN" altLang="en-US" sz="2800" dirty="0" smtClean="0"/>
              <a:t>       </a:t>
            </a:r>
            <a:r>
              <a:rPr lang="en-US" altLang="zh-CN" sz="2800" dirty="0"/>
              <a:t>Android Studio</a:t>
            </a:r>
            <a:r>
              <a:rPr lang="zh-CN" altLang="en-US" sz="2800" dirty="0"/>
              <a:t>工程中的</a:t>
            </a:r>
            <a:r>
              <a:rPr lang="en-US" altLang="zh-CN" sz="2800" dirty="0"/>
              <a:t>Module</a:t>
            </a:r>
            <a:r>
              <a:rPr lang="zh-CN" altLang="en-US" sz="2800" dirty="0"/>
              <a:t>，存放</a:t>
            </a:r>
            <a:r>
              <a:rPr lang="zh-CN" altLang="en-US" sz="2800" dirty="0" smtClean="0"/>
              <a:t>项目中的代码、资源等内容，是</a:t>
            </a:r>
            <a:r>
              <a:rPr lang="zh-CN" altLang="en-US" sz="2800" dirty="0"/>
              <a:t>一个可以单独运行和调试的</a:t>
            </a:r>
            <a:r>
              <a:rPr lang="en-US" altLang="zh-CN" sz="2800" dirty="0" smtClean="0"/>
              <a:t>application</a:t>
            </a:r>
            <a:r>
              <a:rPr lang="zh-CN" altLang="en-US" sz="2800" dirty="0"/>
              <a:t>，相当于</a:t>
            </a:r>
            <a:r>
              <a:rPr lang="en-US" altLang="zh-CN" sz="2800" dirty="0"/>
              <a:t>Eclipse</a:t>
            </a:r>
            <a:r>
              <a:rPr lang="zh-CN" altLang="en-US" sz="2800" dirty="0"/>
              <a:t>中的</a:t>
            </a:r>
            <a:r>
              <a:rPr lang="en-US" altLang="zh-CN" sz="2800" dirty="0"/>
              <a:t>project</a:t>
            </a:r>
            <a:r>
              <a:rPr lang="zh-CN" altLang="en-US" sz="2800" dirty="0" smtClean="0"/>
              <a:t>。</a:t>
            </a:r>
          </a:p>
          <a:p>
            <a:pPr>
              <a:spcBef>
                <a:spcPts val="0"/>
              </a:spcBef>
            </a:pPr>
            <a:r>
              <a:rPr lang="en-US" altLang="zh-CN" sz="3200" dirty="0"/>
              <a:t>build</a:t>
            </a:r>
            <a:r>
              <a:rPr lang="zh-CN" altLang="en-US" sz="3200" dirty="0" smtClean="0"/>
              <a:t>目录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zh-CN" altLang="en-US" sz="2800" dirty="0" smtClean="0"/>
              <a:t>       工程编译目录，存放编译时生成的文件。</a:t>
            </a:r>
            <a:endParaRPr lang="en-US" altLang="zh-CN" sz="2800" dirty="0" smtClean="0"/>
          </a:p>
          <a:p>
            <a:pPr lvl="0">
              <a:spcBef>
                <a:spcPts val="0"/>
              </a:spcBef>
              <a:buClr>
                <a:srgbClr val="CC9900"/>
              </a:buClr>
            </a:pPr>
            <a:r>
              <a:rPr lang="en-US" altLang="zh-CN" sz="3200" dirty="0" err="1">
                <a:solidFill>
                  <a:srgbClr val="000000"/>
                </a:solidFill>
              </a:rPr>
              <a:t>gradle</a:t>
            </a:r>
            <a:r>
              <a:rPr lang="zh-CN" altLang="en-US" sz="3200" dirty="0">
                <a:solidFill>
                  <a:srgbClr val="000000"/>
                </a:solidFill>
              </a:rPr>
              <a:t>目录</a:t>
            </a:r>
          </a:p>
          <a:p>
            <a:pPr marL="0" lvl="1" indent="0">
              <a:spcBef>
                <a:spcPts val="0"/>
              </a:spcBef>
              <a:buClr>
                <a:srgbClr val="3B812F"/>
              </a:buClr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       </a:t>
            </a:r>
            <a:r>
              <a:rPr lang="en-US" altLang="zh-CN" sz="2800" dirty="0" err="1">
                <a:solidFill>
                  <a:srgbClr val="000000"/>
                </a:solidFill>
              </a:rPr>
              <a:t>gradle</a:t>
            </a:r>
            <a:r>
              <a:rPr lang="zh-CN" altLang="en-US" sz="2800" dirty="0">
                <a:solidFill>
                  <a:srgbClr val="000000"/>
                </a:solidFill>
              </a:rPr>
              <a:t>构建目录，包含了</a:t>
            </a:r>
            <a:r>
              <a:rPr lang="en-US" altLang="zh-CN" sz="2800" dirty="0" err="1">
                <a:solidFill>
                  <a:srgbClr val="000000"/>
                </a:solidFill>
              </a:rPr>
              <a:t>gradle</a:t>
            </a:r>
            <a:r>
              <a:rPr lang="en-US" altLang="zh-CN" sz="2800" dirty="0">
                <a:solidFill>
                  <a:srgbClr val="000000"/>
                </a:solidFill>
              </a:rPr>
              <a:t> wrapper</a:t>
            </a:r>
            <a:r>
              <a:rPr lang="zh-CN" altLang="en-US" sz="2800" dirty="0">
                <a:solidFill>
                  <a:srgbClr val="000000"/>
                </a:solidFill>
              </a:rPr>
              <a:t>的配置文件。</a:t>
            </a:r>
          </a:p>
          <a:p>
            <a:pPr marL="0" lvl="1" indent="0">
              <a:spcBef>
                <a:spcPts val="0"/>
              </a:spcBef>
              <a:buNone/>
            </a:pPr>
            <a:endParaRPr lang="zh-CN" altLang="en-US" sz="28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99" y="1143000"/>
            <a:ext cx="3760433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D3047550-3E00-4938-9256-0C1E3B1D5C2C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charset="0"/>
              </a:rPr>
              <a:t>3.2</a:t>
            </a:r>
            <a:r>
              <a:rPr lang="zh-CN" altLang="en-US" smtClean="0">
                <a:latin typeface="楷体_GB2312" pitchFamily="49" charset="-122"/>
              </a:rPr>
              <a:t> </a:t>
            </a:r>
            <a:r>
              <a:rPr lang="en-US" altLang="zh-CN" smtClean="0">
                <a:latin typeface="Arial" charset="0"/>
              </a:rPr>
              <a:t>Android</a:t>
            </a:r>
            <a:r>
              <a:rPr lang="zh-CN" altLang="en-US" smtClean="0">
                <a:latin typeface="楷体_GB2312" pitchFamily="49" charset="-122"/>
              </a:rPr>
              <a:t>程序结构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1"/>
            <a:ext cx="5486400" cy="54863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3200" dirty="0" smtClean="0"/>
              <a:t>.</a:t>
            </a:r>
            <a:r>
              <a:rPr lang="en-US" altLang="zh-CN" sz="3200" dirty="0" err="1" smtClean="0"/>
              <a:t>gitignore</a:t>
            </a:r>
            <a:endParaRPr lang="zh-CN" altLang="en-US" sz="3200" dirty="0" smtClean="0"/>
          </a:p>
          <a:p>
            <a:pPr marL="0" lvl="1" indent="0">
              <a:spcBef>
                <a:spcPts val="0"/>
              </a:spcBef>
              <a:buNone/>
            </a:pPr>
            <a:r>
              <a:rPr lang="zh-CN" altLang="en-US" sz="2800" dirty="0" smtClean="0"/>
              <a:t>       用来将指定的目录或文件排除在版本控制之外。</a:t>
            </a:r>
            <a:endParaRPr lang="en-US" altLang="zh-CN" sz="2800" dirty="0" smtClean="0"/>
          </a:p>
          <a:p>
            <a:pPr lvl="0">
              <a:spcBef>
                <a:spcPts val="0"/>
              </a:spcBef>
              <a:buClr>
                <a:srgbClr val="CC9900"/>
              </a:buClr>
            </a:pPr>
            <a:r>
              <a:rPr lang="en-US" altLang="zh-CN" sz="3200" dirty="0" err="1" smtClean="0">
                <a:solidFill>
                  <a:srgbClr val="000000"/>
                </a:solidFill>
              </a:rPr>
              <a:t>build.gradle</a:t>
            </a:r>
            <a:endParaRPr lang="zh-CN" altLang="en-US" sz="3200" dirty="0">
              <a:solidFill>
                <a:srgbClr val="000000"/>
              </a:solidFill>
            </a:endParaRPr>
          </a:p>
          <a:p>
            <a:pPr marL="0" lvl="1" indent="0">
              <a:spcBef>
                <a:spcPts val="0"/>
              </a:spcBef>
              <a:buClr>
                <a:srgbClr val="3B812F"/>
              </a:buClr>
              <a:buNone/>
            </a:pPr>
            <a:r>
              <a:rPr lang="zh-CN" altLang="en-US" sz="2800" dirty="0" smtClean="0">
                <a:solidFill>
                  <a:srgbClr val="000000"/>
                </a:solidFill>
              </a:rPr>
              <a:t>       全局的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gradle</a:t>
            </a:r>
            <a:r>
              <a:rPr lang="zh-CN" altLang="en-US" sz="2800" dirty="0" smtClean="0">
                <a:solidFill>
                  <a:srgbClr val="000000"/>
                </a:solidFill>
              </a:rPr>
              <a:t>构建脚本。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Clr>
                <a:srgbClr val="CC9900"/>
              </a:buClr>
            </a:pPr>
            <a:r>
              <a:rPr lang="en-US" altLang="zh-CN" sz="3200" dirty="0" err="1" smtClean="0">
                <a:solidFill>
                  <a:srgbClr val="000000"/>
                </a:solidFill>
              </a:rPr>
              <a:t>gradle.properties</a:t>
            </a:r>
            <a:endParaRPr lang="zh-CN" altLang="en-US" sz="3200" dirty="0">
              <a:solidFill>
                <a:srgbClr val="000000"/>
              </a:solidFill>
            </a:endParaRPr>
          </a:p>
          <a:p>
            <a:pPr marL="0" lvl="1" indent="0">
              <a:spcBef>
                <a:spcPts val="0"/>
              </a:spcBef>
              <a:buClr>
                <a:srgbClr val="3B812F"/>
              </a:buClr>
              <a:buNone/>
            </a:pPr>
            <a:r>
              <a:rPr lang="zh-CN" altLang="en-US" sz="2800" dirty="0" smtClean="0">
                <a:solidFill>
                  <a:srgbClr val="000000"/>
                </a:solidFill>
              </a:rPr>
              <a:t>       全局</a:t>
            </a:r>
            <a:r>
              <a:rPr lang="zh-CN" altLang="en-US" sz="2800" dirty="0">
                <a:solidFill>
                  <a:srgbClr val="000000"/>
                </a:solidFill>
              </a:rPr>
              <a:t>的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gradle</a:t>
            </a:r>
            <a:r>
              <a:rPr lang="zh-CN" altLang="en-US" sz="2800" dirty="0" smtClean="0">
                <a:solidFill>
                  <a:srgbClr val="000000"/>
                </a:solidFill>
              </a:rPr>
              <a:t>配置文件。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Clr>
                <a:srgbClr val="CC9900"/>
              </a:buClr>
            </a:pPr>
            <a:r>
              <a:rPr lang="en-US" altLang="zh-CN" sz="3200" dirty="0" err="1" smtClean="0"/>
              <a:t>gradlew</a:t>
            </a:r>
            <a:endParaRPr lang="zh-CN" altLang="en-US" sz="3200" dirty="0">
              <a:solidFill>
                <a:srgbClr val="000000"/>
              </a:solidFill>
            </a:endParaRPr>
          </a:p>
          <a:p>
            <a:pPr marL="0" lvl="1" indent="0">
              <a:spcBef>
                <a:spcPts val="0"/>
              </a:spcBef>
              <a:buClr>
                <a:srgbClr val="3B812F"/>
              </a:buClr>
              <a:buNone/>
            </a:pPr>
            <a:r>
              <a:rPr lang="zh-CN" altLang="en-US" sz="2800" dirty="0" smtClean="0">
                <a:solidFill>
                  <a:srgbClr val="000000"/>
                </a:solidFill>
              </a:rPr>
              <a:t>       </a:t>
            </a:r>
            <a:r>
              <a:rPr lang="en-US" altLang="zh-CN" sz="2800" dirty="0" smtClean="0">
                <a:solidFill>
                  <a:srgbClr val="000000"/>
                </a:solidFill>
              </a:rPr>
              <a:t>Unix</a:t>
            </a:r>
            <a:r>
              <a:rPr lang="zh-CN" altLang="en-US" sz="2800" dirty="0" smtClean="0">
                <a:solidFill>
                  <a:srgbClr val="000000"/>
                </a:solidFill>
              </a:rPr>
              <a:t>下的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gradle</a:t>
            </a:r>
            <a:r>
              <a:rPr lang="zh-CN" altLang="en-US" sz="2800" dirty="0">
                <a:solidFill>
                  <a:srgbClr val="000000"/>
                </a:solidFill>
              </a:rPr>
              <a:t>的</a:t>
            </a:r>
            <a:r>
              <a:rPr lang="zh-CN" altLang="en-US" sz="2800" dirty="0" smtClean="0">
                <a:solidFill>
                  <a:srgbClr val="000000"/>
                </a:solidFill>
              </a:rPr>
              <a:t>封装脚本。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Clr>
                <a:srgbClr val="CC9900"/>
              </a:buClr>
            </a:pPr>
            <a:r>
              <a:rPr lang="en-US" altLang="zh-CN" sz="3200" dirty="0">
                <a:solidFill>
                  <a:srgbClr val="000000"/>
                </a:solidFill>
              </a:rPr>
              <a:t>g</a:t>
            </a:r>
            <a:r>
              <a:rPr lang="en-US" altLang="zh-CN" sz="3200" dirty="0" smtClean="0">
                <a:solidFill>
                  <a:srgbClr val="000000"/>
                </a:solidFill>
              </a:rPr>
              <a:t>radlew.bat</a:t>
            </a:r>
            <a:endParaRPr lang="zh-CN" altLang="en-US" sz="3200" dirty="0">
              <a:solidFill>
                <a:srgbClr val="000000"/>
              </a:solidFill>
            </a:endParaRPr>
          </a:p>
          <a:p>
            <a:pPr marL="0" lvl="1" indent="0">
              <a:spcBef>
                <a:spcPts val="0"/>
              </a:spcBef>
              <a:buClr>
                <a:srgbClr val="3B812F"/>
              </a:buClr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       </a:t>
            </a:r>
            <a:r>
              <a:rPr lang="en-US" altLang="zh-CN" sz="2800" dirty="0" smtClean="0">
                <a:solidFill>
                  <a:srgbClr val="000000"/>
                </a:solidFill>
              </a:rPr>
              <a:t>Windows</a:t>
            </a:r>
            <a:r>
              <a:rPr lang="zh-CN" altLang="en-US" sz="2800" dirty="0" smtClean="0">
                <a:solidFill>
                  <a:srgbClr val="000000"/>
                </a:solidFill>
              </a:rPr>
              <a:t>下</a:t>
            </a:r>
            <a:r>
              <a:rPr lang="zh-CN" altLang="en-US" sz="2800" dirty="0">
                <a:solidFill>
                  <a:srgbClr val="000000"/>
                </a:solidFill>
              </a:rPr>
              <a:t>的</a:t>
            </a:r>
            <a:r>
              <a:rPr lang="en-US" altLang="zh-CN" sz="2800" dirty="0" err="1">
                <a:solidFill>
                  <a:srgbClr val="000000"/>
                </a:solidFill>
              </a:rPr>
              <a:t>gradle</a:t>
            </a:r>
            <a:r>
              <a:rPr lang="zh-CN" altLang="en-US" sz="2800" dirty="0">
                <a:solidFill>
                  <a:srgbClr val="000000"/>
                </a:solidFill>
              </a:rPr>
              <a:t>的封装脚本。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lvl="1" indent="0">
              <a:spcBef>
                <a:spcPts val="0"/>
              </a:spcBef>
              <a:buClr>
                <a:srgbClr val="3B812F"/>
              </a:buClr>
              <a:buNone/>
            </a:pPr>
            <a:endParaRPr lang="en-US" altLang="zh-CN" sz="2800" dirty="0">
              <a:solidFill>
                <a:srgbClr val="000000"/>
              </a:solidFill>
            </a:endParaRPr>
          </a:p>
          <a:p>
            <a:pPr marL="0" lvl="1" indent="0">
              <a:spcBef>
                <a:spcPts val="0"/>
              </a:spcBef>
              <a:buClr>
                <a:srgbClr val="3B812F"/>
              </a:buClr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lvl="1" indent="0">
              <a:spcBef>
                <a:spcPts val="0"/>
              </a:spcBef>
              <a:buClr>
                <a:srgbClr val="3B812F"/>
              </a:buClr>
              <a:buNone/>
            </a:pPr>
            <a:endParaRPr lang="zh-CN" altLang="en-US" sz="2800" dirty="0">
              <a:solidFill>
                <a:srgbClr val="000000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endParaRPr lang="zh-CN" altLang="en-US" sz="2800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00200"/>
            <a:ext cx="3276600" cy="398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21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D3047550-3E00-4938-9256-0C1E3B1D5C2C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charset="0"/>
              </a:rPr>
              <a:t>3.2</a:t>
            </a:r>
            <a:r>
              <a:rPr lang="zh-CN" altLang="en-US" smtClean="0">
                <a:latin typeface="楷体_GB2312" pitchFamily="49" charset="-122"/>
              </a:rPr>
              <a:t> </a:t>
            </a:r>
            <a:r>
              <a:rPr lang="en-US" altLang="zh-CN" smtClean="0">
                <a:latin typeface="Arial" charset="0"/>
              </a:rPr>
              <a:t>Android</a:t>
            </a:r>
            <a:r>
              <a:rPr lang="zh-CN" altLang="en-US" smtClean="0">
                <a:latin typeface="楷体_GB2312" pitchFamily="49" charset="-122"/>
              </a:rPr>
              <a:t>程序结构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1"/>
            <a:ext cx="8153400" cy="327659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3200" dirty="0" err="1" smtClean="0"/>
              <a:t>Hello.iml</a:t>
            </a:r>
            <a:endParaRPr lang="zh-CN" altLang="en-US" sz="3200" dirty="0" smtClean="0"/>
          </a:p>
          <a:p>
            <a:pPr marL="0" lvl="1" indent="0">
              <a:spcBef>
                <a:spcPts val="600"/>
              </a:spcBef>
              <a:buNone/>
            </a:pPr>
            <a:r>
              <a:rPr lang="zh-CN" altLang="en-US" sz="2800" dirty="0" smtClean="0"/>
              <a:t>       用来保存工程的配置信息。</a:t>
            </a:r>
          </a:p>
          <a:p>
            <a:pPr>
              <a:spcBef>
                <a:spcPts val="600"/>
              </a:spcBef>
            </a:pPr>
            <a:r>
              <a:rPr lang="en-US" altLang="zh-CN" sz="3200" dirty="0" err="1" smtClean="0"/>
              <a:t>local.properties</a:t>
            </a:r>
            <a:endParaRPr lang="zh-CN" altLang="en-US" sz="3200" dirty="0" smtClean="0"/>
          </a:p>
          <a:p>
            <a:pPr marL="0" lvl="1" indent="0">
              <a:spcBef>
                <a:spcPts val="600"/>
              </a:spcBef>
              <a:buNone/>
            </a:pPr>
            <a:r>
              <a:rPr lang="zh-CN" altLang="en-US" sz="2800" dirty="0" smtClean="0"/>
              <a:t>       本地</a:t>
            </a:r>
            <a:r>
              <a:rPr lang="zh-CN" altLang="en-US" sz="2800" dirty="0"/>
              <a:t>属性</a:t>
            </a:r>
            <a:r>
              <a:rPr lang="zh-CN" altLang="en-US" sz="2800" dirty="0" smtClean="0"/>
              <a:t>配置文件，配置</a:t>
            </a:r>
            <a:r>
              <a:rPr lang="en-US" altLang="zh-CN" sz="2800" dirty="0"/>
              <a:t>SDK</a:t>
            </a:r>
            <a:r>
              <a:rPr lang="zh-CN" altLang="en-US" sz="2800" dirty="0" smtClean="0"/>
              <a:t>位置等属性。</a:t>
            </a:r>
            <a:endParaRPr lang="en-US" altLang="zh-CN" sz="2800" dirty="0" smtClean="0"/>
          </a:p>
          <a:p>
            <a:pPr lvl="0">
              <a:spcBef>
                <a:spcPts val="600"/>
              </a:spcBef>
              <a:buClr>
                <a:srgbClr val="CC9900"/>
              </a:buClr>
            </a:pPr>
            <a:r>
              <a:rPr lang="en-US" altLang="zh-CN" sz="3200" dirty="0" err="1" smtClean="0">
                <a:solidFill>
                  <a:srgbClr val="000000"/>
                </a:solidFill>
              </a:rPr>
              <a:t>setting.gradle</a:t>
            </a:r>
            <a:endParaRPr lang="zh-CN" altLang="en-US" sz="3200" dirty="0">
              <a:solidFill>
                <a:srgbClr val="000000"/>
              </a:solidFill>
            </a:endParaRPr>
          </a:p>
          <a:p>
            <a:pPr marL="0" lvl="1" indent="0">
              <a:spcBef>
                <a:spcPts val="600"/>
              </a:spcBef>
              <a:buClr>
                <a:srgbClr val="3B812F"/>
              </a:buClr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       </a:t>
            </a:r>
            <a:r>
              <a:rPr lang="zh-CN" altLang="en-US" sz="2800" dirty="0" smtClean="0">
                <a:solidFill>
                  <a:srgbClr val="000000"/>
                </a:solidFill>
              </a:rPr>
              <a:t>用于指定项目中所有引入的模块。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1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AEB20E1B-171B-4938-AC14-8D24770D5E91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charset="0"/>
              </a:rPr>
              <a:t>3.2</a:t>
            </a:r>
            <a:r>
              <a:rPr lang="zh-CN" altLang="en-US" smtClean="0">
                <a:latin typeface="楷体_GB2312" pitchFamily="49" charset="-122"/>
              </a:rPr>
              <a:t> </a:t>
            </a:r>
            <a:r>
              <a:rPr lang="en-US" altLang="zh-CN" smtClean="0">
                <a:latin typeface="Arial" charset="0"/>
              </a:rPr>
              <a:t>Android</a:t>
            </a:r>
            <a:r>
              <a:rPr lang="zh-CN" altLang="en-US" smtClean="0">
                <a:latin typeface="楷体_GB2312" pitchFamily="49" charset="-122"/>
              </a:rPr>
              <a:t>程序结构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5257800" cy="5257800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3200" dirty="0"/>
              <a:t>a</a:t>
            </a:r>
            <a:r>
              <a:rPr lang="en-US" altLang="zh-CN" sz="3200" dirty="0" smtClean="0"/>
              <a:t>pp</a:t>
            </a:r>
            <a:r>
              <a:rPr lang="zh-CN" altLang="en-US" sz="3200" dirty="0" smtClean="0"/>
              <a:t>目录</a:t>
            </a:r>
            <a:endParaRPr lang="en-US" altLang="zh-CN" sz="3200" dirty="0" smtClean="0"/>
          </a:p>
          <a:p>
            <a:pPr marL="717550" lvl="3" indent="-358775">
              <a:spcBef>
                <a:spcPts val="0"/>
              </a:spcBef>
            </a:pPr>
            <a:r>
              <a:rPr lang="en-US" altLang="zh-CN" sz="2800" dirty="0" smtClean="0"/>
              <a:t>build</a:t>
            </a:r>
            <a:r>
              <a:rPr lang="zh-CN" altLang="en-US" sz="2800" dirty="0" smtClean="0"/>
              <a:t>目录</a:t>
            </a:r>
            <a:endParaRPr lang="en-US" altLang="zh-CN" sz="2800" dirty="0" smtClean="0"/>
          </a:p>
          <a:p>
            <a:pPr marL="358775" lvl="3" indent="0">
              <a:spcBef>
                <a:spcPts val="0"/>
              </a:spcBef>
              <a:buNone/>
            </a:pPr>
            <a:r>
              <a:rPr lang="zh-CN" altLang="en-US" sz="2800" dirty="0" smtClean="0"/>
              <a:t>       与外层的</a:t>
            </a:r>
            <a:r>
              <a:rPr lang="en-US" altLang="zh-CN" sz="2800" dirty="0" smtClean="0"/>
              <a:t>build</a:t>
            </a:r>
            <a:r>
              <a:rPr lang="zh-CN" altLang="en-US" sz="2800" dirty="0" smtClean="0"/>
              <a:t>目录类似，存放模块编译时自动生成的文件</a:t>
            </a:r>
            <a:endParaRPr lang="en-US" altLang="zh-CN" sz="2800" dirty="0" smtClean="0"/>
          </a:p>
          <a:p>
            <a:pPr marL="717550" lvl="3" indent="-358775">
              <a:spcBef>
                <a:spcPts val="0"/>
              </a:spcBef>
            </a:pPr>
            <a:r>
              <a:rPr lang="en-US" altLang="zh-CN" sz="2800" dirty="0"/>
              <a:t>l</a:t>
            </a:r>
            <a:r>
              <a:rPr lang="en-US" altLang="zh-CN" sz="2800" dirty="0" smtClean="0"/>
              <a:t>ibs</a:t>
            </a:r>
            <a:r>
              <a:rPr lang="zh-CN" altLang="en-US" sz="2800" dirty="0" smtClean="0"/>
              <a:t>目录</a:t>
            </a:r>
            <a:endParaRPr lang="en-US" altLang="zh-CN" sz="2800" dirty="0" smtClean="0"/>
          </a:p>
          <a:p>
            <a:pPr marL="358775" lvl="3" indent="0">
              <a:spcBef>
                <a:spcPts val="0"/>
              </a:spcBef>
              <a:buNone/>
            </a:pPr>
            <a:r>
              <a:rPr lang="zh-CN" altLang="en-US" sz="2800" dirty="0" smtClean="0"/>
              <a:t>       存放模块依赖的</a:t>
            </a:r>
            <a:r>
              <a:rPr lang="en-US" altLang="zh-CN" sz="2800" dirty="0" smtClean="0"/>
              <a:t>jar</a:t>
            </a:r>
            <a:r>
              <a:rPr lang="zh-CN" altLang="en-US" sz="2800" dirty="0" smtClean="0"/>
              <a:t>包</a:t>
            </a:r>
            <a:endParaRPr lang="en-US" altLang="zh-CN" sz="2800" dirty="0" smtClean="0"/>
          </a:p>
          <a:p>
            <a:pPr marL="717550" lvl="3" indent="-358775">
              <a:spcBef>
                <a:spcPts val="0"/>
              </a:spcBef>
              <a:buClr>
                <a:srgbClr val="3B812F"/>
              </a:buClr>
            </a:pPr>
            <a:r>
              <a:rPr lang="en-US" altLang="zh-CN" sz="2800" dirty="0" err="1" smtClean="0">
                <a:solidFill>
                  <a:srgbClr val="000000"/>
                </a:solidFill>
              </a:rPr>
              <a:t>src</a:t>
            </a:r>
            <a:r>
              <a:rPr lang="zh-CN" altLang="en-US" sz="2800" dirty="0" smtClean="0">
                <a:solidFill>
                  <a:srgbClr val="000000"/>
                </a:solidFill>
              </a:rPr>
              <a:t>目录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358775" lvl="3" indent="0">
              <a:spcBef>
                <a:spcPts val="0"/>
              </a:spcBef>
              <a:buClr>
                <a:srgbClr val="3B812F"/>
              </a:buClr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       </a:t>
            </a:r>
            <a:r>
              <a:rPr lang="zh-CN" altLang="en-US" sz="2800" dirty="0" smtClean="0">
                <a:solidFill>
                  <a:srgbClr val="000000"/>
                </a:solidFill>
              </a:rPr>
              <a:t>存放代码、资源、项目配置等内容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717550" lvl="3" indent="-358775">
              <a:spcBef>
                <a:spcPts val="0"/>
              </a:spcBef>
              <a:buClr>
                <a:srgbClr val="3B812F"/>
              </a:buClr>
            </a:pPr>
            <a:r>
              <a:rPr lang="en-US" altLang="zh-CN" sz="2800" dirty="0" smtClean="0">
                <a:solidFill>
                  <a:srgbClr val="000000"/>
                </a:solidFill>
              </a:rPr>
              <a:t>proguard-rules.pro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58775" lvl="3" indent="0">
              <a:spcBef>
                <a:spcPts val="0"/>
              </a:spcBef>
              <a:buClr>
                <a:srgbClr val="3B812F"/>
              </a:buClr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  </a:t>
            </a:r>
            <a:r>
              <a:rPr lang="zh-CN" altLang="en-US" sz="2800" dirty="0" smtClean="0">
                <a:solidFill>
                  <a:srgbClr val="000000"/>
                </a:solidFill>
              </a:rPr>
              <a:t>存放项目代码的混淆规则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58775" lvl="3" indent="0">
              <a:spcBef>
                <a:spcPts val="0"/>
              </a:spcBef>
              <a:buClr>
                <a:srgbClr val="3B812F"/>
              </a:buClr>
              <a:buNone/>
            </a:pPr>
            <a:endParaRPr lang="en-US" altLang="zh-CN" sz="2800" dirty="0">
              <a:solidFill>
                <a:srgbClr val="00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19199"/>
            <a:ext cx="3352800" cy="5044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20FB2720-13EF-4E11-B8AF-0A3A3A6F6EBC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146" name="标题 1"/>
          <p:cNvSpPr>
            <a:spLocks/>
          </p:cNvSpPr>
          <p:nvPr/>
        </p:nvSpPr>
        <p:spPr bwMode="auto"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zh-CN" sz="4000" dirty="0">
                <a:solidFill>
                  <a:schemeClr val="tx2"/>
                </a:solidFill>
              </a:rPr>
              <a:t>3.1</a:t>
            </a:r>
            <a:r>
              <a:rPr lang="en-US" altLang="zh-CN" sz="4000" dirty="0">
                <a:solidFill>
                  <a:schemeClr val="tx2"/>
                </a:solidFill>
                <a:latin typeface="楷体_GB2312" pitchFamily="49" charset="-122"/>
              </a:rPr>
              <a:t> </a:t>
            </a:r>
            <a:r>
              <a:rPr lang="zh-CN" altLang="en-US" sz="4000" dirty="0">
                <a:solidFill>
                  <a:schemeClr val="tx2"/>
                </a:solidFill>
                <a:latin typeface="楷体_GB2312" pitchFamily="49" charset="-122"/>
              </a:rPr>
              <a:t>第一个</a:t>
            </a:r>
            <a:r>
              <a:rPr lang="en-US" altLang="zh-CN" sz="4000" dirty="0">
                <a:solidFill>
                  <a:schemeClr val="tx2"/>
                </a:solidFill>
              </a:rPr>
              <a:t>Android</a:t>
            </a:r>
            <a:r>
              <a:rPr lang="zh-CN" altLang="en-US" sz="4000" dirty="0">
                <a:solidFill>
                  <a:schemeClr val="tx2"/>
                </a:solidFill>
                <a:latin typeface="楷体_GB2312" pitchFamily="49" charset="-122"/>
              </a:rPr>
              <a:t>程序</a:t>
            </a:r>
          </a:p>
        </p:txBody>
      </p:sp>
      <p:sp>
        <p:nvSpPr>
          <p:cNvPr id="6147" name="内容占位符 2"/>
          <p:cNvSpPr>
            <a:spLocks/>
          </p:cNvSpPr>
          <p:nvPr/>
        </p:nvSpPr>
        <p:spPr bwMode="auto">
          <a:xfrm>
            <a:off x="457200" y="990600"/>
            <a:ext cx="8153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zh-CN" altLang="en-US" sz="3200" dirty="0" smtClean="0"/>
              <a:t>建立</a:t>
            </a:r>
            <a:r>
              <a:rPr lang="en-US" altLang="zh-CN" sz="3200" dirty="0" err="1" smtClean="0"/>
              <a:t>HelloWorld</a:t>
            </a:r>
            <a:r>
              <a:rPr lang="zh-CN" altLang="en-US" sz="3200" dirty="0" smtClean="0"/>
              <a:t>程序</a:t>
            </a:r>
            <a:endParaRPr lang="en-US" altLang="zh-CN" sz="3200" b="1" dirty="0" smtClean="0">
              <a:latin typeface="+mn-lt"/>
            </a:endParaRP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zh-CN" altLang="en-US" sz="2800" dirty="0" smtClean="0">
                <a:latin typeface="+mn-lt"/>
              </a:rPr>
              <a:t>打开</a:t>
            </a:r>
            <a:r>
              <a:rPr lang="en-US" altLang="zh-CN" sz="2800" dirty="0">
                <a:latin typeface="+mn-lt"/>
              </a:rPr>
              <a:t>Android</a:t>
            </a:r>
            <a:r>
              <a:rPr lang="zh-CN" altLang="en-US" sz="2800" dirty="0">
                <a:latin typeface="+mn-lt"/>
              </a:rPr>
              <a:t>工程</a:t>
            </a:r>
            <a:r>
              <a:rPr lang="zh-CN" altLang="en-US" sz="2800" dirty="0" smtClean="0">
                <a:latin typeface="+mn-lt"/>
              </a:rPr>
              <a:t>向导</a:t>
            </a:r>
            <a:endParaRPr lang="zh-CN" altLang="en-US" sz="2800" dirty="0">
              <a:latin typeface="+mn-lt"/>
            </a:endParaRPr>
          </a:p>
          <a:p>
            <a:pPr marL="1022350" lvl="2" indent="-350838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zh-CN" altLang="en-US" sz="2800" dirty="0" smtClean="0">
                <a:latin typeface="+mn-lt"/>
              </a:rPr>
              <a:t>在欢迎界面点击</a:t>
            </a:r>
            <a:r>
              <a:rPr lang="en-US" altLang="zh-CN" sz="2800" dirty="0" smtClean="0">
                <a:latin typeface="+mn-lt"/>
              </a:rPr>
              <a:t>Start a new Android Studio project</a:t>
            </a:r>
          </a:p>
          <a:p>
            <a:pPr marL="1022350" lvl="2" indent="-350838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800" dirty="0" smtClean="0">
                <a:latin typeface="+mn-lt"/>
              </a:rPr>
              <a:t>File-&gt;New</a:t>
            </a:r>
            <a:r>
              <a:rPr lang="en-US" altLang="zh-CN" sz="2800" dirty="0"/>
              <a:t>-</a:t>
            </a:r>
            <a:r>
              <a:rPr lang="en-US" altLang="zh-CN" sz="2800" dirty="0" smtClean="0"/>
              <a:t>&gt;New </a:t>
            </a:r>
            <a:r>
              <a:rPr lang="en-US" altLang="zh-CN" sz="2800" dirty="0" smtClean="0">
                <a:latin typeface="+mn-lt"/>
              </a:rPr>
              <a:t>Project…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AEB20E1B-171B-4938-AC14-8D24770D5E91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charset="0"/>
              </a:rPr>
              <a:t>3.2</a:t>
            </a:r>
            <a:r>
              <a:rPr lang="zh-CN" altLang="en-US" smtClean="0">
                <a:latin typeface="楷体_GB2312" pitchFamily="49" charset="-122"/>
              </a:rPr>
              <a:t> </a:t>
            </a:r>
            <a:r>
              <a:rPr lang="en-US" altLang="zh-CN" smtClean="0">
                <a:latin typeface="Arial" charset="0"/>
              </a:rPr>
              <a:t>Android</a:t>
            </a:r>
            <a:r>
              <a:rPr lang="zh-CN" altLang="en-US" smtClean="0">
                <a:latin typeface="楷体_GB2312" pitchFamily="49" charset="-122"/>
              </a:rPr>
              <a:t>程序结构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5410200" cy="5257800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3200" dirty="0"/>
              <a:t>a</a:t>
            </a:r>
            <a:r>
              <a:rPr lang="en-US" altLang="zh-CN" sz="3200" dirty="0" smtClean="0"/>
              <a:t>pp</a:t>
            </a:r>
            <a:r>
              <a:rPr lang="zh-CN" altLang="en-US" sz="3200" dirty="0" smtClean="0"/>
              <a:t>目录</a:t>
            </a:r>
            <a:endParaRPr lang="en-US" altLang="zh-CN" sz="3200" dirty="0" smtClean="0"/>
          </a:p>
          <a:p>
            <a:pPr marL="717550" lvl="3" indent="-358775">
              <a:spcBef>
                <a:spcPts val="0"/>
              </a:spcBef>
            </a:pPr>
            <a:r>
              <a:rPr lang="en-US" altLang="zh-CN" sz="2800" dirty="0" err="1"/>
              <a:t>src</a:t>
            </a:r>
            <a:r>
              <a:rPr lang="en-US" altLang="zh-CN" sz="2800" dirty="0"/>
              <a:t>/</a:t>
            </a:r>
            <a:r>
              <a:rPr lang="en-US" altLang="zh-CN" sz="2800" dirty="0" err="1"/>
              <a:t>androidTest</a:t>
            </a:r>
            <a:r>
              <a:rPr lang="zh-CN" altLang="en-US" sz="2800" dirty="0" smtClean="0"/>
              <a:t>目录</a:t>
            </a:r>
            <a:endParaRPr lang="en-US" altLang="zh-CN" sz="2800" dirty="0" smtClean="0"/>
          </a:p>
          <a:p>
            <a:pPr marL="358775" lvl="3" indent="0">
              <a:spcBef>
                <a:spcPts val="0"/>
              </a:spcBef>
              <a:buNone/>
            </a:pPr>
            <a:r>
              <a:rPr lang="zh-CN" altLang="en-US" sz="2800" dirty="0" smtClean="0"/>
              <a:t>       </a:t>
            </a:r>
            <a:r>
              <a:rPr lang="zh-CN" altLang="en-US" sz="2800" dirty="0" smtClean="0"/>
              <a:t>存放</a:t>
            </a:r>
            <a:r>
              <a:rPr lang="zh-CN" altLang="en-US" sz="2800" smtClean="0"/>
              <a:t>设备化测试</a:t>
            </a:r>
            <a:r>
              <a:rPr lang="zh-CN" altLang="en-US" sz="2800" dirty="0" smtClean="0"/>
              <a:t>代码</a:t>
            </a:r>
            <a:endParaRPr lang="en-US" altLang="zh-CN" sz="2800" dirty="0" smtClean="0"/>
          </a:p>
          <a:p>
            <a:pPr marL="717550" lvl="3" indent="-358775">
              <a:spcBef>
                <a:spcPts val="0"/>
              </a:spcBef>
            </a:pPr>
            <a:r>
              <a:rPr lang="en-US" altLang="zh-CN" sz="2800" dirty="0" err="1" smtClean="0"/>
              <a:t>src</a:t>
            </a:r>
            <a:r>
              <a:rPr lang="en-US" altLang="zh-CN" sz="2800" dirty="0" smtClean="0"/>
              <a:t>/main/java</a:t>
            </a:r>
            <a:r>
              <a:rPr lang="zh-CN" altLang="en-US" sz="2800" dirty="0" smtClean="0"/>
              <a:t>目录</a:t>
            </a:r>
            <a:endParaRPr lang="en-US" altLang="zh-CN" sz="2800" dirty="0" smtClean="0"/>
          </a:p>
          <a:p>
            <a:pPr marL="358775" lvl="3" indent="0">
              <a:spcBef>
                <a:spcPts val="0"/>
              </a:spcBef>
              <a:buNone/>
            </a:pPr>
            <a:r>
              <a:rPr lang="zh-CN" altLang="en-US" sz="2800" dirty="0" smtClean="0"/>
              <a:t>       存放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代码</a:t>
            </a:r>
            <a:endParaRPr lang="en-US" altLang="zh-CN" sz="2800" dirty="0" smtClean="0"/>
          </a:p>
          <a:p>
            <a:pPr marL="717550" lvl="3" indent="-358775">
              <a:spcBef>
                <a:spcPts val="0"/>
              </a:spcBef>
              <a:buClr>
                <a:srgbClr val="3B812F"/>
              </a:buClr>
            </a:pPr>
            <a:r>
              <a:rPr lang="en-US" altLang="zh-CN" sz="2800" dirty="0" err="1">
                <a:solidFill>
                  <a:srgbClr val="000000"/>
                </a:solidFill>
              </a:rPr>
              <a:t>src</a:t>
            </a:r>
            <a:r>
              <a:rPr lang="en-US" altLang="zh-CN" sz="2800" dirty="0">
                <a:solidFill>
                  <a:srgbClr val="000000"/>
                </a:solidFill>
              </a:rPr>
              <a:t>/main/res</a:t>
            </a:r>
            <a:r>
              <a:rPr lang="zh-CN" altLang="en-US" sz="2800" dirty="0" smtClean="0">
                <a:solidFill>
                  <a:srgbClr val="000000"/>
                </a:solidFill>
              </a:rPr>
              <a:t>目录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358775" lvl="3" indent="0">
              <a:spcBef>
                <a:spcPts val="0"/>
              </a:spcBef>
              <a:buClr>
                <a:srgbClr val="3B812F"/>
              </a:buClr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       </a:t>
            </a:r>
            <a:r>
              <a:rPr lang="zh-CN" altLang="en-US" sz="2800" dirty="0" smtClean="0">
                <a:solidFill>
                  <a:srgbClr val="000000"/>
                </a:solidFill>
              </a:rPr>
              <a:t>存放资源文件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717550" lvl="3" indent="-358775">
              <a:spcBef>
                <a:spcPts val="0"/>
              </a:spcBef>
              <a:buClr>
                <a:srgbClr val="3B812F"/>
              </a:buClr>
            </a:pPr>
            <a:r>
              <a:rPr lang="en-US" altLang="zh-CN" sz="2800" dirty="0" err="1" smtClean="0">
                <a:solidFill>
                  <a:srgbClr val="000000"/>
                </a:solidFill>
              </a:rPr>
              <a:t>src</a:t>
            </a:r>
            <a:r>
              <a:rPr lang="en-US" altLang="zh-CN" sz="2800" dirty="0" smtClean="0">
                <a:solidFill>
                  <a:srgbClr val="000000"/>
                </a:solidFill>
              </a:rPr>
              <a:t>/main/AndroidManifest.xml</a:t>
            </a:r>
          </a:p>
          <a:p>
            <a:pPr marL="358775" lvl="3" indent="0">
              <a:spcBef>
                <a:spcPts val="0"/>
              </a:spcBef>
              <a:buClr>
                <a:srgbClr val="3B812F"/>
              </a:buClr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  Android</a:t>
            </a:r>
            <a:r>
              <a:rPr lang="zh-CN" altLang="en-US" sz="2800" dirty="0" smtClean="0">
                <a:solidFill>
                  <a:srgbClr val="000000"/>
                </a:solidFill>
              </a:rPr>
              <a:t>程序的配置文件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717550" lvl="3" indent="-358775">
              <a:spcBef>
                <a:spcPts val="0"/>
              </a:spcBef>
              <a:buClr>
                <a:srgbClr val="3B812F"/>
              </a:buClr>
            </a:pPr>
            <a:r>
              <a:rPr lang="en-US" altLang="zh-CN" sz="2800" dirty="0" err="1" smtClean="0">
                <a:solidFill>
                  <a:srgbClr val="000000"/>
                </a:solidFill>
              </a:rPr>
              <a:t>src</a:t>
            </a:r>
            <a:r>
              <a:rPr lang="en-US" altLang="zh-CN" sz="2800" dirty="0" smtClean="0">
                <a:solidFill>
                  <a:srgbClr val="000000"/>
                </a:solidFill>
              </a:rPr>
              <a:t>/test</a:t>
            </a:r>
            <a:r>
              <a:rPr lang="zh-CN" altLang="en-US" sz="2800" dirty="0" smtClean="0">
                <a:solidFill>
                  <a:srgbClr val="000000"/>
                </a:solidFill>
              </a:rPr>
              <a:t>目录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58775" lvl="3" indent="0">
              <a:spcBef>
                <a:spcPts val="0"/>
              </a:spcBef>
              <a:buClr>
                <a:srgbClr val="3B812F"/>
              </a:buClr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       </a:t>
            </a:r>
            <a:r>
              <a:rPr lang="zh-CN" altLang="en-US" sz="2800" dirty="0" smtClean="0">
                <a:solidFill>
                  <a:srgbClr val="000000"/>
                </a:solidFill>
              </a:rPr>
              <a:t>存放单元测试代码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600200"/>
            <a:ext cx="3285882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50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E4FFC74-29A1-4CEB-95A4-C85FCAC79E03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charset="0"/>
              </a:rPr>
              <a:t>3.2</a:t>
            </a:r>
            <a:r>
              <a:rPr lang="zh-CN" altLang="en-US" smtClean="0">
                <a:latin typeface="楷体_GB2312" pitchFamily="49" charset="-122"/>
              </a:rPr>
              <a:t> </a:t>
            </a:r>
            <a:r>
              <a:rPr lang="en-US" altLang="zh-CN" smtClean="0">
                <a:latin typeface="Arial" charset="0"/>
              </a:rPr>
              <a:t>Android</a:t>
            </a:r>
            <a:r>
              <a:rPr lang="zh-CN" altLang="en-US" smtClean="0">
                <a:latin typeface="楷体_GB2312" pitchFamily="49" charset="-122"/>
              </a:rPr>
              <a:t>程序结构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153400" cy="3657600"/>
          </a:xfrm>
        </p:spPr>
        <p:txBody>
          <a:bodyPr/>
          <a:lstStyle/>
          <a:p>
            <a:r>
              <a:rPr lang="en-US" altLang="zh-CN" sz="3200" dirty="0" smtClean="0"/>
              <a:t>HelloActivity.java</a:t>
            </a:r>
          </a:p>
          <a:p>
            <a:pPr lvl="1"/>
            <a:r>
              <a:rPr lang="en-US" altLang="zh-CN" dirty="0" smtClean="0"/>
              <a:t>HelloActivity.java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工程向导根据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名称创建的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文件</a:t>
            </a:r>
          </a:p>
          <a:p>
            <a:pPr lvl="1"/>
            <a:r>
              <a:rPr lang="en-US" altLang="zh-CN" dirty="0" err="1" smtClean="0"/>
              <a:t>HelloActivity</a:t>
            </a:r>
            <a:r>
              <a:rPr lang="zh-CN" altLang="en-US" dirty="0" smtClean="0"/>
              <a:t>继承</a:t>
            </a:r>
            <a:r>
              <a:rPr lang="en-US" altLang="zh-CN" dirty="0" err="1" smtClean="0"/>
              <a:t>AppCompatActivity</a:t>
            </a:r>
            <a:r>
              <a:rPr lang="zh-CN" altLang="en-US" dirty="0" smtClean="0"/>
              <a:t>类，这是一种向下兼容的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，可以将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在各个系统版本中增加的特性和功能最低兼容到</a:t>
            </a:r>
            <a:r>
              <a:rPr lang="en-US" altLang="zh-CN" dirty="0" smtClean="0"/>
              <a:t>Android 2.1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onCreate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函数中声明了需要显示的内容 </a:t>
            </a:r>
          </a:p>
        </p:txBody>
      </p:sp>
    </p:spTree>
    <p:extLst>
      <p:ext uri="{BB962C8B-B14F-4D97-AF65-F5344CB8AC3E}">
        <p14:creationId xmlns:p14="http://schemas.microsoft.com/office/powerpoint/2010/main" val="3387831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E4FFC74-29A1-4CEB-95A4-C85FCAC79E03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charset="0"/>
              </a:rPr>
              <a:t>3.2</a:t>
            </a:r>
            <a:r>
              <a:rPr lang="zh-CN" altLang="en-US" smtClean="0">
                <a:latin typeface="楷体_GB2312" pitchFamily="49" charset="-122"/>
              </a:rPr>
              <a:t> </a:t>
            </a:r>
            <a:r>
              <a:rPr lang="en-US" altLang="zh-CN" smtClean="0">
                <a:latin typeface="Arial" charset="0"/>
              </a:rPr>
              <a:t>Android</a:t>
            </a:r>
            <a:r>
              <a:rPr lang="zh-CN" altLang="en-US" smtClean="0">
                <a:latin typeface="楷体_GB2312" pitchFamily="49" charset="-122"/>
              </a:rPr>
              <a:t>程序结构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1"/>
            <a:ext cx="8382000" cy="609599"/>
          </a:xfrm>
        </p:spPr>
        <p:txBody>
          <a:bodyPr/>
          <a:lstStyle/>
          <a:p>
            <a:r>
              <a:rPr lang="en-US" altLang="zh-CN" sz="3200" dirty="0" smtClean="0"/>
              <a:t>HelloActivity.java</a:t>
            </a:r>
          </a:p>
        </p:txBody>
      </p:sp>
      <p:graphicFrame>
        <p:nvGraphicFramePr>
          <p:cNvPr id="6" name="Group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710037"/>
              </p:ext>
            </p:extLst>
          </p:nvPr>
        </p:nvGraphicFramePr>
        <p:xfrm>
          <a:off x="381000" y="1752600"/>
          <a:ext cx="8534400" cy="4267200"/>
        </p:xfrm>
        <a:graphic>
          <a:graphicData uri="http://schemas.openxmlformats.org/drawingml/2006/table">
            <a:tbl>
              <a:tblPr/>
              <a:tblGrid>
                <a:gridCol w="8534400"/>
              </a:tblGrid>
              <a:tr h="12795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package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edu.cczu.hello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import android.support.v7.app.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AppCompatActivity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import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android.os.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Bundle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; //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信息传递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public class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HelloActivity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extends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AppCompatActivity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{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 @Override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 protected void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onCreate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(Bundle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savedInstanceState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){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    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super.onCreate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savedInstanceState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);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    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setContentView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R.layout.activity_hello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);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 }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}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519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53512E9F-3DC8-4F69-BF9A-DD0D2CDF30E9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30722" name="Rectangle 13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en-US" altLang="zh-CN" smtClean="0">
                <a:latin typeface="Arial" charset="0"/>
              </a:rPr>
              <a:t>3.2</a:t>
            </a:r>
            <a:r>
              <a:rPr lang="zh-CN" altLang="en-US" smtClean="0">
                <a:latin typeface="楷体_GB2312" pitchFamily="49" charset="-122"/>
              </a:rPr>
              <a:t> </a:t>
            </a:r>
            <a:r>
              <a:rPr lang="en-US" altLang="zh-CN" smtClean="0">
                <a:latin typeface="Arial" charset="0"/>
              </a:rPr>
              <a:t>Android</a:t>
            </a:r>
            <a:r>
              <a:rPr lang="zh-CN" altLang="en-US" smtClean="0">
                <a:latin typeface="楷体_GB2312" pitchFamily="49" charset="-122"/>
              </a:rPr>
              <a:t>程序结构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305800" cy="1371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en-US" sz="3200" dirty="0" smtClean="0"/>
              <a:t>activity_</a:t>
            </a:r>
            <a:r>
              <a:rPr lang="en-US" altLang="zh-CN" sz="3200" dirty="0" smtClean="0"/>
              <a:t>hello.xml</a:t>
            </a:r>
            <a:endParaRPr lang="zh-CN" altLang="en-US" sz="3200" dirty="0" smtClean="0"/>
          </a:p>
          <a:p>
            <a:pPr lvl="1">
              <a:spcBef>
                <a:spcPts val="0"/>
              </a:spcBef>
            </a:pPr>
            <a:r>
              <a:rPr lang="en-US" altLang="en-US" sz="2800" dirty="0" smtClean="0"/>
              <a:t>activity_</a:t>
            </a:r>
            <a:r>
              <a:rPr lang="en-US" altLang="zh-CN" sz="2800" dirty="0" smtClean="0"/>
              <a:t>hello.xml</a:t>
            </a:r>
            <a:r>
              <a:rPr lang="zh-CN" altLang="en-US" sz="2800" dirty="0" smtClean="0"/>
              <a:t>是界面布局文件，利用</a:t>
            </a:r>
            <a:r>
              <a:rPr lang="en-US" altLang="zh-CN" sz="2800" dirty="0" smtClean="0"/>
              <a:t>XML</a:t>
            </a:r>
            <a:r>
              <a:rPr lang="zh-CN" altLang="en-US" sz="2800" dirty="0" smtClean="0"/>
              <a:t>语言描述的用户界面。</a:t>
            </a:r>
          </a:p>
        </p:txBody>
      </p:sp>
      <p:graphicFrame>
        <p:nvGraphicFramePr>
          <p:cNvPr id="6" name="Group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0831132"/>
              </p:ext>
            </p:extLst>
          </p:nvPr>
        </p:nvGraphicFramePr>
        <p:xfrm>
          <a:off x="533400" y="2453640"/>
          <a:ext cx="8077200" cy="4023360"/>
        </p:xfrm>
        <a:graphic>
          <a:graphicData uri="http://schemas.openxmlformats.org/drawingml/2006/table">
            <a:tbl>
              <a:tblPr/>
              <a:tblGrid>
                <a:gridCol w="8077200"/>
              </a:tblGrid>
              <a:tr h="12795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&lt;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android.support.constraint.ConstraintLayout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xmlns:app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="http://schemas.android.com/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apk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/res-auto"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xmlns:tools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="http://schemas.android.com/tools"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android:layout_width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="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match_parent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"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android:layout_height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="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match_parent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"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tools:context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="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edu.cczu.hello.HelloActivity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"&gt;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 &lt;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TextView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    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android:layout_width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="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wrap_content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"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    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android:layout_height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="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wrap_content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"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       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android:text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="Hello World!" /&gt;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Garamond" pitchFamily="18" charset="0"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&lt;/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android.support.constraint.ConstraintLayout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Courier New" pitchFamily="49" charset="0"/>
                        </a:rPr>
                        <a:t>&gt;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295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E887CC53-99E0-400A-9055-4691FA00A7B4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charset="0"/>
              </a:rPr>
              <a:t>3.2</a:t>
            </a:r>
            <a:r>
              <a:rPr lang="zh-CN" altLang="en-US" smtClean="0">
                <a:latin typeface="楷体_GB2312" pitchFamily="49" charset="-122"/>
              </a:rPr>
              <a:t> </a:t>
            </a:r>
            <a:r>
              <a:rPr lang="en-US" altLang="zh-CN" smtClean="0">
                <a:latin typeface="Arial" charset="0"/>
              </a:rPr>
              <a:t>Android</a:t>
            </a:r>
            <a:r>
              <a:rPr lang="zh-CN" altLang="en-US" smtClean="0">
                <a:latin typeface="楷体_GB2312" pitchFamily="49" charset="-122"/>
              </a:rPr>
              <a:t>程序结构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/>
              <a:t>引用资源</a:t>
            </a:r>
            <a:endParaRPr lang="en-US" altLang="zh-CN" sz="2800" dirty="0" smtClean="0"/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400" dirty="0" smtClean="0"/>
              <a:t>           资源引用有两种情况：一种是在代码中引用资源；另一种是在资源中引用资源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代码中引用资源</a:t>
            </a:r>
            <a:r>
              <a:rPr lang="zh-CN" altLang="en-US" sz="2400" dirty="0"/>
              <a:t>，引用格式：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packageName</a:t>
            </a:r>
            <a:r>
              <a:rPr lang="en-US" altLang="zh-CN" sz="2400" dirty="0" smtClean="0"/>
              <a:t>.]</a:t>
            </a:r>
            <a:r>
              <a:rPr lang="en-US" altLang="zh-CN" sz="2400" dirty="0" err="1" smtClean="0"/>
              <a:t>R.resourceType.resourceName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en-US" altLang="zh-CN" sz="2400" dirty="0" err="1" smtClean="0"/>
              <a:t>packageName</a:t>
            </a:r>
            <a:r>
              <a:rPr lang="zh-CN" altLang="en-US" sz="2400" dirty="0" smtClean="0"/>
              <a:t>代表包名称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en-US" altLang="zh-CN" sz="2400" dirty="0" smtClean="0"/>
              <a:t>R</a:t>
            </a:r>
            <a:r>
              <a:rPr lang="zh-CN" altLang="en-US" sz="2400" dirty="0" smtClean="0"/>
              <a:t>类：程序自动生成，每个内部类代表一类资源，每个资源都有一个代表资源的静态常量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en-US" altLang="zh-CN" sz="2400" dirty="0" err="1" smtClean="0"/>
              <a:t>resourceType</a:t>
            </a:r>
            <a:r>
              <a:rPr lang="zh-CN" altLang="en-US" sz="2400" dirty="0" smtClean="0"/>
              <a:t>代表资源类型，</a:t>
            </a:r>
            <a:r>
              <a:rPr lang="en-US" altLang="zh-CN" sz="2400" dirty="0" err="1" smtClean="0"/>
              <a:t>resourceName</a:t>
            </a:r>
            <a:r>
              <a:rPr lang="zh-CN" altLang="en-US" sz="2400" dirty="0" smtClean="0"/>
              <a:t>代表资源名称，对应资源的文件名或在</a:t>
            </a:r>
            <a:r>
              <a:rPr lang="en-US" altLang="zh-CN" sz="2400" dirty="0" smtClean="0"/>
              <a:t>XML</a:t>
            </a:r>
            <a:r>
              <a:rPr lang="zh-CN" altLang="en-US" sz="2400" dirty="0" smtClean="0"/>
              <a:t>文件中定义的资源名称属性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资源中引用资源，引用格式：＠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packageName</a:t>
            </a:r>
            <a:r>
              <a:rPr lang="en-US" altLang="zh-CN" sz="2400" dirty="0"/>
              <a:t>:] </a:t>
            </a:r>
            <a:r>
              <a:rPr lang="en-US" altLang="zh-CN" sz="2400" dirty="0" err="1" smtClean="0"/>
              <a:t>resourceType</a:t>
            </a:r>
            <a:r>
              <a:rPr lang="en-US" altLang="zh-CN" sz="2400" dirty="0" smtClean="0"/>
              <a:t>/</a:t>
            </a:r>
            <a:r>
              <a:rPr lang="en-US" altLang="zh-CN" sz="2400" dirty="0" err="1"/>
              <a:t>resourceNam</a:t>
            </a:r>
            <a:r>
              <a:rPr lang="en-US" altLang="zh-CN" sz="2400" dirty="0" err="1" smtClean="0"/>
              <a:t>e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zh-CN" altLang="en-US" sz="2400" dirty="0" smtClean="0"/>
              <a:t>＠表示对资源的引用</a:t>
            </a:r>
          </a:p>
        </p:txBody>
      </p:sp>
    </p:spTree>
    <p:extLst>
      <p:ext uri="{BB962C8B-B14F-4D97-AF65-F5344CB8AC3E}">
        <p14:creationId xmlns:p14="http://schemas.microsoft.com/office/powerpoint/2010/main" val="2873038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BB23541F-33C4-4405-A4A2-5E4E3C969223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</a:rPr>
              <a:t>3.2</a:t>
            </a:r>
            <a:r>
              <a:rPr lang="zh-CN" altLang="en-US" dirty="0" smtClean="0">
                <a:latin typeface="楷体_GB2312" pitchFamily="49" charset="-122"/>
              </a:rPr>
              <a:t> </a:t>
            </a:r>
            <a:r>
              <a:rPr lang="en-US" altLang="zh-CN" dirty="0" smtClean="0">
                <a:latin typeface="Arial" charset="0"/>
              </a:rPr>
              <a:t>Android</a:t>
            </a:r>
            <a:r>
              <a:rPr lang="zh-CN" altLang="en-US" dirty="0" smtClean="0">
                <a:latin typeface="楷体_GB2312" pitchFamily="49" charset="-122"/>
              </a:rPr>
              <a:t>程序结构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1"/>
            <a:ext cx="8229600" cy="2438400"/>
          </a:xfrm>
        </p:spPr>
        <p:txBody>
          <a:bodyPr/>
          <a:lstStyle/>
          <a:p>
            <a:r>
              <a:rPr lang="en-US" altLang="zh-CN" sz="3200" dirty="0" smtClean="0"/>
              <a:t>AndroidManifest.xml </a:t>
            </a:r>
          </a:p>
          <a:p>
            <a:pPr lvl="1"/>
            <a:r>
              <a:rPr lang="en-US" altLang="zh-CN" sz="2800" dirty="0" smtClean="0"/>
              <a:t>AndroidManifest.xml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XML</a:t>
            </a:r>
            <a:r>
              <a:rPr lang="zh-CN" altLang="en-US" sz="2800" dirty="0" smtClean="0"/>
              <a:t>格式的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程序的配置文件，包含了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系统运行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程序前所必须掌握的重要信息，这些信息包括应用程序名称、图标、包名称、组件和授权等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FD6892B0-E601-42C3-A38B-34FC74EB4CFA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 charset="0"/>
              </a:rPr>
              <a:t>3.2</a:t>
            </a:r>
            <a:r>
              <a:rPr lang="zh-CN" altLang="en-US" smtClean="0">
                <a:latin typeface="楷体_GB2312" pitchFamily="49" charset="-122"/>
              </a:rPr>
              <a:t> </a:t>
            </a:r>
            <a:r>
              <a:rPr lang="en-US" altLang="zh-CN" smtClean="0">
                <a:latin typeface="Arial" charset="0"/>
              </a:rPr>
              <a:t>Android</a:t>
            </a:r>
            <a:r>
              <a:rPr lang="zh-CN" altLang="en-US" smtClean="0">
                <a:latin typeface="楷体_GB2312" pitchFamily="49" charset="-122"/>
              </a:rPr>
              <a:t>程序结构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153400" cy="5486399"/>
          </a:xfrm>
        </p:spPr>
        <p:txBody>
          <a:bodyPr/>
          <a:lstStyle/>
          <a:p>
            <a:r>
              <a:rPr lang="en-US" altLang="zh-CN" sz="3200" dirty="0" smtClean="0"/>
              <a:t>AndroidManifest.xml</a:t>
            </a:r>
            <a:endParaRPr lang="zh-CN" altLang="en-US" sz="3200" dirty="0" smtClean="0"/>
          </a:p>
          <a:p>
            <a:pPr lvl="1"/>
            <a:r>
              <a:rPr lang="zh-CN" altLang="en-US" sz="2800" dirty="0" smtClean="0"/>
              <a:t>根元素是</a:t>
            </a:r>
            <a:r>
              <a:rPr lang="en-US" altLang="zh-CN" sz="2800" dirty="0" smtClean="0"/>
              <a:t>manifest</a:t>
            </a:r>
            <a:r>
              <a:rPr lang="zh-CN" altLang="en-US" sz="2800" dirty="0" smtClean="0"/>
              <a:t>，包括命名空间、程序包名等属性；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manifest</a:t>
            </a:r>
            <a:r>
              <a:rPr lang="zh-CN" altLang="en-US" sz="2800" dirty="0" smtClean="0"/>
              <a:t>元素仅能包含一个</a:t>
            </a:r>
            <a:r>
              <a:rPr lang="en-US" altLang="zh-CN" sz="2800" dirty="0" smtClean="0"/>
              <a:t>application</a:t>
            </a:r>
            <a:r>
              <a:rPr lang="zh-CN" altLang="en-US" sz="2800" dirty="0" smtClean="0"/>
              <a:t>元素，</a:t>
            </a:r>
            <a:r>
              <a:rPr lang="en-US" altLang="zh-CN" sz="2800" dirty="0" smtClean="0"/>
              <a:t>application</a:t>
            </a:r>
            <a:r>
              <a:rPr lang="zh-CN" altLang="en-US" sz="2800" dirty="0" smtClean="0"/>
              <a:t>元素中包含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程序中的所有组件（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BroadcastReceiver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Service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ContentProvider</a:t>
            </a:r>
            <a:r>
              <a:rPr lang="zh-CN" altLang="en-US" sz="2800" dirty="0" smtClean="0"/>
              <a:t>）的声明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不在</a:t>
            </a:r>
            <a:r>
              <a:rPr lang="en-US" altLang="zh-CN" sz="2800" dirty="0" smtClean="0"/>
              <a:t>AndroidManifest.xml</a:t>
            </a:r>
            <a:r>
              <a:rPr lang="zh-CN" altLang="en-US" sz="2800" dirty="0"/>
              <a:t>文件中声明</a:t>
            </a:r>
            <a:r>
              <a:rPr lang="zh-CN" altLang="en-US" sz="2800" dirty="0" smtClean="0"/>
              <a:t>的组件将无法使用；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activity</a:t>
            </a:r>
            <a:r>
              <a:rPr lang="zh-CN" altLang="en-US" sz="2800" dirty="0"/>
              <a:t>元素是对</a:t>
            </a:r>
            <a:r>
              <a:rPr lang="en-US" altLang="zh-CN" sz="2800" dirty="0" smtClean="0"/>
              <a:t>Activity</a:t>
            </a:r>
            <a:r>
              <a:rPr lang="zh-CN" altLang="en-US" sz="2800" dirty="0" smtClean="0"/>
              <a:t>组件的</a:t>
            </a:r>
            <a:r>
              <a:rPr lang="zh-CN" altLang="en-US" sz="2800" dirty="0"/>
              <a:t>声明，不在</a:t>
            </a:r>
            <a:r>
              <a:rPr lang="en-US" altLang="zh-CN" sz="2800" dirty="0"/>
              <a:t>AndroidManifest.xml</a:t>
            </a:r>
            <a:r>
              <a:rPr lang="zh-CN" altLang="en-US" sz="2800" dirty="0"/>
              <a:t>文件中声明的</a:t>
            </a:r>
            <a:r>
              <a:rPr lang="en-US" altLang="zh-CN" sz="2800" dirty="0"/>
              <a:t>Activity</a:t>
            </a:r>
            <a:r>
              <a:rPr lang="zh-CN" altLang="en-US" sz="2800" dirty="0"/>
              <a:t>将不能够在用户界面中显示</a:t>
            </a:r>
            <a:r>
              <a:rPr lang="zh-CN" altLang="en-US" sz="2800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B2F55C02-A3CE-4138-848C-CFBD401973A5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</a:rPr>
              <a:t>3.2</a:t>
            </a:r>
            <a:r>
              <a:rPr lang="zh-CN" altLang="en-US" dirty="0">
                <a:latin typeface="楷体_GB2312" pitchFamily="49" charset="-122"/>
              </a:rPr>
              <a:t> </a:t>
            </a:r>
            <a:r>
              <a:rPr lang="en-US" altLang="zh-CN" dirty="0">
                <a:latin typeface="Arial" charset="0"/>
              </a:rPr>
              <a:t>Android</a:t>
            </a:r>
            <a:r>
              <a:rPr lang="zh-CN" altLang="en-US" dirty="0">
                <a:latin typeface="楷体_GB2312" pitchFamily="49" charset="-122"/>
              </a:rPr>
              <a:t>程序</a:t>
            </a:r>
            <a:r>
              <a:rPr lang="zh-CN" altLang="en-US" dirty="0" smtClean="0">
                <a:latin typeface="楷体_GB2312" pitchFamily="49" charset="-122"/>
              </a:rPr>
              <a:t>结构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1"/>
            <a:ext cx="8077200" cy="3047999"/>
          </a:xfrm>
        </p:spPr>
        <p:txBody>
          <a:bodyPr/>
          <a:lstStyle/>
          <a:p>
            <a:r>
              <a:rPr lang="en-US" altLang="zh-CN" sz="3200" dirty="0"/>
              <a:t>AndroidManifest.xml</a:t>
            </a:r>
            <a:endParaRPr lang="zh-CN" altLang="en-US" sz="3200" dirty="0"/>
          </a:p>
          <a:p>
            <a:pPr lvl="1">
              <a:buClr>
                <a:srgbClr val="3B812F"/>
              </a:buClr>
            </a:pPr>
            <a:r>
              <a:rPr lang="zh-CN" altLang="en-US" sz="2800" dirty="0" smtClean="0">
                <a:solidFill>
                  <a:srgbClr val="000000"/>
                </a:solidFill>
              </a:rPr>
              <a:t>练习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0" lvl="1" indent="344488">
              <a:buClr>
                <a:srgbClr val="3B812F"/>
              </a:buClr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    </a:t>
            </a:r>
            <a:r>
              <a:rPr lang="en-US" altLang="zh-CN" sz="2800" dirty="0">
                <a:solidFill>
                  <a:srgbClr val="000000"/>
                </a:solidFill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</a:rPr>
              <a:t>、删除</a:t>
            </a:r>
            <a:r>
              <a:rPr lang="en-US" altLang="zh-CN" sz="2800" dirty="0"/>
              <a:t>activity</a:t>
            </a:r>
            <a:r>
              <a:rPr lang="zh-CN" altLang="en-US" sz="2800" dirty="0" smtClean="0"/>
              <a:t>元素后</a:t>
            </a:r>
            <a:r>
              <a:rPr lang="zh-CN" altLang="en-US" sz="2800" dirty="0" smtClean="0">
                <a:solidFill>
                  <a:srgbClr val="000000"/>
                </a:solidFill>
              </a:rPr>
              <a:t>运行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HelloWorld</a:t>
            </a:r>
            <a:r>
              <a:rPr lang="zh-CN" altLang="en-US" sz="2800" dirty="0" smtClean="0">
                <a:solidFill>
                  <a:srgbClr val="000000"/>
                </a:solidFill>
              </a:rPr>
              <a:t>程序，观察会发生什么情况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lvl="1" indent="344488">
              <a:buClr>
                <a:srgbClr val="3B812F"/>
              </a:buClr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   2</a:t>
            </a:r>
            <a:r>
              <a:rPr lang="zh-CN" altLang="en-US" sz="2800" dirty="0" smtClean="0">
                <a:solidFill>
                  <a:srgbClr val="000000"/>
                </a:solidFill>
              </a:rPr>
              <a:t>、</a:t>
            </a:r>
            <a:r>
              <a:rPr lang="zh-CN" altLang="en-US" sz="2800" dirty="0" smtClean="0"/>
              <a:t>尝试</a:t>
            </a:r>
            <a:r>
              <a:rPr lang="zh-CN" altLang="en-US" sz="2800" dirty="0" smtClean="0">
                <a:solidFill>
                  <a:srgbClr val="000000"/>
                </a:solidFill>
              </a:rPr>
              <a:t>修改</a:t>
            </a:r>
            <a:r>
              <a:rPr lang="en-US" altLang="zh-CN" sz="2800" dirty="0"/>
              <a:t>application</a:t>
            </a:r>
            <a:r>
              <a:rPr lang="zh-CN" altLang="en-US" sz="2800" dirty="0" smtClean="0"/>
              <a:t>元素下的属性的值，</a:t>
            </a:r>
            <a:r>
              <a:rPr lang="zh-CN" altLang="en-US" sz="2800" dirty="0"/>
              <a:t>然后</a:t>
            </a:r>
            <a:r>
              <a:rPr lang="zh-CN" altLang="en-US" sz="2800" dirty="0">
                <a:solidFill>
                  <a:srgbClr val="000000"/>
                </a:solidFill>
              </a:rPr>
              <a:t>运行</a:t>
            </a:r>
            <a:r>
              <a:rPr lang="en-US" altLang="zh-CN" sz="2800" dirty="0" err="1">
                <a:solidFill>
                  <a:srgbClr val="000000"/>
                </a:solidFill>
              </a:rPr>
              <a:t>HelloWorld</a:t>
            </a:r>
            <a:r>
              <a:rPr lang="zh-CN" altLang="en-US" sz="2800" dirty="0">
                <a:solidFill>
                  <a:srgbClr val="000000"/>
                </a:solidFill>
              </a:rPr>
              <a:t>程序，</a:t>
            </a:r>
            <a:r>
              <a:rPr lang="zh-CN" altLang="en-US" sz="2800" dirty="0"/>
              <a:t>观察有什么变化？</a:t>
            </a:r>
            <a:endParaRPr lang="en-US" altLang="zh-CN" sz="2800" dirty="0"/>
          </a:p>
          <a:p>
            <a:pPr lvl="1">
              <a:buClr>
                <a:srgbClr val="3B812F"/>
              </a:buClr>
              <a:buNone/>
            </a:pPr>
            <a:endParaRPr lang="en-US" altLang="zh-CN" sz="2800" dirty="0" smtClean="0"/>
          </a:p>
          <a:p>
            <a:pPr lvl="1">
              <a:buClr>
                <a:srgbClr val="3B812F"/>
              </a:buClr>
              <a:buNone/>
            </a:pPr>
            <a:endParaRPr lang="en-US" altLang="zh-CN" sz="2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99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DF112F39-C0BB-4DAD-A7F8-C41040DA6D55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</a:rPr>
              <a:t>3.1</a:t>
            </a:r>
            <a:r>
              <a:rPr lang="en-US" altLang="zh-CN" dirty="0" smtClean="0">
                <a:latin typeface="楷体_GB2312" pitchFamily="49" charset="-122"/>
              </a:rPr>
              <a:t> </a:t>
            </a:r>
            <a:r>
              <a:rPr lang="zh-CN" altLang="en-US" dirty="0" smtClean="0">
                <a:latin typeface="楷体_GB2312" pitchFamily="49" charset="-122"/>
              </a:rPr>
              <a:t>第一个</a:t>
            </a:r>
            <a:r>
              <a:rPr lang="en-US" altLang="zh-CN" dirty="0" smtClean="0">
                <a:latin typeface="Arial" charset="0"/>
              </a:rPr>
              <a:t>Android</a:t>
            </a:r>
            <a:r>
              <a:rPr lang="zh-CN" altLang="en-US" dirty="0" smtClean="0">
                <a:latin typeface="楷体_GB2312" pitchFamily="49" charset="-122"/>
              </a:rPr>
              <a:t>程序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4191000" cy="110172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3200" dirty="0"/>
              <a:t>建立</a:t>
            </a:r>
            <a:r>
              <a:rPr lang="en-US" altLang="zh-CN" sz="3200" dirty="0" err="1"/>
              <a:t>HelloWorld</a:t>
            </a:r>
            <a:r>
              <a:rPr lang="zh-CN" altLang="en-US" sz="3200" dirty="0" smtClean="0"/>
              <a:t>程序</a:t>
            </a:r>
            <a:endParaRPr lang="en-US" altLang="zh-CN" sz="3200" dirty="0" smtClean="0"/>
          </a:p>
          <a:p>
            <a:pPr lvl="1">
              <a:spcBef>
                <a:spcPts val="600"/>
              </a:spcBef>
            </a:pPr>
            <a:r>
              <a:rPr lang="zh-CN" altLang="en-US" sz="2800" dirty="0" smtClean="0"/>
              <a:t>配置工程</a:t>
            </a:r>
            <a:endParaRPr lang="en-US" altLang="zh-CN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3252"/>
            <a:ext cx="7010400" cy="4273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75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DF112F39-C0BB-4DAD-A7F8-C41040DA6D55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</a:rPr>
              <a:t>3.1</a:t>
            </a:r>
            <a:r>
              <a:rPr lang="en-US" altLang="zh-CN" dirty="0" smtClean="0">
                <a:latin typeface="楷体_GB2312" pitchFamily="49" charset="-122"/>
              </a:rPr>
              <a:t> </a:t>
            </a:r>
            <a:r>
              <a:rPr lang="zh-CN" altLang="en-US" dirty="0" smtClean="0">
                <a:latin typeface="楷体_GB2312" pitchFamily="49" charset="-122"/>
              </a:rPr>
              <a:t>第一个</a:t>
            </a:r>
            <a:r>
              <a:rPr lang="en-US" altLang="zh-CN" dirty="0" smtClean="0">
                <a:latin typeface="Arial" charset="0"/>
              </a:rPr>
              <a:t>Android</a:t>
            </a:r>
            <a:r>
              <a:rPr lang="zh-CN" altLang="en-US" dirty="0" smtClean="0">
                <a:latin typeface="楷体_GB2312" pitchFamily="49" charset="-122"/>
              </a:rPr>
              <a:t>程序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4267200" cy="117792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3200" dirty="0"/>
              <a:t>建立</a:t>
            </a:r>
            <a:r>
              <a:rPr lang="en-US" altLang="zh-CN" sz="3200" dirty="0" err="1"/>
              <a:t>HelloWorld</a:t>
            </a:r>
            <a:r>
              <a:rPr lang="zh-CN" altLang="en-US" sz="3200" dirty="0"/>
              <a:t>程序</a:t>
            </a:r>
            <a:endParaRPr lang="en-US" altLang="zh-CN" sz="3200" dirty="0" smtClean="0"/>
          </a:p>
          <a:p>
            <a:pPr lvl="1">
              <a:spcBef>
                <a:spcPts val="600"/>
              </a:spcBef>
            </a:pPr>
            <a:r>
              <a:rPr lang="zh-CN" altLang="en-US" sz="2800" dirty="0" smtClean="0"/>
              <a:t>设置最低兼容版本</a:t>
            </a:r>
            <a:endParaRPr lang="en-US" altLang="zh-CN" sz="2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96160"/>
            <a:ext cx="7010400" cy="4273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323DF5-D016-4B9E-BAF7-06C876C2999A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solidFill>
            <a:srgbClr val="FAF7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7" name="标题 1"/>
          <p:cNvSpPr>
            <a:spLocks/>
          </p:cNvSpPr>
          <p:nvPr/>
        </p:nvSpPr>
        <p:spPr bwMode="auto"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zh-CN" sz="3800">
                <a:solidFill>
                  <a:schemeClr val="tx2"/>
                </a:solidFill>
              </a:rPr>
              <a:t>3.1</a:t>
            </a:r>
            <a:r>
              <a:rPr lang="en-US" altLang="zh-CN" sz="3800">
                <a:solidFill>
                  <a:schemeClr val="tx2"/>
                </a:solidFill>
                <a:latin typeface="楷体_GB2312" pitchFamily="49" charset="-122"/>
              </a:rPr>
              <a:t> </a:t>
            </a:r>
            <a:r>
              <a:rPr lang="zh-CN" altLang="en-US" sz="3800">
                <a:solidFill>
                  <a:schemeClr val="tx2"/>
                </a:solidFill>
                <a:latin typeface="楷体_GB2312" pitchFamily="49" charset="-122"/>
              </a:rPr>
              <a:t>第一个</a:t>
            </a:r>
            <a:r>
              <a:rPr lang="en-US" altLang="zh-CN" sz="3800">
                <a:solidFill>
                  <a:schemeClr val="tx2"/>
                </a:solidFill>
              </a:rPr>
              <a:t>Android</a:t>
            </a:r>
            <a:r>
              <a:rPr lang="zh-CN" altLang="en-US" sz="3800">
                <a:solidFill>
                  <a:schemeClr val="tx2"/>
                </a:solidFill>
                <a:latin typeface="楷体_GB2312" pitchFamily="49" charset="-122"/>
              </a:rPr>
              <a:t>程序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81000" y="838200"/>
            <a:ext cx="4267200" cy="1177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zh-CN" altLang="en-US" sz="3200" dirty="0" smtClean="0"/>
              <a:t>建立</a:t>
            </a:r>
            <a:r>
              <a:rPr lang="en-US" altLang="zh-CN" sz="3200" dirty="0" err="1" smtClean="0"/>
              <a:t>HelloWorld</a:t>
            </a:r>
            <a:r>
              <a:rPr lang="zh-CN" altLang="en-US" sz="3200" dirty="0" smtClean="0"/>
              <a:t>程序</a:t>
            </a:r>
            <a:endParaRPr lang="en-US" altLang="zh-CN" sz="3200" dirty="0" smtClean="0"/>
          </a:p>
          <a:p>
            <a:pPr lvl="1">
              <a:spcBef>
                <a:spcPts val="600"/>
              </a:spcBef>
            </a:pPr>
            <a:r>
              <a:rPr lang="en-US" altLang="zh-CN" sz="2800" dirty="0"/>
              <a:t>Android</a:t>
            </a:r>
            <a:r>
              <a:rPr lang="zh-CN" altLang="en-US" sz="2800" dirty="0"/>
              <a:t>版本分布</a:t>
            </a:r>
          </a:p>
        </p:txBody>
      </p:sp>
      <p:graphicFrame>
        <p:nvGraphicFramePr>
          <p:cNvPr id="9" name="Group 4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552909"/>
              </p:ext>
            </p:extLst>
          </p:nvPr>
        </p:nvGraphicFramePr>
        <p:xfrm>
          <a:off x="891223" y="2041964"/>
          <a:ext cx="7185977" cy="4358836"/>
        </p:xfrm>
        <a:graphic>
          <a:graphicData uri="http://schemas.openxmlformats.org/drawingml/2006/table">
            <a:tbl>
              <a:tblPr/>
              <a:tblGrid>
                <a:gridCol w="2360930"/>
                <a:gridCol w="1643380"/>
                <a:gridCol w="1519555"/>
                <a:gridCol w="166211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Code Name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　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Version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API Level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Distribution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Gingerbread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2.3.3 — 2.3.7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0.3%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</a:tr>
              <a:tr h="1220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Ice Cream Sandwich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4.0.3 — 4.0.4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0.3%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</a:tr>
              <a:tr h="137286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Jelly Bean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4.1.x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1.2%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</a:tr>
              <a:tr h="1245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4.2.x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1.8%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4.3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0.5%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KitKat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4.4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19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8.6%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</a:tr>
              <a:tr h="12199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Lollipop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5.0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3.8%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</a:tr>
              <a:tr h="1372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5.1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15.4%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</a:tr>
              <a:tr h="1524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Marshmallow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6.0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22.7%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Nougat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7.0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20.3%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楷体_GB2312" pitchFamily="49" charset="-122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7.1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10.5%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Oreo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8.0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11.4%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</a:tr>
              <a:tr h="137146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8.1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3.2%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7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07730F54-9358-477D-8939-9C6DD533B805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latin typeface="Arial" charset="0"/>
              </a:rPr>
              <a:t>3.1</a:t>
            </a:r>
            <a:r>
              <a:rPr lang="en-US" altLang="zh-CN" smtClean="0">
                <a:latin typeface="楷体_GB2312" pitchFamily="49" charset="-122"/>
              </a:rPr>
              <a:t> </a:t>
            </a:r>
            <a:r>
              <a:rPr lang="zh-CN" altLang="en-US" smtClean="0">
                <a:latin typeface="楷体_GB2312" pitchFamily="49" charset="-122"/>
              </a:rPr>
              <a:t>第一个</a:t>
            </a:r>
            <a:r>
              <a:rPr lang="en-US" altLang="zh-CN" smtClean="0">
                <a:latin typeface="Arial" charset="0"/>
              </a:rPr>
              <a:t>Android</a:t>
            </a:r>
            <a:r>
              <a:rPr lang="zh-CN" altLang="en-US" smtClean="0">
                <a:latin typeface="楷体_GB2312" pitchFamily="49" charset="-122"/>
              </a:rPr>
              <a:t>程序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4267200" cy="110172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3200" dirty="0"/>
              <a:t>建立</a:t>
            </a:r>
            <a:r>
              <a:rPr lang="en-US" altLang="zh-CN" sz="3200" dirty="0" err="1"/>
              <a:t>HelloWorld</a:t>
            </a:r>
            <a:r>
              <a:rPr lang="zh-CN" altLang="en-US" sz="3200" dirty="0"/>
              <a:t>程序</a:t>
            </a:r>
            <a:endParaRPr lang="en-US" altLang="zh-CN" sz="3200" dirty="0" smtClean="0"/>
          </a:p>
          <a:p>
            <a:pPr lvl="1">
              <a:spcBef>
                <a:spcPts val="600"/>
              </a:spcBef>
            </a:pPr>
            <a:r>
              <a:rPr lang="zh-CN" altLang="en-US" sz="2800" dirty="0" smtClean="0"/>
              <a:t>创建</a:t>
            </a:r>
            <a:r>
              <a:rPr lang="en-US" altLang="zh-CN" sz="2800" dirty="0" smtClean="0"/>
              <a:t>Activity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7239000" cy="44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E1F91CF-BF87-4650-8E91-34461181902F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latin typeface="Arial" charset="0"/>
              </a:rPr>
              <a:t>3.1</a:t>
            </a:r>
            <a:r>
              <a:rPr lang="en-US" altLang="zh-CN" smtClean="0">
                <a:latin typeface="楷体_GB2312" pitchFamily="49" charset="-122"/>
              </a:rPr>
              <a:t> </a:t>
            </a:r>
            <a:r>
              <a:rPr lang="zh-CN" altLang="en-US" smtClean="0">
                <a:latin typeface="楷体_GB2312" pitchFamily="49" charset="-122"/>
              </a:rPr>
              <a:t>第一个</a:t>
            </a:r>
            <a:r>
              <a:rPr lang="en-US" altLang="zh-CN" smtClean="0">
                <a:latin typeface="Arial" charset="0"/>
              </a:rPr>
              <a:t>Android</a:t>
            </a:r>
            <a:r>
              <a:rPr lang="zh-CN" altLang="en-US" smtClean="0">
                <a:latin typeface="楷体_GB2312" pitchFamily="49" charset="-122"/>
              </a:rPr>
              <a:t>程序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66800"/>
            <a:ext cx="4191000" cy="110172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3200" dirty="0"/>
              <a:t>建立</a:t>
            </a:r>
            <a:r>
              <a:rPr lang="en-US" altLang="zh-CN" sz="3200" dirty="0" err="1"/>
              <a:t>HelloWorld</a:t>
            </a:r>
            <a:r>
              <a:rPr lang="zh-CN" altLang="en-US" sz="3200" dirty="0" smtClean="0"/>
              <a:t>程序</a:t>
            </a:r>
            <a:endParaRPr lang="en-US" altLang="zh-CN" sz="3200" dirty="0" smtClean="0"/>
          </a:p>
          <a:p>
            <a:pPr lvl="1">
              <a:spcBef>
                <a:spcPts val="600"/>
              </a:spcBef>
            </a:pPr>
            <a:r>
              <a:rPr lang="zh-CN" altLang="en-US" sz="2800" dirty="0" smtClean="0"/>
              <a:t>配置</a:t>
            </a:r>
            <a:r>
              <a:rPr lang="en-US" altLang="zh-CN" sz="2800" dirty="0" smtClean="0"/>
              <a:t>Activity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91639"/>
            <a:ext cx="7162800" cy="4366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FF47CF99-070D-4CD9-BA0C-F31A6819D3B0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</a:rPr>
              <a:t>3.1</a:t>
            </a:r>
            <a:r>
              <a:rPr lang="en-US" altLang="zh-CN" dirty="0" smtClean="0">
                <a:latin typeface="楷体_GB2312" pitchFamily="49" charset="-122"/>
              </a:rPr>
              <a:t> </a:t>
            </a:r>
            <a:r>
              <a:rPr lang="zh-CN" altLang="en-US" dirty="0" smtClean="0">
                <a:latin typeface="楷体_GB2312" pitchFamily="49" charset="-122"/>
              </a:rPr>
              <a:t>第一个</a:t>
            </a:r>
            <a:r>
              <a:rPr lang="en-US" altLang="zh-CN" dirty="0" smtClean="0">
                <a:latin typeface="Arial" charset="0"/>
              </a:rPr>
              <a:t>Android</a:t>
            </a:r>
            <a:r>
              <a:rPr lang="zh-CN" altLang="en-US" dirty="0" smtClean="0">
                <a:latin typeface="楷体_GB2312" pitchFamily="49" charset="-122"/>
              </a:rPr>
              <a:t>程序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14477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       点击“</a:t>
            </a:r>
            <a:r>
              <a:rPr lang="en-US" altLang="zh-CN" sz="2800" dirty="0" smtClean="0"/>
              <a:t>Finish</a:t>
            </a:r>
            <a:r>
              <a:rPr lang="zh-CN" altLang="en-US" sz="2800" dirty="0" smtClean="0"/>
              <a:t>”按钮，工程向导会根据用户所填写的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工程信息，自动在后台创建</a:t>
            </a:r>
            <a:r>
              <a:rPr lang="en-US" altLang="zh-CN" sz="2800" dirty="0" smtClean="0"/>
              <a:t>Android</a:t>
            </a:r>
            <a:r>
              <a:rPr lang="zh-CN" altLang="en-US" sz="2800" dirty="0" smtClean="0"/>
              <a:t>工程所需要的基础文件和目录结构。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2466975"/>
            <a:ext cx="8753475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B0024EC6-0130-4D51-96EF-9C896849E7AA}" type="slidenum">
              <a:rPr lang="en-US" altLang="zh-CN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305800" cy="3581400"/>
          </a:xfrm>
        </p:spPr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zh-CN" altLang="en-US" sz="3200" dirty="0"/>
              <a:t>建立</a:t>
            </a:r>
            <a:r>
              <a:rPr lang="en-US" altLang="zh-CN" sz="3200" dirty="0" err="1"/>
              <a:t>HelloWorld</a:t>
            </a:r>
            <a:r>
              <a:rPr lang="zh-CN" altLang="en-US" sz="3200" dirty="0" smtClean="0"/>
              <a:t>程序</a:t>
            </a:r>
            <a:endParaRPr lang="en-US" altLang="zh-CN" sz="3200" dirty="0" smtClean="0"/>
          </a:p>
          <a:p>
            <a:pPr lvl="1"/>
            <a:r>
              <a:rPr lang="en-US" altLang="zh-CN" sz="2800" dirty="0" smtClean="0"/>
              <a:t>Android</a:t>
            </a:r>
            <a:r>
              <a:rPr lang="zh-CN" altLang="en-US" sz="2800" dirty="0"/>
              <a:t>模拟器</a:t>
            </a:r>
            <a:endParaRPr lang="en-US" altLang="zh-CN" sz="2800" dirty="0"/>
          </a:p>
          <a:p>
            <a:pPr lvl="2"/>
            <a:r>
              <a:rPr lang="zh-CN" altLang="en-US" sz="2800" dirty="0"/>
              <a:t>可以仿真手机的绝大部分硬件和软件</a:t>
            </a:r>
            <a:r>
              <a:rPr lang="zh-CN" altLang="en-US" sz="2800" dirty="0" smtClean="0"/>
              <a:t>功能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支持加载</a:t>
            </a:r>
            <a:r>
              <a:rPr lang="en-US" altLang="zh-CN" sz="2800" dirty="0" smtClean="0"/>
              <a:t>SD</a:t>
            </a:r>
            <a:r>
              <a:rPr lang="zh-CN" altLang="en-US" sz="2800" dirty="0" smtClean="0"/>
              <a:t>卡映像文件，更改网络状态、延迟和速度，模拟电话呼叫和接收短信等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不</a:t>
            </a:r>
            <a:r>
              <a:rPr lang="zh-CN" altLang="en-US" sz="2800" dirty="0"/>
              <a:t>支持呼叫和接听真实</a:t>
            </a:r>
            <a:r>
              <a:rPr lang="zh-CN" altLang="en-US" sz="2800" dirty="0" smtClean="0"/>
              <a:t>电话，</a:t>
            </a:r>
            <a:r>
              <a:rPr lang="en-US" altLang="zh-CN" sz="2800" dirty="0" smtClean="0"/>
              <a:t>SD</a:t>
            </a:r>
            <a:r>
              <a:rPr lang="zh-CN" altLang="en-US" sz="2800" dirty="0" smtClean="0"/>
              <a:t>卡插拔检查，相机</a:t>
            </a:r>
            <a:r>
              <a:rPr lang="en-US" altLang="zh-CN" sz="2800" dirty="0"/>
              <a:t>/</a:t>
            </a:r>
            <a:r>
              <a:rPr lang="zh-CN" altLang="en-US" sz="2800" dirty="0"/>
              <a:t>视频捕捉等</a:t>
            </a:r>
            <a:endParaRPr lang="en-US" altLang="zh-CN" sz="28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</a:rPr>
              <a:t>3.1</a:t>
            </a:r>
            <a:r>
              <a:rPr lang="en-US" altLang="zh-CN" dirty="0" smtClean="0">
                <a:latin typeface="楷体_GB2312" pitchFamily="49" charset="-122"/>
              </a:rPr>
              <a:t> </a:t>
            </a:r>
            <a:r>
              <a:rPr lang="zh-CN" altLang="en-US" dirty="0" smtClean="0">
                <a:latin typeface="楷体_GB2312" pitchFamily="49" charset="-122"/>
              </a:rPr>
              <a:t>第一个</a:t>
            </a:r>
            <a:r>
              <a:rPr lang="en-US" altLang="zh-CN" dirty="0" smtClean="0">
                <a:latin typeface="Arial" charset="0"/>
              </a:rPr>
              <a:t>Android</a:t>
            </a:r>
            <a:r>
              <a:rPr lang="zh-CN" altLang="en-US" dirty="0" smtClean="0">
                <a:latin typeface="楷体_GB2312" pitchFamily="49" charset="-122"/>
              </a:rPr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300727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339850" marR="0" indent="-31591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339850" marR="0" indent="-31591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18449</TotalTime>
  <Words>1297</Words>
  <Application>Microsoft Office PowerPoint</Application>
  <PresentationFormat>全屏显示(4:3)</PresentationFormat>
  <Paragraphs>240</Paragraphs>
  <Slides>27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Edge</vt:lpstr>
      <vt:lpstr>第3章  第一个Android程序</vt:lpstr>
      <vt:lpstr>PowerPoint 演示文稿</vt:lpstr>
      <vt:lpstr>3.1 第一个Android程序</vt:lpstr>
      <vt:lpstr>3.1 第一个Android程序</vt:lpstr>
      <vt:lpstr>PowerPoint 演示文稿</vt:lpstr>
      <vt:lpstr>3.1 第一个Android程序</vt:lpstr>
      <vt:lpstr>3.1 第一个Android程序</vt:lpstr>
      <vt:lpstr>3.1 第一个Android程序</vt:lpstr>
      <vt:lpstr>3.1 第一个Android程序</vt:lpstr>
      <vt:lpstr>3.1 第一个Android程序</vt:lpstr>
      <vt:lpstr>3.1 第一个Android程序</vt:lpstr>
      <vt:lpstr>3.1 第一个Android程序</vt:lpstr>
      <vt:lpstr>3.2 Android程序结构</vt:lpstr>
      <vt:lpstr>3.2 Android程序结构</vt:lpstr>
      <vt:lpstr>3.2 Android程序结构</vt:lpstr>
      <vt:lpstr>3.2 Android程序结构</vt:lpstr>
      <vt:lpstr>3.2 Android程序结构</vt:lpstr>
      <vt:lpstr>3.2 Android程序结构</vt:lpstr>
      <vt:lpstr>3.2 Android程序结构</vt:lpstr>
      <vt:lpstr>3.2 Android程序结构</vt:lpstr>
      <vt:lpstr>3.2 Android程序结构</vt:lpstr>
      <vt:lpstr>3.2 Android程序结构</vt:lpstr>
      <vt:lpstr>3.2 Android程序结构</vt:lpstr>
      <vt:lpstr>3.2 Android程序结构</vt:lpstr>
      <vt:lpstr>3.2 Android程序结构</vt:lpstr>
      <vt:lpstr>3.2 Android程序结构</vt:lpstr>
      <vt:lpstr>3.2 Android程序结构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gjs</cp:lastModifiedBy>
  <cp:revision>1115</cp:revision>
  <cp:lastPrinted>1601-01-01T00:00:00Z</cp:lastPrinted>
  <dcterms:created xsi:type="dcterms:W3CDTF">1601-01-01T00:00:00Z</dcterms:created>
  <dcterms:modified xsi:type="dcterms:W3CDTF">2018-09-12T14:55:03Z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