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5"/>
  </p:notesMasterIdLst>
  <p:sldIdLst>
    <p:sldId id="256" r:id="rId2"/>
    <p:sldId id="717" r:id="rId3"/>
    <p:sldId id="716" r:id="rId4"/>
    <p:sldId id="715" r:id="rId5"/>
    <p:sldId id="763" r:id="rId6"/>
    <p:sldId id="761" r:id="rId7"/>
    <p:sldId id="762" r:id="rId8"/>
    <p:sldId id="708" r:id="rId9"/>
    <p:sldId id="707" r:id="rId10"/>
    <p:sldId id="706" r:id="rId11"/>
    <p:sldId id="705" r:id="rId12"/>
    <p:sldId id="704" r:id="rId13"/>
    <p:sldId id="703" r:id="rId14"/>
    <p:sldId id="702" r:id="rId15"/>
    <p:sldId id="725" r:id="rId16"/>
    <p:sldId id="719" r:id="rId17"/>
    <p:sldId id="720" r:id="rId18"/>
    <p:sldId id="721" r:id="rId19"/>
    <p:sldId id="723" r:id="rId20"/>
    <p:sldId id="726" r:id="rId21"/>
    <p:sldId id="764" r:id="rId22"/>
    <p:sldId id="765" r:id="rId23"/>
    <p:sldId id="766" r:id="rId24"/>
    <p:sldId id="767" r:id="rId25"/>
    <p:sldId id="768" r:id="rId26"/>
    <p:sldId id="731" r:id="rId27"/>
    <p:sldId id="732" r:id="rId28"/>
    <p:sldId id="769" r:id="rId29"/>
    <p:sldId id="734" r:id="rId30"/>
    <p:sldId id="771" r:id="rId31"/>
    <p:sldId id="770" r:id="rId32"/>
    <p:sldId id="773" r:id="rId33"/>
    <p:sldId id="77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2" autoAdjust="0"/>
    <p:restoredTop sz="95775" autoAdjust="0"/>
  </p:normalViewPr>
  <p:slideViewPr>
    <p:cSldViewPr>
      <p:cViewPr>
        <p:scale>
          <a:sx n="80" d="100"/>
          <a:sy n="80" d="100"/>
        </p:scale>
        <p:origin x="-1296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AF95CB1-1958-47E7-BFCE-5F274DFA7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432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D5001E-984E-4567-8745-D29BCE479021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2C519D-7451-42D5-9459-CEA9A027DA4F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mtClean="0"/>
              <a:t>onStop()</a:t>
            </a:r>
            <a:r>
              <a:rPr lang="zh-CN" altLang="en-US" smtClean="0"/>
              <a:t>和</a:t>
            </a:r>
            <a:r>
              <a:rPr lang="en-US" altLang="zh-CN" smtClean="0"/>
              <a:t>onDestroy()</a:t>
            </a:r>
            <a:r>
              <a:rPr lang="zh-CN" altLang="en-US" smtClean="0"/>
              <a:t>随时能被</a:t>
            </a:r>
            <a:r>
              <a:rPr lang="en-US" altLang="zh-CN" smtClean="0"/>
              <a:t>Android</a:t>
            </a:r>
            <a:r>
              <a:rPr lang="zh-CN" altLang="en-US" smtClean="0"/>
              <a:t>系统终止</a:t>
            </a:r>
            <a:endParaRPr lang="en-US" altLang="zh-CN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23F10B-9C55-452C-96FF-778EB4C6EE98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464849-D646-4825-A942-B372906D6462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1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763E0-1D68-4D7D-B71B-2317D1852E0B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11D80-9308-4E4E-952F-5C0A0D342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4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7721-02BB-47A1-8003-56FC5DD77845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512E-4176-4C35-B726-26FF118AD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38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B228-48BE-4439-B859-F66D7A7C447E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629AA-8DAF-48FD-9C7D-3BB2A11C2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29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C3F0-F49B-45A0-A25F-EE620A439B63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F40B-B6DB-41D1-912E-27AD35D97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9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C7980-7866-49E0-8638-ABFE03B6BDA7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3D212-9BEF-4778-946E-5AEB8526C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1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A5AB-3781-48FB-AF18-A035A4E037DC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AC78-244D-4EF3-828E-D30DE6AA1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FDB6A-B46F-4069-A473-36BEC12E032C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C1C8-F0E7-4E3B-8E70-198881E9A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5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B153-D02D-4FDA-9B07-0B3BA566098E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366D-463A-4E9E-99FE-133EE3477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1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F29B-0E89-4510-B014-E703769C3A63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97DBC-CA33-407F-8345-FBD933C3F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75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E0504-2E23-4B61-8BDE-985174986AF2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CD40-3157-4C03-8C92-5C829C728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1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E38E-45D1-4ADF-A093-BE9A4726A78A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9DD3-DC53-4D7E-AB99-33D6A1F44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6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B9DB-5B0A-45A9-82D1-D0FE0055A268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370FF-4C5D-4A4A-99B6-604159368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9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BFB3B-A471-43E2-BB32-A1441073FF9A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ECDC8-6606-42DA-95C3-BC85859C74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82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D3C430B0-C336-4CAF-938E-41196DA46885}" type="datetime1">
              <a:rPr lang="zh-CN" altLang="en-US"/>
              <a:pPr>
                <a:defRPr/>
              </a:pPr>
              <a:t>2018-09-19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B9F05FAC-356D-4CE2-94B7-3DC890E7E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77200" cy="9144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4</a:t>
            </a:r>
            <a:r>
              <a:rPr lang="zh-CN" altLang="en-US" sz="5400" b="1" dirty="0" smtClean="0"/>
              <a:t>章  </a:t>
            </a:r>
            <a:r>
              <a:rPr lang="en-US" altLang="zh-CN" sz="5400" b="1" dirty="0" smtClean="0"/>
              <a:t>Android</a:t>
            </a:r>
            <a:r>
              <a:rPr lang="zh-CN" altLang="en-US" sz="5400" b="1" dirty="0" smtClean="0"/>
              <a:t>生命周期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DC741-1BA6-40DF-BBDB-1F3E1AB6E81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的四种状态的变换关系图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27250"/>
            <a:ext cx="78486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5F6D8-BEF8-4843-8241-FA6BC09FB3BE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栈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遵循“后进先出”的规则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7818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05DBB-9BE4-4948-A426-51443818E726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1447800"/>
          </a:xfrm>
        </p:spPr>
        <p:txBody>
          <a:bodyPr/>
          <a:lstStyle/>
          <a:p>
            <a:r>
              <a:rPr lang="zh-CN" altLang="en-US" sz="2800" dirty="0" smtClean="0"/>
              <a:t>随着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自身状态的变化，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系统会调用不同的事件回调函数 </a:t>
            </a:r>
          </a:p>
          <a:p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的主要事件回调函数 </a:t>
            </a:r>
          </a:p>
        </p:txBody>
      </p:sp>
      <p:graphicFrame>
        <p:nvGraphicFramePr>
          <p:cNvPr id="6" name="Group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538540"/>
              </p:ext>
            </p:extLst>
          </p:nvPr>
        </p:nvGraphicFramePr>
        <p:xfrm>
          <a:off x="381000" y="2560320"/>
          <a:ext cx="8458200" cy="384048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1279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class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HelloActivity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extends Activity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onCreate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(Bundle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onStart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onResume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onPause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onStop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onRestart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onDestroy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B75F4-EA99-4B37-9DCF-4854E74529A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7" name="Rectangle 15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生命周期的事件回调函数 </a:t>
            </a:r>
          </a:p>
        </p:txBody>
      </p:sp>
      <p:graphicFrame>
        <p:nvGraphicFramePr>
          <p:cNvPr id="17457" name="Group 4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7126398"/>
              </p:ext>
            </p:extLst>
          </p:nvPr>
        </p:nvGraphicFramePr>
        <p:xfrm>
          <a:off x="533400" y="1524000"/>
          <a:ext cx="8229600" cy="4862513"/>
        </p:xfrm>
        <a:graphic>
          <a:graphicData uri="http://schemas.openxmlformats.org/drawingml/2006/table">
            <a:tbl>
              <a:tblPr/>
              <a:tblGrid>
                <a:gridCol w="1363980"/>
                <a:gridCol w="1150620"/>
                <a:gridCol w="5715000"/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可终止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onCreate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启动后第一个被调用的函数，常用来进行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的初始化，例如创建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View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、恢复信息等。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onStart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显示在屏幕上时，该函数被调用。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onResume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可以接受用户输入时，该函数被调用。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onPause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进入暂停状态时，该函数被调用。主要用来保存持久性数据、关闭动画、释放资源等。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onRestart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从停止状态进入活动状态时，该函数被调用。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onStop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进入停止状态时，该函数被调用。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onDestroy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进入非活动状态时（调用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finish()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函数或者被系统终止），该函数被调用。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10577-9489-442D-82C7-2C9589C6CCE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1" name="Rectangle 4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153400" cy="5181600"/>
          </a:xfrm>
        </p:spPr>
        <p:txBody>
          <a:bodyPr/>
          <a:lstStyle/>
          <a:p>
            <a:r>
              <a:rPr lang="en-US" altLang="zh-CN" sz="3200" dirty="0" err="1" smtClean="0"/>
              <a:t>onSaveInstanceState</a:t>
            </a:r>
            <a:r>
              <a:rPr lang="en-US" altLang="zh-CN" sz="3200" dirty="0" smtClean="0"/>
              <a:t>()</a:t>
            </a:r>
            <a:r>
              <a:rPr lang="zh-CN" altLang="en-US" sz="3200" dirty="0"/>
              <a:t>和</a:t>
            </a:r>
            <a:r>
              <a:rPr lang="en-US" altLang="zh-CN" sz="3200" dirty="0" err="1" smtClean="0"/>
              <a:t>onRestoreInstanceState</a:t>
            </a:r>
            <a:r>
              <a:rPr lang="en-US" altLang="zh-CN" sz="3200" dirty="0"/>
              <a:t>()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不是生命周期的事件回调函数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onSaveInstanceState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在停止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前被调用，会将</a:t>
            </a:r>
            <a:r>
              <a:rPr lang="zh-CN" altLang="zh-CN" sz="2800" dirty="0" smtClean="0"/>
              <a:t>界面临时信息</a:t>
            </a:r>
            <a:r>
              <a:rPr lang="zh-CN" altLang="en-US" sz="2800" dirty="0" smtClean="0"/>
              <a:t>保存在</a:t>
            </a:r>
            <a:r>
              <a:rPr lang="en-US" altLang="zh-CN" sz="2800" dirty="0" smtClean="0"/>
              <a:t>Bundle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，可以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zh-CN" sz="2800" dirty="0" smtClean="0"/>
              <a:t>和</a:t>
            </a:r>
            <a:r>
              <a:rPr lang="en-US" altLang="zh-CN" sz="2800" dirty="0" err="1" smtClean="0"/>
              <a:t>onRestoreInstanceState</a:t>
            </a:r>
            <a:r>
              <a:rPr lang="en-US" altLang="zh-CN" sz="2800" dirty="0" smtClean="0"/>
              <a:t>()</a:t>
            </a:r>
            <a:r>
              <a:rPr lang="zh-CN" altLang="zh-CN" sz="2800" dirty="0" smtClean="0"/>
              <a:t>恢复保存的信息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一般使用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恢复，有些特殊情况下只能使用</a:t>
            </a:r>
            <a:r>
              <a:rPr lang="en-US" altLang="zh-CN" sz="2800" dirty="0" err="1" smtClean="0"/>
              <a:t>onRestoreInstanceState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函数恢复，例如，必须在界面完全初始化完毕后才能进行的操作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DBFA-6F62-44A2-9123-BCA1215B6DF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00599"/>
          </a:xfrm>
        </p:spPr>
        <p:txBody>
          <a:bodyPr/>
          <a:lstStyle/>
          <a:p>
            <a:r>
              <a:rPr lang="en-US" altLang="zh-CN" sz="3200" dirty="0" err="1" smtClean="0"/>
              <a:t>onPause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onSaveInstanceState</a:t>
            </a:r>
            <a:r>
              <a:rPr lang="en-US" altLang="zh-CN" sz="3200" dirty="0" smtClean="0"/>
              <a:t>()</a:t>
            </a:r>
          </a:p>
          <a:p>
            <a:pPr lvl="1"/>
            <a:r>
              <a:rPr lang="zh-CN" altLang="en-US" sz="2800" dirty="0" smtClean="0"/>
              <a:t>这两个函数都可以用来保存界面</a:t>
            </a:r>
            <a:r>
              <a:rPr lang="zh-CN" altLang="en-US" sz="2800" dirty="0"/>
              <a:t>信息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一般用于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数据的持久化保存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也就是</a:t>
            </a:r>
            <a:r>
              <a:rPr lang="zh-CN" altLang="en-US" sz="2800" dirty="0" smtClean="0"/>
              <a:t>将数据保存在文件或数据库中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onSaveInstanceState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主要用来保存一些</a:t>
            </a:r>
            <a:r>
              <a:rPr lang="zh-CN" altLang="en-US" sz="2800" dirty="0" smtClean="0">
                <a:solidFill>
                  <a:srgbClr val="FF0000"/>
                </a:solidFill>
              </a:rPr>
              <a:t>临时信息</a:t>
            </a:r>
            <a:r>
              <a:rPr lang="zh-CN" altLang="en-US" sz="2800" dirty="0" smtClean="0"/>
              <a:t>，一般保存在</a:t>
            </a:r>
            <a:r>
              <a:rPr lang="en-US" altLang="zh-CN" sz="2800" dirty="0" smtClean="0"/>
              <a:t>Bundle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pPr lvl="1">
              <a:buClr>
                <a:srgbClr val="3B812F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</a:rPr>
              <a:t>思考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zh-CN" altLang="en-US" sz="2800" dirty="0"/>
              <a:t>        </a:t>
            </a:r>
            <a:r>
              <a:rPr lang="zh-CN" altLang="en-US" sz="2800" dirty="0" smtClean="0"/>
              <a:t>为什么</a:t>
            </a:r>
            <a:r>
              <a:rPr lang="zh-CN" altLang="en-US" sz="2800" dirty="0">
                <a:solidFill>
                  <a:srgbClr val="000000"/>
                </a:solidFill>
              </a:rPr>
              <a:t>一般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中进行数据的持久化保存，而不是在其他</a:t>
            </a:r>
            <a:r>
              <a:rPr lang="zh-CN" altLang="en-US" sz="2800" dirty="0">
                <a:solidFill>
                  <a:srgbClr val="000000"/>
                </a:solidFill>
              </a:rPr>
              <a:t>生命周期</a:t>
            </a:r>
            <a:r>
              <a:rPr lang="zh-CN" altLang="en-US" sz="2800" dirty="0" smtClean="0"/>
              <a:t>回调函数中？</a:t>
            </a:r>
            <a:endParaRPr lang="zh-CN" altLang="en-US" sz="2800" dirty="0"/>
          </a:p>
          <a:p>
            <a:pPr lvl="1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709D-332A-4D22-B1E3-A63F99DE3C8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事件回调函数的调用顺序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生命周期分类</a:t>
            </a:r>
            <a:endParaRPr lang="en-US" altLang="zh-CN" sz="32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800" dirty="0" smtClean="0"/>
              <a:t>        Activity</a:t>
            </a:r>
            <a:r>
              <a:rPr lang="zh-CN" altLang="en-US" sz="2800" dirty="0" smtClean="0"/>
              <a:t>的生命周期可分为全生命周期、可视生命周期和活动生命周期</a:t>
            </a:r>
            <a:endParaRPr lang="en-US" altLang="zh-CN" sz="2800" dirty="0" smtClean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1520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9334E-1784-4619-AC26-91728597942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7431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3200" dirty="0" smtClean="0"/>
              <a:t>全生命周期</a:t>
            </a:r>
            <a:endParaRPr lang="en-US" altLang="zh-CN" sz="3200" dirty="0" smtClean="0"/>
          </a:p>
          <a:p>
            <a:pPr lvl="1">
              <a:spcBef>
                <a:spcPts val="0"/>
              </a:spcBef>
            </a:pPr>
            <a:r>
              <a:rPr lang="zh-CN" altLang="en-US" sz="2800" dirty="0" smtClean="0"/>
              <a:t>全生命周期是从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建立到销毁的全部过程，始于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/>
              <a:t>（初始化</a:t>
            </a:r>
            <a:r>
              <a:rPr lang="en-US" altLang="zh-CN" sz="2800" dirty="0"/>
              <a:t>Activity</a:t>
            </a:r>
            <a:r>
              <a:rPr lang="zh-CN" altLang="en-US" sz="2800" dirty="0"/>
              <a:t>所能使用的资源），</a:t>
            </a:r>
            <a:r>
              <a:rPr lang="zh-CN" altLang="en-US" sz="2800" dirty="0" smtClean="0"/>
              <a:t>结束于</a:t>
            </a:r>
            <a:r>
              <a:rPr lang="en-US" altLang="zh-CN" sz="2800" dirty="0" err="1" smtClean="0"/>
              <a:t>onDestroy</a:t>
            </a:r>
            <a:r>
              <a:rPr lang="en-US" altLang="zh-CN" sz="2800" dirty="0" smtClean="0"/>
              <a:t>()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释放资源），在一些极端的情况下，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系统会不调用</a:t>
            </a:r>
            <a:r>
              <a:rPr lang="en-US" altLang="zh-CN" sz="2800" dirty="0" err="1" smtClean="0"/>
              <a:t>onDestroy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函数，而直接终止进程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5438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432E9-1987-42EF-B5CB-1F8B5BB6D2AB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/>
              <a:t>可视生命周期是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在界面上从可见到不可见的过程，开始于</a:t>
            </a:r>
            <a:r>
              <a:rPr lang="en-US" altLang="zh-CN" sz="2800" dirty="0" err="1" smtClean="0"/>
              <a:t>onStart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，结束于</a:t>
            </a:r>
            <a:r>
              <a:rPr lang="en-US" altLang="zh-CN" sz="2800" dirty="0" err="1" smtClean="0"/>
              <a:t>onStop</a:t>
            </a:r>
            <a:r>
              <a:rPr lang="en-US" altLang="zh-CN" sz="2800" dirty="0" smtClean="0"/>
              <a:t>()</a:t>
            </a:r>
          </a:p>
          <a:p>
            <a:pPr eaLnBrk="1"/>
            <a:endParaRPr lang="zh-CN" altLang="en-US" dirty="0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80772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445E8-4847-4926-BF4A-9F56171325B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2859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3200" dirty="0" smtClean="0"/>
              <a:t>活动生命周期</a:t>
            </a:r>
            <a:endParaRPr lang="en-US" altLang="zh-CN" sz="3200" dirty="0" smtClean="0"/>
          </a:p>
          <a:p>
            <a:pPr lvl="1">
              <a:spcBef>
                <a:spcPts val="0"/>
              </a:spcBef>
            </a:pPr>
            <a:r>
              <a:rPr lang="zh-CN" altLang="en-US" sz="2800" dirty="0" smtClean="0"/>
              <a:t>活动生命周期是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与用户交互的阶段，开始于</a:t>
            </a:r>
            <a:r>
              <a:rPr lang="en-US" altLang="zh-CN" sz="2800" dirty="0" err="1" smtClean="0"/>
              <a:t>onResume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，结束于</a:t>
            </a:r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err="1" smtClean="0"/>
              <a:t>onResume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经常被调用，因此这两个函数中应使用更为简单、高效的代码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7" y="3352800"/>
            <a:ext cx="828873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9160F-D4B9-4EAE-88A6-62AF235EA868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4.1</a:t>
            </a:r>
            <a:r>
              <a:rPr lang="zh-CN" altLang="en-US" sz="4000" dirty="0" smtClean="0">
                <a:latin typeface="楷体_GB2312" pitchFamily="49" charset="-122"/>
              </a:rPr>
              <a:t> 程序生命周期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181600" cy="5140325"/>
          </a:xfrm>
        </p:spPr>
        <p:txBody>
          <a:bodyPr/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系统的进程优先级</a:t>
            </a:r>
            <a:r>
              <a:rPr lang="zh-CN" altLang="en-US" sz="2800" dirty="0" smtClean="0"/>
              <a:t>从高到低分别为：</a:t>
            </a:r>
          </a:p>
          <a:p>
            <a:pPr lvl="1"/>
            <a:r>
              <a:rPr lang="zh-CN" altLang="en-US" sz="2800" dirty="0" smtClean="0"/>
              <a:t>前台进程</a:t>
            </a:r>
          </a:p>
          <a:p>
            <a:pPr lvl="1"/>
            <a:r>
              <a:rPr lang="zh-CN" altLang="en-US" sz="2800" dirty="0" smtClean="0"/>
              <a:t>可见进程</a:t>
            </a:r>
          </a:p>
          <a:p>
            <a:pPr lvl="1"/>
            <a:r>
              <a:rPr lang="zh-CN" altLang="en-US" sz="2800" dirty="0" smtClean="0"/>
              <a:t>服务进程</a:t>
            </a:r>
          </a:p>
          <a:p>
            <a:pPr lvl="1"/>
            <a:r>
              <a:rPr lang="zh-CN" altLang="en-US" sz="2800" dirty="0" smtClean="0"/>
              <a:t>后台进程</a:t>
            </a:r>
          </a:p>
          <a:p>
            <a:pPr lvl="1"/>
            <a:r>
              <a:rPr lang="zh-CN" altLang="en-US" sz="2800" dirty="0" smtClean="0"/>
              <a:t>空进程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1480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A090-D614-4595-802A-56565E84E405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609600"/>
          </a:xfrm>
        </p:spPr>
        <p:txBody>
          <a:bodyPr/>
          <a:lstStyle/>
          <a:p>
            <a:r>
              <a:rPr lang="zh-CN" altLang="en-US" sz="3200" dirty="0" smtClean="0"/>
              <a:t>生命周期示例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61160"/>
            <a:ext cx="2971800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9B424-E13F-490D-BEE6-5520CDBFB4E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153400" cy="3810000"/>
          </a:xfrm>
        </p:spPr>
        <p:txBody>
          <a:bodyPr/>
          <a:lstStyle/>
          <a:p>
            <a:r>
              <a:rPr lang="en-US" altLang="zh-CN" sz="3200" dirty="0" err="1" smtClean="0"/>
              <a:t>LogCat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是用来获取系统日志信息的工具，并可以将这些信息显示在开发环境中。</a:t>
            </a:r>
            <a:endParaRPr lang="en-US" altLang="zh-CN" sz="2800" dirty="0" smtClean="0"/>
          </a:p>
          <a:p>
            <a:pPr lvl="1"/>
            <a:r>
              <a:rPr lang="en-US" altLang="zh-CN" sz="2800" dirty="0" err="1"/>
              <a:t>LogCat</a:t>
            </a:r>
            <a:r>
              <a:rPr lang="zh-CN" altLang="en-US" sz="2800" dirty="0" smtClean="0"/>
              <a:t>能够捕获的信息包括虚拟机产生的信息、进程信息、</a:t>
            </a:r>
            <a:r>
              <a:rPr lang="en-US" altLang="zh-CN" sz="2800" dirty="0" err="1" smtClean="0"/>
              <a:t>ActivityManager</a:t>
            </a:r>
            <a:r>
              <a:rPr lang="zh-CN" altLang="en-US" sz="2800" dirty="0" smtClean="0"/>
              <a:t>信息、</a:t>
            </a:r>
            <a:r>
              <a:rPr lang="en-US" altLang="zh-CN" sz="2800" dirty="0" err="1" smtClean="0"/>
              <a:t>PackagerManager</a:t>
            </a:r>
            <a:r>
              <a:rPr lang="zh-CN" altLang="en-US" sz="2800" dirty="0" smtClean="0"/>
              <a:t>信息、</a:t>
            </a:r>
            <a:r>
              <a:rPr lang="en-US" altLang="zh-CN" sz="2800" dirty="0" err="1" smtClean="0"/>
              <a:t>Homeloader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信息、</a:t>
            </a:r>
            <a:r>
              <a:rPr lang="en-US" altLang="zh-CN" sz="2800" dirty="0" err="1" smtClean="0"/>
              <a:t>WindowsManager</a:t>
            </a:r>
            <a:r>
              <a:rPr lang="zh-CN" altLang="en-US" sz="2800" dirty="0" smtClean="0"/>
              <a:t>信息、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运行时信息和应用程序信息等。</a:t>
            </a:r>
            <a:endParaRPr lang="zh-CN" alt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35335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D6217-799E-40BA-AF65-C0F505D55C77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err="1" smtClean="0"/>
              <a:t>LogCat</a:t>
            </a:r>
            <a:endParaRPr lang="en-US" altLang="zh-CN" sz="32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主要有五种不同类型</a:t>
            </a:r>
            <a:r>
              <a:rPr lang="zh-CN" altLang="en-US" sz="2800" dirty="0" smtClean="0"/>
              <a:t>的日志信息，级别从上往下依次增高。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[V]</a:t>
            </a:r>
            <a:r>
              <a:rPr lang="zh-CN" altLang="en-US" sz="2800" dirty="0" smtClean="0"/>
              <a:t>：详细（</a:t>
            </a:r>
            <a:r>
              <a:rPr lang="en-US" altLang="zh-CN" sz="2800" dirty="0" smtClean="0"/>
              <a:t>Verbose</a:t>
            </a:r>
            <a:r>
              <a:rPr lang="zh-CN" altLang="en-US" sz="2800" dirty="0" smtClean="0"/>
              <a:t>）信息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[D]</a:t>
            </a:r>
            <a:r>
              <a:rPr lang="zh-CN" altLang="en-US" sz="2800" dirty="0" smtClean="0"/>
              <a:t>：调试（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）信息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[I]</a:t>
            </a:r>
            <a:r>
              <a:rPr lang="zh-CN" altLang="en-US" sz="2800" dirty="0" smtClean="0"/>
              <a:t>：通告（</a:t>
            </a:r>
            <a:r>
              <a:rPr lang="en-US" altLang="zh-CN" sz="2800" dirty="0" smtClean="0"/>
              <a:t>Info</a:t>
            </a:r>
            <a:r>
              <a:rPr lang="zh-CN" altLang="en-US" sz="2800" dirty="0" smtClean="0"/>
              <a:t>）信息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[W]</a:t>
            </a:r>
            <a:r>
              <a:rPr lang="zh-CN" altLang="en-US" sz="2800" dirty="0" smtClean="0"/>
              <a:t>：警告（</a:t>
            </a:r>
            <a:r>
              <a:rPr lang="en-US" altLang="zh-CN" sz="2800" dirty="0" smtClean="0"/>
              <a:t>Warning</a:t>
            </a:r>
            <a:r>
              <a:rPr lang="zh-CN" altLang="en-US" sz="2800" dirty="0" smtClean="0"/>
              <a:t>）信息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[E]</a:t>
            </a:r>
            <a:r>
              <a:rPr lang="zh-CN" altLang="en-US" sz="2800" dirty="0" smtClean="0"/>
              <a:t>：错误（</a:t>
            </a:r>
            <a:r>
              <a:rPr lang="en-US" altLang="zh-CN" sz="2800" dirty="0" smtClean="0"/>
              <a:t>Error</a:t>
            </a:r>
            <a:r>
              <a:rPr lang="zh-CN" altLang="en-US" sz="2800" dirty="0" smtClean="0"/>
              <a:t>）信息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32379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2DA19-D52C-4B0A-932A-B66998D6812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4495800"/>
          </a:xfrm>
        </p:spPr>
        <p:txBody>
          <a:bodyPr/>
          <a:lstStyle/>
          <a:p>
            <a:r>
              <a:rPr lang="en-US" altLang="zh-CN" sz="3200" dirty="0" err="1" smtClean="0"/>
              <a:t>LogCat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使用方法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引入</a:t>
            </a:r>
            <a:r>
              <a:rPr lang="en-US" altLang="zh-CN" sz="2800" dirty="0" err="1" smtClean="0"/>
              <a:t>android.util.Log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Log.v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altLang="zh-CN" sz="2800" dirty="0" err="1" smtClean="0"/>
              <a:t>Log.d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altLang="zh-CN" sz="2800" dirty="0" err="1" smtClean="0"/>
              <a:t>Log.i</a:t>
            </a:r>
            <a:r>
              <a:rPr lang="en-US" altLang="zh-CN" sz="2800" dirty="0" smtClean="0"/>
              <a:t>() 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Log.w</a:t>
            </a:r>
            <a:r>
              <a:rPr lang="en-US" altLang="zh-CN" sz="2800" dirty="0" smtClean="0"/>
              <a:t>() 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 </a:t>
            </a:r>
            <a:r>
              <a:rPr lang="en-US" altLang="zh-CN" sz="2800" dirty="0" err="1" smtClean="0"/>
              <a:t>Log.e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五个函数在程序中设置“日志点”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当程序运行到“日志点”时，应用程序的日志信息便被发送到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中，判断“日志点”信息与预期的内容是否一致，进而判断程序是否存在问题</a:t>
            </a:r>
            <a:endParaRPr lang="en-US" altLang="zh-CN" sz="2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5841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14FE0-AE95-4B05-8A02-198F8F1205A5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153400" cy="1600199"/>
          </a:xfrm>
        </p:spPr>
        <p:txBody>
          <a:bodyPr/>
          <a:lstStyle/>
          <a:p>
            <a:r>
              <a:rPr lang="en-US" altLang="zh-CN" sz="3200" dirty="0" err="1" smtClean="0"/>
              <a:t>LogCat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点击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底部工具</a:t>
            </a:r>
            <a:r>
              <a:rPr lang="zh-CN" altLang="en-US" sz="2800" dirty="0"/>
              <a:t>条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Android Monitor</a:t>
            </a:r>
            <a:r>
              <a:rPr lang="zh-CN" altLang="en-US" sz="2800" dirty="0" smtClean="0"/>
              <a:t>打开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窗口</a:t>
            </a:r>
            <a:endParaRPr lang="en-US" altLang="zh-CN" sz="28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77200" cy="37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1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2EC62-FC00-4762-9BC0-B8334367EE22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2743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err="1" smtClean="0"/>
              <a:t>LogCat</a:t>
            </a:r>
            <a:endParaRPr lang="en-US" altLang="zh-CN" sz="3200" dirty="0" smtClean="0"/>
          </a:p>
          <a:p>
            <a:pPr lvl="1">
              <a:spcBef>
                <a:spcPts val="0"/>
              </a:spcBef>
            </a:pP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提供了过滤功能，可以</a:t>
            </a:r>
            <a:r>
              <a:rPr lang="zh-CN" altLang="en-US" sz="2800" dirty="0"/>
              <a:t>根据日志信息的标签（</a:t>
            </a:r>
            <a:r>
              <a:rPr lang="en-US" altLang="zh-CN" sz="2800" dirty="0"/>
              <a:t>Tag</a:t>
            </a:r>
            <a:r>
              <a:rPr lang="zh-CN" altLang="en-US" sz="2800" dirty="0"/>
              <a:t>）、内容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Message</a:t>
            </a:r>
            <a:r>
              <a:rPr lang="zh-CN" altLang="en-US" sz="2800" dirty="0" smtClean="0"/>
              <a:t>）和等级</a:t>
            </a:r>
            <a:r>
              <a:rPr lang="zh-CN" altLang="en-US" sz="2800" dirty="0"/>
              <a:t>（</a:t>
            </a:r>
            <a:r>
              <a:rPr lang="en-US" altLang="zh-CN" sz="2800" dirty="0"/>
              <a:t>Level</a:t>
            </a:r>
            <a:r>
              <a:rPr lang="zh-CN" altLang="en-US" sz="2800" dirty="0" smtClean="0"/>
              <a:t>）以及程序包</a:t>
            </a:r>
            <a:r>
              <a:rPr lang="zh-CN" altLang="en-US" sz="2800" dirty="0"/>
              <a:t>名称（</a:t>
            </a:r>
            <a:r>
              <a:rPr lang="en-US" altLang="zh-CN" sz="2800" dirty="0"/>
              <a:t>Application Name</a:t>
            </a:r>
            <a:r>
              <a:rPr lang="zh-CN" altLang="en-US" sz="2800" dirty="0" smtClean="0"/>
              <a:t>）和产生</a:t>
            </a:r>
            <a:r>
              <a:rPr lang="zh-CN" altLang="en-US" sz="2800" dirty="0"/>
              <a:t>日志的进程编号（</a:t>
            </a:r>
            <a:r>
              <a:rPr lang="en-US" altLang="zh-CN" sz="2800" dirty="0" smtClean="0"/>
              <a:t>PID</a:t>
            </a:r>
            <a:r>
              <a:rPr lang="zh-CN" altLang="en-US" sz="2800" dirty="0" smtClean="0"/>
              <a:t>），</a:t>
            </a:r>
            <a:r>
              <a:rPr lang="zh-CN" altLang="en-US" sz="2800" dirty="0"/>
              <a:t>对显示的</a:t>
            </a:r>
            <a:r>
              <a:rPr lang="zh-CN" altLang="en-US" sz="2800" dirty="0" smtClean="0"/>
              <a:t>日志信息进行过滤。</a:t>
            </a:r>
            <a:endParaRPr lang="en-US" altLang="zh-CN" sz="28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657601"/>
            <a:ext cx="4648200" cy="284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7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68FC7-B22E-488F-ACC5-10057A78E19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209800"/>
          </a:xfrm>
        </p:spPr>
        <p:txBody>
          <a:bodyPr/>
          <a:lstStyle/>
          <a:p>
            <a:r>
              <a:rPr lang="zh-CN" altLang="en-US" sz="3200" dirty="0" smtClean="0"/>
              <a:t>全生命周期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启动程序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按下模拟器的“返回键”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中的输出结果并记录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079625"/>
            <a:ext cx="5429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FF6EE-0FE3-459E-A278-D5BC9A28B58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057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 smtClean="0"/>
              <a:t>全生命周期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函数的调用顺序：</a:t>
            </a:r>
            <a:endParaRPr lang="en-US" altLang="zh-CN" sz="2800" dirty="0" smtClean="0"/>
          </a:p>
          <a:p>
            <a:pPr marL="671512" lvl="2" indent="0">
              <a:spcBef>
                <a:spcPts val="600"/>
              </a:spcBef>
              <a:buNone/>
            </a:pP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 -&gt; </a:t>
            </a:r>
            <a:r>
              <a:rPr lang="en-US" altLang="zh-CN" sz="2800" dirty="0" err="1" smtClean="0"/>
              <a:t>onStart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onResume</a:t>
            </a:r>
            <a:r>
              <a:rPr lang="en-US" altLang="zh-CN" sz="2800" dirty="0"/>
              <a:t> -&gt; </a:t>
            </a:r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 smtClean="0"/>
              <a:t>onStop</a:t>
            </a:r>
            <a:r>
              <a:rPr lang="en-US" altLang="zh-CN" sz="2800" dirty="0"/>
              <a:t> -&gt; </a:t>
            </a:r>
            <a:r>
              <a:rPr lang="en-US" altLang="zh-CN" sz="2800" dirty="0" err="1" smtClean="0"/>
              <a:t>onDestroy</a:t>
            </a:r>
            <a:endParaRPr lang="zh-CN" altLang="zh-CN" sz="2800" dirty="0" smtClean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1987"/>
            <a:ext cx="80772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68FC7-B22E-488F-ACC5-10057A78E19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743200"/>
          </a:xfrm>
        </p:spPr>
        <p:txBody>
          <a:bodyPr/>
          <a:lstStyle/>
          <a:p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启动程序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按下模拟器的“概览键”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在概览界面选择回到原程序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中的输出结果并记录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098566"/>
            <a:ext cx="485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46976-52E7-4836-864C-E661DFC42BC3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函数的调用顺序：</a:t>
            </a:r>
            <a:endParaRPr lang="en-US" altLang="zh-CN" sz="2400" dirty="0" smtClean="0"/>
          </a:p>
          <a:p>
            <a:pPr marL="671512" lvl="2" indent="0">
              <a:spcBef>
                <a:spcPts val="600"/>
              </a:spcBef>
              <a:buNone/>
            </a:pPr>
            <a:r>
              <a:rPr lang="en-US" altLang="zh-CN" sz="2800" dirty="0" err="1"/>
              <a:t>onCreate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onStart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onResume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onPause</a:t>
            </a:r>
            <a:r>
              <a:rPr lang="en-US" altLang="zh-CN" sz="2800" dirty="0"/>
              <a:t> -&gt; </a:t>
            </a:r>
            <a:r>
              <a:rPr lang="en-US" altLang="zh-CN" sz="2800" dirty="0" err="1" smtClean="0"/>
              <a:t>onSaveInstanceState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 smtClean="0"/>
              <a:t>onStop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 smtClean="0"/>
              <a:t>onRestart</a:t>
            </a:r>
            <a:r>
              <a:rPr lang="en-US" altLang="zh-CN" sz="2800" dirty="0" smtClean="0"/>
              <a:t> -&gt; </a:t>
            </a:r>
            <a:r>
              <a:rPr lang="en-US" altLang="zh-CN" sz="2800" dirty="0" err="1"/>
              <a:t>onStart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-&gt; </a:t>
            </a:r>
            <a:r>
              <a:rPr lang="en-US" altLang="zh-CN" sz="2800" dirty="0" err="1"/>
              <a:t>onResume</a:t>
            </a:r>
            <a:r>
              <a:rPr lang="en-US" altLang="zh-CN" sz="2800" dirty="0"/>
              <a:t> </a:t>
            </a:r>
            <a:endParaRPr lang="zh-CN" altLang="zh-CN" sz="2800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6787"/>
            <a:ext cx="80772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E2AA0-5C45-4D56-ACEB-AFDD33531B94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Arial" charset="0"/>
              </a:rPr>
              <a:t>4.1</a:t>
            </a:r>
            <a:r>
              <a:rPr lang="zh-CN" altLang="en-US" sz="4000" smtClean="0">
                <a:latin typeface="楷体_GB2312" pitchFamily="49" charset="-122"/>
              </a:rPr>
              <a:t> 程序生命周期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前台进程</a:t>
            </a:r>
          </a:p>
          <a:p>
            <a:pPr marL="723900" lvl="1" indent="-379413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进程中的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正在与用户进行交互</a:t>
            </a:r>
            <a:endParaRPr lang="en-US" altLang="zh-CN" sz="2800" dirty="0" smtClean="0"/>
          </a:p>
          <a:p>
            <a:pPr marL="723900" lvl="1" indent="-379413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进程中的组件被前台进程调用或者正在执行生命周期中的回调函数，如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可见</a:t>
            </a:r>
            <a:r>
              <a:rPr lang="zh-CN" altLang="en-US" sz="3200" dirty="0"/>
              <a:t>进程</a:t>
            </a:r>
            <a:endParaRPr lang="en-US" altLang="zh-CN" sz="3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进程</a:t>
            </a:r>
            <a:r>
              <a:rPr lang="zh-CN" altLang="en-US" sz="2800" dirty="0" smtClean="0"/>
              <a:t>的界面</a:t>
            </a:r>
            <a:r>
              <a:rPr lang="zh-CN" altLang="en-US" sz="2800" dirty="0"/>
              <a:t>能够被用户</a:t>
            </a:r>
            <a:r>
              <a:rPr lang="zh-CN" altLang="en-US" sz="2800" dirty="0" smtClean="0"/>
              <a:t>看见但不与</a:t>
            </a:r>
            <a:r>
              <a:rPr lang="zh-CN" altLang="en-US" sz="2800" dirty="0"/>
              <a:t>用户</a:t>
            </a:r>
            <a:r>
              <a:rPr lang="zh-CN" altLang="en-US" sz="2800" dirty="0" smtClean="0"/>
              <a:t>交互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进程中的组件被可见进程调用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68FC7-B22E-488F-ACC5-10057A78E19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、启动程序后，按下“</a:t>
            </a:r>
            <a:r>
              <a:rPr lang="en-US" altLang="zh-CN" sz="2800" dirty="0" smtClean="0">
                <a:solidFill>
                  <a:srgbClr val="000000"/>
                </a:solidFill>
              </a:rPr>
              <a:t>HOME</a:t>
            </a:r>
            <a:r>
              <a:rPr lang="zh-CN" altLang="en-US" sz="2800" dirty="0" smtClean="0">
                <a:solidFill>
                  <a:srgbClr val="000000"/>
                </a:solidFill>
              </a:rPr>
              <a:t>键”     ，再回到原程序，观察函数调用情况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2</a:t>
            </a:r>
            <a:r>
              <a:rPr lang="zh-CN" altLang="en-US" sz="2800" dirty="0">
                <a:solidFill>
                  <a:srgbClr val="000000"/>
                </a:solidFill>
              </a:rPr>
              <a:t>、启动程序后，按下</a:t>
            </a:r>
            <a:r>
              <a:rPr lang="zh-CN" altLang="en-US" sz="2800" dirty="0" smtClean="0">
                <a:solidFill>
                  <a:srgbClr val="000000"/>
                </a:solidFill>
              </a:rPr>
              <a:t>“电源键”    ，再</a:t>
            </a:r>
            <a:r>
              <a:rPr lang="zh-CN" altLang="en-US" sz="2800" dirty="0">
                <a:solidFill>
                  <a:srgbClr val="000000"/>
                </a:solidFill>
              </a:rPr>
              <a:t>次</a:t>
            </a:r>
            <a:r>
              <a:rPr lang="zh-CN" altLang="en-US" sz="2800" dirty="0" smtClean="0">
                <a:solidFill>
                  <a:srgbClr val="000000"/>
                </a:solidFill>
              </a:rPr>
              <a:t>按下</a:t>
            </a:r>
            <a:r>
              <a:rPr lang="zh-CN" altLang="en-US" sz="2800" dirty="0">
                <a:solidFill>
                  <a:srgbClr val="000000"/>
                </a:solidFill>
              </a:rPr>
              <a:t>“电源键”回到原程序，观察函数调用情况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思考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/>
              <a:t>什么情况下会调用</a:t>
            </a:r>
            <a:r>
              <a:rPr lang="en-US" altLang="zh-CN" sz="2800" dirty="0" err="1" smtClean="0"/>
              <a:t>onSaveInstanceState</a:t>
            </a:r>
            <a:r>
              <a:rPr lang="zh-CN" altLang="en-US" sz="2800" dirty="0" smtClean="0"/>
              <a:t>？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cs typeface="+mn-cs"/>
              </a:rPr>
              <a:t>   2</a:t>
            </a:r>
            <a:r>
              <a:rPr lang="zh-CN" altLang="en-US" sz="2800" dirty="0" smtClean="0">
                <a:solidFill>
                  <a:srgbClr val="000000"/>
                </a:solidFill>
                <a:cs typeface="+mn-cs"/>
              </a:rPr>
              <a:t>、为什么</a:t>
            </a:r>
            <a:r>
              <a:rPr lang="en-US" altLang="zh-CN" sz="2800" dirty="0" err="1" smtClean="0">
                <a:solidFill>
                  <a:srgbClr val="000000"/>
                </a:solidFill>
                <a:cs typeface="+mn-cs"/>
              </a:rPr>
              <a:t>onPause</a:t>
            </a:r>
            <a:r>
              <a:rPr lang="zh-CN" altLang="en-US" sz="2800" dirty="0" smtClean="0">
                <a:solidFill>
                  <a:srgbClr val="000000"/>
                </a:solidFill>
                <a:cs typeface="+mn-cs"/>
              </a:rPr>
              <a:t>适合于保存持久化数据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而</a:t>
            </a:r>
            <a:r>
              <a:rPr lang="en-US" altLang="zh-CN" sz="2800" dirty="0" err="1" smtClean="0"/>
              <a:t>onSaveInstanceState</a:t>
            </a:r>
            <a:r>
              <a:rPr lang="zh-CN" altLang="en-US" sz="2800" dirty="0" smtClean="0"/>
              <a:t>适合于保存临时信息</a:t>
            </a:r>
            <a:r>
              <a:rPr lang="zh-CN" altLang="zh-CN" sz="2800" dirty="0" smtClean="0"/>
              <a:t>？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146300"/>
            <a:ext cx="409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114675"/>
            <a:ext cx="400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8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68FC7-B22E-488F-ACC5-10057A78E19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581399"/>
          </a:xfrm>
        </p:spPr>
        <p:txBody>
          <a:bodyPr/>
          <a:lstStyle/>
          <a:p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开启</a:t>
            </a:r>
            <a:r>
              <a:rPr lang="en-US" altLang="zh-CN" sz="2800" dirty="0" smtClean="0"/>
              <a:t>Settings </a:t>
            </a:r>
            <a:r>
              <a:rPr lang="en-US" altLang="zh-CN" sz="2800" dirty="0" smtClean="0"/>
              <a:t>-&gt; </a:t>
            </a:r>
            <a:r>
              <a:rPr lang="en-US" altLang="zh-CN" sz="2800" dirty="0"/>
              <a:t>Developer options </a:t>
            </a:r>
            <a:r>
              <a:rPr lang="en-US" altLang="zh-CN" sz="2800" dirty="0" smtClean="0"/>
              <a:t>-&gt;  </a:t>
            </a:r>
            <a:r>
              <a:rPr lang="en-US" altLang="zh-CN" sz="2800" dirty="0"/>
              <a:t>Don’t keep </a:t>
            </a:r>
            <a:r>
              <a:rPr lang="en-US" altLang="zh-CN" sz="2800" dirty="0" smtClean="0"/>
              <a:t>activities</a:t>
            </a:r>
            <a:r>
              <a:rPr lang="zh-CN" altLang="en-US" sz="2800" dirty="0" smtClean="0"/>
              <a:t>选项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启动程序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按下模拟器的“概览键”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在概览界面选择回到原程序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LogCat</a:t>
            </a:r>
            <a:r>
              <a:rPr lang="zh-CN" altLang="en-US" sz="2800" dirty="0" smtClean="0"/>
              <a:t>中的输出结果并记录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48000"/>
            <a:ext cx="485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3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46976-52E7-4836-864C-E661DFC42BC3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9006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函数的调用顺序：</a:t>
            </a:r>
            <a:endParaRPr lang="en-US" altLang="zh-CN" sz="2400" dirty="0" smtClean="0"/>
          </a:p>
          <a:p>
            <a:pPr marL="671512" lvl="2" indent="0">
              <a:spcBef>
                <a:spcPts val="600"/>
              </a:spcBef>
              <a:buNone/>
            </a:pPr>
            <a:r>
              <a:rPr lang="en-US" altLang="zh-CN" sz="2800" dirty="0" err="1"/>
              <a:t>onCreate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onStart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onResume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onPause</a:t>
            </a:r>
            <a:r>
              <a:rPr lang="en-US" altLang="zh-CN" sz="2800" dirty="0"/>
              <a:t> -&gt; </a:t>
            </a:r>
            <a:r>
              <a:rPr lang="en-US" altLang="zh-CN" sz="2800" dirty="0" err="1" smtClean="0"/>
              <a:t>onSaveInstanceState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 smtClean="0"/>
              <a:t>onStop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/>
              <a:t>onDestroy</a:t>
            </a:r>
            <a:r>
              <a:rPr lang="en-US" altLang="zh-CN" sz="2800" dirty="0"/>
              <a:t> -&gt; 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/>
              <a:t>onStart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onRestoreInstanceState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-&gt; </a:t>
            </a:r>
            <a:r>
              <a:rPr lang="en-US" altLang="zh-CN" sz="2800" dirty="0" err="1" smtClean="0"/>
              <a:t>onResume</a:t>
            </a:r>
            <a:r>
              <a:rPr lang="en-US" altLang="zh-CN" sz="2800" dirty="0" smtClean="0"/>
              <a:t> </a:t>
            </a:r>
            <a:endParaRPr lang="zh-CN" altLang="zh-CN" sz="2800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1217"/>
            <a:ext cx="7239000" cy="266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68FC7-B22E-488F-ACC5-10057A78E19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4.3</a:t>
            </a:r>
            <a:r>
              <a:rPr lang="zh-CN" altLang="en-US" sz="3800" dirty="0" smtClean="0">
                <a:latin typeface="楷体_GB2312" pitchFamily="49" charset="-122"/>
              </a:rPr>
              <a:t> </a:t>
            </a:r>
            <a:r>
              <a:rPr lang="en-US" altLang="zh-CN" sz="3800" dirty="0" smtClean="0">
                <a:latin typeface="Arial" charset="0"/>
              </a:rPr>
              <a:t>Activity</a:t>
            </a:r>
            <a:r>
              <a:rPr lang="zh-CN" altLang="en-US" sz="3800" dirty="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19600"/>
          </a:xfrm>
        </p:spPr>
        <p:txBody>
          <a:bodyPr/>
          <a:lstStyle/>
          <a:p>
            <a:r>
              <a:rPr lang="zh-CN" altLang="en-US" sz="3200" dirty="0" smtClean="0"/>
              <a:t>可视生命周期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、启动程序后，按下“左旋转键”    ，再回到原程序，观察函数调用情况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2</a:t>
            </a:r>
            <a:r>
              <a:rPr lang="zh-CN" altLang="en-US" sz="2800" dirty="0">
                <a:solidFill>
                  <a:srgbClr val="000000"/>
                </a:solidFill>
              </a:rPr>
              <a:t>、启动程序后，按下</a:t>
            </a:r>
            <a:r>
              <a:rPr lang="zh-CN" altLang="en-US" sz="2800" dirty="0" smtClean="0">
                <a:solidFill>
                  <a:srgbClr val="000000"/>
                </a:solidFill>
              </a:rPr>
              <a:t>“右旋转键”    ，</a:t>
            </a:r>
            <a:r>
              <a:rPr lang="zh-CN" altLang="en-US" sz="2800" dirty="0">
                <a:solidFill>
                  <a:srgbClr val="000000"/>
                </a:solidFill>
              </a:rPr>
              <a:t>再回到原程序，观察函数调用情况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思考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err="1" smtClean="0"/>
              <a:t>onRestoreInstanceState</a:t>
            </a:r>
            <a:r>
              <a:rPr lang="zh-CN" altLang="en-US" sz="2800" dirty="0" smtClean="0"/>
              <a:t>在什么情况下会调用？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81225"/>
            <a:ext cx="371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124200"/>
            <a:ext cx="4095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1D85A-5A3C-4F20-B187-77DD6ED5238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4.1</a:t>
            </a:r>
            <a:r>
              <a:rPr lang="zh-CN" altLang="en-US" sz="3800" smtClean="0">
                <a:latin typeface="楷体_GB2312" pitchFamily="49" charset="-122"/>
              </a:rPr>
              <a:t> 程序生命周期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服务进程</a:t>
            </a:r>
            <a:endParaRPr lang="en-US" altLang="zh-CN" sz="3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进程包含</a:t>
            </a:r>
            <a:r>
              <a:rPr lang="zh-CN" altLang="en-US" sz="2800" dirty="0" smtClean="0"/>
              <a:t>已启动的服务</a:t>
            </a:r>
            <a:endParaRPr lang="en-US" altLang="zh-CN" sz="2800" dirty="0"/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CC9900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后台进程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3B812F"/>
              </a:buClr>
            </a:pPr>
            <a:r>
              <a:rPr lang="zh-CN" altLang="en-US" sz="2800" dirty="0" smtClean="0"/>
              <a:t>进程</a:t>
            </a:r>
            <a:r>
              <a:rPr lang="zh-CN" altLang="en-US" sz="2800" dirty="0" smtClean="0">
                <a:solidFill>
                  <a:srgbClr val="000000"/>
                </a:solidFill>
              </a:rPr>
              <a:t>不</a:t>
            </a:r>
            <a:r>
              <a:rPr lang="zh-CN" altLang="en-US" sz="2800" dirty="0">
                <a:solidFill>
                  <a:srgbClr val="000000"/>
                </a:solidFill>
              </a:rPr>
              <a:t>包含任何</a:t>
            </a:r>
            <a:r>
              <a:rPr lang="zh-CN" altLang="en-US" sz="2800" dirty="0" smtClean="0">
                <a:solidFill>
                  <a:srgbClr val="000000"/>
                </a:solidFill>
              </a:rPr>
              <a:t>已启动</a:t>
            </a:r>
            <a:r>
              <a:rPr lang="zh-CN" altLang="en-US" sz="2800" dirty="0">
                <a:solidFill>
                  <a:srgbClr val="000000"/>
                </a:solidFill>
              </a:rPr>
              <a:t>的服务，而且没有任何用户可见的</a:t>
            </a:r>
            <a:r>
              <a:rPr lang="en-US" altLang="zh-CN" sz="2800" dirty="0" smtClean="0">
                <a:solidFill>
                  <a:srgbClr val="000000"/>
                </a:solidFill>
              </a:rPr>
              <a:t>Activity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CC9900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空进程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进程不包含任何活跃的组件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E42C-C517-4285-B879-C1D2F43BC45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4.1</a:t>
            </a:r>
            <a:r>
              <a:rPr lang="zh-CN" altLang="en-US" sz="3800" smtClean="0">
                <a:latin typeface="楷体_GB2312" pitchFamily="49" charset="-122"/>
              </a:rPr>
              <a:t> 程序生命周期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7315200" cy="2514600"/>
          </a:xfrm>
        </p:spPr>
        <p:txBody>
          <a:bodyPr/>
          <a:lstStyle/>
          <a:p>
            <a:r>
              <a:rPr lang="zh-CN" altLang="en-US" sz="3200" dirty="0" smtClean="0"/>
              <a:t>优先级决定与变化规则</a:t>
            </a:r>
            <a:endParaRPr lang="en-US" altLang="zh-CN" sz="3200" dirty="0" smtClean="0"/>
          </a:p>
          <a:p>
            <a:pPr marL="803275" lvl="3" indent="-355600"/>
            <a:r>
              <a:rPr lang="zh-CN" altLang="en-US" sz="2800" dirty="0" smtClean="0"/>
              <a:t>进程的优先级取决于进程的所有组件中的</a:t>
            </a:r>
            <a:r>
              <a:rPr lang="zh-CN" altLang="en-US" sz="2800" dirty="0" smtClean="0">
                <a:solidFill>
                  <a:srgbClr val="FF0000"/>
                </a:solidFill>
              </a:rPr>
              <a:t>优先级最高</a:t>
            </a:r>
            <a:r>
              <a:rPr lang="zh-CN" altLang="en-US" sz="2800" dirty="0" smtClean="0"/>
              <a:t>的部分</a:t>
            </a:r>
            <a:endParaRPr lang="en-US" altLang="zh-CN" sz="2800" dirty="0" smtClean="0"/>
          </a:p>
          <a:p>
            <a:pPr marL="803275" lvl="3" indent="-355600"/>
            <a:r>
              <a:rPr lang="zh-CN" altLang="en-US" sz="2800" dirty="0" smtClean="0"/>
              <a:t>进程的优先级会根据与其他进程的</a:t>
            </a:r>
            <a:r>
              <a:rPr lang="zh-CN" altLang="en-US" sz="2800" dirty="0" smtClean="0">
                <a:solidFill>
                  <a:srgbClr val="FF0000"/>
                </a:solidFill>
              </a:rPr>
              <a:t>依赖关系</a:t>
            </a:r>
            <a:r>
              <a:rPr lang="zh-CN" altLang="en-US" sz="2800" dirty="0" smtClean="0"/>
              <a:t>而变化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2C13-5195-42C8-9385-8D5337E84745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4.2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Android</a:t>
            </a:r>
            <a:r>
              <a:rPr lang="zh-CN" altLang="en-US" sz="3800" smtClean="0">
                <a:latin typeface="楷体_GB2312" pitchFamily="49" charset="-122"/>
              </a:rPr>
              <a:t>组件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zh-CN" sz="3200" dirty="0" smtClean="0"/>
              <a:t>Android</a:t>
            </a:r>
            <a:r>
              <a:rPr lang="zh-CN" altLang="en-US" sz="3200" dirty="0" smtClean="0"/>
              <a:t>系统的四大</a:t>
            </a:r>
            <a:r>
              <a:rPr lang="zh-CN" altLang="fr-FR" sz="3200" dirty="0" smtClean="0"/>
              <a:t>组件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Activity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程序的呈现层，显示可视化的用户界面，并接收与用户交互所产生的界面事件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应用程序可以包含一个或多个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，一般需要指定一个程序启动时显示的</a:t>
            </a:r>
            <a:r>
              <a:rPr lang="en-US" altLang="zh-CN" sz="2800" dirty="0" smtClean="0"/>
              <a:t>Activity</a:t>
            </a:r>
            <a:endParaRPr lang="en-US" altLang="zh-CN" dirty="0" smtClean="0"/>
          </a:p>
          <a:p>
            <a:pPr lvl="1">
              <a:buClr>
                <a:srgbClr val="3B812F"/>
              </a:buClr>
            </a:pPr>
            <a:r>
              <a:rPr lang="en-US" altLang="zh-CN" sz="2800" dirty="0" err="1">
                <a:solidFill>
                  <a:srgbClr val="000000"/>
                </a:solidFill>
              </a:rPr>
              <a:t>BroadcastReceiver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2">
              <a:buClr>
                <a:srgbClr val="CC99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用来接收广播消息的组件，不包含任何用户界面，可以通过启动</a:t>
            </a:r>
            <a:r>
              <a:rPr lang="en-US" altLang="zh-CN" sz="2800" dirty="0">
                <a:solidFill>
                  <a:srgbClr val="000000"/>
                </a:solidFill>
              </a:rPr>
              <a:t>Activity</a:t>
            </a:r>
            <a:r>
              <a:rPr lang="zh-CN" altLang="en-US" sz="2800" dirty="0">
                <a:solidFill>
                  <a:srgbClr val="000000"/>
                </a:solidFill>
              </a:rPr>
              <a:t>或者</a:t>
            </a:r>
            <a:r>
              <a:rPr lang="en-US" altLang="zh-CN" sz="2800" dirty="0">
                <a:solidFill>
                  <a:srgbClr val="000000"/>
                </a:solidFill>
              </a:rPr>
              <a:t>Notification</a:t>
            </a:r>
            <a:r>
              <a:rPr lang="zh-CN" altLang="en-US" sz="2800" dirty="0">
                <a:solidFill>
                  <a:srgbClr val="000000"/>
                </a:solidFill>
              </a:rPr>
              <a:t>通知用户</a:t>
            </a:r>
            <a:r>
              <a:rPr lang="zh-CN" altLang="en-US" sz="2800" dirty="0" smtClean="0">
                <a:solidFill>
                  <a:srgbClr val="000000"/>
                </a:solidFill>
              </a:rPr>
              <a:t>接收重要的信息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A1765-52E7-4ADB-8E9B-D364BAACB29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4.2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Android</a:t>
            </a:r>
            <a:r>
              <a:rPr lang="zh-CN" altLang="en-US" sz="3800" smtClean="0">
                <a:latin typeface="楷体_GB2312" pitchFamily="49" charset="-122"/>
              </a:rPr>
              <a:t>组件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altLang="zh-CN" sz="3200" dirty="0" smtClean="0"/>
              <a:t>Android</a:t>
            </a:r>
            <a:r>
              <a:rPr lang="zh-CN" altLang="en-US" sz="3200" dirty="0" smtClean="0"/>
              <a:t>系统四大</a:t>
            </a:r>
            <a:r>
              <a:rPr lang="zh-CN" altLang="fr-FR" sz="3200" dirty="0" smtClean="0"/>
              <a:t>组件</a:t>
            </a:r>
          </a:p>
          <a:p>
            <a:pPr lvl="1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Service</a:t>
            </a:r>
          </a:p>
          <a:p>
            <a:pPr lvl="2">
              <a:spcBef>
                <a:spcPts val="0"/>
              </a:spcBef>
              <a:buClr>
                <a:srgbClr val="CC99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</a:rPr>
              <a:t>一般用于没有用户界面，但需要长时间在后台运行的应用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Clr>
                <a:srgbClr val="CC99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可公开</a:t>
            </a:r>
            <a:r>
              <a:rPr lang="en-US" altLang="zh-CN" sz="2800" dirty="0">
                <a:solidFill>
                  <a:srgbClr val="000000"/>
                </a:solidFill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</a:rPr>
              <a:t>的程序接口，供</a:t>
            </a:r>
            <a:r>
              <a:rPr lang="zh-CN" altLang="en-US" sz="2800" dirty="0" smtClean="0">
                <a:solidFill>
                  <a:srgbClr val="000000"/>
                </a:solidFill>
              </a:rPr>
              <a:t>其他程序调用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 smtClean="0"/>
              <a:t>ContentProvider</a:t>
            </a:r>
            <a:endParaRPr lang="en-US" altLang="zh-CN" sz="2800" dirty="0" smtClean="0"/>
          </a:p>
          <a:p>
            <a:pPr lvl="2">
              <a:spcBef>
                <a:spcPts val="0"/>
              </a:spcBef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系统提供的一种标准的共享数据的机制，应用程序可以通过</a:t>
            </a:r>
            <a:r>
              <a:rPr lang="en-US" altLang="zh-CN" sz="2800" dirty="0" err="1" smtClean="0"/>
              <a:t>ContentProvider</a:t>
            </a:r>
            <a:r>
              <a:rPr lang="zh-CN" altLang="en-US" sz="2800" dirty="0" smtClean="0"/>
              <a:t>访问其他程序的私有数据  </a:t>
            </a:r>
            <a:endParaRPr lang="en-US" altLang="zh-CN" sz="2800" dirty="0" smtClean="0"/>
          </a:p>
          <a:p>
            <a:pPr lvl="2">
              <a:spcBef>
                <a:spcPts val="0"/>
              </a:spcBef>
            </a:pPr>
            <a:r>
              <a:rPr lang="en-US" altLang="zh-CN" sz="2800" dirty="0" smtClean="0"/>
              <a:t>Android</a:t>
            </a:r>
            <a:r>
              <a:rPr lang="zh-CN" altLang="zh-CN" sz="2800" dirty="0" smtClean="0"/>
              <a:t>系统内部</a:t>
            </a:r>
            <a:r>
              <a:rPr lang="zh-CN" altLang="en-US" sz="2800" dirty="0" smtClean="0"/>
              <a:t>也</a:t>
            </a:r>
            <a:r>
              <a:rPr lang="zh-CN" altLang="zh-CN" sz="2800" dirty="0" smtClean="0"/>
              <a:t>提供</a:t>
            </a:r>
            <a:r>
              <a:rPr lang="zh-CN" altLang="en-US" sz="2800" dirty="0" smtClean="0"/>
              <a:t>了</a:t>
            </a:r>
            <a:r>
              <a:rPr lang="zh-CN" altLang="zh-CN" sz="2800" dirty="0" smtClean="0"/>
              <a:t>一些内置的</a:t>
            </a:r>
            <a:r>
              <a:rPr lang="en-US" altLang="zh-CN" sz="2800" dirty="0" err="1" smtClean="0"/>
              <a:t>ContentProvider</a:t>
            </a:r>
            <a:r>
              <a:rPr lang="zh-CN" altLang="zh-CN" sz="2800" dirty="0" smtClean="0"/>
              <a:t>，能够为应用程序提供重要的数据信息</a:t>
            </a:r>
            <a:r>
              <a:rPr lang="zh-CN" altLang="en-US" sz="2800" dirty="0" smtClean="0"/>
              <a:t>，比如联系人信息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82023-2A08-4AF7-BE3D-3EE24FEF8AD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4.2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Android</a:t>
            </a:r>
            <a:r>
              <a:rPr lang="zh-CN" altLang="en-US" sz="3800" smtClean="0">
                <a:latin typeface="楷体_GB2312" pitchFamily="49" charset="-122"/>
              </a:rPr>
              <a:t>组件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895600"/>
          </a:xfrm>
        </p:spPr>
        <p:txBody>
          <a:bodyPr/>
          <a:lstStyle/>
          <a:p>
            <a:r>
              <a:rPr lang="zh-CN" altLang="en-US" sz="3200" dirty="0" smtClean="0"/>
              <a:t>组件生命周期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所有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组件都具有自己的生命周期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组件</a:t>
            </a:r>
            <a:r>
              <a:rPr lang="zh-CN" altLang="en-US" sz="2800" dirty="0"/>
              <a:t>的生命周期</a:t>
            </a:r>
            <a:r>
              <a:rPr lang="zh-CN" altLang="en-US" sz="2800" dirty="0" smtClean="0"/>
              <a:t>是从组件建立到组件销毁的整个过程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在生命周期中，组件会在可见、不可见、活动、非活动等状态中不断变化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8A215-8EA1-4F82-9D54-416B25000168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4.3</a:t>
            </a:r>
            <a:r>
              <a:rPr lang="zh-CN" altLang="en-US" sz="3800" smtClean="0">
                <a:latin typeface="楷体_GB2312" pitchFamily="49" charset="-122"/>
              </a:rPr>
              <a:t> </a:t>
            </a:r>
            <a:r>
              <a:rPr lang="en-US" altLang="zh-CN" sz="3800" smtClean="0">
                <a:latin typeface="Arial" charset="0"/>
              </a:rPr>
              <a:t>Activity</a:t>
            </a:r>
            <a:r>
              <a:rPr lang="zh-CN" altLang="en-US" sz="3800" smtClean="0">
                <a:latin typeface="楷体_GB2312" pitchFamily="49" charset="-122"/>
              </a:rPr>
              <a:t>生命周期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生命周期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生命周期指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从启动到销毁的过程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整个生命周期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表现出四种状态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活动状态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位于界面最上层，完全能被用户看到</a:t>
            </a:r>
            <a:r>
              <a:rPr lang="zh-CN" altLang="en-US" sz="2800" dirty="0"/>
              <a:t>，能够与用户进行交互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暂停状态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在界面上被部分遮挡，不位于界面最上层，且</a:t>
            </a:r>
            <a:r>
              <a:rPr lang="zh-CN" altLang="en-US" sz="2800" dirty="0"/>
              <a:t>无法</a:t>
            </a:r>
            <a:r>
              <a:rPr lang="zh-CN" altLang="en-US" sz="2800" dirty="0" smtClean="0"/>
              <a:t>与用户进行交互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停止状态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Activity</a:t>
            </a:r>
            <a:r>
              <a:rPr lang="zh-CN" altLang="en-US" sz="2800" dirty="0"/>
              <a:t>被其他</a:t>
            </a:r>
            <a:r>
              <a:rPr lang="en-US" altLang="zh-CN" sz="2800" dirty="0"/>
              <a:t>Activity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遮挡，在界面上完全不能被用户看到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非活动状态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被用户关闭或被系统终止后则处于非活动状态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18333</TotalTime>
  <Words>1632</Words>
  <Application>Microsoft Office PowerPoint</Application>
  <PresentationFormat>全屏显示(4:3)</PresentationFormat>
  <Paragraphs>236</Paragraphs>
  <Slides>33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Edge</vt:lpstr>
      <vt:lpstr>第4章  Android生命周期</vt:lpstr>
      <vt:lpstr>4.1 程序生命周期</vt:lpstr>
      <vt:lpstr>4.1 程序生命周期</vt:lpstr>
      <vt:lpstr>4.1 程序生命周期</vt:lpstr>
      <vt:lpstr>4.1 程序生命周期</vt:lpstr>
      <vt:lpstr>4.2 Android组件</vt:lpstr>
      <vt:lpstr>4.2 Android组件</vt:lpstr>
      <vt:lpstr>4.2 Android组件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  <vt:lpstr>4.3 Activity生命周期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1149</cp:revision>
  <cp:lastPrinted>1601-01-01T00:00:00Z</cp:lastPrinted>
  <dcterms:created xsi:type="dcterms:W3CDTF">1601-01-01T00:00:00Z</dcterms:created>
  <dcterms:modified xsi:type="dcterms:W3CDTF">2018-09-19T04:48:04Z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