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83"/>
  </p:notesMasterIdLst>
  <p:sldIdLst>
    <p:sldId id="256" r:id="rId2"/>
    <p:sldId id="704" r:id="rId3"/>
    <p:sldId id="950" r:id="rId4"/>
    <p:sldId id="731" r:id="rId5"/>
    <p:sldId id="728" r:id="rId6"/>
    <p:sldId id="727" r:id="rId7"/>
    <p:sldId id="931" r:id="rId8"/>
    <p:sldId id="932" r:id="rId9"/>
    <p:sldId id="933" r:id="rId10"/>
    <p:sldId id="934" r:id="rId11"/>
    <p:sldId id="935" r:id="rId12"/>
    <p:sldId id="936" r:id="rId13"/>
    <p:sldId id="941" r:id="rId14"/>
    <p:sldId id="940" r:id="rId15"/>
    <p:sldId id="942" r:id="rId16"/>
    <p:sldId id="953" r:id="rId17"/>
    <p:sldId id="955" r:id="rId18"/>
    <p:sldId id="943" r:id="rId19"/>
    <p:sldId id="944" r:id="rId20"/>
    <p:sldId id="945" r:id="rId21"/>
    <p:sldId id="951" r:id="rId22"/>
    <p:sldId id="952" r:id="rId23"/>
    <p:sldId id="726" r:id="rId24"/>
    <p:sldId id="725" r:id="rId25"/>
    <p:sldId id="914" r:id="rId26"/>
    <p:sldId id="920" r:id="rId27"/>
    <p:sldId id="709" r:id="rId28"/>
    <p:sldId id="708" r:id="rId29"/>
    <p:sldId id="916" r:id="rId30"/>
    <p:sldId id="948" r:id="rId31"/>
    <p:sldId id="755" r:id="rId32"/>
    <p:sldId id="757" r:id="rId33"/>
    <p:sldId id="752" r:id="rId34"/>
    <p:sldId id="921" r:id="rId35"/>
    <p:sldId id="719" r:id="rId36"/>
    <p:sldId id="712" r:id="rId37"/>
    <p:sldId id="919" r:id="rId38"/>
    <p:sldId id="751" r:id="rId39"/>
    <p:sldId id="750" r:id="rId40"/>
    <p:sldId id="922" r:id="rId41"/>
    <p:sldId id="923" r:id="rId42"/>
    <p:sldId id="792" r:id="rId43"/>
    <p:sldId id="799" r:id="rId44"/>
    <p:sldId id="801" r:id="rId45"/>
    <p:sldId id="800" r:id="rId46"/>
    <p:sldId id="926" r:id="rId47"/>
    <p:sldId id="803" r:id="rId48"/>
    <p:sldId id="804" r:id="rId49"/>
    <p:sldId id="806" r:id="rId50"/>
    <p:sldId id="927" r:id="rId51"/>
    <p:sldId id="956" r:id="rId52"/>
    <p:sldId id="957" r:id="rId53"/>
    <p:sldId id="958" r:id="rId54"/>
    <p:sldId id="928" r:id="rId55"/>
    <p:sldId id="820" r:id="rId56"/>
    <p:sldId id="831" r:id="rId57"/>
    <p:sldId id="898" r:id="rId58"/>
    <p:sldId id="832" r:id="rId59"/>
    <p:sldId id="836" r:id="rId60"/>
    <p:sldId id="843" r:id="rId61"/>
    <p:sldId id="908" r:id="rId62"/>
    <p:sldId id="844" r:id="rId63"/>
    <p:sldId id="845" r:id="rId64"/>
    <p:sldId id="846" r:id="rId65"/>
    <p:sldId id="847" r:id="rId66"/>
    <p:sldId id="848" r:id="rId67"/>
    <p:sldId id="899" r:id="rId68"/>
    <p:sldId id="865" r:id="rId69"/>
    <p:sldId id="866" r:id="rId70"/>
    <p:sldId id="910" r:id="rId71"/>
    <p:sldId id="868" r:id="rId72"/>
    <p:sldId id="869" r:id="rId73"/>
    <p:sldId id="912" r:id="rId74"/>
    <p:sldId id="872" r:id="rId75"/>
    <p:sldId id="911" r:id="rId76"/>
    <p:sldId id="877" r:id="rId77"/>
    <p:sldId id="883" r:id="rId78"/>
    <p:sldId id="886" r:id="rId79"/>
    <p:sldId id="888" r:id="rId80"/>
    <p:sldId id="889" r:id="rId81"/>
    <p:sldId id="878" r:id="rId8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7" autoAdjust="0"/>
    <p:restoredTop sz="91179" autoAdjust="0"/>
  </p:normalViewPr>
  <p:slideViewPr>
    <p:cSldViewPr>
      <p:cViewPr>
        <p:scale>
          <a:sx n="70" d="100"/>
          <a:sy n="70" d="100"/>
        </p:scale>
        <p:origin x="-1608" y="-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6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D099E6A-5E0E-4AE6-8996-4047E49EF4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961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AC39A9A-6A1B-4DD2-9759-DF92BA57DC44}" type="slidenum">
              <a:rPr lang="en-US" altLang="zh-CN" sz="1200" smtClean="0"/>
              <a:pPr eaLnBrk="1" hangingPunct="1"/>
              <a:t>1</a:t>
            </a:fld>
            <a:endParaRPr lang="en-US" altLang="zh-CN" sz="120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 altLang="zh-CN" smtClean="0"/>
              <a:t>MVC</a:t>
            </a:r>
            <a:r>
              <a:rPr lang="zh-CN" altLang="en-US" smtClean="0"/>
              <a:t>模型中的控制器能够接受并响应程序的外部动作，如按键动作或触摸屏动作等</a:t>
            </a:r>
            <a:endParaRPr lang="en-US" altLang="zh-CN" smtClean="0"/>
          </a:p>
          <a:p>
            <a:pPr lvl="2"/>
            <a:r>
              <a:rPr lang="zh-CN" altLang="en-US" smtClean="0"/>
              <a:t>控制器使用队列处理外部动作，每个外部动作作为一个对立的事件被加入队列中，然后</a:t>
            </a:r>
            <a:r>
              <a:rPr lang="en-US" altLang="zh-CN" smtClean="0"/>
              <a:t>Android</a:t>
            </a:r>
            <a:r>
              <a:rPr lang="zh-CN" altLang="en-US" smtClean="0"/>
              <a:t>用户界面框架按照“先进先出”的规则从队列中获取事件，并将这个事件分配给所对应的事件处理函数</a:t>
            </a:r>
          </a:p>
          <a:p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FB7A6A-D526-4B7A-8290-F39F2DEC555C}" type="slidenum">
              <a:rPr lang="en-US" altLang="zh-CN" sz="1200" smtClean="0"/>
              <a:pPr eaLnBrk="1" hangingPunct="1"/>
              <a:t>4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smtClean="0"/>
              <a:t>新闻阅读程序</a:t>
            </a:r>
          </a:p>
          <a:p>
            <a:pPr lvl="2"/>
            <a:r>
              <a:rPr lang="zh-CN" altLang="en-US" smtClean="0"/>
              <a:t>将界面划分为左右两部分，并使用两个</a:t>
            </a:r>
            <a:r>
              <a:rPr lang="en-US" altLang="zh-CN" smtClean="0"/>
              <a:t>Fragment</a:t>
            </a:r>
            <a:r>
              <a:rPr lang="zh-CN" altLang="en-US" smtClean="0"/>
              <a:t>实现。</a:t>
            </a:r>
          </a:p>
          <a:p>
            <a:pPr lvl="2"/>
            <a:r>
              <a:rPr lang="zh-CN" altLang="en-US" smtClean="0"/>
              <a:t>左侧用来展示新闻列表，右侧用来阅读新闻的具体内容。</a:t>
            </a:r>
          </a:p>
          <a:p>
            <a:pPr lvl="2"/>
            <a:r>
              <a:rPr lang="zh-CN" altLang="en-US" smtClean="0"/>
              <a:t>两个</a:t>
            </a:r>
            <a:r>
              <a:rPr lang="en-US" altLang="zh-CN" smtClean="0"/>
              <a:t>Fragment</a:t>
            </a:r>
            <a:r>
              <a:rPr lang="zh-CN" altLang="en-US" smtClean="0"/>
              <a:t>可以并排的放置在同一个</a:t>
            </a:r>
            <a:r>
              <a:rPr lang="en-US" altLang="zh-CN" smtClean="0"/>
              <a:t>Activity</a:t>
            </a:r>
            <a:r>
              <a:rPr lang="zh-CN" altLang="en-US" smtClean="0"/>
              <a:t>中，且这两个</a:t>
            </a:r>
            <a:r>
              <a:rPr lang="en-US" altLang="zh-CN" smtClean="0"/>
              <a:t>Fragment</a:t>
            </a:r>
            <a:r>
              <a:rPr lang="zh-CN" altLang="en-US" smtClean="0"/>
              <a:t>都具有自己的生命周期函数和界面输入事件。</a:t>
            </a:r>
          </a:p>
          <a:p>
            <a:pPr lvl="2"/>
            <a:r>
              <a:rPr lang="zh-CN" altLang="en-US" smtClean="0"/>
              <a:t>如果不使用</a:t>
            </a:r>
            <a:r>
              <a:rPr lang="en-US" altLang="zh-CN" smtClean="0"/>
              <a:t>Fragment</a:t>
            </a:r>
            <a:r>
              <a:rPr lang="zh-CN" altLang="en-US" smtClean="0"/>
              <a:t>，开发人员就需要在一个</a:t>
            </a:r>
            <a:r>
              <a:rPr lang="en-US" altLang="zh-CN" smtClean="0"/>
              <a:t>Actvitiy</a:t>
            </a:r>
            <a:r>
              <a:rPr lang="zh-CN" altLang="en-US" smtClean="0"/>
              <a:t>中实现展示新闻列表，而在另一个</a:t>
            </a:r>
            <a:r>
              <a:rPr lang="en-US" altLang="zh-CN" smtClean="0"/>
              <a:t>Actvitiy</a:t>
            </a:r>
            <a:r>
              <a:rPr lang="zh-CN" altLang="en-US" smtClean="0"/>
              <a:t>中显示新闻的具体内容。</a:t>
            </a:r>
          </a:p>
          <a:p>
            <a:pPr lvl="2"/>
            <a:r>
              <a:rPr lang="zh-CN" altLang="en-US" smtClean="0"/>
              <a:t>使用</a:t>
            </a:r>
            <a:r>
              <a:rPr lang="en-US" altLang="zh-CN" smtClean="0"/>
              <a:t>Fragment</a:t>
            </a:r>
            <a:r>
              <a:rPr lang="zh-CN" altLang="en-US" smtClean="0"/>
              <a:t>就可以将两部分功能合并到同一个</a:t>
            </a:r>
            <a:r>
              <a:rPr lang="en-US" altLang="zh-CN" smtClean="0"/>
              <a:t>Activity</a:t>
            </a:r>
            <a:r>
              <a:rPr lang="zh-CN" altLang="en-US" smtClean="0"/>
              <a:t>中实现。 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1D92E37-10A6-425C-B5AE-7C75F316BAA1}" type="slidenum">
              <a:rPr lang="en-US" altLang="zh-CN" sz="1200" smtClean="0"/>
              <a:pPr eaLnBrk="1" hangingPunct="1"/>
              <a:t>62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3D89D1-E80E-40B6-9A6C-F2560543DA54}" type="datetime1">
              <a:rPr lang="zh-CN" altLang="en-US"/>
              <a:pPr>
                <a:defRPr/>
              </a:pPr>
              <a:t>2018-10-14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1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5D6D5-82A6-4F93-B384-841DD1CBB9C7}" type="datetime1">
              <a:rPr lang="zh-CN" altLang="en-US"/>
              <a:pPr>
                <a:defRPr/>
              </a:pPr>
              <a:t>2018-10-14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679DA-3C87-4F88-A61E-257ED7206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91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F169F-6C39-4005-AD3A-0BCD6599B381}" type="datetime1">
              <a:rPr lang="zh-CN" altLang="en-US"/>
              <a:pPr>
                <a:defRPr/>
              </a:pPr>
              <a:t>2018-10-14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5E7B4-DD43-47CD-83B6-B35E4E3D5B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91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C9021-33AC-45E8-B633-5C2A885566E7}" type="datetime1">
              <a:rPr lang="zh-CN" altLang="en-US"/>
              <a:pPr>
                <a:defRPr/>
              </a:pPr>
              <a:t>2018-10-14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77373-E624-45E5-8B19-A268AC2781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67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932C4-FD3F-4C46-B1FA-D9C8C36A41D9}" type="datetime1">
              <a:rPr lang="zh-CN" altLang="en-US"/>
              <a:pPr>
                <a:defRPr/>
              </a:pPr>
              <a:t>2018-10-14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C2A8B-FAD8-4F1F-BC9F-4CCF2AF8D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348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7CC5B-B33B-470F-A946-48E735CB2347}" type="datetime1">
              <a:rPr lang="zh-CN" altLang="en-US"/>
              <a:pPr>
                <a:defRPr/>
              </a:pPr>
              <a:t>2018-10-14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7C1B4-9397-428F-8234-1D7F24839B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699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51661-73FC-4381-BC29-59BCDF751FEC}" type="datetime1">
              <a:rPr lang="zh-CN" altLang="en-US"/>
              <a:pPr>
                <a:defRPr/>
              </a:pPr>
              <a:t>2018-10-14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792D4-3781-4305-8209-9B559D8A54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17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AE6BD-971E-47C6-A2A1-9E7319F15445}" type="datetime1">
              <a:rPr lang="zh-CN" altLang="en-US"/>
              <a:pPr>
                <a:defRPr/>
              </a:pPr>
              <a:t>2018-10-14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37128-8E3B-4999-82AD-B4176B7E82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98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CCAD2-A183-4283-9C7C-A5EF97955943}" type="datetime1">
              <a:rPr lang="zh-CN" altLang="en-US"/>
              <a:pPr>
                <a:defRPr/>
              </a:pPr>
              <a:t>2018-10-14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19399-0A2E-49FC-9B39-64EAFF8CC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9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AEA5F-823E-4B6D-87AE-88DE5A3E3F69}" type="datetime1">
              <a:rPr lang="zh-CN" altLang="en-US"/>
              <a:pPr>
                <a:defRPr/>
              </a:pPr>
              <a:t>2018-10-14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5B5A6-2E03-4795-9B71-229A2D6003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93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6E308-CF4E-499B-863A-EE1EBADE9BBC}" type="datetime1">
              <a:rPr lang="zh-CN" altLang="en-US"/>
              <a:pPr>
                <a:defRPr/>
              </a:pPr>
              <a:t>2018-10-14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7C770-0E39-4B57-9EE0-398B004A26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23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392F0-71A6-4FAB-94F8-989863717EA9}" type="datetime1">
              <a:rPr lang="zh-CN" altLang="en-US"/>
              <a:pPr>
                <a:defRPr/>
              </a:pPr>
              <a:t>2018-10-14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F9B59-FCF9-46F3-8923-08AEAE6608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71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49B72-C4CF-4FC3-B6FE-4C60600A5836}" type="datetime1">
              <a:rPr lang="zh-CN" altLang="en-US"/>
              <a:pPr>
                <a:defRPr/>
              </a:pPr>
              <a:t>2018-10-14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A1303-EA00-4F59-816F-52F33EEE49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38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998D7-AE22-46BD-A25A-41C7DFAFED9A}" type="datetime1">
              <a:rPr lang="zh-CN" altLang="en-US"/>
              <a:pPr>
                <a:defRPr/>
              </a:pPr>
              <a:t>2018-10-14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75A55-B0A0-4404-A600-8F8A0D26A8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01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462B6-5506-4D2B-A7AC-CDC30B2BF022}" type="datetime1">
              <a:rPr lang="zh-CN" altLang="en-US"/>
              <a:pPr>
                <a:defRPr/>
              </a:pPr>
              <a:t>2018-10-14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08EA3-5461-4A1D-8BC4-CEF780CEA8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5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pitchFamily="18" charset="0"/>
              </a:defRPr>
            </a:lvl1pPr>
          </a:lstStyle>
          <a:p>
            <a:pPr>
              <a:defRPr/>
            </a:pPr>
            <a:fld id="{CACFFF81-D113-428E-A91A-927F33FEE581}" type="datetime1">
              <a:rPr lang="zh-CN" altLang="en-US"/>
              <a:pPr>
                <a:defRPr/>
              </a:pPr>
              <a:t>2018-10-14</a:t>
            </a:fld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98777A38-B335-42C3-8443-45952B9DEF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057400"/>
            <a:ext cx="8077200" cy="914400"/>
          </a:xfrm>
        </p:spPr>
        <p:txBody>
          <a:bodyPr/>
          <a:lstStyle/>
          <a:p>
            <a:pPr algn="ctr" eaLnBrk="1" hangingPunct="1"/>
            <a:r>
              <a:rPr lang="zh-CN" altLang="en-US" sz="5400" b="1" dirty="0" smtClean="0"/>
              <a:t>第</a:t>
            </a:r>
            <a:r>
              <a:rPr lang="en-US" altLang="zh-CN" sz="5400" b="1" dirty="0" smtClean="0"/>
              <a:t>5</a:t>
            </a:r>
            <a:r>
              <a:rPr lang="zh-CN" altLang="en-US" sz="5400" b="1" dirty="0" smtClean="0"/>
              <a:t>章  </a:t>
            </a:r>
            <a:r>
              <a:rPr lang="en-US" altLang="zh-CN" sz="5400" b="1" dirty="0" smtClean="0"/>
              <a:t>Android</a:t>
            </a:r>
            <a:r>
              <a:rPr lang="zh-CN" altLang="en-US" sz="5400" b="1" dirty="0" smtClean="0"/>
              <a:t>用户界面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4724400"/>
            <a:ext cx="2971800" cy="457200"/>
          </a:xfrm>
        </p:spPr>
        <p:txBody>
          <a:bodyPr/>
          <a:lstStyle/>
          <a:p>
            <a:pPr eaLnBrk="1" hangingPunct="1"/>
            <a:endParaRPr lang="en-US" altLang="zh-CN" sz="2400" smtClean="0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989513" y="304800"/>
            <a:ext cx="4154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800">
              <a:ea typeface="华文新魏" pitchFamily="2" charset="-122"/>
            </a:endParaRPr>
          </a:p>
        </p:txBody>
      </p:sp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7162800" y="152400"/>
            <a:ext cx="182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60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B8ACD-4F88-433A-ADDA-621C3B3CB33E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5.2</a:t>
            </a:r>
            <a:r>
              <a:rPr lang="zh-CN" altLang="en-US" sz="3800" dirty="0" smtClean="0">
                <a:latin typeface="楷体_GB2312" pitchFamily="49" charset="-122"/>
              </a:rPr>
              <a:t> 界面布局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352800"/>
          </a:xfrm>
        </p:spPr>
        <p:txBody>
          <a:bodyPr/>
          <a:lstStyle/>
          <a:p>
            <a:r>
              <a:rPr lang="en-US" altLang="zh-CN" sz="3200" dirty="0" smtClean="0"/>
              <a:t>5.2.1</a:t>
            </a:r>
            <a:r>
              <a:rPr lang="zh-CN" altLang="en-US" sz="3200" dirty="0" smtClean="0"/>
              <a:t> 线性布局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线性布局（</a:t>
            </a:r>
            <a:r>
              <a:rPr lang="en-US" altLang="zh-CN" sz="2800" dirty="0" err="1" smtClean="0"/>
              <a:t>LinearLayout</a:t>
            </a:r>
            <a:r>
              <a:rPr lang="zh-CN" altLang="en-US" sz="2800" dirty="0" smtClean="0"/>
              <a:t>）是一种重要的界面布局，也是经常使用到的一种界面布局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在线性布局中，所有的子元素都按照垂直或水平的顺序在界面上排列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如果垂直排列，则每行仅包含一个界面元素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如果水平排列，则每列仅包含一个界面元素</a:t>
            </a:r>
          </a:p>
        </p:txBody>
      </p:sp>
    </p:spTree>
    <p:extLst>
      <p:ext uri="{BB962C8B-B14F-4D97-AF65-F5344CB8AC3E}">
        <p14:creationId xmlns:p14="http://schemas.microsoft.com/office/powerpoint/2010/main" val="16036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243638"/>
            <a:ext cx="1447800" cy="457200"/>
          </a:xfrm>
        </p:spPr>
        <p:txBody>
          <a:bodyPr/>
          <a:lstStyle/>
          <a:p>
            <a:pPr>
              <a:defRPr/>
            </a:pPr>
            <a:fld id="{577B8ACD-4F88-433A-ADDA-621C3B3CB33E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5.2</a:t>
            </a:r>
            <a:r>
              <a:rPr lang="zh-CN" altLang="en-US" sz="3800" dirty="0" smtClean="0">
                <a:latin typeface="楷体_GB2312" pitchFamily="49" charset="-122"/>
              </a:rPr>
              <a:t> 界面布局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676400"/>
          </a:xfrm>
        </p:spPr>
        <p:txBody>
          <a:bodyPr/>
          <a:lstStyle/>
          <a:p>
            <a:r>
              <a:rPr lang="en-US" altLang="zh-CN" sz="3200" dirty="0" smtClean="0"/>
              <a:t>5.2.1</a:t>
            </a:r>
            <a:r>
              <a:rPr lang="zh-CN" altLang="en-US" sz="3200" dirty="0" smtClean="0"/>
              <a:t> 线性布局</a:t>
            </a:r>
            <a:endParaRPr lang="en-US" altLang="zh-CN" sz="3200" dirty="0" smtClean="0"/>
          </a:p>
          <a:p>
            <a:pPr lvl="1"/>
            <a:r>
              <a:rPr lang="zh-CN" altLang="en-US" sz="2800" dirty="0"/>
              <a:t>练习</a:t>
            </a:r>
          </a:p>
          <a:p>
            <a:pPr marL="808038" lvl="1" indent="-463550">
              <a:buNone/>
            </a:pPr>
            <a:r>
              <a:rPr lang="zh-CN" altLang="en-US" sz="2800" dirty="0"/>
              <a:t>     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使用垂直</a:t>
            </a:r>
            <a:r>
              <a:rPr lang="zh-CN" altLang="en-US" sz="2800" dirty="0" smtClean="0"/>
              <a:t>排列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线性布局实现下述界面</a:t>
            </a:r>
            <a:endParaRPr lang="zh-CN" altLang="en-US" sz="28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43199"/>
            <a:ext cx="3962400" cy="3316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371600" y="5959522"/>
            <a:ext cx="5867400" cy="59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、将上述界面采用水平排列实现。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18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99D00-ADA5-49E6-B03B-BCC70CAC6A1A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5.2</a:t>
            </a:r>
            <a:r>
              <a:rPr lang="zh-CN" altLang="en-US" sz="3800" dirty="0" smtClean="0">
                <a:latin typeface="楷体_GB2312" pitchFamily="49" charset="-122"/>
              </a:rPr>
              <a:t> 界面布局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352800"/>
          </a:xfrm>
        </p:spPr>
        <p:txBody>
          <a:bodyPr/>
          <a:lstStyle/>
          <a:p>
            <a:r>
              <a:rPr lang="en-US" altLang="zh-CN" sz="3200" dirty="0" smtClean="0"/>
              <a:t>5.2.2</a:t>
            </a:r>
            <a:r>
              <a:rPr lang="zh-CN" altLang="en-US" sz="3200" dirty="0" smtClean="0"/>
              <a:t> 框架布局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框架布局（</a:t>
            </a:r>
            <a:r>
              <a:rPr lang="en-US" altLang="zh-CN" sz="2800" dirty="0" err="1" smtClean="0"/>
              <a:t>FrameLayout</a:t>
            </a:r>
            <a:r>
              <a:rPr lang="zh-CN" altLang="en-US" sz="2800" dirty="0" smtClean="0"/>
              <a:t>）是最简单的界面布局，是用来存放一个元素的空白空间，且子元素的位置是不能够指定的，只能够放置在空白空间的左上角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如果有多个子元素，后放置的子元素将遮挡先放置的子元素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617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36A9B-3FA0-4BE2-BB1B-82FAEF5D436A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5.2</a:t>
            </a:r>
            <a:r>
              <a:rPr lang="zh-CN" altLang="en-US" sz="3800" dirty="0" smtClean="0">
                <a:latin typeface="楷体_GB2312" pitchFamily="49" charset="-122"/>
              </a:rPr>
              <a:t> 界面布局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810000"/>
          </a:xfrm>
        </p:spPr>
        <p:txBody>
          <a:bodyPr/>
          <a:lstStyle/>
          <a:p>
            <a:r>
              <a:rPr lang="en-US" altLang="zh-CN" sz="3200" dirty="0" smtClean="0"/>
              <a:t>5.2.3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latin typeface="楷体_GB2312" pitchFamily="49" charset="-122"/>
              </a:rPr>
              <a:t>绝对布局</a:t>
            </a:r>
            <a:endParaRPr lang="en-US" altLang="zh-CN" sz="3200" dirty="0" smtClean="0">
              <a:latin typeface="楷体_GB2312" pitchFamily="49" charset="-122"/>
            </a:endParaRPr>
          </a:p>
          <a:p>
            <a:pPr lvl="1"/>
            <a:r>
              <a:rPr lang="zh-CN" altLang="en-US" sz="2800" dirty="0" smtClean="0"/>
              <a:t>绝对布局（</a:t>
            </a:r>
            <a:r>
              <a:rPr lang="en-US" altLang="zh-CN" sz="2800" dirty="0" err="1" smtClean="0"/>
              <a:t>AbsoluteLayout</a:t>
            </a:r>
            <a:r>
              <a:rPr lang="zh-CN" altLang="en-US" sz="2800" dirty="0" smtClean="0"/>
              <a:t>）能通过指定绝对坐标来确定用户界面元素的位置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绝对布局是一种不推荐使用的界面布局，因为通过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轴和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轴确定界面元素位置后，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系统不能够根据不同屏幕对界面元素的位置进行调整，降低了界面布局对不同类型和尺寸屏幕的适应能力</a:t>
            </a:r>
          </a:p>
        </p:txBody>
      </p:sp>
    </p:spTree>
    <p:extLst>
      <p:ext uri="{BB962C8B-B14F-4D97-AF65-F5344CB8AC3E}">
        <p14:creationId xmlns:p14="http://schemas.microsoft.com/office/powerpoint/2010/main" val="1283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43099-9076-4251-BC53-EEC803A0C7E5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5.2</a:t>
            </a:r>
            <a:r>
              <a:rPr lang="zh-CN" altLang="en-US" sz="3800" dirty="0" smtClean="0">
                <a:latin typeface="楷体_GB2312" pitchFamily="49" charset="-122"/>
              </a:rPr>
              <a:t> 界面布局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77200" cy="2362200"/>
          </a:xfrm>
        </p:spPr>
        <p:txBody>
          <a:bodyPr/>
          <a:lstStyle/>
          <a:p>
            <a:r>
              <a:rPr lang="en-US" altLang="zh-CN" sz="3200" dirty="0" smtClean="0"/>
              <a:t>5.2.4</a:t>
            </a:r>
            <a:r>
              <a:rPr lang="zh-CN" altLang="en-US" sz="3200" dirty="0" smtClean="0"/>
              <a:t> 相对布局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相对布局（</a:t>
            </a:r>
            <a:r>
              <a:rPr lang="en-US" altLang="zh-CN" sz="2800" dirty="0" err="1" smtClean="0"/>
              <a:t>RelativeLayout</a:t>
            </a:r>
            <a:r>
              <a:rPr lang="zh-CN" altLang="en-US" sz="2800" dirty="0" smtClean="0"/>
              <a:t>）是一种非常灵活的布局方式，通过指定与其他元素的相对关系</a:t>
            </a:r>
            <a:r>
              <a:rPr lang="zh-CN" altLang="en-US" sz="2800" dirty="0"/>
              <a:t>来确定界面</a:t>
            </a:r>
            <a:r>
              <a:rPr lang="zh-CN" altLang="en-US" sz="2800" dirty="0" smtClean="0"/>
              <a:t>元素的位置，能够最大程度保证界面在不同屏幕尺寸的手机上正确显示</a:t>
            </a:r>
          </a:p>
        </p:txBody>
      </p:sp>
    </p:spTree>
    <p:extLst>
      <p:ext uri="{BB962C8B-B14F-4D97-AF65-F5344CB8AC3E}">
        <p14:creationId xmlns:p14="http://schemas.microsoft.com/office/powerpoint/2010/main" val="28351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4FE98-F50F-40B2-8C00-52AFBD7C39A7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5.2</a:t>
            </a:r>
            <a:r>
              <a:rPr lang="zh-CN" altLang="en-US" sz="3800" dirty="0" smtClean="0">
                <a:latin typeface="楷体_GB2312" pitchFamily="49" charset="-122"/>
              </a:rPr>
              <a:t> 界面布局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2057400"/>
          </a:xfrm>
        </p:spPr>
        <p:txBody>
          <a:bodyPr/>
          <a:lstStyle/>
          <a:p>
            <a:r>
              <a:rPr lang="en-US" altLang="zh-CN" sz="3200" dirty="0" smtClean="0"/>
              <a:t>5.2.4</a:t>
            </a:r>
            <a:r>
              <a:rPr lang="zh-CN" altLang="en-US" sz="3200" dirty="0" smtClean="0"/>
              <a:t> 相对</a:t>
            </a:r>
            <a:r>
              <a:rPr lang="zh-CN" altLang="en-US" sz="3200" dirty="0" smtClean="0">
                <a:latin typeface="楷体_GB2312" pitchFamily="49" charset="-122"/>
              </a:rPr>
              <a:t>布局</a:t>
            </a:r>
          </a:p>
          <a:p>
            <a:pPr lvl="1"/>
            <a:r>
              <a:rPr lang="zh-CN" altLang="en-US" sz="2800" dirty="0"/>
              <a:t>练习</a:t>
            </a:r>
          </a:p>
          <a:p>
            <a:pPr marL="808038" lvl="1" indent="-463550"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、分别使用绝对布局和相对布局实现</a:t>
            </a:r>
            <a:r>
              <a:rPr lang="zh-CN" altLang="en-US" sz="2800" dirty="0"/>
              <a:t>下述界面</a:t>
            </a:r>
            <a:r>
              <a:rPr lang="zh-CN" altLang="en-US" sz="2800" dirty="0" smtClean="0"/>
              <a:t>。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19200" y="4953000"/>
            <a:ext cx="7239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、在设计界面的工具栏上选择不同屏幕尺寸的设备，观察两种布局对屏幕的适应情况。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72" y="3200400"/>
            <a:ext cx="7061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4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045FF-2893-4404-AD67-83EB3A932DA1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5.2</a:t>
            </a:r>
            <a:r>
              <a:rPr lang="zh-CN" altLang="en-US" sz="3800" dirty="0" smtClean="0">
                <a:latin typeface="楷体_GB2312" pitchFamily="49" charset="-122"/>
              </a:rPr>
              <a:t> 界面布局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772400" cy="2895600"/>
          </a:xfrm>
        </p:spPr>
        <p:txBody>
          <a:bodyPr/>
          <a:lstStyle/>
          <a:p>
            <a:r>
              <a:rPr lang="en-US" altLang="zh-CN" sz="3200" dirty="0" smtClean="0"/>
              <a:t>5.2.5</a:t>
            </a:r>
            <a:r>
              <a:rPr lang="zh-CN" altLang="en-US" sz="3200" dirty="0" smtClean="0"/>
              <a:t> 表格布局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表格布局（</a:t>
            </a:r>
            <a:r>
              <a:rPr lang="en-US" altLang="zh-CN" sz="2800" dirty="0" err="1" smtClean="0"/>
              <a:t>TableLayout</a:t>
            </a:r>
            <a:r>
              <a:rPr lang="zh-CN" altLang="en-US" sz="2800" dirty="0" smtClean="0"/>
              <a:t>）是一种常用的界面布局，以行和列的方式来将界面元素添加到表格中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表格布局的行数由开发人员指定，列数等于含有最多子元素的行所包含的元素个数</a:t>
            </a:r>
            <a:endParaRPr lang="en-US" altLang="zh-CN" sz="28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14681"/>
            <a:ext cx="5257800" cy="256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7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A06ED-99EF-4C5A-B391-16A533579172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5.2</a:t>
            </a:r>
            <a:r>
              <a:rPr lang="zh-CN" altLang="en-US" sz="3800" dirty="0" smtClean="0">
                <a:latin typeface="楷体_GB2312" pitchFamily="49" charset="-122"/>
              </a:rPr>
              <a:t> 界面布局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676400"/>
          </a:xfrm>
        </p:spPr>
        <p:txBody>
          <a:bodyPr/>
          <a:lstStyle/>
          <a:p>
            <a:r>
              <a:rPr lang="en-US" altLang="zh-CN" sz="3200" dirty="0" smtClean="0"/>
              <a:t>5.2.5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latin typeface="楷体_GB2312" pitchFamily="49" charset="-122"/>
              </a:rPr>
              <a:t>表格布局</a:t>
            </a:r>
            <a:endParaRPr lang="en-US" altLang="zh-CN" sz="3200" dirty="0" smtClean="0">
              <a:latin typeface="楷体_GB2312" pitchFamily="49" charset="-122"/>
            </a:endParaRPr>
          </a:p>
          <a:p>
            <a:pPr lvl="1"/>
            <a:r>
              <a:rPr lang="zh-CN" altLang="en-US" sz="2800" dirty="0"/>
              <a:t>练习</a:t>
            </a:r>
          </a:p>
          <a:p>
            <a:pPr marL="808038" lvl="1" indent="-463550"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使用表格布局实现</a:t>
            </a:r>
            <a:r>
              <a:rPr lang="zh-CN" altLang="en-US" sz="2800" dirty="0"/>
              <a:t>下述</a:t>
            </a:r>
            <a:r>
              <a:rPr lang="zh-CN" altLang="en-US" sz="2800" dirty="0" smtClean="0"/>
              <a:t>界面。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548510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1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E4DFE7-D0B9-46CF-A076-94F05BF8003F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5.2</a:t>
            </a:r>
            <a:r>
              <a:rPr lang="zh-CN" altLang="en-US" sz="3800" dirty="0" smtClean="0">
                <a:latin typeface="楷体_GB2312" pitchFamily="49" charset="-122"/>
              </a:rPr>
              <a:t> 界面布局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01000" cy="4800600"/>
          </a:xfrm>
        </p:spPr>
        <p:txBody>
          <a:bodyPr/>
          <a:lstStyle/>
          <a:p>
            <a:r>
              <a:rPr lang="en-US" altLang="zh-CN" sz="3200" dirty="0" smtClean="0"/>
              <a:t>5.2.6 </a:t>
            </a:r>
            <a:r>
              <a:rPr lang="zh-CN" altLang="en-US" sz="3200" dirty="0" smtClean="0"/>
              <a:t>网格布局</a:t>
            </a:r>
            <a:r>
              <a:rPr lang="zh-CN" altLang="en-US" dirty="0" smtClean="0"/>
              <a:t> </a:t>
            </a:r>
          </a:p>
          <a:p>
            <a:pPr lvl="1"/>
            <a:r>
              <a:rPr lang="zh-CN" altLang="en-US" sz="2800" dirty="0" smtClean="0"/>
              <a:t>网格布局（</a:t>
            </a:r>
            <a:r>
              <a:rPr lang="en-US" altLang="zh-CN" sz="2800" dirty="0" err="1" smtClean="0"/>
              <a:t>GridLayout</a:t>
            </a:r>
            <a:r>
              <a:rPr lang="zh-CN" altLang="en-US" sz="2800" dirty="0" smtClean="0"/>
              <a:t>）</a:t>
            </a:r>
          </a:p>
          <a:p>
            <a:pPr lvl="2"/>
            <a:r>
              <a:rPr lang="en-US" altLang="zh-CN" sz="2800" dirty="0" smtClean="0"/>
              <a:t>Android SDK 4.0</a:t>
            </a:r>
            <a:r>
              <a:rPr lang="zh-CN" altLang="en-US" sz="2800" dirty="0" smtClean="0"/>
              <a:t>开始支持的布局方式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将用户界面划分为网格，界面元素可随意摆放在网格中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比表格布局在界面设计上更加灵活，在网格布局中界面元素可以占用多个网格，而在表格布局却无法实现。</a:t>
            </a:r>
          </a:p>
        </p:txBody>
      </p:sp>
    </p:spTree>
    <p:extLst>
      <p:ext uri="{BB962C8B-B14F-4D97-AF65-F5344CB8AC3E}">
        <p14:creationId xmlns:p14="http://schemas.microsoft.com/office/powerpoint/2010/main" val="29479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4C2EE-FA22-4BE1-B4F4-11441AF5DE7F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5.2</a:t>
            </a:r>
            <a:r>
              <a:rPr lang="zh-CN" altLang="en-US" sz="3800" dirty="0" smtClean="0">
                <a:latin typeface="楷体_GB2312" pitchFamily="49" charset="-122"/>
              </a:rPr>
              <a:t> 界面布局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924800" cy="3352800"/>
          </a:xfrm>
        </p:spPr>
        <p:txBody>
          <a:bodyPr/>
          <a:lstStyle/>
          <a:p>
            <a:r>
              <a:rPr lang="en-US" altLang="zh-CN" sz="3200" dirty="0" smtClean="0"/>
              <a:t>5.2.6 </a:t>
            </a:r>
            <a:r>
              <a:rPr lang="zh-CN" altLang="en-US" sz="3200" dirty="0" smtClean="0"/>
              <a:t>网格布局</a:t>
            </a:r>
          </a:p>
          <a:p>
            <a:pPr lvl="1"/>
            <a:r>
              <a:rPr lang="zh-CN" altLang="en-US" sz="2800" dirty="0" smtClean="0"/>
              <a:t>界面设计器中可以看到网格，但在模拟器的运行结果中是看不到的</a:t>
            </a:r>
          </a:p>
          <a:p>
            <a:pPr lvl="1"/>
            <a:r>
              <a:rPr lang="zh-CN" altLang="en-US" sz="2800" dirty="0" smtClean="0"/>
              <a:t>网格布局将界面划分成多个块，这些块是根据界面元素动态划分的，网格布局中行的高度和列的宽度，完全取决于本行或本列中，高度最高或宽度最宽的界面元素</a:t>
            </a:r>
          </a:p>
        </p:txBody>
      </p:sp>
    </p:spTree>
    <p:extLst>
      <p:ext uri="{BB962C8B-B14F-4D97-AF65-F5344CB8AC3E}">
        <p14:creationId xmlns:p14="http://schemas.microsoft.com/office/powerpoint/2010/main" val="31891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30D97-895A-48A3-837C-3B9660454043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Arial" charset="0"/>
              </a:rPr>
              <a:t>5.1</a:t>
            </a:r>
            <a:r>
              <a:rPr lang="zh-CN" altLang="en-US" sz="4000" dirty="0" smtClean="0">
                <a:latin typeface="楷体_GB2312" pitchFamily="49" charset="-122"/>
              </a:rPr>
              <a:t> 用户界面基础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768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用户界面（</a:t>
            </a:r>
            <a:r>
              <a:rPr lang="en-US" altLang="zh-CN" sz="3200" dirty="0" smtClean="0"/>
              <a:t>User Interface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UI</a:t>
            </a:r>
            <a:r>
              <a:rPr lang="zh-CN" altLang="en-US" sz="3200" dirty="0" smtClean="0"/>
              <a:t>）是系统和用户之间进行信息交换的媒介，实现信息的内部形式与人类可接收形式之间的转换</a:t>
            </a:r>
            <a:endParaRPr lang="en-US" altLang="zh-CN" sz="3200" dirty="0" smtClean="0"/>
          </a:p>
          <a:p>
            <a:pPr marL="714375" lvl="2" indent="-352425" eaLnBrk="1" hangingPunct="1">
              <a:buClr>
                <a:schemeClr val="accent2"/>
              </a:buClr>
              <a:buFont typeface="Wingdings" pitchFamily="2" charset="2"/>
              <a:buChar char="q"/>
            </a:pPr>
            <a:r>
              <a:rPr lang="zh-CN" altLang="en-US" sz="2800" dirty="0" smtClean="0"/>
              <a:t>早期，广泛使用批处理界面（</a:t>
            </a:r>
            <a:r>
              <a:rPr lang="en-US" altLang="zh-CN" sz="2800" dirty="0" smtClean="0"/>
              <a:t>1945-1968</a:t>
            </a:r>
            <a:r>
              <a:rPr lang="zh-CN" altLang="en-US" sz="2800" dirty="0" smtClean="0"/>
              <a:t>）和命令行界面（</a:t>
            </a:r>
            <a:r>
              <a:rPr lang="en-US" altLang="zh-CN" sz="2800" dirty="0" smtClean="0"/>
              <a:t>1969-1983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714375" lvl="2" indent="-352425" eaLnBrk="1" hangingPunct="1">
              <a:buClr>
                <a:schemeClr val="accent2"/>
              </a:buClr>
              <a:buFont typeface="Wingdings" pitchFamily="2" charset="2"/>
              <a:buChar char="q"/>
            </a:pPr>
            <a:r>
              <a:rPr lang="zh-CN" altLang="en-US" sz="2800" dirty="0" smtClean="0"/>
              <a:t>目前，流行图形用户界面（</a:t>
            </a:r>
            <a:r>
              <a:rPr lang="en-US" altLang="zh-CN" sz="2800" dirty="0" smtClean="0"/>
              <a:t>Graphical User Interface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GUI</a:t>
            </a:r>
            <a:r>
              <a:rPr lang="zh-CN" altLang="en-US" sz="2800" dirty="0" smtClean="0"/>
              <a:t>），采用图形方式与计算机进行交互</a:t>
            </a:r>
            <a:endParaRPr lang="en-US" altLang="zh-CN" sz="2800" dirty="0" smtClean="0"/>
          </a:p>
          <a:p>
            <a:pPr marL="714375" lvl="2" indent="-352425" eaLnBrk="1" hangingPunct="1">
              <a:buClr>
                <a:schemeClr val="accent2"/>
              </a:buClr>
              <a:buFont typeface="Wingdings" pitchFamily="2" charset="2"/>
              <a:buChar char="q"/>
            </a:pPr>
            <a:r>
              <a:rPr lang="zh-CN" altLang="en-US" sz="2800" dirty="0" smtClean="0"/>
              <a:t>未来，将运用虚拟现实技术，通过动作、语言，甚至脑电波来</a:t>
            </a:r>
            <a:r>
              <a:rPr lang="zh-CN" altLang="en-US" sz="2800" dirty="0"/>
              <a:t>与</a:t>
            </a:r>
            <a:r>
              <a:rPr lang="zh-CN" altLang="en-US" sz="2800" dirty="0" smtClean="0"/>
              <a:t>计算机进行交互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41A55-098E-40E4-A734-2CAC62105554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3795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5.2</a:t>
            </a:r>
            <a:r>
              <a:rPr lang="zh-CN" altLang="en-US" sz="3800" dirty="0" smtClean="0">
                <a:latin typeface="楷体_GB2312" pitchFamily="49" charset="-122"/>
              </a:rPr>
              <a:t> 界面布局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90600"/>
            <a:ext cx="8382000" cy="1600200"/>
          </a:xfrm>
        </p:spPr>
        <p:txBody>
          <a:bodyPr/>
          <a:lstStyle/>
          <a:p>
            <a:r>
              <a:rPr lang="en-US" altLang="zh-CN" sz="3200" dirty="0" smtClean="0"/>
              <a:t>5.2.6 </a:t>
            </a:r>
            <a:r>
              <a:rPr lang="zh-CN" altLang="en-US" sz="3200" dirty="0" smtClean="0"/>
              <a:t>网格布局</a:t>
            </a:r>
            <a:endParaRPr lang="en-US" altLang="zh-CN" sz="3200" dirty="0" smtClean="0"/>
          </a:p>
          <a:p>
            <a:pPr lvl="1"/>
            <a:r>
              <a:rPr lang="zh-CN" altLang="en-US" sz="2800" dirty="0"/>
              <a:t>练习</a:t>
            </a:r>
          </a:p>
          <a:p>
            <a:pPr marL="542925" lvl="1" indent="-198438">
              <a:buNone/>
            </a:pPr>
            <a:r>
              <a:rPr lang="zh-CN" altLang="en-US" sz="2800" dirty="0"/>
              <a:t>   </a:t>
            </a:r>
            <a:r>
              <a:rPr lang="en-US" altLang="zh-CN" sz="2800" dirty="0" smtClean="0"/>
              <a:t>1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使用网格布局实现下述简易的计算器界面。</a:t>
            </a:r>
            <a:endParaRPr lang="zh-CN" altLang="en-US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6999"/>
            <a:ext cx="5029200" cy="38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77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4C2EE-FA22-4BE1-B4F4-11441AF5DE7F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5.2</a:t>
            </a:r>
            <a:r>
              <a:rPr lang="zh-CN" altLang="en-US" sz="3800" dirty="0" smtClean="0">
                <a:latin typeface="楷体_GB2312" pitchFamily="49" charset="-122"/>
              </a:rPr>
              <a:t> 界面布局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391400" cy="5105400"/>
          </a:xfrm>
        </p:spPr>
        <p:txBody>
          <a:bodyPr/>
          <a:lstStyle/>
          <a:p>
            <a:r>
              <a:rPr lang="en-US" altLang="zh-CN" sz="3200" dirty="0" smtClean="0"/>
              <a:t>5.2.7 </a:t>
            </a:r>
            <a:r>
              <a:rPr lang="zh-CN" altLang="en-US" sz="3200" dirty="0" smtClean="0"/>
              <a:t>约束布局</a:t>
            </a:r>
          </a:p>
          <a:p>
            <a:pPr lvl="1"/>
            <a:r>
              <a:rPr lang="zh-CN" altLang="en-US" sz="2800" dirty="0"/>
              <a:t>约束</a:t>
            </a:r>
            <a:r>
              <a:rPr lang="zh-CN" altLang="en-US" sz="2800" dirty="0" smtClean="0"/>
              <a:t>布局（</a:t>
            </a:r>
            <a:r>
              <a:rPr lang="en-US" altLang="zh-CN" sz="2800" dirty="0" err="1"/>
              <a:t>ConstraintLayout</a:t>
            </a:r>
            <a:r>
              <a:rPr lang="zh-CN" altLang="en-US" sz="2800" dirty="0" smtClean="0"/>
              <a:t>）是</a:t>
            </a:r>
            <a:r>
              <a:rPr lang="en-US" altLang="zh-CN" sz="2800" dirty="0"/>
              <a:t>Android Studio 2.2</a:t>
            </a:r>
            <a:r>
              <a:rPr lang="zh-CN" altLang="en-US" sz="2800" dirty="0"/>
              <a:t>中主要的新增功能之一，使用约束的方式来指定各个控件的位置和关系的</a:t>
            </a:r>
            <a:r>
              <a:rPr lang="zh-CN" altLang="en-US" sz="2800" dirty="0" smtClean="0"/>
              <a:t>，有点</a:t>
            </a:r>
            <a:r>
              <a:rPr lang="zh-CN" altLang="en-US" sz="2800" dirty="0"/>
              <a:t>类似于</a:t>
            </a:r>
            <a:r>
              <a:rPr lang="en-US" altLang="zh-CN" sz="2800" dirty="0" err="1"/>
              <a:t>RelativeLayout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但比</a:t>
            </a:r>
            <a:r>
              <a:rPr lang="en-US" altLang="zh-CN" sz="2800" dirty="0" err="1"/>
              <a:t>RelativeLayout</a:t>
            </a:r>
            <a:r>
              <a:rPr lang="zh-CN" altLang="en-US" sz="2800" dirty="0"/>
              <a:t>要更强大</a:t>
            </a:r>
            <a:endParaRPr lang="zh-CN" altLang="en-US" sz="2800" dirty="0" smtClean="0"/>
          </a:p>
          <a:p>
            <a:pPr lvl="1"/>
            <a:r>
              <a:rPr lang="zh-CN" altLang="en-US" sz="2800" dirty="0"/>
              <a:t>约束</a:t>
            </a:r>
            <a:r>
              <a:rPr lang="zh-CN" altLang="en-US" sz="2800" dirty="0" smtClean="0"/>
              <a:t>布局</a:t>
            </a:r>
            <a:r>
              <a:rPr lang="zh-CN" altLang="en-US" sz="2800" dirty="0"/>
              <a:t>非常适合使用可视化的</a:t>
            </a:r>
            <a:r>
              <a:rPr lang="zh-CN" altLang="en-US" sz="2800"/>
              <a:t>方式</a:t>
            </a:r>
            <a:r>
              <a:rPr lang="zh-CN" altLang="en-US" sz="2800" smtClean="0"/>
              <a:t>来设计界面</a:t>
            </a:r>
            <a:r>
              <a:rPr lang="zh-CN" altLang="en-US" sz="2800" dirty="0"/>
              <a:t>，但并不太适合使用</a:t>
            </a:r>
            <a:r>
              <a:rPr lang="en-US" altLang="zh-CN" sz="2800" dirty="0"/>
              <a:t>XML</a:t>
            </a:r>
            <a:r>
              <a:rPr lang="zh-CN" altLang="en-US" sz="2800" dirty="0"/>
              <a:t>的方式来进行</a:t>
            </a:r>
            <a:r>
              <a:rPr lang="zh-CN" altLang="en-US" sz="2800" dirty="0" smtClean="0"/>
              <a:t>编写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约束布局</a:t>
            </a:r>
            <a:r>
              <a:rPr lang="zh-CN" altLang="en-US" sz="2800" dirty="0" smtClean="0"/>
              <a:t>可以</a:t>
            </a:r>
            <a:r>
              <a:rPr lang="zh-CN" altLang="en-US" sz="2800" dirty="0"/>
              <a:t>有效地解决布局嵌套过多的问题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09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41A55-098E-40E4-A734-2CAC62105554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3795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5.2</a:t>
            </a:r>
            <a:r>
              <a:rPr lang="zh-CN" altLang="en-US" sz="3800" dirty="0" smtClean="0">
                <a:latin typeface="楷体_GB2312" pitchFamily="49" charset="-122"/>
              </a:rPr>
              <a:t> 界面布局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90600"/>
            <a:ext cx="8382000" cy="1524000"/>
          </a:xfrm>
        </p:spPr>
        <p:txBody>
          <a:bodyPr/>
          <a:lstStyle/>
          <a:p>
            <a:r>
              <a:rPr lang="en-US" altLang="zh-CN" sz="3200" dirty="0" smtClean="0"/>
              <a:t>5.2.7 </a:t>
            </a:r>
            <a:r>
              <a:rPr lang="zh-CN" altLang="en-US" sz="3200" dirty="0"/>
              <a:t>约束</a:t>
            </a:r>
            <a:r>
              <a:rPr lang="zh-CN" altLang="en-US" sz="3200" dirty="0" smtClean="0"/>
              <a:t>布局</a:t>
            </a:r>
            <a:endParaRPr lang="en-US" altLang="zh-CN" sz="3200" dirty="0" smtClean="0"/>
          </a:p>
          <a:p>
            <a:pPr lvl="1"/>
            <a:r>
              <a:rPr lang="zh-CN" altLang="en-US" sz="2800" dirty="0"/>
              <a:t>练习</a:t>
            </a:r>
          </a:p>
          <a:p>
            <a:pPr marL="542925" lvl="1" indent="-198438">
              <a:buNone/>
            </a:pPr>
            <a:r>
              <a:rPr lang="zh-CN" altLang="en-US" sz="2800" dirty="0"/>
              <a:t>   </a:t>
            </a:r>
            <a:r>
              <a:rPr lang="en-US" altLang="zh-CN" sz="2800" dirty="0" smtClean="0"/>
              <a:t>1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使用约束布局</a:t>
            </a:r>
            <a:r>
              <a:rPr lang="zh-CN" altLang="en-US" sz="2800" dirty="0"/>
              <a:t>实现下述界面</a:t>
            </a:r>
            <a:r>
              <a:rPr lang="zh-CN" altLang="en-US" sz="2800" dirty="0" smtClean="0"/>
              <a:t>。</a:t>
            </a:r>
            <a:endParaRPr lang="zh-CN" altLang="en-US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061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6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F7A4-8EC8-4542-B04A-E77B5F4ACC5D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 smtClean="0"/>
              <a:t>常见的系统控件</a:t>
            </a:r>
            <a:endParaRPr lang="en-US" altLang="zh-CN" sz="3200" dirty="0" smtClean="0"/>
          </a:p>
          <a:p>
            <a:pPr lvl="1"/>
            <a:r>
              <a:rPr lang="en-US" altLang="zh-CN" sz="2800" dirty="0" err="1" smtClean="0"/>
              <a:t>TextView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EditText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Checkbox</a:t>
            </a:r>
          </a:p>
          <a:p>
            <a:pPr lvl="1"/>
            <a:r>
              <a:rPr lang="en-US" altLang="zh-CN" sz="2800" dirty="0" err="1" smtClean="0"/>
              <a:t>RadioButton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Spinner</a:t>
            </a:r>
          </a:p>
          <a:p>
            <a:pPr lvl="1"/>
            <a:r>
              <a:rPr lang="en-US" altLang="zh-CN" sz="2800" dirty="0"/>
              <a:t>Button</a:t>
            </a:r>
          </a:p>
          <a:p>
            <a:pPr lvl="1"/>
            <a:r>
              <a:rPr lang="en-US" altLang="zh-CN" sz="2800" dirty="0" err="1"/>
              <a:t>ImageButton</a:t>
            </a:r>
            <a:endParaRPr lang="en-US" altLang="zh-CN" sz="2800" dirty="0"/>
          </a:p>
          <a:p>
            <a:pPr lvl="1"/>
            <a:r>
              <a:rPr lang="en-US" altLang="zh-CN" sz="2800" dirty="0" err="1" smtClean="0"/>
              <a:t>ListView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8D887-E318-46A6-BA76-1D235609B8C2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644650"/>
          </a:xfrm>
        </p:spPr>
        <p:txBody>
          <a:bodyPr/>
          <a:lstStyle/>
          <a:p>
            <a:r>
              <a:rPr lang="en-US" altLang="zh-CN" sz="3200" dirty="0" smtClean="0"/>
              <a:t>5.3.1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TextView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EditText</a:t>
            </a:r>
            <a:endParaRPr lang="en-US" altLang="zh-CN" sz="3200" dirty="0" smtClean="0"/>
          </a:p>
          <a:p>
            <a:pPr lvl="1"/>
            <a:r>
              <a:rPr lang="en-US" altLang="zh-CN" sz="2800" dirty="0" err="1" smtClean="0"/>
              <a:t>TextView</a:t>
            </a:r>
            <a:r>
              <a:rPr lang="zh-CN" altLang="en-US" sz="2800" dirty="0" smtClean="0"/>
              <a:t>是一种用于</a:t>
            </a:r>
            <a:r>
              <a:rPr lang="zh-CN" altLang="en-US" sz="2800" dirty="0" smtClean="0">
                <a:solidFill>
                  <a:srgbClr val="FF0000"/>
                </a:solidFill>
              </a:rPr>
              <a:t>显示</a:t>
            </a:r>
            <a:r>
              <a:rPr lang="zh-CN" altLang="en-US" sz="2800" dirty="0" smtClean="0"/>
              <a:t>字符串的控件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EditText</a:t>
            </a:r>
            <a:r>
              <a:rPr lang="zh-CN" altLang="en-US" sz="2800" dirty="0" smtClean="0"/>
              <a:t>则是用来</a:t>
            </a:r>
            <a:r>
              <a:rPr lang="zh-CN" altLang="en-US" sz="2800" dirty="0" smtClean="0">
                <a:solidFill>
                  <a:srgbClr val="FF0000"/>
                </a:solidFill>
              </a:rPr>
              <a:t>输入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FF0000"/>
                </a:solidFill>
              </a:rPr>
              <a:t>编辑</a:t>
            </a:r>
            <a:r>
              <a:rPr lang="zh-CN" altLang="en-US" sz="2800" dirty="0" smtClean="0"/>
              <a:t>字符串的控件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4637"/>
            <a:ext cx="8452738" cy="22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8D887-E318-46A6-BA76-1D235609B8C2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2514600"/>
          </a:xfrm>
        </p:spPr>
        <p:txBody>
          <a:bodyPr/>
          <a:lstStyle/>
          <a:p>
            <a:r>
              <a:rPr lang="en-US" altLang="zh-CN" sz="3200" dirty="0" smtClean="0"/>
              <a:t>5.3.1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TextView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EditText</a:t>
            </a:r>
            <a:endParaRPr lang="en-US" altLang="zh-CN" sz="3200" dirty="0" smtClean="0"/>
          </a:p>
          <a:p>
            <a:pPr lvl="1">
              <a:buClr>
                <a:srgbClr val="3B812F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练习</a:t>
            </a:r>
          </a:p>
          <a:p>
            <a:pPr lvl="1">
              <a:buClr>
                <a:srgbClr val="3B812F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、完成下图界面设计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>
              <a:buClr>
                <a:srgbClr val="3B812F"/>
              </a:buClr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 </a:t>
            </a:r>
            <a:r>
              <a:rPr lang="en-US" altLang="zh-CN" sz="2800" dirty="0" smtClean="0">
                <a:solidFill>
                  <a:srgbClr val="000000"/>
                </a:solidFill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</a:rPr>
              <a:t>、编写</a:t>
            </a:r>
            <a:r>
              <a:rPr lang="zh-CN" altLang="en-US" sz="2800" dirty="0">
                <a:solidFill>
                  <a:srgbClr val="000000"/>
                </a:solidFill>
              </a:rPr>
              <a:t>代码修改</a:t>
            </a:r>
            <a:r>
              <a:rPr lang="en-US" altLang="zh-CN" sz="2800" dirty="0" err="1">
                <a:solidFill>
                  <a:srgbClr val="000000"/>
                </a:solidFill>
              </a:rPr>
              <a:t>EditText</a:t>
            </a:r>
            <a:r>
              <a:rPr lang="zh-CN" altLang="en-US" sz="2800" dirty="0">
                <a:solidFill>
                  <a:srgbClr val="000000"/>
                </a:solidFill>
              </a:rPr>
              <a:t>中的内容，</a:t>
            </a:r>
            <a:r>
              <a:rPr lang="zh-CN" altLang="en-US" sz="2800" dirty="0" smtClean="0">
                <a:solidFill>
                  <a:srgbClr val="000000"/>
                </a:solidFill>
              </a:rPr>
              <a:t>并利用</a:t>
            </a:r>
            <a:r>
              <a:rPr lang="en-US" altLang="zh-CN" sz="2800" dirty="0">
                <a:solidFill>
                  <a:srgbClr val="000000"/>
                </a:solidFill>
              </a:rPr>
              <a:t>Toast</a:t>
            </a:r>
            <a:r>
              <a:rPr lang="zh-CN" altLang="en-US" sz="2800" dirty="0">
                <a:solidFill>
                  <a:srgbClr val="000000"/>
                </a:solidFill>
              </a:rPr>
              <a:t>在界面上</a:t>
            </a:r>
            <a:r>
              <a:rPr lang="zh-CN" altLang="en-US" sz="2800" dirty="0" smtClean="0">
                <a:solidFill>
                  <a:srgbClr val="000000"/>
                </a:solidFill>
              </a:rPr>
              <a:t>显示修改的内容。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18452"/>
            <a:ext cx="6553200" cy="2686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9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A3080-B69C-45B1-B420-E58680C1752A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4800600"/>
          </a:xfrm>
        </p:spPr>
        <p:txBody>
          <a:bodyPr/>
          <a:lstStyle/>
          <a:p>
            <a:r>
              <a:rPr lang="en-US" altLang="zh-CN" sz="3200" dirty="0"/>
              <a:t>5.3.1</a:t>
            </a:r>
            <a:r>
              <a:rPr lang="zh-CN" altLang="en-US" sz="3200" dirty="0"/>
              <a:t> </a:t>
            </a:r>
            <a:r>
              <a:rPr lang="en-US" altLang="zh-CN" sz="3200" dirty="0" err="1"/>
              <a:t>TextView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EditText</a:t>
            </a:r>
            <a:endParaRPr lang="en-US" altLang="zh-CN" sz="3200" dirty="0"/>
          </a:p>
          <a:p>
            <a:pPr lvl="1">
              <a:buClr>
                <a:srgbClr val="3B812F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</a:p>
          <a:p>
            <a:pPr marL="0" lvl="1" indent="344488">
              <a:buClr>
                <a:srgbClr val="3B812F"/>
              </a:buClr>
              <a:buNone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Toast.makeText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(Context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context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CharSequence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text,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duration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).show();</a:t>
            </a:r>
          </a:p>
          <a:p>
            <a:pPr marL="0" lvl="1" indent="344488">
              <a:buClr>
                <a:srgbClr val="3B812F"/>
              </a:buClr>
              <a:buNone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这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三个参数分别是： </a:t>
            </a:r>
          </a:p>
          <a:p>
            <a:pPr marL="0" lvl="1" indent="344488">
              <a:buClr>
                <a:srgbClr val="3B812F"/>
              </a:buClr>
              <a:buNone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1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当前的上下文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环境。可用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getApplicationContext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或者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lvl="1" indent="344488">
              <a:buClr>
                <a:srgbClr val="3B812F"/>
              </a:buClr>
              <a:buNone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2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要显示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的内容。一般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就是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字符串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，可以写在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string.xml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 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lvl="1" indent="344488">
              <a:buClr>
                <a:srgbClr val="3B812F"/>
              </a:buClr>
              <a:buNone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3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显示的时间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长短。有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Toast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默认的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参数（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LENGTH_LONG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LENGTH_SHORT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），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也可以自己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设定</a:t>
            </a: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lvl="1" indent="344488">
              <a:buClr>
                <a:srgbClr val="3B812F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718AB-646C-4C17-8464-2DF1ECF86788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3429000"/>
          </a:xfrm>
        </p:spPr>
        <p:txBody>
          <a:bodyPr/>
          <a:lstStyle/>
          <a:p>
            <a:r>
              <a:rPr lang="en-US" altLang="zh-CN" sz="3200" dirty="0" smtClean="0"/>
              <a:t>5.3.2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CheckBox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RadioButton</a:t>
            </a:r>
            <a:endParaRPr lang="en-US" altLang="zh-CN" sz="3200" dirty="0" smtClean="0"/>
          </a:p>
          <a:p>
            <a:pPr lvl="1"/>
            <a:r>
              <a:rPr lang="en-US" altLang="zh-CN" sz="2800" dirty="0" err="1" smtClean="0"/>
              <a:t>CheckBox</a:t>
            </a:r>
            <a:r>
              <a:rPr lang="zh-CN" altLang="en-US" sz="2800" dirty="0" smtClean="0"/>
              <a:t>同时可以选择多个选项的控件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RadioButton</a:t>
            </a:r>
            <a:r>
              <a:rPr lang="zh-CN" altLang="en-US" sz="2800" dirty="0" smtClean="0"/>
              <a:t>则是仅可以选择一个选项的控件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RadioGroup</a:t>
            </a:r>
            <a:r>
              <a:rPr lang="zh-CN" altLang="en-US" sz="2800" dirty="0" smtClean="0"/>
              <a:t>是</a:t>
            </a:r>
            <a:r>
              <a:rPr lang="en-US" altLang="zh-CN" sz="2800" dirty="0" err="1" smtClean="0"/>
              <a:t>RadioButton</a:t>
            </a:r>
            <a:r>
              <a:rPr lang="zh-CN" altLang="en-US" sz="2800" dirty="0" smtClean="0"/>
              <a:t>的承载体，程序运行时不可见，一个</a:t>
            </a:r>
            <a:r>
              <a:rPr lang="en-US" altLang="zh-CN" sz="2800" dirty="0" err="1" smtClean="0"/>
              <a:t>RadioGroup</a:t>
            </a:r>
            <a:r>
              <a:rPr lang="zh-CN" altLang="en-US" sz="2800" dirty="0" smtClean="0"/>
              <a:t>可以包含多个</a:t>
            </a:r>
            <a:r>
              <a:rPr lang="en-US" altLang="zh-CN" sz="2800" dirty="0" err="1" smtClean="0"/>
              <a:t>RadioButton</a:t>
            </a:r>
            <a:r>
              <a:rPr lang="zh-CN" altLang="en-US" sz="2800" dirty="0" smtClean="0"/>
              <a:t>，在每个</a:t>
            </a:r>
            <a:r>
              <a:rPr lang="en-US" altLang="zh-CN" sz="2800" dirty="0" err="1" smtClean="0"/>
              <a:t>RadioGroup</a:t>
            </a:r>
            <a:r>
              <a:rPr lang="zh-CN" altLang="en-US" sz="2800" dirty="0" smtClean="0"/>
              <a:t>中，用户仅能够选择其中一个</a:t>
            </a:r>
            <a:r>
              <a:rPr lang="en-US" altLang="zh-CN" sz="2800" dirty="0" err="1" smtClean="0"/>
              <a:t>RadioButton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A3080-B69C-45B1-B420-E58680C1752A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609600"/>
          </a:xfrm>
        </p:spPr>
        <p:txBody>
          <a:bodyPr/>
          <a:lstStyle/>
          <a:p>
            <a:r>
              <a:rPr lang="en-US" altLang="zh-CN" sz="3200" dirty="0" smtClean="0"/>
              <a:t>5.3.2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CheckBox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RadioButton</a:t>
            </a:r>
            <a:endParaRPr lang="en-US" altLang="zh-CN" sz="3200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76400"/>
            <a:ext cx="828593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A3080-B69C-45B1-B420-E58680C1752A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01000" cy="1981200"/>
          </a:xfrm>
        </p:spPr>
        <p:txBody>
          <a:bodyPr/>
          <a:lstStyle/>
          <a:p>
            <a:r>
              <a:rPr lang="en-US" altLang="zh-CN" sz="3200" dirty="0" smtClean="0"/>
              <a:t>5.3.2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CheckBox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RadioButton</a:t>
            </a:r>
            <a:endParaRPr lang="en-US" altLang="zh-CN" sz="3200" dirty="0" smtClean="0"/>
          </a:p>
          <a:p>
            <a:pPr lvl="1">
              <a:buClr>
                <a:srgbClr val="3B812F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练习</a:t>
            </a:r>
          </a:p>
          <a:p>
            <a:pPr lvl="1">
              <a:buClr>
                <a:srgbClr val="3B812F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5.3.1</a:t>
            </a:r>
            <a:r>
              <a:rPr lang="zh-CN" altLang="en-US" sz="2800" dirty="0" smtClean="0"/>
              <a:t>练习</a:t>
            </a:r>
            <a:r>
              <a:rPr lang="zh-CN" altLang="en-US" sz="2800" dirty="0"/>
              <a:t>基础上</a:t>
            </a:r>
            <a:r>
              <a:rPr lang="zh-CN" altLang="en-US" sz="2800" dirty="0" smtClean="0"/>
              <a:t>，添加</a:t>
            </a:r>
            <a:r>
              <a:rPr lang="en-US" altLang="zh-CN" sz="2800" dirty="0" err="1"/>
              <a:t>CheckBox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RadioButton</a:t>
            </a:r>
            <a:r>
              <a:rPr lang="zh-CN" altLang="en-US" sz="2800" dirty="0" smtClean="0"/>
              <a:t>控件</a:t>
            </a:r>
            <a:r>
              <a:rPr lang="zh-CN" altLang="en-US" sz="2800" dirty="0" smtClean="0">
                <a:solidFill>
                  <a:srgbClr val="000000"/>
                </a:solidFill>
              </a:rPr>
              <a:t>完成下图界面设计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0"/>
            <a:ext cx="5562600" cy="343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5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30D97-895A-48A3-837C-3B9660454043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Arial" charset="0"/>
              </a:rPr>
              <a:t>5.1</a:t>
            </a:r>
            <a:r>
              <a:rPr lang="zh-CN" altLang="en-US" sz="4000" dirty="0" smtClean="0">
                <a:latin typeface="楷体_GB2312" pitchFamily="49" charset="-122"/>
              </a:rPr>
              <a:t> 用户界面基础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Android</a:t>
            </a:r>
            <a:r>
              <a:rPr lang="zh-CN" altLang="en-US" sz="3200" dirty="0" smtClean="0"/>
              <a:t>用户界面</a:t>
            </a:r>
            <a:endParaRPr lang="en-US" altLang="zh-CN" sz="3200" dirty="0" smtClean="0"/>
          </a:p>
          <a:p>
            <a:pPr marL="714375" lvl="2" indent="-352425" eaLnBrk="1" hangingPunct="1">
              <a:buClr>
                <a:schemeClr val="accent2"/>
              </a:buClr>
              <a:buFont typeface="Wingdings" pitchFamily="2" charset="2"/>
              <a:buChar char="q"/>
            </a:pPr>
            <a:r>
              <a:rPr lang="zh-CN" altLang="en-US" sz="2800" dirty="0" smtClean="0"/>
              <a:t>界面设计（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）与程序逻辑（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）分离</a:t>
            </a:r>
            <a:endParaRPr lang="en-US" altLang="zh-CN" sz="2800" dirty="0" smtClean="0"/>
          </a:p>
          <a:p>
            <a:pPr marL="714375" lvl="2" indent="-352425" eaLnBrk="1" hangingPunct="1">
              <a:buClr>
                <a:schemeClr val="accent2"/>
              </a:buClr>
              <a:buFont typeface="Wingdings" pitchFamily="2" charset="2"/>
              <a:buChar char="q"/>
            </a:pPr>
            <a:r>
              <a:rPr lang="en-US" altLang="zh-CN" sz="2800" dirty="0"/>
              <a:t>Android</a:t>
            </a:r>
            <a:r>
              <a:rPr lang="zh-CN" altLang="en-US" sz="2800" dirty="0"/>
              <a:t>手机屏幕尺寸众多</a:t>
            </a:r>
            <a:endParaRPr lang="en-US" altLang="zh-CN" sz="2800" dirty="0"/>
          </a:p>
          <a:p>
            <a:pPr marL="714375" lvl="2" indent="-352425" eaLnBrk="1" hangingPunct="1">
              <a:buClr>
                <a:schemeClr val="accent2"/>
              </a:buClr>
              <a:buFont typeface="Wingdings" pitchFamily="2" charset="2"/>
              <a:buChar char="q"/>
            </a:pPr>
            <a:r>
              <a:rPr lang="zh-CN" altLang="en-US" sz="2800" dirty="0" smtClean="0"/>
              <a:t>手机</a:t>
            </a:r>
            <a:r>
              <a:rPr lang="zh-CN" altLang="en-US" sz="2800" dirty="0"/>
              <a:t>屏幕相对</a:t>
            </a:r>
            <a:r>
              <a:rPr lang="zh-CN" altLang="en-US" sz="2800" dirty="0" smtClean="0"/>
              <a:t>较小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75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A3080-B69C-45B1-B420-E58680C1752A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3505200"/>
          </a:xfrm>
        </p:spPr>
        <p:txBody>
          <a:bodyPr/>
          <a:lstStyle/>
          <a:p>
            <a:r>
              <a:rPr lang="en-US" altLang="zh-CN" sz="3200" dirty="0" smtClean="0"/>
              <a:t>5.3.2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CheckBox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RadioButton</a:t>
            </a:r>
            <a:endParaRPr lang="en-US" altLang="zh-CN" sz="3200" dirty="0" smtClean="0"/>
          </a:p>
          <a:p>
            <a:pPr lvl="1">
              <a:buClr>
                <a:srgbClr val="3B812F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练习</a:t>
            </a:r>
          </a:p>
          <a:p>
            <a:pPr marL="712788" lvl="1" indent="-368300">
              <a:buClr>
                <a:srgbClr val="3B812F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 smtClean="0">
                <a:solidFill>
                  <a:srgbClr val="000000"/>
                </a:solidFill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</a:rPr>
              <a:t>、实现</a:t>
            </a:r>
            <a:r>
              <a:rPr lang="en-US" altLang="zh-CN" sz="2800" dirty="0" err="1" smtClean="0"/>
              <a:t>CheckBox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RadioButton</a:t>
            </a:r>
            <a:r>
              <a:rPr lang="zh-CN" altLang="en-US" sz="2800" dirty="0">
                <a:solidFill>
                  <a:srgbClr val="000000"/>
                </a:solidFill>
              </a:rPr>
              <a:t>的点击</a:t>
            </a:r>
            <a:r>
              <a:rPr lang="zh-CN" altLang="en-US" sz="2800" dirty="0" smtClean="0">
                <a:solidFill>
                  <a:srgbClr val="000000"/>
                </a:solidFill>
              </a:rPr>
              <a:t>事件，</a:t>
            </a:r>
            <a:r>
              <a:rPr lang="zh-CN" altLang="en-US" sz="2800" dirty="0">
                <a:solidFill>
                  <a:srgbClr val="000000"/>
                </a:solidFill>
              </a:rPr>
              <a:t>并利用</a:t>
            </a:r>
            <a:r>
              <a:rPr lang="en-US" altLang="zh-CN" sz="2800" dirty="0" smtClean="0">
                <a:solidFill>
                  <a:srgbClr val="000000"/>
                </a:solidFill>
              </a:rPr>
              <a:t>Toast</a:t>
            </a:r>
            <a:r>
              <a:rPr lang="zh-CN" altLang="en-US" sz="2800" dirty="0" smtClean="0">
                <a:solidFill>
                  <a:srgbClr val="000000"/>
                </a:solidFill>
              </a:rPr>
              <a:t>在界面上显示信息。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>
              <a:buClr>
                <a:srgbClr val="3B812F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思考</a:t>
            </a:r>
          </a:p>
          <a:p>
            <a:pPr lvl="1">
              <a:buClr>
                <a:srgbClr val="3B812F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zh-CN" altLang="zh-CN" sz="2800" dirty="0"/>
              <a:t>不使用</a:t>
            </a:r>
            <a:r>
              <a:rPr lang="en-US" altLang="zh-CN" sz="2800" dirty="0" err="1"/>
              <a:t>RadioGroup</a:t>
            </a:r>
            <a:r>
              <a:rPr lang="zh-CN" altLang="zh-CN" sz="2800" dirty="0"/>
              <a:t>组件，如何用代码实现多个</a:t>
            </a:r>
            <a:r>
              <a:rPr lang="en-US" altLang="zh-CN" sz="2800" dirty="0" err="1"/>
              <a:t>RadioButton</a:t>
            </a:r>
            <a:r>
              <a:rPr lang="zh-CN" altLang="zh-CN" sz="2800" dirty="0"/>
              <a:t>组件之间的互斥选择？</a:t>
            </a:r>
            <a:endParaRPr lang="zh-CN" altLang="en-US" sz="2800" dirty="0"/>
          </a:p>
          <a:p>
            <a:pPr marL="0" lvl="1" indent="344488">
              <a:buClr>
                <a:srgbClr val="3B812F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BB6CD-E0BB-4440-9EEA-F26809CA2D67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2057400"/>
          </a:xfrm>
        </p:spPr>
        <p:txBody>
          <a:bodyPr/>
          <a:lstStyle/>
          <a:p>
            <a:r>
              <a:rPr lang="en-US" altLang="zh-CN" sz="3200" dirty="0" smtClean="0"/>
              <a:t>5.3.3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Spinner</a:t>
            </a:r>
          </a:p>
          <a:p>
            <a:pPr lvl="1"/>
            <a:r>
              <a:rPr lang="zh-CN" altLang="en-US" sz="2800" dirty="0" smtClean="0"/>
              <a:t>一种能够从多个选项中选一个选项的控件，使用浮动菜单为用户提供选择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类似于桌面程序的组合框（</a:t>
            </a:r>
            <a:r>
              <a:rPr lang="en-US" altLang="zh-CN" sz="2800" dirty="0" err="1" smtClean="0"/>
              <a:t>ComboBox</a:t>
            </a:r>
            <a:r>
              <a:rPr lang="zh-CN" altLang="en-US" sz="2800" dirty="0" smtClean="0"/>
              <a:t>）</a:t>
            </a:r>
            <a:endParaRPr lang="zh-CN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42" y="3047999"/>
            <a:ext cx="8029958" cy="335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2F29DA-208E-495E-ADBB-E4D8B0F42701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7411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001000" cy="3810000"/>
          </a:xfrm>
        </p:spPr>
        <p:txBody>
          <a:bodyPr/>
          <a:lstStyle/>
          <a:p>
            <a:r>
              <a:rPr lang="en-US" altLang="zh-CN" sz="3200" dirty="0" smtClean="0"/>
              <a:t>5.3.3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Spinner</a:t>
            </a:r>
          </a:p>
          <a:p>
            <a:pPr lvl="1"/>
            <a:r>
              <a:rPr lang="zh-CN" altLang="en-US" sz="2800" dirty="0" smtClean="0"/>
              <a:t>定义一个</a:t>
            </a:r>
            <a:r>
              <a:rPr lang="en-US" altLang="zh-CN" sz="2800" dirty="0" err="1" smtClean="0"/>
              <a:t>ArrayAdapter</a:t>
            </a:r>
            <a:r>
              <a:rPr lang="zh-CN" altLang="en-US" sz="2800" dirty="0" smtClean="0"/>
              <a:t>适配器，在</a:t>
            </a:r>
            <a:r>
              <a:rPr lang="en-US" altLang="zh-CN" sz="2800" dirty="0" err="1" smtClean="0"/>
              <a:t>ArrayAdapter</a:t>
            </a:r>
            <a:r>
              <a:rPr lang="zh-CN" altLang="en-US" sz="2800" dirty="0" smtClean="0"/>
              <a:t>中添加需要在</a:t>
            </a:r>
            <a:r>
              <a:rPr lang="en-US" altLang="zh-CN" sz="2800" dirty="0" smtClean="0"/>
              <a:t>Spinner</a:t>
            </a:r>
            <a:r>
              <a:rPr lang="zh-CN" altLang="en-US" sz="2800" dirty="0" smtClean="0"/>
              <a:t>中可以选择的内容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适配器绑定界面控件和底层数据，如果底层数据更改了，用户界面也相应修改显示内容，就不需要应用程序再监视，从而极大的简化</a:t>
            </a:r>
            <a:r>
              <a:rPr lang="zh-CN" altLang="en-US" sz="2800" dirty="0"/>
              <a:t>了</a:t>
            </a:r>
            <a:r>
              <a:rPr lang="zh-CN" altLang="en-US" sz="2800" dirty="0" smtClean="0"/>
              <a:t>代码的复杂性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2A32D-1643-4459-AA73-2CA424B7EFE7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599"/>
            <a:ext cx="8382000" cy="1981199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CN" sz="3200" dirty="0" smtClean="0"/>
              <a:t>5.3.3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Spinner</a:t>
            </a:r>
          </a:p>
          <a:p>
            <a:pPr marL="273050" lvl="1" indent="0">
              <a:lnSpc>
                <a:spcPct val="90000"/>
              </a:lnSpc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练习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altLang="zh-CN" sz="2800" dirty="0" smtClean="0"/>
              <a:t>       1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5.3.2</a:t>
            </a:r>
            <a:r>
              <a:rPr lang="zh-CN" altLang="en-US" sz="2800" dirty="0" smtClean="0"/>
              <a:t>练习</a:t>
            </a:r>
            <a:r>
              <a:rPr lang="zh-CN" altLang="en-US" sz="2800" dirty="0"/>
              <a:t>基础上，</a:t>
            </a:r>
            <a:r>
              <a:rPr lang="zh-CN" altLang="en-US" sz="2800" dirty="0" smtClean="0"/>
              <a:t>添加</a:t>
            </a:r>
            <a:r>
              <a:rPr lang="en-US" altLang="zh-CN" sz="2800" dirty="0" smtClean="0"/>
              <a:t>Spinner</a:t>
            </a:r>
            <a:r>
              <a:rPr lang="zh-CN" altLang="en-US" sz="2800" dirty="0" smtClean="0"/>
              <a:t>控件</a:t>
            </a:r>
            <a:r>
              <a:rPr lang="zh-CN" altLang="en-US" sz="2800" dirty="0" smtClean="0">
                <a:solidFill>
                  <a:srgbClr val="000000"/>
                </a:solidFill>
              </a:rPr>
              <a:t>完成</a:t>
            </a:r>
            <a:r>
              <a:rPr lang="zh-CN" altLang="en-US" sz="2800" dirty="0">
                <a:solidFill>
                  <a:srgbClr val="000000"/>
                </a:solidFill>
              </a:rPr>
              <a:t>下图界面</a:t>
            </a:r>
            <a:r>
              <a:rPr lang="zh-CN" altLang="en-US" sz="2800" dirty="0" smtClean="0">
                <a:solidFill>
                  <a:srgbClr val="000000"/>
                </a:solidFill>
              </a:rPr>
              <a:t>设计</a:t>
            </a:r>
            <a:endParaRPr lang="en-US" altLang="zh-CN" sz="2800" dirty="0" smtClean="0">
              <a:solidFill>
                <a:srgbClr val="00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71799"/>
            <a:ext cx="3657600" cy="351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2A32D-1643-4459-AA73-2CA424B7EFE7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32766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CN" sz="3200" dirty="0" smtClean="0"/>
              <a:t>5.3.3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Spinner</a:t>
            </a:r>
          </a:p>
          <a:p>
            <a:pPr marL="273050" lvl="1" indent="0">
              <a:lnSpc>
                <a:spcPct val="90000"/>
              </a:lnSpc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练习</a:t>
            </a:r>
          </a:p>
          <a:p>
            <a:pPr marL="712788" lvl="1" indent="-712788">
              <a:buClr>
                <a:schemeClr val="accent1"/>
              </a:buClr>
              <a:buSzPct val="65000"/>
              <a:buNone/>
            </a:pPr>
            <a:r>
              <a:rPr lang="en-US" altLang="zh-CN" sz="2800" dirty="0" smtClean="0"/>
              <a:t>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</a:rPr>
              <a:t>、采用不同方式显示</a:t>
            </a:r>
            <a:r>
              <a:rPr lang="zh-CN" altLang="en-US" sz="2800" dirty="0" smtClean="0"/>
              <a:t>浮动菜单，看看有什么区别？</a:t>
            </a:r>
            <a:endParaRPr lang="en-US" altLang="zh-CN" sz="2800" dirty="0" smtClean="0"/>
          </a:p>
          <a:p>
            <a:pPr marL="712788" lvl="1" indent="-712788">
              <a:buClr>
                <a:schemeClr val="accent1"/>
              </a:buClr>
              <a:buSzPct val="65000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3</a:t>
            </a:r>
            <a:r>
              <a:rPr lang="zh-CN" altLang="en-US" sz="2800" dirty="0" smtClean="0"/>
              <a:t>、利用</a:t>
            </a:r>
            <a:r>
              <a:rPr lang="en-US" altLang="zh-CN" sz="2800" dirty="0" err="1" smtClean="0"/>
              <a:t>setOnItemSelectedListener</a:t>
            </a:r>
            <a:r>
              <a:rPr lang="zh-CN" altLang="en-US" sz="2800" dirty="0" smtClean="0"/>
              <a:t>方法实现</a:t>
            </a:r>
            <a:r>
              <a:rPr lang="en-US" altLang="zh-CN" sz="2800" dirty="0" smtClean="0"/>
              <a:t>Spinner</a:t>
            </a:r>
            <a:r>
              <a:rPr lang="zh-CN" altLang="en-US" sz="2800" dirty="0" smtClean="0"/>
              <a:t>事件</a:t>
            </a:r>
            <a:r>
              <a:rPr lang="zh-CN" altLang="en-US" sz="2800" dirty="0">
                <a:solidFill>
                  <a:srgbClr val="000000"/>
                </a:solidFill>
              </a:rPr>
              <a:t>，并利用</a:t>
            </a:r>
            <a:r>
              <a:rPr lang="en-US" altLang="zh-CN" sz="2800" dirty="0">
                <a:solidFill>
                  <a:srgbClr val="000000"/>
                </a:solidFill>
              </a:rPr>
              <a:t>Toast</a:t>
            </a:r>
            <a:r>
              <a:rPr lang="zh-CN" altLang="en-US" sz="2800" dirty="0">
                <a:solidFill>
                  <a:srgbClr val="000000"/>
                </a:solidFill>
              </a:rPr>
              <a:t>在界面上</a:t>
            </a:r>
            <a:r>
              <a:rPr lang="zh-CN" altLang="en-US" sz="2800" dirty="0" smtClean="0">
                <a:solidFill>
                  <a:srgbClr val="000000"/>
                </a:solidFill>
              </a:rPr>
              <a:t>显示子项信息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8359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063CE-0BA4-4FBD-9A48-B024F5D96597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905000"/>
          </a:xfrm>
        </p:spPr>
        <p:txBody>
          <a:bodyPr/>
          <a:lstStyle/>
          <a:p>
            <a:r>
              <a:rPr lang="en-US" altLang="zh-CN" sz="3200" dirty="0" smtClean="0"/>
              <a:t>5.3.4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Button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ImageButton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Button</a:t>
            </a:r>
            <a:r>
              <a:rPr lang="zh-CN" altLang="en-US" sz="2800" dirty="0" smtClean="0"/>
              <a:t>是一种按钮控件，用户能够在该控件上点击，然后引发相应的事件处理函数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ImageButton</a:t>
            </a:r>
            <a:r>
              <a:rPr lang="zh-CN" altLang="en-US" sz="2800" dirty="0" smtClean="0"/>
              <a:t>能够在控件按钮显示图像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826789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B12AC-7D0F-4181-9822-D92F81A924EB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3315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799"/>
            <a:ext cx="8305800" cy="2073373"/>
          </a:xfrm>
        </p:spPr>
        <p:txBody>
          <a:bodyPr/>
          <a:lstStyle/>
          <a:p>
            <a:r>
              <a:rPr lang="en-US" altLang="zh-CN" sz="3200" dirty="0" smtClean="0"/>
              <a:t>5.3.4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Button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ImageButton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练习</a:t>
            </a:r>
          </a:p>
          <a:p>
            <a:pPr lvl="1"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1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5.3.3</a:t>
            </a:r>
            <a:r>
              <a:rPr lang="zh-CN" altLang="en-US" sz="2800" dirty="0" smtClean="0"/>
              <a:t>练习</a:t>
            </a:r>
            <a:r>
              <a:rPr lang="zh-CN" altLang="en-US" sz="2800" dirty="0"/>
              <a:t>基础上，</a:t>
            </a:r>
            <a:r>
              <a:rPr lang="zh-CN" altLang="en-US" sz="2800" dirty="0" smtClean="0"/>
              <a:t>添加</a:t>
            </a:r>
            <a:r>
              <a:rPr lang="en-US" altLang="zh-CN" sz="2800" dirty="0" smtClean="0"/>
              <a:t>Button</a:t>
            </a:r>
            <a:r>
              <a:rPr lang="zh-CN" altLang="en-US" sz="2800" dirty="0" smtClean="0"/>
              <a:t>控件</a:t>
            </a:r>
            <a:r>
              <a:rPr lang="zh-CN" altLang="en-US" sz="2800" dirty="0" smtClean="0">
                <a:solidFill>
                  <a:srgbClr val="000000"/>
                </a:solidFill>
              </a:rPr>
              <a:t>完成</a:t>
            </a:r>
            <a:r>
              <a:rPr lang="zh-CN" altLang="en-US" sz="2800" dirty="0">
                <a:solidFill>
                  <a:srgbClr val="000000"/>
                </a:solidFill>
              </a:rPr>
              <a:t>下图界面</a:t>
            </a:r>
            <a:r>
              <a:rPr lang="zh-CN" altLang="en-US" sz="2800" dirty="0" smtClean="0">
                <a:solidFill>
                  <a:srgbClr val="000000"/>
                </a:solidFill>
              </a:rPr>
              <a:t>设计</a:t>
            </a:r>
            <a:r>
              <a:rPr lang="zh-CN" altLang="en-US" sz="2800" dirty="0" smtClean="0"/>
              <a:t>   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75509"/>
            <a:ext cx="3733800" cy="347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B12AC-7D0F-4181-9822-D92F81A924EB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3315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001000" cy="5257800"/>
          </a:xfrm>
        </p:spPr>
        <p:txBody>
          <a:bodyPr/>
          <a:lstStyle/>
          <a:p>
            <a:r>
              <a:rPr lang="en-US" altLang="zh-CN" sz="3200" dirty="0" smtClean="0"/>
              <a:t>5.3.4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Button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ImageButton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练习</a:t>
            </a:r>
          </a:p>
          <a:p>
            <a:pPr lvl="1"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、实现</a:t>
            </a:r>
            <a:r>
              <a:rPr lang="zh-CN" altLang="en-US" sz="2800" dirty="0" smtClean="0">
                <a:solidFill>
                  <a:srgbClr val="000000"/>
                </a:solidFill>
              </a:rPr>
              <a:t>“</a:t>
            </a:r>
            <a:r>
              <a:rPr lang="zh-CN" altLang="en-US" sz="2800" dirty="0">
                <a:solidFill>
                  <a:srgbClr val="000000"/>
                </a:solidFill>
              </a:rPr>
              <a:t>添加</a:t>
            </a:r>
            <a:r>
              <a:rPr lang="zh-CN" altLang="en-US" sz="2800" dirty="0" smtClean="0">
                <a:solidFill>
                  <a:srgbClr val="000000"/>
                </a:solidFill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</a:rPr>
              <a:t>按钮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点击</a:t>
            </a:r>
            <a:r>
              <a:rPr lang="zh-CN" altLang="en-US" sz="2800" dirty="0" smtClean="0"/>
              <a:t>事件</a:t>
            </a:r>
            <a:r>
              <a:rPr lang="zh-CN" altLang="en-US" sz="2800" dirty="0">
                <a:solidFill>
                  <a:srgbClr val="000000"/>
                </a:solidFill>
              </a:rPr>
              <a:t>，并利用</a:t>
            </a:r>
            <a:r>
              <a:rPr lang="en-US" altLang="zh-CN" sz="2800" dirty="0">
                <a:solidFill>
                  <a:srgbClr val="000000"/>
                </a:solidFill>
              </a:rPr>
              <a:t>Toast</a:t>
            </a:r>
            <a:r>
              <a:rPr lang="zh-CN" altLang="en-US" sz="2800" dirty="0">
                <a:solidFill>
                  <a:srgbClr val="000000"/>
                </a:solidFill>
              </a:rPr>
              <a:t>在界面上</a:t>
            </a:r>
            <a:r>
              <a:rPr lang="zh-CN" altLang="en-US" sz="2800" dirty="0" smtClean="0">
                <a:solidFill>
                  <a:srgbClr val="000000"/>
                </a:solidFill>
              </a:rPr>
              <a:t>显示按钮信息</a:t>
            </a:r>
            <a:r>
              <a:rPr lang="zh-CN" altLang="en-US" sz="2800" dirty="0">
                <a:solidFill>
                  <a:srgbClr val="000000"/>
                </a:solidFill>
              </a:rPr>
              <a:t>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3</a:t>
            </a:r>
            <a:r>
              <a:rPr lang="zh-CN" altLang="en-US" sz="2800" dirty="0" smtClean="0">
                <a:solidFill>
                  <a:srgbClr val="000000"/>
                </a:solidFill>
              </a:rPr>
              <a:t>、利用</a:t>
            </a:r>
            <a:r>
              <a:rPr lang="en-US" altLang="zh-CN" sz="2800" dirty="0" smtClean="0">
                <a:solidFill>
                  <a:srgbClr val="000000"/>
                </a:solidFill>
              </a:rPr>
              <a:t>finish()</a:t>
            </a:r>
            <a:r>
              <a:rPr lang="zh-CN" altLang="en-US" sz="2800" dirty="0" smtClean="0">
                <a:solidFill>
                  <a:srgbClr val="000000"/>
                </a:solidFill>
              </a:rPr>
              <a:t>函数实现点击“关闭”按钮退出程序。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对同一</a:t>
            </a:r>
            <a:r>
              <a:rPr lang="zh-CN" altLang="en-US" sz="2800" dirty="0" smtClean="0"/>
              <a:t>个按钮注册</a:t>
            </a:r>
            <a:r>
              <a:rPr lang="zh-CN" altLang="en-US" sz="2800" dirty="0"/>
              <a:t>多个点击事件的监听器，</a:t>
            </a:r>
            <a:r>
              <a:rPr lang="zh-CN" altLang="en-US" sz="2800" dirty="0" smtClean="0"/>
              <a:t>看看事件监听器会如何起作用</a:t>
            </a:r>
            <a:r>
              <a:rPr lang="zh-CN" altLang="en-US" sz="2800" dirty="0"/>
              <a:t>？    </a:t>
            </a:r>
          </a:p>
          <a:p>
            <a:pPr lvl="1">
              <a:buNone/>
            </a:pPr>
            <a:r>
              <a:rPr lang="zh-CN" altLang="en-US" sz="2800" dirty="0"/>
              <a:t>    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、实现将</a:t>
            </a:r>
            <a:r>
              <a:rPr lang="zh-CN" altLang="en-US" sz="2800" dirty="0"/>
              <a:t>多个按钮注册到同一个点击事件的监听器上，比较</a:t>
            </a:r>
            <a:r>
              <a:rPr lang="zh-CN" altLang="en-US" sz="2800"/>
              <a:t>下</a:t>
            </a:r>
            <a:r>
              <a:rPr lang="zh-CN" altLang="en-US" sz="2800" smtClean="0"/>
              <a:t>和每个</a:t>
            </a:r>
            <a:r>
              <a:rPr lang="zh-CN" altLang="en-US" sz="2800" dirty="0" smtClean="0"/>
              <a:t>按钮分别注册</a:t>
            </a:r>
            <a:r>
              <a:rPr lang="zh-CN" altLang="en-US" sz="2800" dirty="0"/>
              <a:t>一个有</a:t>
            </a:r>
            <a:r>
              <a:rPr lang="zh-CN" altLang="en-US" sz="2800" smtClean="0"/>
              <a:t>啥区别</a:t>
            </a:r>
            <a:r>
              <a:rPr lang="zh-CN" altLang="en-US" sz="2800"/>
              <a:t>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555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98A60-F548-42D1-BB33-D93FFBB87DF8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886200"/>
          </a:xfrm>
        </p:spPr>
        <p:txBody>
          <a:bodyPr/>
          <a:lstStyle/>
          <a:p>
            <a:r>
              <a:rPr lang="en-US" altLang="zh-CN" sz="3200" dirty="0" smtClean="0"/>
              <a:t>5.3.5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ListView</a:t>
            </a:r>
            <a:endParaRPr lang="en-US" altLang="zh-CN" sz="3200" dirty="0" smtClean="0"/>
          </a:p>
          <a:p>
            <a:pPr lvl="1"/>
            <a:r>
              <a:rPr lang="en-US" altLang="zh-CN" sz="2800" dirty="0" err="1" smtClean="0"/>
              <a:t>ListView</a:t>
            </a:r>
            <a:r>
              <a:rPr lang="zh-CN" altLang="en-US" sz="2800" dirty="0" smtClean="0"/>
              <a:t>是一种用于垂直显示的列表控件，如果显示内容过多，则会出现垂直滚动条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ListView</a:t>
            </a:r>
            <a:r>
              <a:rPr lang="zh-CN" altLang="en-US" sz="2800" dirty="0" smtClean="0"/>
              <a:t>能够通过适配器将数据和自身绑定，在有限的屏幕上提供大量内容供用户选择，所以是经常使用的用户界面控件</a:t>
            </a:r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ListView</a:t>
            </a:r>
            <a:r>
              <a:rPr lang="zh-CN" altLang="en-US" sz="2800" dirty="0" smtClean="0"/>
              <a:t>支持点击事件处理，用户可以用少量的代码实现复杂的选择功能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69E80-BCA3-4A81-B3DB-353D4D1FBB5A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609600"/>
          </a:xfrm>
        </p:spPr>
        <p:txBody>
          <a:bodyPr/>
          <a:lstStyle/>
          <a:p>
            <a:r>
              <a:rPr lang="en-US" altLang="zh-CN" sz="3200" dirty="0" smtClean="0"/>
              <a:t>5.3.5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ListView</a:t>
            </a:r>
            <a:endParaRPr lang="en-US" altLang="zh-CN" sz="32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6084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B0682-E8F7-463B-8AE8-94F879192618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Arial" charset="0"/>
              </a:rPr>
              <a:t>5.1</a:t>
            </a:r>
            <a:r>
              <a:rPr lang="zh-CN" altLang="en-US" sz="4000" dirty="0" smtClean="0">
                <a:latin typeface="楷体_GB2312" pitchFamily="49" charset="-122"/>
              </a:rPr>
              <a:t> 用户界面基础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4495800" cy="5181600"/>
          </a:xfrm>
        </p:spPr>
        <p:txBody>
          <a:bodyPr/>
          <a:lstStyle/>
          <a:p>
            <a:r>
              <a:rPr lang="en-US" altLang="zh-CN" sz="3200" dirty="0" smtClean="0"/>
              <a:t>Android</a:t>
            </a:r>
            <a:r>
              <a:rPr lang="zh-CN" altLang="en-US" sz="3200" dirty="0" smtClean="0">
                <a:latin typeface="楷体_GB2312" pitchFamily="49" charset="-122"/>
              </a:rPr>
              <a:t>用户界面</a:t>
            </a:r>
            <a:endParaRPr lang="en-US" altLang="zh-CN" sz="3200" dirty="0" smtClean="0">
              <a:latin typeface="楷体_GB2312" pitchFamily="49" charset="-122"/>
            </a:endParaRPr>
          </a:p>
          <a:p>
            <a:pPr lvl="1"/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用户界面基于</a:t>
            </a:r>
            <a:r>
              <a:rPr lang="en-US" altLang="zh-CN" sz="2800" dirty="0" smtClean="0"/>
              <a:t>MVC</a:t>
            </a:r>
            <a:r>
              <a:rPr lang="zh-CN" altLang="en-US" sz="2800" dirty="0" smtClean="0"/>
              <a:t>模式</a:t>
            </a:r>
            <a:endParaRPr lang="en-US" altLang="zh-CN" sz="2800" dirty="0" smtClean="0"/>
          </a:p>
          <a:p>
            <a:pPr lvl="2"/>
            <a:r>
              <a:rPr lang="zh-CN" altLang="en-US" sz="2800" dirty="0"/>
              <a:t>模型（</a:t>
            </a:r>
            <a:r>
              <a:rPr lang="en-US" altLang="zh-CN" sz="2800" dirty="0"/>
              <a:t>Model</a:t>
            </a:r>
            <a:r>
              <a:rPr lang="zh-CN" altLang="en-US" sz="2800" dirty="0" smtClean="0"/>
              <a:t>）是应用程序的核心，用于处理数据和业务逻辑</a:t>
            </a:r>
            <a:endParaRPr lang="zh-CN" altLang="en-US" sz="2800" dirty="0"/>
          </a:p>
          <a:p>
            <a:pPr lvl="2"/>
            <a:r>
              <a:rPr lang="zh-CN" altLang="en-US" sz="2800" dirty="0"/>
              <a:t>视图（</a:t>
            </a:r>
            <a:r>
              <a:rPr lang="en-US" altLang="zh-CN" sz="2800" dirty="0"/>
              <a:t>View</a:t>
            </a:r>
            <a:r>
              <a:rPr lang="zh-CN" altLang="en-US" sz="2800" dirty="0" smtClean="0"/>
              <a:t>）处理</a:t>
            </a:r>
            <a:r>
              <a:rPr lang="zh-CN" altLang="en-US" sz="2800" dirty="0"/>
              <a:t>用户界面</a:t>
            </a:r>
            <a:r>
              <a:rPr lang="zh-CN" altLang="en-US" sz="2800" dirty="0" smtClean="0"/>
              <a:t>显示</a:t>
            </a:r>
            <a:endParaRPr lang="en-US" altLang="zh-CN" sz="2800" dirty="0"/>
          </a:p>
          <a:p>
            <a:pPr lvl="2"/>
            <a:r>
              <a:rPr lang="zh-CN" altLang="en-US" sz="2800" dirty="0" smtClean="0"/>
              <a:t>控制器（</a:t>
            </a:r>
            <a:r>
              <a:rPr lang="en-US" altLang="zh-CN" sz="2800" dirty="0" smtClean="0"/>
              <a:t>Controller</a:t>
            </a:r>
            <a:r>
              <a:rPr lang="zh-CN" altLang="en-US" sz="2800" dirty="0" smtClean="0"/>
              <a:t>）处理对外部事件的响应</a:t>
            </a:r>
            <a:endParaRPr lang="en-US" altLang="zh-CN" sz="2800" dirty="0" smtClean="0"/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71600"/>
            <a:ext cx="3962400" cy="388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98A60-F548-42D1-BB33-D93FFBB87DF8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4191000" cy="4267200"/>
          </a:xfrm>
        </p:spPr>
        <p:txBody>
          <a:bodyPr/>
          <a:lstStyle/>
          <a:p>
            <a:r>
              <a:rPr lang="en-US" altLang="zh-CN" sz="3200" dirty="0" smtClean="0"/>
              <a:t>5.3.5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ListView</a:t>
            </a:r>
            <a:endParaRPr lang="en-US" altLang="zh-CN" sz="3200" dirty="0" smtClean="0"/>
          </a:p>
          <a:p>
            <a:pPr lvl="1"/>
            <a:r>
              <a:rPr lang="zh-CN" altLang="en-US" sz="2800" dirty="0"/>
              <a:t>练习</a:t>
            </a:r>
          </a:p>
          <a:p>
            <a:pPr lvl="1"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、在</a:t>
            </a:r>
            <a:r>
              <a:rPr lang="en-US" altLang="zh-CN" sz="2800" dirty="0" smtClean="0"/>
              <a:t>5.3.4</a:t>
            </a:r>
            <a:r>
              <a:rPr lang="zh-CN" altLang="en-US" sz="2800" dirty="0" smtClean="0"/>
              <a:t>练习基础上，添加</a:t>
            </a:r>
            <a:r>
              <a:rPr lang="en-US" altLang="zh-CN" sz="2800" dirty="0" err="1" smtClean="0"/>
              <a:t>ListView</a:t>
            </a:r>
            <a:r>
              <a:rPr lang="zh-CN" altLang="en-US" sz="2800" dirty="0" smtClean="0"/>
              <a:t>控件</a:t>
            </a:r>
            <a:r>
              <a:rPr lang="zh-CN" altLang="en-US" sz="2800" dirty="0" smtClean="0">
                <a:solidFill>
                  <a:srgbClr val="000000"/>
                </a:solidFill>
              </a:rPr>
              <a:t>完成</a:t>
            </a:r>
            <a:r>
              <a:rPr lang="zh-CN" altLang="en-US" sz="2800" dirty="0">
                <a:solidFill>
                  <a:srgbClr val="000000"/>
                </a:solidFill>
              </a:rPr>
              <a:t>右</a:t>
            </a:r>
            <a:r>
              <a:rPr lang="zh-CN" altLang="en-US" sz="2800" dirty="0" smtClean="0">
                <a:solidFill>
                  <a:srgbClr val="000000"/>
                </a:solidFill>
              </a:rPr>
              <a:t>图</a:t>
            </a:r>
            <a:r>
              <a:rPr lang="zh-CN" altLang="en-US" sz="2800" dirty="0">
                <a:solidFill>
                  <a:srgbClr val="000000"/>
                </a:solidFill>
              </a:rPr>
              <a:t>界面</a:t>
            </a:r>
            <a:r>
              <a:rPr lang="zh-CN" altLang="en-US" sz="2800" dirty="0" smtClean="0">
                <a:solidFill>
                  <a:srgbClr val="000000"/>
                </a:solidFill>
              </a:rPr>
              <a:t>设计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altLang="zh-CN" sz="2800" dirty="0" smtClean="0"/>
              <a:t>    2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实现</a:t>
            </a:r>
            <a:r>
              <a:rPr lang="en-US" altLang="zh-CN" sz="2800" dirty="0" err="1"/>
              <a:t>ListView</a:t>
            </a:r>
            <a:r>
              <a:rPr lang="zh-CN" altLang="en-US" sz="2800" dirty="0"/>
              <a:t>的点击事件，并利用</a:t>
            </a:r>
            <a:r>
              <a:rPr lang="en-US" altLang="zh-CN" sz="2800" dirty="0"/>
              <a:t>Toast</a:t>
            </a:r>
            <a:r>
              <a:rPr lang="zh-CN" altLang="en-US" sz="2800" dirty="0"/>
              <a:t>在界面上显示所选项的信息。</a:t>
            </a:r>
          </a:p>
          <a:p>
            <a:pPr lvl="1">
              <a:buNone/>
            </a:pPr>
            <a:endParaRPr lang="zh-CN" altLang="en-US" sz="2800" dirty="0"/>
          </a:p>
          <a:p>
            <a:pPr marL="344487" lvl="1" indent="0">
              <a:buNone/>
            </a:pPr>
            <a:endParaRPr lang="zh-CN" altLang="en-US" sz="2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6800"/>
            <a:ext cx="3657600" cy="5290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4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98A60-F548-42D1-BB33-D93FFBB87DF8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5.3</a:t>
            </a:r>
            <a:r>
              <a:rPr lang="zh-CN" altLang="en-US" sz="3800" dirty="0" smtClean="0">
                <a:latin typeface="楷体_GB2312" pitchFamily="49" charset="-122"/>
              </a:rPr>
              <a:t> 界面控件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191000"/>
          </a:xfrm>
        </p:spPr>
        <p:txBody>
          <a:bodyPr/>
          <a:lstStyle/>
          <a:p>
            <a:r>
              <a:rPr lang="en-US" altLang="zh-CN" sz="3200" dirty="0" smtClean="0"/>
              <a:t>5.3.5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ListView</a:t>
            </a:r>
            <a:endParaRPr lang="en-US" altLang="zh-CN" sz="3200" dirty="0" smtClean="0"/>
          </a:p>
          <a:p>
            <a:pPr lvl="1"/>
            <a:r>
              <a:rPr lang="zh-CN" altLang="en-US" sz="2800" dirty="0"/>
              <a:t>练习</a:t>
            </a:r>
          </a:p>
          <a:p>
            <a:pPr marL="808038" lvl="1" indent="-463550">
              <a:buNone/>
            </a:pPr>
            <a:r>
              <a:rPr lang="zh-CN" altLang="en-US" sz="2800" dirty="0"/>
              <a:t>     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、点击“添加”按钮，保存一条基本信息记录，并将该条记录的姓名项加入</a:t>
            </a:r>
            <a:r>
              <a:rPr lang="en-US" altLang="zh-CN" sz="2800" dirty="0" err="1" smtClean="0"/>
              <a:t>ListView</a:t>
            </a:r>
            <a:r>
              <a:rPr lang="zh-CN" altLang="en-US" sz="2800" dirty="0" smtClean="0"/>
              <a:t>控件中</a:t>
            </a:r>
            <a:r>
              <a:rPr lang="zh-CN" altLang="zh-CN" sz="2800" kern="100" dirty="0" smtClean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宋体"/>
                <a:cs typeface="Times New Roman"/>
              </a:rPr>
              <a:t>如果姓名为空，则不</a:t>
            </a:r>
            <a:r>
              <a:rPr lang="zh-CN" altLang="zh-CN" sz="2800" kern="100" dirty="0" smtClean="0">
                <a:latin typeface="Times New Roman"/>
                <a:ea typeface="宋体"/>
                <a:cs typeface="Times New Roman"/>
              </a:rPr>
              <a:t>加入</a:t>
            </a:r>
            <a:r>
              <a:rPr lang="en-US" altLang="zh-CN" sz="2800" dirty="0" err="1"/>
              <a:t>ListView</a:t>
            </a:r>
            <a:r>
              <a:rPr lang="zh-CN" altLang="zh-CN" sz="2800" kern="100" dirty="0" smtClean="0">
                <a:latin typeface="Times New Roman"/>
                <a:ea typeface="宋体"/>
                <a:cs typeface="Times New Roman"/>
              </a:rPr>
              <a:t>控件</a:t>
            </a:r>
            <a:r>
              <a:rPr lang="zh-CN" altLang="zh-CN" sz="2800" kern="100" dirty="0">
                <a:latin typeface="Times New Roman"/>
                <a:ea typeface="宋体"/>
                <a:cs typeface="Times New Roman"/>
              </a:rPr>
              <a:t>并给出相应提示，可以</a:t>
            </a:r>
            <a:r>
              <a:rPr lang="zh-CN" altLang="zh-CN" sz="2800" kern="100" dirty="0" smtClean="0">
                <a:latin typeface="Times New Roman"/>
                <a:ea typeface="宋体"/>
                <a:cs typeface="Times New Roman"/>
              </a:rPr>
              <a:t>利用</a:t>
            </a:r>
            <a:r>
              <a:rPr lang="en-US" altLang="zh-CN" sz="2800" dirty="0">
                <a:solidFill>
                  <a:srgbClr val="000000"/>
                </a:solidFill>
              </a:rPr>
              <a:t>Toast</a:t>
            </a:r>
            <a:r>
              <a:rPr lang="zh-CN" altLang="zh-CN" sz="2800" kern="100" dirty="0" smtClean="0">
                <a:latin typeface="Times New Roman"/>
                <a:ea typeface="宋体"/>
                <a:cs typeface="Times New Roman"/>
              </a:rPr>
              <a:t>实现</a:t>
            </a:r>
            <a:r>
              <a:rPr lang="zh-CN" altLang="zh-CN" sz="2800" kern="100" dirty="0">
                <a:latin typeface="Times New Roman"/>
                <a:ea typeface="宋体"/>
                <a:cs typeface="Times New Roman"/>
              </a:rPr>
              <a:t>提示。</a:t>
            </a:r>
            <a:endParaRPr lang="en-US" altLang="zh-CN" sz="2800" dirty="0" smtClean="0"/>
          </a:p>
          <a:p>
            <a:pPr marL="808038" lvl="1" indent="-46355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330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AC7F6-B800-428B-A67E-AB17A598011B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5.4</a:t>
            </a:r>
            <a:r>
              <a:rPr lang="en-US" altLang="zh-CN" sz="3800" smtClean="0">
                <a:latin typeface="楷体_GB2312" pitchFamily="49" charset="-122"/>
              </a:rPr>
              <a:t> </a:t>
            </a:r>
            <a:r>
              <a:rPr lang="zh-CN" altLang="en-US" sz="3800" smtClean="0">
                <a:latin typeface="Arial" charset="0"/>
              </a:rPr>
              <a:t>菜单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648200"/>
          </a:xfrm>
        </p:spPr>
        <p:txBody>
          <a:bodyPr/>
          <a:lstStyle/>
          <a:p>
            <a:r>
              <a:rPr lang="zh-CN" altLang="en-US" sz="3200" dirty="0" smtClean="0"/>
              <a:t>菜单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应用程序中非常重要的组成部分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在不占用界面空间的前提下，为应用程序提供统一的选择功能和设置界面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为程序开发人员提供易于使用的编程接口</a:t>
            </a:r>
          </a:p>
          <a:p>
            <a:r>
              <a:rPr lang="en-US" altLang="zh-CN" sz="3200" dirty="0" smtClean="0"/>
              <a:t>Android</a:t>
            </a:r>
            <a:r>
              <a:rPr lang="zh-CN" altLang="en-US" sz="3200" dirty="0" smtClean="0"/>
              <a:t>系统支持三种菜单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选项菜单（</a:t>
            </a:r>
            <a:r>
              <a:rPr lang="en-US" altLang="zh-CN" sz="2800" dirty="0" smtClean="0"/>
              <a:t>Option Menu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快捷菜单（</a:t>
            </a:r>
            <a:r>
              <a:rPr lang="en-US" altLang="zh-CN" sz="2800" dirty="0" smtClean="0"/>
              <a:t>Context Menu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子</a:t>
            </a:r>
            <a:r>
              <a:rPr lang="zh-CN" altLang="en-US" sz="2800" dirty="0"/>
              <a:t>菜单（</a:t>
            </a:r>
            <a:r>
              <a:rPr lang="en-US" altLang="zh-CN" sz="2800" dirty="0"/>
              <a:t>Submenu</a:t>
            </a:r>
            <a:r>
              <a:rPr lang="zh-CN" altLang="en-US" sz="2800" dirty="0" smtClean="0"/>
              <a:t>）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B7F315-E376-41E8-8BA5-06606C0F6AB2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5.4</a:t>
            </a:r>
            <a:r>
              <a:rPr lang="en-US" altLang="zh-CN" sz="3800" smtClean="0">
                <a:latin typeface="楷体_GB2312" pitchFamily="49" charset="-122"/>
              </a:rPr>
              <a:t> </a:t>
            </a:r>
            <a:r>
              <a:rPr lang="zh-CN" altLang="en-US" sz="3800" smtClean="0">
                <a:latin typeface="楷体_GB2312" pitchFamily="49" charset="-122"/>
              </a:rPr>
              <a:t>菜单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200400"/>
          </a:xfrm>
        </p:spPr>
        <p:txBody>
          <a:bodyPr/>
          <a:lstStyle/>
          <a:p>
            <a:r>
              <a:rPr lang="en-US" altLang="zh-CN" sz="3200" dirty="0" smtClean="0"/>
              <a:t>5.4.1 </a:t>
            </a:r>
            <a:r>
              <a:rPr lang="zh-CN" altLang="en-US" sz="3200" dirty="0" smtClean="0"/>
              <a:t>菜单资源</a:t>
            </a:r>
          </a:p>
          <a:p>
            <a:pPr lvl="1"/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程序的菜单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在代码中动态生成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使用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文件制作菜单资源（较好的选择）</a:t>
            </a:r>
          </a:p>
          <a:p>
            <a:pPr lvl="3"/>
            <a:r>
              <a:rPr lang="zh-CN" altLang="en-US" sz="2800" dirty="0" smtClean="0"/>
              <a:t>可以将菜单的内容与代码分离</a:t>
            </a:r>
            <a:endParaRPr lang="en-US" altLang="zh-CN" sz="2800" dirty="0" smtClean="0"/>
          </a:p>
          <a:p>
            <a:pPr lvl="3"/>
            <a:r>
              <a:rPr lang="zh-CN" altLang="en-US" sz="2800" dirty="0" smtClean="0"/>
              <a:t>有利于分析和调整菜单结构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E7D02-8D58-4C9F-9E41-4FC95274067C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5.4</a:t>
            </a:r>
            <a:r>
              <a:rPr lang="en-US" altLang="zh-CN" sz="3800" dirty="0" smtClean="0">
                <a:latin typeface="楷体_GB2312" pitchFamily="49" charset="-122"/>
              </a:rPr>
              <a:t> </a:t>
            </a:r>
            <a:r>
              <a:rPr lang="zh-CN" altLang="en-US" sz="3800" dirty="0" smtClean="0">
                <a:latin typeface="楷体_GB2312" pitchFamily="49" charset="-122"/>
              </a:rPr>
              <a:t>菜单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 smtClean="0"/>
              <a:t>5.4.1 </a:t>
            </a:r>
            <a:r>
              <a:rPr lang="zh-CN" altLang="en-US" sz="3200" dirty="0" smtClean="0"/>
              <a:t>菜单资源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代码</a:t>
            </a:r>
            <a:r>
              <a:rPr lang="en-US" altLang="zh-CN" sz="2800" dirty="0" smtClean="0"/>
              <a:t>(Java)</a:t>
            </a:r>
            <a:r>
              <a:rPr lang="zh-CN" altLang="en-US" sz="2800" dirty="0" smtClean="0"/>
              <a:t>生成的菜单</a:t>
            </a:r>
          </a:p>
        </p:txBody>
      </p:sp>
      <p:graphicFrame>
        <p:nvGraphicFramePr>
          <p:cNvPr id="7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6728"/>
              </p:ext>
            </p:extLst>
          </p:nvPr>
        </p:nvGraphicFramePr>
        <p:xfrm>
          <a:off x="533400" y="2179320"/>
          <a:ext cx="7924800" cy="338328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2895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final static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 MENU0 =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Menu.FIRST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final static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 MENU1 = Menu.FIRST+1;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	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@Override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public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boolean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onCreateOptionsMenu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(Menu menu) {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menu.add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(0,MENU0,0,"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打印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");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menu.add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(0,MENU1,1,"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新建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");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    return true;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012B-A907-4A58-81D0-B55D49EF352E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37891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smtClean="0">
                <a:latin typeface="Arial" charset="0"/>
              </a:rPr>
              <a:t>5.4</a:t>
            </a:r>
            <a:r>
              <a:rPr lang="en-US" altLang="zh-CN" sz="3800" smtClean="0">
                <a:latin typeface="楷体_GB2312" pitchFamily="49" charset="-122"/>
              </a:rPr>
              <a:t> </a:t>
            </a:r>
            <a:r>
              <a:rPr lang="zh-CN" altLang="en-US" sz="3800" smtClean="0">
                <a:latin typeface="楷体_GB2312" pitchFamily="49" charset="-122"/>
              </a:rPr>
              <a:t>菜单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altLang="zh-CN" sz="3200" dirty="0" smtClean="0"/>
              <a:t>5.4.1 </a:t>
            </a:r>
            <a:r>
              <a:rPr lang="zh-CN" altLang="en-US" sz="3200" dirty="0" smtClean="0"/>
              <a:t>菜单资源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XML</a:t>
            </a:r>
            <a:r>
              <a:rPr lang="zh-CN" altLang="en-US" sz="2800" dirty="0" smtClean="0"/>
              <a:t>菜单</a:t>
            </a:r>
          </a:p>
        </p:txBody>
      </p:sp>
      <p:graphicFrame>
        <p:nvGraphicFramePr>
          <p:cNvPr id="7" name="Group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6299667"/>
              </p:ext>
            </p:extLst>
          </p:nvPr>
        </p:nvGraphicFramePr>
        <p:xfrm>
          <a:off x="914400" y="2209792"/>
          <a:ext cx="7162800" cy="2286008"/>
        </p:xfrm>
        <a:graphic>
          <a:graphicData uri="http://schemas.openxmlformats.org/drawingml/2006/table">
            <a:tbl>
              <a:tblPr/>
              <a:tblGrid>
                <a:gridCol w="7162800"/>
              </a:tblGrid>
              <a:tr h="22860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fr-FR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&lt;menu&gt;</a:t>
                      </a:r>
                      <a:endParaRPr kumimoji="0" lang="fr-FR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fr-FR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&lt;item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android:id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  <a:cs typeface="Courier New" pitchFamily="49" charset="0"/>
                        </a:rPr>
                        <a:t>="@+id/menu0"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          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android:title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="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打印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" /&gt;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    &lt;item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android:id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="@+id/menu1"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          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android:title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="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新建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" /&gt;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&lt;/menu&gt;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012B-A907-4A58-81D0-B55D49EF352E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37891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5.4</a:t>
            </a:r>
            <a:r>
              <a:rPr lang="en-US" altLang="zh-CN" sz="3800" dirty="0" smtClean="0">
                <a:latin typeface="楷体_GB2312" pitchFamily="49" charset="-122"/>
              </a:rPr>
              <a:t> </a:t>
            </a:r>
            <a:r>
              <a:rPr lang="zh-CN" altLang="en-US" sz="3800" dirty="0" smtClean="0">
                <a:latin typeface="楷体_GB2312" pitchFamily="49" charset="-122"/>
              </a:rPr>
              <a:t>菜单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altLang="zh-CN" sz="3200" dirty="0" smtClean="0"/>
              <a:t>5.4.1 </a:t>
            </a:r>
            <a:r>
              <a:rPr lang="zh-CN" altLang="en-US" sz="3200" dirty="0" smtClean="0"/>
              <a:t>菜单资源</a:t>
            </a:r>
            <a:endParaRPr lang="en-US" altLang="zh-CN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65" y="2057400"/>
            <a:ext cx="783963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710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46608D-7C12-4504-A088-AD9A2C928407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5.4</a:t>
            </a:r>
            <a:r>
              <a:rPr lang="en-US" altLang="zh-CN" sz="3800" dirty="0" smtClean="0">
                <a:latin typeface="楷体_GB2312" pitchFamily="49" charset="-122"/>
              </a:rPr>
              <a:t> </a:t>
            </a:r>
            <a:r>
              <a:rPr lang="zh-CN" altLang="en-US" sz="3800" dirty="0" smtClean="0">
                <a:latin typeface="楷体_GB2312" pitchFamily="49" charset="-122"/>
              </a:rPr>
              <a:t>菜单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2667000"/>
          </a:xfrm>
        </p:spPr>
        <p:txBody>
          <a:bodyPr/>
          <a:lstStyle/>
          <a:p>
            <a:r>
              <a:rPr lang="en-US" altLang="zh-CN" sz="3200" dirty="0" smtClean="0"/>
              <a:t>5.4.2 </a:t>
            </a:r>
            <a:r>
              <a:rPr lang="zh-CN" altLang="en-US" sz="3200" dirty="0" smtClean="0"/>
              <a:t>选项菜单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经常被使用的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系统菜单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在</a:t>
            </a:r>
            <a:r>
              <a:rPr lang="en-US" altLang="zh-CN" sz="2800" dirty="0" smtClean="0"/>
              <a:t>Android 2.3</a:t>
            </a:r>
            <a:r>
              <a:rPr lang="zh-CN" altLang="en-US" sz="2800" dirty="0" smtClean="0"/>
              <a:t>之前的系统中，选项菜单分为 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图标菜单（</a:t>
            </a:r>
            <a:r>
              <a:rPr lang="en-US" altLang="zh-CN" sz="2800" dirty="0" smtClean="0"/>
              <a:t>Icon Menu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浮动菜单（</a:t>
            </a:r>
            <a:r>
              <a:rPr lang="en-US" altLang="zh-CN" sz="2800" dirty="0" smtClean="0"/>
              <a:t>Overflow Menu</a:t>
            </a:r>
            <a:r>
              <a:rPr lang="zh-CN" altLang="en-US" sz="2800" dirty="0" smtClean="0"/>
              <a:t>） </a:t>
            </a:r>
          </a:p>
        </p:txBody>
      </p:sp>
      <p:pic>
        <p:nvPicPr>
          <p:cNvPr id="38917" name="图片 382" descr="未标题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886200"/>
            <a:ext cx="5638800" cy="234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图片 383" descr="未标题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2667000"/>
            <a:ext cx="2703007" cy="3561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6E96F-34F3-4F37-9D99-B7A56CF6624D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5.4</a:t>
            </a:r>
            <a:r>
              <a:rPr lang="en-US" altLang="zh-CN" sz="3800" smtClean="0">
                <a:latin typeface="楷体_GB2312" pitchFamily="49" charset="-122"/>
              </a:rPr>
              <a:t> </a:t>
            </a:r>
            <a:r>
              <a:rPr lang="zh-CN" altLang="en-US" sz="3800" smtClean="0">
                <a:latin typeface="楷体_GB2312" pitchFamily="49" charset="-122"/>
              </a:rPr>
              <a:t>菜单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905000"/>
          </a:xfrm>
        </p:spPr>
        <p:txBody>
          <a:bodyPr/>
          <a:lstStyle/>
          <a:p>
            <a:r>
              <a:rPr lang="en-US" altLang="zh-CN" dirty="0" smtClean="0"/>
              <a:t>5.4.2 </a:t>
            </a:r>
            <a:r>
              <a:rPr lang="zh-CN" altLang="en-US" dirty="0" smtClean="0"/>
              <a:t>选项菜单</a:t>
            </a:r>
            <a:endParaRPr lang="en-US" altLang="zh-CN" dirty="0" smtClean="0"/>
          </a:p>
          <a:p>
            <a:pPr lvl="1"/>
            <a:r>
              <a:rPr lang="zh-CN" altLang="zh-CN" sz="2800" dirty="0" smtClean="0"/>
              <a:t>在</a:t>
            </a:r>
            <a:r>
              <a:rPr lang="en-US" altLang="zh-CN" sz="2800" dirty="0" smtClean="0"/>
              <a:t>Android 4.0</a:t>
            </a:r>
            <a:r>
              <a:rPr lang="zh-CN" altLang="en-US" sz="2800" dirty="0" smtClean="0"/>
              <a:t>之后的</a:t>
            </a:r>
            <a:r>
              <a:rPr lang="zh-CN" altLang="zh-CN" sz="2800" dirty="0" smtClean="0"/>
              <a:t>系统中，选项菜单只出现浮动菜单，</a:t>
            </a:r>
            <a:r>
              <a:rPr lang="zh-CN" altLang="en-US" sz="2800" dirty="0" smtClean="0"/>
              <a:t>而没有</a:t>
            </a:r>
            <a:r>
              <a:rPr lang="zh-CN" altLang="zh-CN" sz="2800" dirty="0" smtClean="0"/>
              <a:t>图标菜单，图标菜单的功能由操作栏</a:t>
            </a:r>
            <a:r>
              <a:rPr lang="zh-CN" altLang="en-US" sz="2800" dirty="0" smtClean="0"/>
              <a:t>（</a:t>
            </a:r>
            <a:r>
              <a:rPr lang="en-US" altLang="zh-CN" sz="2800" dirty="0" err="1" smtClean="0"/>
              <a:t>ActionBar</a:t>
            </a:r>
            <a:r>
              <a:rPr lang="zh-CN" altLang="en-US" sz="2800" dirty="0" smtClean="0"/>
              <a:t>）</a:t>
            </a:r>
            <a:r>
              <a:rPr lang="zh-CN" altLang="zh-CN" sz="2800" dirty="0" smtClean="0"/>
              <a:t>代替实现</a:t>
            </a:r>
            <a:endParaRPr lang="en-US" altLang="zh-CN" sz="2000" dirty="0" smtClean="0"/>
          </a:p>
          <a:p>
            <a:pPr lvl="2"/>
            <a:endParaRPr lang="zh-CN" altLang="en-US" sz="2000" dirty="0" smtClean="0"/>
          </a:p>
        </p:txBody>
      </p:sp>
      <p:pic>
        <p:nvPicPr>
          <p:cNvPr id="39941" name="图片 383" descr="未标题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95600"/>
            <a:ext cx="25304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13075"/>
            <a:ext cx="5275263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04847"/>
            <a:ext cx="3962400" cy="197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B3066-04A0-4168-99F1-73B06EE6655B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5.4</a:t>
            </a:r>
            <a:r>
              <a:rPr lang="en-US" altLang="zh-CN" sz="3800" smtClean="0">
                <a:latin typeface="楷体_GB2312" pitchFamily="49" charset="-122"/>
              </a:rPr>
              <a:t> </a:t>
            </a:r>
            <a:r>
              <a:rPr lang="zh-CN" altLang="en-US" sz="3800" smtClean="0">
                <a:latin typeface="楷体_GB2312" pitchFamily="49" charset="-122"/>
              </a:rPr>
              <a:t>菜单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r>
              <a:rPr lang="en-US" altLang="zh-CN" dirty="0" smtClean="0"/>
              <a:t>5.4.2 </a:t>
            </a:r>
            <a:r>
              <a:rPr lang="zh-CN" altLang="en-US" sz="3200" dirty="0" smtClean="0"/>
              <a:t>选项</a:t>
            </a:r>
            <a:r>
              <a:rPr lang="zh-CN" altLang="en-US" sz="3200" dirty="0"/>
              <a:t>菜单</a:t>
            </a:r>
            <a:endParaRPr lang="en-US" altLang="zh-CN" sz="3200" dirty="0"/>
          </a:p>
          <a:p>
            <a:pPr lvl="1"/>
            <a:r>
              <a:rPr lang="zh-CN" altLang="en-US" sz="2800" dirty="0"/>
              <a:t>选项菜单的两个重要函数：</a:t>
            </a:r>
            <a:endParaRPr lang="en-US" altLang="zh-CN" sz="2800" dirty="0"/>
          </a:p>
          <a:p>
            <a:pPr lvl="2"/>
            <a:r>
              <a:rPr lang="en-US" altLang="zh-CN" sz="2800" dirty="0" err="1"/>
              <a:t>onCreateOptionsMenu</a:t>
            </a:r>
            <a:r>
              <a:rPr lang="en-US" altLang="zh-CN" sz="2800" dirty="0"/>
              <a:t>() </a:t>
            </a:r>
          </a:p>
          <a:p>
            <a:pPr lvl="3"/>
            <a:r>
              <a:rPr lang="en-US" altLang="zh-CN" sz="2800" dirty="0"/>
              <a:t>Activity</a:t>
            </a:r>
            <a:r>
              <a:rPr lang="zh-CN" altLang="en-US" sz="2800" dirty="0"/>
              <a:t>在创建时调用</a:t>
            </a:r>
            <a:endParaRPr lang="en-US" altLang="zh-CN" sz="2800" dirty="0"/>
          </a:p>
          <a:p>
            <a:pPr lvl="3"/>
            <a:r>
              <a:rPr lang="zh-CN" altLang="en-US" sz="2800" dirty="0"/>
              <a:t>初始化自身的菜单系统</a:t>
            </a:r>
            <a:endParaRPr lang="en-US" altLang="zh-CN" sz="2800" dirty="0"/>
          </a:p>
          <a:p>
            <a:pPr lvl="2"/>
            <a:r>
              <a:rPr lang="en-US" altLang="zh-CN" sz="2800" dirty="0" err="1"/>
              <a:t>onOptionsItemSelected</a:t>
            </a:r>
            <a:r>
              <a:rPr lang="en-US" altLang="zh-CN" sz="2800" dirty="0"/>
              <a:t>()</a:t>
            </a:r>
          </a:p>
          <a:p>
            <a:pPr lvl="3"/>
            <a:r>
              <a:rPr lang="zh-CN" altLang="zh-CN" sz="2800" dirty="0"/>
              <a:t>在选择菜单项后，</a:t>
            </a:r>
            <a:r>
              <a:rPr lang="zh-CN" altLang="en-US" sz="2800" dirty="0"/>
              <a:t>处理菜单选择</a:t>
            </a:r>
            <a:r>
              <a:rPr lang="zh-CN" altLang="en-US" sz="2800" dirty="0" smtClean="0"/>
              <a:t>事件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F447A-2C6E-46B5-B2A1-7348C5B380F2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Arial" charset="0"/>
              </a:rPr>
              <a:t>5.1</a:t>
            </a:r>
            <a:r>
              <a:rPr lang="zh-CN" altLang="en-US" sz="4000" dirty="0" smtClean="0">
                <a:latin typeface="楷体_GB2312" pitchFamily="49" charset="-122"/>
              </a:rPr>
              <a:t> 用户界面基础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5257800" cy="5334000"/>
          </a:xfrm>
        </p:spPr>
        <p:txBody>
          <a:bodyPr/>
          <a:lstStyle/>
          <a:p>
            <a:r>
              <a:rPr lang="en-US" altLang="zh-CN" sz="3200" dirty="0" smtClean="0"/>
              <a:t>Android</a:t>
            </a:r>
            <a:r>
              <a:rPr lang="zh-CN" altLang="en-US" sz="3200" dirty="0" smtClean="0">
                <a:latin typeface="楷体_GB2312" pitchFamily="49" charset="-122"/>
              </a:rPr>
              <a:t>用户界面</a:t>
            </a:r>
            <a:endParaRPr lang="en-US" altLang="zh-CN" sz="3200" dirty="0" smtClean="0">
              <a:latin typeface="楷体_GB2312" pitchFamily="49" charset="-122"/>
            </a:endParaRPr>
          </a:p>
          <a:p>
            <a:pPr marL="542925" lvl="1" indent="-277813"/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系统的界面元素</a:t>
            </a:r>
            <a:r>
              <a:rPr lang="zh-CN" altLang="en-US" sz="2800" dirty="0"/>
              <a:t>以</a:t>
            </a:r>
            <a:r>
              <a:rPr lang="zh-CN" altLang="en-US" sz="2800" dirty="0" smtClean="0"/>
              <a:t>视图树（</a:t>
            </a:r>
            <a:r>
              <a:rPr lang="en-US" altLang="zh-CN" sz="2800" dirty="0" smtClean="0"/>
              <a:t>View Tree</a:t>
            </a:r>
            <a:r>
              <a:rPr lang="zh-CN" altLang="en-US" sz="2800" dirty="0" smtClean="0"/>
              <a:t>）形式组织</a:t>
            </a:r>
            <a:endParaRPr lang="en-US" altLang="zh-CN" sz="2800" dirty="0" smtClean="0"/>
          </a:p>
          <a:p>
            <a:pPr marL="712788" lvl="2" indent="-169863"/>
            <a:r>
              <a:rPr lang="en-US" altLang="zh-CN" sz="2800" dirty="0" smtClean="0"/>
              <a:t>View</a:t>
            </a:r>
            <a:r>
              <a:rPr lang="zh-CN" altLang="en-US" sz="2800" dirty="0" smtClean="0"/>
              <a:t>是最基本的可视</a:t>
            </a:r>
            <a:r>
              <a:rPr lang="zh-CN" altLang="en-US" sz="2800" dirty="0"/>
              <a:t>单元，是</a:t>
            </a:r>
            <a:r>
              <a:rPr lang="zh-CN" altLang="en-US" sz="2800" dirty="0" smtClean="0"/>
              <a:t>所有界面元素的</a:t>
            </a:r>
            <a:r>
              <a:rPr lang="zh-CN" altLang="en-US" sz="2800" dirty="0"/>
              <a:t>基类</a:t>
            </a:r>
            <a:endParaRPr lang="en-US" altLang="zh-CN" sz="2800" dirty="0" smtClean="0"/>
          </a:p>
          <a:p>
            <a:pPr marL="1073150" lvl="3" indent="-265113"/>
            <a:r>
              <a:rPr lang="zh-CN" altLang="en-US" sz="2800" dirty="0" smtClean="0"/>
              <a:t>呈现界面元素内容</a:t>
            </a:r>
            <a:endParaRPr lang="en-US" altLang="zh-CN" sz="2800" dirty="0" smtClean="0"/>
          </a:p>
          <a:p>
            <a:pPr marL="1073150" lvl="3" indent="-265113"/>
            <a:r>
              <a:rPr lang="zh-CN" altLang="en-US" sz="2800" dirty="0" smtClean="0"/>
              <a:t>用户交互，比如用户输入</a:t>
            </a:r>
            <a:endParaRPr lang="en-US" altLang="zh-CN" sz="2800" dirty="0" smtClean="0"/>
          </a:p>
          <a:p>
            <a:pPr marL="712788" lvl="2" indent="-169863"/>
            <a:r>
              <a:rPr lang="en-US" altLang="zh-CN" sz="2800" dirty="0" err="1" smtClean="0"/>
              <a:t>ViewGroup</a:t>
            </a:r>
            <a:r>
              <a:rPr lang="zh-CN" altLang="en-US" sz="2800" dirty="0" smtClean="0"/>
              <a:t>是能够容纳多个界面元素的容器，</a:t>
            </a:r>
            <a:r>
              <a:rPr lang="zh-CN" altLang="en-US" sz="2800" dirty="0"/>
              <a:t>也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View</a:t>
            </a:r>
            <a:r>
              <a:rPr lang="zh-CN" altLang="en-US" sz="2800" dirty="0" smtClean="0"/>
              <a:t>的子类</a:t>
            </a:r>
            <a:endParaRPr lang="en-US" altLang="zh-CN" sz="2800" dirty="0" smtClean="0"/>
          </a:p>
          <a:p>
            <a:pPr marL="1073150" lvl="3" indent="-265113"/>
            <a:r>
              <a:rPr lang="zh-CN" altLang="en-US" sz="2800" dirty="0" smtClean="0"/>
              <a:t>承载界面布局</a:t>
            </a:r>
            <a:endParaRPr lang="en-US" altLang="zh-CN" sz="2800" dirty="0" smtClean="0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25612"/>
            <a:ext cx="365760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43658-40A5-4DD7-9E66-02144109CF93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5.4</a:t>
            </a:r>
            <a:r>
              <a:rPr lang="en-US" altLang="zh-CN" sz="3800" dirty="0" smtClean="0">
                <a:latin typeface="楷体_GB2312" pitchFamily="49" charset="-122"/>
              </a:rPr>
              <a:t> </a:t>
            </a:r>
            <a:r>
              <a:rPr lang="zh-CN" altLang="en-US" sz="3800" dirty="0" smtClean="0">
                <a:latin typeface="楷体_GB2312" pitchFamily="49" charset="-122"/>
              </a:rPr>
              <a:t>菜单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3962400" cy="4724400"/>
          </a:xfrm>
        </p:spPr>
        <p:txBody>
          <a:bodyPr/>
          <a:lstStyle/>
          <a:p>
            <a:r>
              <a:rPr lang="en-US" altLang="zh-CN" sz="3200" dirty="0" smtClean="0"/>
              <a:t>5.4.2 </a:t>
            </a:r>
            <a:r>
              <a:rPr lang="zh-CN" altLang="en-US" sz="3200" dirty="0" smtClean="0"/>
              <a:t>选项菜单</a:t>
            </a:r>
            <a:endParaRPr lang="en-US" altLang="zh-CN" sz="3200" dirty="0" smtClean="0"/>
          </a:p>
          <a:p>
            <a:pPr lvl="1"/>
            <a:r>
              <a:rPr lang="zh-CN" altLang="en-US" sz="2800" dirty="0"/>
              <a:t>练习</a:t>
            </a:r>
          </a:p>
          <a:p>
            <a:pPr lvl="1"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1</a:t>
            </a:r>
            <a:r>
              <a:rPr lang="zh-CN" altLang="en-US" sz="2800" dirty="0"/>
              <a:t>、在</a:t>
            </a:r>
            <a:r>
              <a:rPr lang="en-US" altLang="zh-CN" sz="2800" dirty="0"/>
              <a:t>5.3.5</a:t>
            </a:r>
            <a:r>
              <a:rPr lang="zh-CN" altLang="en-US" sz="2800" dirty="0"/>
              <a:t>练习基础上</a:t>
            </a:r>
            <a:r>
              <a:rPr lang="zh-CN" altLang="en-US" sz="2800" dirty="0" smtClean="0"/>
              <a:t>，分别使用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和代码方式实现右</a:t>
            </a:r>
            <a:r>
              <a:rPr lang="zh-CN" altLang="en-US" sz="2800" dirty="0" smtClean="0">
                <a:solidFill>
                  <a:srgbClr val="000000"/>
                </a:solidFill>
              </a:rPr>
              <a:t>图选项菜单，并添加选择事件</a:t>
            </a:r>
            <a:r>
              <a:rPr lang="zh-CN" altLang="en-US" sz="2800" dirty="0">
                <a:solidFill>
                  <a:srgbClr val="000000"/>
                </a:solidFill>
              </a:rPr>
              <a:t>，利用</a:t>
            </a:r>
            <a:r>
              <a:rPr lang="en-US" altLang="zh-CN" sz="2800" dirty="0">
                <a:solidFill>
                  <a:srgbClr val="000000"/>
                </a:solidFill>
              </a:rPr>
              <a:t>Toast</a:t>
            </a:r>
            <a:r>
              <a:rPr lang="zh-CN" altLang="en-US" sz="2800" dirty="0">
                <a:solidFill>
                  <a:srgbClr val="000000"/>
                </a:solidFill>
              </a:rPr>
              <a:t>在界面上</a:t>
            </a:r>
            <a:r>
              <a:rPr lang="zh-CN" altLang="en-US" sz="2800" dirty="0" smtClean="0">
                <a:solidFill>
                  <a:srgbClr val="000000"/>
                </a:solidFill>
              </a:rPr>
              <a:t>显示菜单项内容和</a:t>
            </a:r>
            <a:r>
              <a:rPr lang="en-US" altLang="zh-CN" sz="2800" dirty="0" smtClean="0">
                <a:solidFill>
                  <a:srgbClr val="000000"/>
                </a:solidFill>
              </a:rPr>
              <a:t>ID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514475"/>
            <a:ext cx="45339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7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2B314-6F16-4F02-9E34-6141FE34864C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5.4</a:t>
            </a:r>
            <a:r>
              <a:rPr lang="en-US" altLang="zh-CN" sz="3800" dirty="0" smtClean="0">
                <a:latin typeface="楷体_GB2312" pitchFamily="49" charset="-122"/>
              </a:rPr>
              <a:t> </a:t>
            </a:r>
            <a:r>
              <a:rPr lang="zh-CN" altLang="en-US" sz="3800" dirty="0" smtClean="0">
                <a:latin typeface="楷体_GB2312" pitchFamily="49" charset="-122"/>
              </a:rPr>
              <a:t>菜单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77200" cy="2057400"/>
          </a:xfrm>
        </p:spPr>
        <p:txBody>
          <a:bodyPr/>
          <a:lstStyle/>
          <a:p>
            <a:r>
              <a:rPr lang="en-US" altLang="zh-CN" dirty="0" smtClean="0"/>
              <a:t>5.4.3 </a:t>
            </a:r>
            <a:r>
              <a:rPr lang="zh-CN" altLang="en-US" dirty="0" smtClean="0"/>
              <a:t>快捷菜单</a:t>
            </a:r>
          </a:p>
          <a:p>
            <a:pPr lvl="1"/>
            <a:r>
              <a:rPr lang="zh-CN" altLang="en-US" sz="2800" dirty="0" smtClean="0"/>
              <a:t>当用户点击界面元素超过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秒后，将启动</a:t>
            </a:r>
            <a:r>
              <a:rPr lang="zh-CN" altLang="en-US" sz="2800" dirty="0" smtClean="0">
                <a:solidFill>
                  <a:srgbClr val="FF0000"/>
                </a:solidFill>
              </a:rPr>
              <a:t>注册</a:t>
            </a:r>
            <a:r>
              <a:rPr lang="zh-CN" altLang="en-US" sz="2800" dirty="0" smtClean="0"/>
              <a:t>到该界面元素的快捷菜单</a:t>
            </a:r>
            <a:endParaRPr lang="en-US" altLang="zh-CN" sz="2800" dirty="0" smtClean="0"/>
          </a:p>
          <a:p>
            <a:pPr lvl="1"/>
            <a:r>
              <a:rPr lang="zh-CN" altLang="zh-CN" sz="2800" dirty="0" smtClean="0"/>
              <a:t>类似于计算机程序中的“右键菜单”</a:t>
            </a:r>
            <a:endParaRPr lang="en-US" altLang="zh-CN" sz="2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7315200" cy="341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9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2B314-6F16-4F02-9E34-6141FE34864C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5.4</a:t>
            </a:r>
            <a:r>
              <a:rPr lang="en-US" altLang="zh-CN" sz="3800" dirty="0" smtClean="0">
                <a:latin typeface="楷体_GB2312" pitchFamily="49" charset="-122"/>
              </a:rPr>
              <a:t> </a:t>
            </a:r>
            <a:r>
              <a:rPr lang="zh-CN" altLang="en-US" sz="3800" dirty="0" smtClean="0">
                <a:latin typeface="楷体_GB2312" pitchFamily="49" charset="-122"/>
              </a:rPr>
              <a:t>菜单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3200400"/>
          </a:xfrm>
        </p:spPr>
        <p:txBody>
          <a:bodyPr/>
          <a:lstStyle/>
          <a:p>
            <a:r>
              <a:rPr lang="en-US" altLang="zh-CN" sz="3200" dirty="0" smtClean="0"/>
              <a:t>5.4.3 </a:t>
            </a:r>
            <a:r>
              <a:rPr lang="zh-CN" altLang="en-US" sz="3200" dirty="0" smtClean="0"/>
              <a:t>快捷菜单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与“选项菜单”的方法非常相似，需要重载：</a:t>
            </a:r>
            <a:endParaRPr lang="en-US" altLang="zh-CN" sz="2800" dirty="0" smtClean="0"/>
          </a:p>
          <a:p>
            <a:pPr lvl="2"/>
            <a:r>
              <a:rPr lang="en-US" altLang="zh-CN" sz="2800" dirty="0" err="1" smtClean="0"/>
              <a:t>onCreateContextMenu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</a:t>
            </a:r>
            <a:endParaRPr lang="en-US" altLang="zh-CN" sz="2800" dirty="0" smtClean="0"/>
          </a:p>
          <a:p>
            <a:pPr lvl="2"/>
            <a:r>
              <a:rPr lang="en-US" altLang="zh-CN" sz="2800" dirty="0" err="1" smtClean="0"/>
              <a:t>onContextItemSelected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</a:t>
            </a:r>
          </a:p>
          <a:p>
            <a:pPr lvl="1"/>
            <a:r>
              <a:rPr lang="zh-CN" altLang="en-US" sz="2800" dirty="0" smtClean="0"/>
              <a:t>快捷菜单注册到界面中的某个控件上</a:t>
            </a:r>
            <a:endParaRPr lang="en-US" altLang="zh-CN" sz="2800" dirty="0" smtClean="0"/>
          </a:p>
          <a:p>
            <a:pPr lvl="2"/>
            <a:r>
              <a:rPr lang="en-US" altLang="zh-CN" sz="2800" dirty="0" err="1" smtClean="0"/>
              <a:t>registerForContextMenu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35977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6B415-DD28-409C-B8F8-941472D9DD44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46083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smtClean="0">
                <a:latin typeface="Arial" charset="0"/>
              </a:rPr>
              <a:t>5.4</a:t>
            </a:r>
            <a:r>
              <a:rPr lang="en-US" altLang="zh-CN" sz="3800" smtClean="0">
                <a:latin typeface="楷体_GB2312" pitchFamily="49" charset="-122"/>
              </a:rPr>
              <a:t> </a:t>
            </a:r>
            <a:r>
              <a:rPr lang="zh-CN" altLang="en-US" sz="3800" smtClean="0">
                <a:latin typeface="楷体_GB2312" pitchFamily="49" charset="-122"/>
              </a:rPr>
              <a:t>菜单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199" y="990600"/>
            <a:ext cx="4191001" cy="5029200"/>
          </a:xfrm>
        </p:spPr>
        <p:txBody>
          <a:bodyPr/>
          <a:lstStyle/>
          <a:p>
            <a:r>
              <a:rPr lang="en-US" altLang="zh-CN" sz="3200" dirty="0" smtClean="0"/>
              <a:t>5.4.3 </a:t>
            </a:r>
            <a:r>
              <a:rPr lang="zh-CN" altLang="en-US" sz="3200" dirty="0" smtClean="0"/>
              <a:t>快捷菜单</a:t>
            </a:r>
          </a:p>
          <a:p>
            <a:pPr lvl="1"/>
            <a:r>
              <a:rPr lang="zh-CN" altLang="en-US" sz="2800" dirty="0" smtClean="0"/>
              <a:t>练习</a:t>
            </a:r>
          </a:p>
          <a:p>
            <a:pPr>
              <a:buNone/>
            </a:pPr>
            <a:r>
              <a:rPr lang="en-US" altLang="zh-CN" sz="2800" dirty="0" smtClean="0"/>
              <a:t>       1</a:t>
            </a:r>
            <a:r>
              <a:rPr lang="zh-CN" altLang="en-US" sz="2800" dirty="0" smtClean="0"/>
              <a:t>、</a:t>
            </a:r>
            <a:r>
              <a:rPr lang="zh-CN" altLang="en-US" sz="2800" dirty="0" smtClean="0">
                <a:solidFill>
                  <a:srgbClr val="000000"/>
                </a:solidFill>
              </a:rPr>
              <a:t>在</a:t>
            </a:r>
            <a:r>
              <a:rPr lang="en-US" altLang="zh-CN" sz="2800" dirty="0" smtClean="0">
                <a:solidFill>
                  <a:srgbClr val="000000"/>
                </a:solidFill>
              </a:rPr>
              <a:t>5.4.2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r>
              <a:rPr lang="zh-CN" altLang="en-US" sz="2800" dirty="0">
                <a:solidFill>
                  <a:srgbClr val="000000"/>
                </a:solidFill>
              </a:rPr>
              <a:t>基础上，分别使用</a:t>
            </a:r>
            <a:r>
              <a:rPr lang="en-US" altLang="zh-CN" sz="2800" dirty="0">
                <a:solidFill>
                  <a:srgbClr val="000000"/>
                </a:solidFill>
              </a:rPr>
              <a:t>XML</a:t>
            </a:r>
            <a:r>
              <a:rPr lang="zh-CN" altLang="en-US" sz="2800" dirty="0">
                <a:solidFill>
                  <a:srgbClr val="000000"/>
                </a:solidFill>
              </a:rPr>
              <a:t>和代码</a:t>
            </a:r>
            <a:r>
              <a:rPr lang="zh-CN" altLang="en-US" sz="2800" dirty="0" smtClean="0">
                <a:solidFill>
                  <a:srgbClr val="000000"/>
                </a:solidFill>
              </a:rPr>
              <a:t>方式为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ListView</a:t>
            </a:r>
            <a:r>
              <a:rPr lang="zh-CN" altLang="en-US" sz="2800" dirty="0" smtClean="0">
                <a:solidFill>
                  <a:srgbClr val="000000"/>
                </a:solidFill>
              </a:rPr>
              <a:t>控件设计一个快捷菜单，</a:t>
            </a:r>
            <a:r>
              <a:rPr lang="zh-CN" altLang="en-US" sz="2800" dirty="0">
                <a:solidFill>
                  <a:srgbClr val="000000"/>
                </a:solidFill>
              </a:rPr>
              <a:t>并添加点击事件，利用</a:t>
            </a:r>
            <a:r>
              <a:rPr lang="en-US" altLang="zh-CN" sz="2800" dirty="0">
                <a:solidFill>
                  <a:srgbClr val="000000"/>
                </a:solidFill>
              </a:rPr>
              <a:t>Toast</a:t>
            </a:r>
            <a:r>
              <a:rPr lang="zh-CN" altLang="en-US" sz="2800" dirty="0">
                <a:solidFill>
                  <a:srgbClr val="000000"/>
                </a:solidFill>
              </a:rPr>
              <a:t>在界面上</a:t>
            </a:r>
            <a:r>
              <a:rPr lang="zh-CN" altLang="en-US" sz="2800" dirty="0" smtClean="0">
                <a:solidFill>
                  <a:srgbClr val="000000"/>
                </a:solidFill>
              </a:rPr>
              <a:t>显示快捷菜单</a:t>
            </a:r>
            <a:r>
              <a:rPr lang="zh-CN" altLang="en-US" sz="2800" dirty="0">
                <a:solidFill>
                  <a:srgbClr val="000000"/>
                </a:solidFill>
              </a:rPr>
              <a:t>项内容</a:t>
            </a:r>
            <a:r>
              <a:rPr lang="zh-CN" altLang="en-US" sz="2800" dirty="0" smtClean="0">
                <a:solidFill>
                  <a:srgbClr val="000000"/>
                </a:solidFill>
              </a:rPr>
              <a:t>和</a:t>
            </a:r>
            <a:r>
              <a:rPr lang="en-US" altLang="zh-CN" sz="2800" dirty="0" smtClean="0">
                <a:solidFill>
                  <a:srgbClr val="000000"/>
                </a:solidFill>
              </a:rPr>
              <a:t>ID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zh-CN" altLang="en-US" sz="2800" dirty="0">
                <a:solidFill>
                  <a:srgbClr val="000000"/>
                </a:solidFill>
              </a:rPr>
              <a:t>同时</a:t>
            </a:r>
            <a:r>
              <a:rPr lang="zh-CN" altLang="en-US" sz="2800" dirty="0" smtClean="0">
                <a:solidFill>
                  <a:srgbClr val="000000"/>
                </a:solidFill>
              </a:rPr>
              <a:t>将选中的列表项内容填入姓名输入框。</a:t>
            </a:r>
            <a:endParaRPr lang="zh-CN" altLang="en-US" sz="2800" dirty="0" smtClean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439" y="1905000"/>
            <a:ext cx="4456361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5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C4304-5F9B-4BBC-B522-A920D16C2D4B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5.4</a:t>
            </a:r>
            <a:r>
              <a:rPr lang="en-US" altLang="zh-CN" sz="3800" dirty="0" smtClean="0">
                <a:latin typeface="楷体_GB2312" pitchFamily="49" charset="-122"/>
              </a:rPr>
              <a:t> </a:t>
            </a:r>
            <a:r>
              <a:rPr lang="zh-CN" altLang="en-US" sz="3800" dirty="0" smtClean="0">
                <a:latin typeface="楷体_GB2312" pitchFamily="49" charset="-122"/>
              </a:rPr>
              <a:t>菜单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924800" cy="1524000"/>
          </a:xfrm>
        </p:spPr>
        <p:txBody>
          <a:bodyPr/>
          <a:lstStyle/>
          <a:p>
            <a:r>
              <a:rPr lang="en-US" altLang="zh-CN" sz="3200" dirty="0" smtClean="0"/>
              <a:t>5.4.4 </a:t>
            </a:r>
            <a:r>
              <a:rPr lang="zh-CN" altLang="en-US" sz="3200" dirty="0" smtClean="0"/>
              <a:t>子菜单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子菜单就是二级菜单，</a:t>
            </a:r>
            <a:r>
              <a:rPr lang="zh-CN" altLang="en-US" sz="2800" dirty="0"/>
              <a:t>点击选项菜单或快捷菜单中的菜单</a:t>
            </a:r>
            <a:r>
              <a:rPr lang="zh-CN" altLang="en-US" sz="2800" dirty="0" smtClean="0"/>
              <a:t>项，就可以打开子菜单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12212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1758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F91FB-54B8-4829-B379-A29B7B7AC053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44035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smtClean="0">
                <a:latin typeface="Arial" charset="0"/>
              </a:rPr>
              <a:t>5.4</a:t>
            </a:r>
            <a:r>
              <a:rPr lang="en-US" altLang="zh-CN" sz="3800" smtClean="0">
                <a:latin typeface="楷体_GB2312" pitchFamily="49" charset="-122"/>
              </a:rPr>
              <a:t> </a:t>
            </a:r>
            <a:r>
              <a:rPr lang="zh-CN" altLang="en-US" sz="3800" smtClean="0">
                <a:latin typeface="楷体_GB2312" pitchFamily="49" charset="-122"/>
              </a:rPr>
              <a:t>菜单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114800" cy="4191000"/>
          </a:xfrm>
        </p:spPr>
        <p:txBody>
          <a:bodyPr/>
          <a:lstStyle/>
          <a:p>
            <a:pPr marL="0" indent="0"/>
            <a:r>
              <a:rPr lang="en-US" altLang="zh-CN" sz="3200" dirty="0" smtClean="0"/>
              <a:t>5.4.4 </a:t>
            </a:r>
            <a:r>
              <a:rPr lang="zh-CN" altLang="en-US" sz="3200" dirty="0" smtClean="0"/>
              <a:t>子菜单</a:t>
            </a:r>
          </a:p>
          <a:p>
            <a:pPr marL="360363" lvl="1" indent="0"/>
            <a:r>
              <a:rPr lang="zh-CN" altLang="en-US" sz="2800" dirty="0" smtClean="0"/>
              <a:t> 练习</a:t>
            </a:r>
          </a:p>
          <a:p>
            <a:pPr marL="0" indent="0">
              <a:buNone/>
            </a:pPr>
            <a:r>
              <a:rPr lang="en-US" altLang="zh-CN" sz="2400" dirty="0" smtClean="0"/>
              <a:t>       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、在</a:t>
            </a:r>
            <a:r>
              <a:rPr lang="en-US" altLang="zh-CN" sz="2800" dirty="0" smtClean="0">
                <a:solidFill>
                  <a:srgbClr val="000000"/>
                </a:solidFill>
              </a:rPr>
              <a:t>5.4.3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r>
              <a:rPr lang="zh-CN" altLang="en-US" sz="2800" dirty="0">
                <a:solidFill>
                  <a:srgbClr val="000000"/>
                </a:solidFill>
              </a:rPr>
              <a:t>基础上，分别使用</a:t>
            </a:r>
            <a:r>
              <a:rPr lang="en-US" altLang="zh-CN" sz="2800" dirty="0">
                <a:solidFill>
                  <a:srgbClr val="000000"/>
                </a:solidFill>
              </a:rPr>
              <a:t>XML</a:t>
            </a:r>
            <a:r>
              <a:rPr lang="zh-CN" altLang="en-US" sz="2800" dirty="0">
                <a:solidFill>
                  <a:srgbClr val="000000"/>
                </a:solidFill>
              </a:rPr>
              <a:t>和代码</a:t>
            </a:r>
            <a:r>
              <a:rPr lang="zh-CN" altLang="en-US" sz="2800" dirty="0" smtClean="0">
                <a:solidFill>
                  <a:srgbClr val="000000"/>
                </a:solidFill>
              </a:rPr>
              <a:t>方式为</a:t>
            </a:r>
            <a:r>
              <a:rPr lang="en-US" altLang="zh-CN" sz="2800" dirty="0" smtClean="0">
                <a:solidFill>
                  <a:srgbClr val="000000"/>
                </a:solidFill>
              </a:rPr>
              <a:t>5.4.2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练习中的选项菜单添加右图子菜单，并</a:t>
            </a:r>
            <a:r>
              <a:rPr lang="zh-CN" altLang="en-US" sz="2800" dirty="0">
                <a:solidFill>
                  <a:srgbClr val="000000"/>
                </a:solidFill>
              </a:rPr>
              <a:t>添加选择事件，利用</a:t>
            </a:r>
            <a:r>
              <a:rPr lang="en-US" altLang="zh-CN" sz="2800" dirty="0">
                <a:solidFill>
                  <a:srgbClr val="000000"/>
                </a:solidFill>
              </a:rPr>
              <a:t>Toast</a:t>
            </a:r>
            <a:r>
              <a:rPr lang="zh-CN" altLang="en-US" sz="2800" dirty="0">
                <a:solidFill>
                  <a:srgbClr val="000000"/>
                </a:solidFill>
              </a:rPr>
              <a:t>在界面上</a:t>
            </a:r>
            <a:r>
              <a:rPr lang="zh-CN" altLang="en-US" sz="2800" dirty="0" smtClean="0">
                <a:solidFill>
                  <a:srgbClr val="000000"/>
                </a:solidFill>
              </a:rPr>
              <a:t>显示子菜单</a:t>
            </a:r>
            <a:r>
              <a:rPr lang="zh-CN" altLang="en-US" sz="2800" dirty="0">
                <a:solidFill>
                  <a:srgbClr val="000000"/>
                </a:solidFill>
              </a:rPr>
              <a:t>项内容和</a:t>
            </a:r>
            <a:r>
              <a:rPr lang="en-US" altLang="zh-CN" sz="2800" dirty="0">
                <a:solidFill>
                  <a:srgbClr val="000000"/>
                </a:solidFill>
              </a:rPr>
              <a:t>ID</a:t>
            </a:r>
            <a:r>
              <a:rPr lang="zh-CN" altLang="en-US" sz="2800" dirty="0">
                <a:solidFill>
                  <a:srgbClr val="000000"/>
                </a:solidFill>
              </a:rPr>
              <a:t>。 </a:t>
            </a:r>
            <a:endParaRPr lang="zh-CN" altLang="en-US" sz="2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1514475"/>
            <a:ext cx="45148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01DBEC-751D-4D2B-B3DB-290CF871B752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5.5</a:t>
            </a:r>
            <a:r>
              <a:rPr lang="en-US" altLang="zh-CN" sz="3800" dirty="0" smtClean="0">
                <a:latin typeface="楷体_GB2312" pitchFamily="49" charset="-122"/>
              </a:rPr>
              <a:t> </a:t>
            </a:r>
            <a:r>
              <a:rPr lang="zh-CN" altLang="en-US" sz="3800" dirty="0" smtClean="0"/>
              <a:t>操作栏与</a:t>
            </a:r>
            <a:r>
              <a:rPr lang="en-US" altLang="zh-CN" sz="3800" dirty="0" smtClean="0"/>
              <a:t>Fragment</a:t>
            </a:r>
            <a:endParaRPr lang="zh-CN" altLang="en-US" sz="3800" dirty="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752600"/>
          </a:xfrm>
        </p:spPr>
        <p:txBody>
          <a:bodyPr/>
          <a:lstStyle/>
          <a:p>
            <a:r>
              <a:rPr lang="zh-CN" altLang="en-US" sz="2800" dirty="0" smtClean="0"/>
              <a:t>操作栏（</a:t>
            </a:r>
            <a:r>
              <a:rPr lang="en-US" altLang="zh-CN" sz="2800" dirty="0" err="1" smtClean="0"/>
              <a:t>ActionBar</a:t>
            </a:r>
            <a:r>
              <a:rPr lang="zh-CN" altLang="en-US" sz="2800" dirty="0" smtClean="0"/>
              <a:t>）和</a:t>
            </a:r>
            <a:r>
              <a:rPr lang="en-US" altLang="zh-CN" sz="2800" dirty="0" smtClean="0"/>
              <a:t>Fragment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Android 3.0</a:t>
            </a:r>
            <a:r>
              <a:rPr lang="zh-CN" altLang="en-US" sz="2800" dirty="0" smtClean="0"/>
              <a:t>新引入的界面控件，一定程度上是为了适应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平板电脑等大屏幕设备界面设计需要而产生的</a:t>
            </a:r>
            <a:endParaRPr lang="en-US" altLang="zh-CN" sz="2800" dirty="0" smtClean="0"/>
          </a:p>
        </p:txBody>
      </p:sp>
      <p:pic>
        <p:nvPicPr>
          <p:cNvPr id="7" name="图片 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3584575"/>
            <a:ext cx="3962400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76600"/>
            <a:ext cx="38100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08D85-589D-42A0-AC8C-C0D5F1351384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5.5</a:t>
            </a:r>
            <a:r>
              <a:rPr lang="en-US" altLang="zh-CN" sz="3800" dirty="0" smtClean="0">
                <a:latin typeface="楷体_GB2312" pitchFamily="49" charset="-122"/>
              </a:rPr>
              <a:t> </a:t>
            </a:r>
            <a:r>
              <a:rPr lang="zh-CN" altLang="en-US" sz="3800" dirty="0" smtClean="0"/>
              <a:t>操作栏与</a:t>
            </a:r>
            <a:r>
              <a:rPr lang="en-US" altLang="zh-CN" sz="3800" dirty="0" smtClean="0"/>
              <a:t>Fragment</a:t>
            </a:r>
            <a:endParaRPr lang="zh-CN" altLang="en-US" sz="3800" dirty="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2895600"/>
          </a:xfrm>
        </p:spPr>
        <p:txBody>
          <a:bodyPr/>
          <a:lstStyle/>
          <a:p>
            <a:r>
              <a:rPr lang="en-US" altLang="zh-CN" dirty="0" smtClean="0"/>
              <a:t>5.5.1 </a:t>
            </a:r>
            <a:r>
              <a:rPr lang="zh-CN" altLang="en-US" dirty="0" smtClean="0"/>
              <a:t>操作栏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操作栏（</a:t>
            </a:r>
            <a:r>
              <a:rPr lang="en-US" altLang="zh-CN" sz="2800" dirty="0" smtClean="0"/>
              <a:t>Action Bar</a:t>
            </a:r>
            <a:r>
              <a:rPr lang="zh-CN" altLang="en-US" sz="2800" dirty="0" smtClean="0"/>
              <a:t>）代替传统的“标题栏”和“选项菜单”功能</a:t>
            </a:r>
          </a:p>
          <a:p>
            <a:pPr lvl="1"/>
            <a:r>
              <a:rPr lang="zh-CN" altLang="en-US" sz="2800" dirty="0" smtClean="0"/>
              <a:t>操作栏左侧的图标是应用程序的图标（</a:t>
            </a:r>
            <a:r>
              <a:rPr lang="en-US" altLang="zh-CN" sz="2800" dirty="0" smtClean="0"/>
              <a:t>Logo</a:t>
            </a:r>
            <a:r>
              <a:rPr lang="zh-CN" altLang="en-US" sz="2800" dirty="0" smtClean="0"/>
              <a:t>），图标旁边是应用程序当前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的标题，右侧的多个图标则是“选项菜单”中的菜单项</a:t>
            </a:r>
          </a:p>
        </p:txBody>
      </p:sp>
      <p:pic>
        <p:nvPicPr>
          <p:cNvPr id="7" name="图片 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73534"/>
            <a:ext cx="4876800" cy="2427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835C4B-1CCF-4B34-BF44-5A044B770A78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5.5</a:t>
            </a:r>
            <a:r>
              <a:rPr lang="en-US" altLang="zh-CN" sz="3800" dirty="0" smtClean="0">
                <a:latin typeface="楷体_GB2312" pitchFamily="49" charset="-122"/>
              </a:rPr>
              <a:t> </a:t>
            </a:r>
            <a:r>
              <a:rPr lang="zh-CN" altLang="en-US" sz="3800" dirty="0" smtClean="0"/>
              <a:t>操作栏与</a:t>
            </a:r>
            <a:r>
              <a:rPr lang="en-US" altLang="zh-CN" sz="3800" dirty="0" smtClean="0"/>
              <a:t>Fragment</a:t>
            </a:r>
            <a:endParaRPr lang="zh-CN" altLang="en-US" sz="3800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2895600"/>
          </a:xfrm>
        </p:spPr>
        <p:txBody>
          <a:bodyPr/>
          <a:lstStyle/>
          <a:p>
            <a:r>
              <a:rPr lang="en-US" altLang="zh-CN" sz="3200" dirty="0" smtClean="0"/>
              <a:t>5.5.1 </a:t>
            </a:r>
            <a:r>
              <a:rPr lang="zh-CN" altLang="en-US" sz="3200" dirty="0" smtClean="0"/>
              <a:t>操作栏</a:t>
            </a:r>
          </a:p>
          <a:p>
            <a:pPr lvl="1"/>
            <a:r>
              <a:rPr lang="zh-CN" altLang="en-US" sz="2800" dirty="0" smtClean="0"/>
              <a:t>可以提供多个实用的功能：</a:t>
            </a:r>
          </a:p>
          <a:p>
            <a:pPr marL="542925" lvl="2" indent="0">
              <a:buFont typeface="Wingdings" pitchFamily="2" charset="2"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）将“选项菜单”的菜单项显示在操作栏的右侧；</a:t>
            </a:r>
          </a:p>
          <a:p>
            <a:pPr marL="542925" lvl="2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/>
              <a:t>）可在操作栏上实现类似于“搜索框”的功能；</a:t>
            </a:r>
          </a:p>
          <a:p>
            <a:pPr marL="542925" lvl="2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/>
              <a:t>）基于</a:t>
            </a:r>
            <a:r>
              <a:rPr lang="en-US" altLang="zh-CN" sz="2400" dirty="0"/>
              <a:t>Fragment</a:t>
            </a:r>
            <a:r>
              <a:rPr lang="zh-CN" altLang="en-US" sz="2400" dirty="0"/>
              <a:t>实现类似于</a:t>
            </a:r>
            <a:r>
              <a:rPr lang="en-US" altLang="zh-CN" sz="2400" dirty="0"/>
              <a:t>Tab</a:t>
            </a:r>
            <a:r>
              <a:rPr lang="zh-CN" altLang="en-US" sz="2400" dirty="0"/>
              <a:t>页的导航切换功能；</a:t>
            </a:r>
          </a:p>
          <a:p>
            <a:pPr marL="542925" lvl="2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/>
              <a:t>）为导航提供可“拖拽</a:t>
            </a:r>
            <a:r>
              <a:rPr lang="en-US" altLang="zh-CN" sz="2400" dirty="0"/>
              <a:t>—</a:t>
            </a:r>
            <a:r>
              <a:rPr lang="zh-CN" altLang="en-US" sz="2400" dirty="0"/>
              <a:t>放置”的下拉列表。</a:t>
            </a:r>
            <a:endParaRPr lang="zh-CN" altLang="en-US" sz="2400" dirty="0" smtClean="0"/>
          </a:p>
        </p:txBody>
      </p:sp>
      <p:pic>
        <p:nvPicPr>
          <p:cNvPr id="8" name="图片 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54450"/>
            <a:ext cx="28194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48006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459" y="4114800"/>
            <a:ext cx="3284141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20641-F69F-428E-9506-EC0CEAE839F1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smtClean="0">
                <a:latin typeface="Arial" charset="0"/>
              </a:rPr>
              <a:t>5.5</a:t>
            </a:r>
            <a:r>
              <a:rPr lang="en-US" altLang="zh-CN" sz="3800" smtClean="0">
                <a:latin typeface="楷体_GB2312" pitchFamily="49" charset="-122"/>
              </a:rPr>
              <a:t> </a:t>
            </a:r>
            <a:r>
              <a:rPr lang="zh-CN" altLang="en-US" sz="3800" smtClean="0"/>
              <a:t>操作栏与</a:t>
            </a:r>
            <a:r>
              <a:rPr lang="en-US" altLang="zh-CN" sz="3800" smtClean="0"/>
              <a:t>Fragment</a:t>
            </a:r>
            <a:endParaRPr lang="zh-CN" altLang="en-US" sz="380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600200"/>
          </a:xfrm>
        </p:spPr>
        <p:txBody>
          <a:bodyPr/>
          <a:lstStyle/>
          <a:p>
            <a:pPr marL="0" indent="0"/>
            <a:r>
              <a:rPr lang="en-US" altLang="zh-CN" sz="3200" dirty="0" smtClean="0"/>
              <a:t> 5.5.1 </a:t>
            </a:r>
            <a:r>
              <a:rPr lang="zh-CN" altLang="en-US" sz="3200" dirty="0" smtClean="0"/>
              <a:t>操作栏</a:t>
            </a:r>
            <a:endParaRPr lang="en-US" altLang="zh-CN" sz="3200" dirty="0" smtClean="0"/>
          </a:p>
          <a:p>
            <a:pPr marL="0" indent="0">
              <a:buFont typeface="Wingdings" pitchFamily="2" charset="2"/>
              <a:buNone/>
            </a:pPr>
            <a:r>
              <a:rPr lang="zh-CN" altLang="en-US" sz="2800" dirty="0" smtClean="0"/>
              <a:t>       操作栏的实际显示效果，取决于屏幕分辨率和屏幕方向</a:t>
            </a:r>
          </a:p>
        </p:txBody>
      </p:sp>
      <p:sp>
        <p:nvSpPr>
          <p:cNvPr id="50183" name="矩形 5"/>
          <p:cNvSpPr>
            <a:spLocks noChangeArrowheads="1"/>
          </p:cNvSpPr>
          <p:nvPr/>
        </p:nvSpPr>
        <p:spPr bwMode="auto">
          <a:xfrm>
            <a:off x="3352800" y="4114800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ea typeface="楷体_GB2312" pitchFamily="49" charset="-122"/>
              </a:rPr>
              <a:t>WXGA720 (1280x720</a:t>
            </a:r>
            <a:r>
              <a:rPr lang="zh-CN" altLang="en-US" sz="1800">
                <a:ea typeface="楷体_GB2312" pitchFamily="49" charset="-122"/>
              </a:rPr>
              <a:t>）</a:t>
            </a:r>
          </a:p>
        </p:txBody>
      </p:sp>
      <p:sp>
        <p:nvSpPr>
          <p:cNvPr id="50184" name="矩形 6"/>
          <p:cNvSpPr>
            <a:spLocks noChangeArrowheads="1"/>
          </p:cNvSpPr>
          <p:nvPr/>
        </p:nvSpPr>
        <p:spPr bwMode="auto">
          <a:xfrm>
            <a:off x="3429000" y="6259513"/>
            <a:ext cx="2620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ea typeface="楷体_GB2312" pitchFamily="49" charset="-122"/>
              </a:rPr>
              <a:t>WVGA800</a:t>
            </a:r>
            <a:r>
              <a:rPr lang="zh-CN" altLang="en-US" sz="1800">
                <a:ea typeface="楷体_GB2312" pitchFamily="49" charset="-122"/>
              </a:rPr>
              <a:t>（</a:t>
            </a:r>
            <a:r>
              <a:rPr lang="en-US" altLang="zh-CN" sz="1800">
                <a:ea typeface="楷体_GB2312" pitchFamily="49" charset="-122"/>
              </a:rPr>
              <a:t>480x800</a:t>
            </a:r>
            <a:r>
              <a:rPr lang="zh-CN" altLang="en-US" sz="1800">
                <a:ea typeface="楷体_GB2312" pitchFamily="49" charset="-122"/>
              </a:rPr>
              <a:t>）</a:t>
            </a:r>
          </a:p>
        </p:txBody>
      </p:sp>
      <p:pic>
        <p:nvPicPr>
          <p:cNvPr id="9" name="图片 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08275"/>
            <a:ext cx="52736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95800"/>
            <a:ext cx="350520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AFFDE-4982-4C44-AFE7-26155998F390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Arial" charset="0"/>
              </a:rPr>
              <a:t>5.1</a:t>
            </a:r>
            <a:r>
              <a:rPr lang="zh-CN" altLang="en-US" sz="4000" dirty="0" smtClean="0">
                <a:latin typeface="楷体_GB2312" pitchFamily="49" charset="-122"/>
              </a:rPr>
              <a:t> 用户界面基础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 smtClean="0"/>
              <a:t>Android</a:t>
            </a:r>
            <a:r>
              <a:rPr lang="zh-CN" altLang="en-US" sz="3200" dirty="0" smtClean="0">
                <a:latin typeface="楷体_GB2312" pitchFamily="49" charset="-122"/>
              </a:rPr>
              <a:t>用户界面</a:t>
            </a:r>
            <a:endParaRPr lang="en-US" altLang="zh-CN" sz="3200" dirty="0" smtClean="0">
              <a:latin typeface="楷体_GB2312" pitchFamily="49" charset="-122"/>
            </a:endParaRPr>
          </a:p>
          <a:p>
            <a:pPr lvl="1"/>
            <a:r>
              <a:rPr lang="zh-CN" altLang="en-US" sz="2800" dirty="0" smtClean="0">
                <a:latin typeface="楷体_GB2312" pitchFamily="49" charset="-122"/>
              </a:rPr>
              <a:t>单线程用户界面</a:t>
            </a:r>
            <a:endParaRPr lang="en-US" altLang="zh-CN" sz="2800" dirty="0" smtClean="0">
              <a:latin typeface="楷体_GB2312" pitchFamily="49" charset="-122"/>
            </a:endParaRPr>
          </a:p>
          <a:p>
            <a:pPr lvl="2"/>
            <a:r>
              <a:rPr lang="zh-CN" altLang="en-US" sz="2400" dirty="0" smtClean="0"/>
              <a:t>控制器从队列中获取事件，视图在屏幕上绘制用户界面，使用的都是同一个线程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特点：处理函数具有顺序性，能够降低应用程序的复杂程度，同时也能减低开发的难度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缺点：如果事件处理函数过于复杂，可能会导致用户界面失去响应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1111D-F829-436D-8B4A-3255108F9465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smtClean="0">
                <a:latin typeface="Arial" charset="0"/>
              </a:rPr>
              <a:t>5.5</a:t>
            </a:r>
            <a:r>
              <a:rPr lang="en-US" altLang="zh-CN" sz="3400" smtClean="0">
                <a:latin typeface="楷体_GB2312" pitchFamily="49" charset="-122"/>
              </a:rPr>
              <a:t> </a:t>
            </a:r>
            <a:r>
              <a:rPr lang="zh-CN" altLang="en-US" sz="3400" smtClean="0"/>
              <a:t>操作栏与</a:t>
            </a:r>
            <a:r>
              <a:rPr lang="en-US" altLang="zh-CN" sz="3400" smtClean="0"/>
              <a:t>Fragment</a:t>
            </a:r>
            <a:endParaRPr lang="zh-CN" altLang="en-US" sz="340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altLang="zh-CN" sz="3200" dirty="0" smtClean="0"/>
              <a:t>5.5.1 </a:t>
            </a:r>
            <a:r>
              <a:rPr lang="zh-CN" altLang="en-US" sz="3200" dirty="0" smtClean="0"/>
              <a:t>操作栏</a:t>
            </a:r>
            <a:endParaRPr lang="en-US" altLang="zh-CN" sz="3200" dirty="0" smtClean="0"/>
          </a:p>
          <a:p>
            <a:pPr>
              <a:buFont typeface="Wingdings" pitchFamily="2" charset="2"/>
              <a:buNone/>
            </a:pPr>
            <a:r>
              <a:rPr lang="zh-CN" altLang="en-US" sz="2800" dirty="0" smtClean="0"/>
              <a:t>    在操作栏上增加文字输入功能</a:t>
            </a:r>
          </a:p>
        </p:txBody>
      </p:sp>
      <p:sp>
        <p:nvSpPr>
          <p:cNvPr id="51206" name="矩形 4"/>
          <p:cNvSpPr>
            <a:spLocks noChangeArrowheads="1"/>
          </p:cNvSpPr>
          <p:nvPr/>
        </p:nvSpPr>
        <p:spPr bwMode="auto">
          <a:xfrm>
            <a:off x="2057400" y="4343400"/>
            <a:ext cx="525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ea typeface="楷体_GB2312" pitchFamily="49" charset="-122"/>
              </a:rPr>
              <a:t>WXGA720 (1280x720</a:t>
            </a:r>
            <a:r>
              <a:rPr lang="zh-CN" altLang="en-US" sz="2000" dirty="0">
                <a:ea typeface="楷体_GB2312" pitchFamily="49" charset="-122"/>
              </a:rPr>
              <a:t>）分辨率下的显示效果 </a:t>
            </a:r>
          </a:p>
        </p:txBody>
      </p:sp>
      <p:pic>
        <p:nvPicPr>
          <p:cNvPr id="7" name="图片 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0"/>
            <a:ext cx="527367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30E26-E17E-445F-863D-5E92D8D6D08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smtClean="0">
                <a:latin typeface="Arial" charset="0"/>
              </a:rPr>
              <a:t>5.5</a:t>
            </a:r>
            <a:r>
              <a:rPr lang="en-US" altLang="zh-CN" sz="3400" smtClean="0">
                <a:latin typeface="楷体_GB2312" pitchFamily="49" charset="-122"/>
              </a:rPr>
              <a:t> </a:t>
            </a:r>
            <a:r>
              <a:rPr lang="zh-CN" altLang="en-US" sz="3400" smtClean="0"/>
              <a:t>操作栏与</a:t>
            </a:r>
            <a:r>
              <a:rPr lang="en-US" altLang="zh-CN" sz="3400" smtClean="0"/>
              <a:t>Fragment</a:t>
            </a:r>
            <a:endParaRPr lang="zh-CN" altLang="en-US" sz="3400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4191000" cy="5105400"/>
          </a:xfrm>
        </p:spPr>
        <p:txBody>
          <a:bodyPr/>
          <a:lstStyle/>
          <a:p>
            <a:r>
              <a:rPr lang="en-US" altLang="zh-CN" sz="3200" dirty="0" smtClean="0"/>
              <a:t>5.5.1 </a:t>
            </a:r>
            <a:r>
              <a:rPr lang="zh-CN" altLang="en-US" sz="3200" dirty="0" smtClean="0"/>
              <a:t>操作栏</a:t>
            </a:r>
            <a:endParaRPr lang="en-US" altLang="zh-CN" sz="3200" dirty="0" smtClean="0"/>
          </a:p>
          <a:p>
            <a:pPr lvl="1">
              <a:buClr>
                <a:srgbClr val="3B812F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</a:p>
          <a:p>
            <a:pPr>
              <a:buClr>
                <a:srgbClr val="CC9900"/>
              </a:buClr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1</a:t>
            </a:r>
            <a:r>
              <a:rPr lang="zh-CN" altLang="en-US" sz="2400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dirty="0"/>
              <a:t> </a:t>
            </a:r>
            <a:r>
              <a:rPr lang="zh-CN" altLang="en-US" sz="2400" dirty="0" smtClean="0">
                <a:solidFill>
                  <a:srgbClr val="000000"/>
                </a:solidFill>
              </a:rPr>
              <a:t>在</a:t>
            </a:r>
            <a:r>
              <a:rPr lang="en-US" altLang="zh-CN" sz="2400" dirty="0" smtClean="0">
                <a:solidFill>
                  <a:srgbClr val="000000"/>
                </a:solidFill>
              </a:rPr>
              <a:t>5.4.4</a:t>
            </a:r>
            <a:r>
              <a:rPr lang="zh-CN" altLang="en-US" sz="2400" dirty="0" smtClean="0">
                <a:solidFill>
                  <a:srgbClr val="000000"/>
                </a:solidFill>
              </a:rPr>
              <a:t>练习</a:t>
            </a:r>
            <a:r>
              <a:rPr lang="zh-CN" altLang="en-US" sz="2400" dirty="0">
                <a:solidFill>
                  <a:srgbClr val="000000"/>
                </a:solidFill>
              </a:rPr>
              <a:t>基础上</a:t>
            </a:r>
            <a:r>
              <a:rPr lang="zh-CN" altLang="en-US" sz="2400" dirty="0" smtClean="0">
                <a:solidFill>
                  <a:srgbClr val="000000"/>
                </a:solidFill>
              </a:rPr>
              <a:t>，</a:t>
            </a:r>
            <a:r>
              <a:rPr lang="zh-CN" altLang="en-US" sz="2400" dirty="0">
                <a:solidFill>
                  <a:srgbClr val="000000"/>
                </a:solidFill>
              </a:rPr>
              <a:t>将</a:t>
            </a:r>
            <a:r>
              <a:rPr lang="zh-CN" altLang="en-US" sz="2400" dirty="0" smtClean="0">
                <a:solidFill>
                  <a:srgbClr val="000000"/>
                </a:solidFill>
              </a:rPr>
              <a:t>选项</a:t>
            </a:r>
            <a:r>
              <a:rPr lang="zh-CN" altLang="en-US" sz="2400" dirty="0">
                <a:solidFill>
                  <a:srgbClr val="000000"/>
                </a:solidFill>
              </a:rPr>
              <a:t>菜单“设置”添加到操作</a:t>
            </a:r>
            <a:r>
              <a:rPr lang="zh-CN" altLang="en-US" sz="2400" dirty="0" smtClean="0">
                <a:solidFill>
                  <a:srgbClr val="000000"/>
                </a:solidFill>
              </a:rPr>
              <a:t>栏。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Clr>
                <a:srgbClr val="CC9900"/>
              </a:buClr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2</a:t>
            </a:r>
            <a:r>
              <a:rPr lang="zh-CN" altLang="en-US" sz="2400" dirty="0" smtClean="0">
                <a:solidFill>
                  <a:srgbClr val="000000"/>
                </a:solidFill>
              </a:rPr>
              <a:t>、多增加几个选项菜单到操作栏上，看看有什么变化？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Clr>
                <a:srgbClr val="CC9900"/>
              </a:buClr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3</a:t>
            </a:r>
            <a:r>
              <a:rPr lang="zh-CN" altLang="en-US" sz="2400" dirty="0" smtClean="0">
                <a:solidFill>
                  <a:srgbClr val="000000"/>
                </a:solidFill>
              </a:rPr>
              <a:t>、增加图标后看看有什么变化？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Clr>
                <a:srgbClr val="CC9900"/>
              </a:buClr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4</a:t>
            </a:r>
            <a:r>
              <a:rPr lang="zh-CN" altLang="en-US" sz="2400" dirty="0" smtClean="0">
                <a:solidFill>
                  <a:srgbClr val="000000"/>
                </a:solidFill>
              </a:rPr>
              <a:t>、增加输入框后又有什么变化？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74" y="2057400"/>
            <a:ext cx="3980526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CF44-10A8-4F53-9A0E-9F49C549D79A}" type="slidenum">
              <a:rPr lang="en-US" altLang="zh-CN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smtClean="0">
                <a:latin typeface="Arial" charset="0"/>
              </a:rPr>
              <a:t>5.5</a:t>
            </a:r>
            <a:r>
              <a:rPr lang="en-US" altLang="zh-CN" sz="3400" smtClean="0">
                <a:latin typeface="楷体_GB2312" pitchFamily="49" charset="-122"/>
              </a:rPr>
              <a:t> </a:t>
            </a:r>
            <a:r>
              <a:rPr lang="zh-CN" altLang="en-US" sz="3400" smtClean="0"/>
              <a:t>操作栏与</a:t>
            </a:r>
            <a:r>
              <a:rPr lang="en-US" altLang="zh-CN" sz="3400" smtClean="0"/>
              <a:t>Fragment</a:t>
            </a:r>
            <a:endParaRPr lang="zh-CN" altLang="en-US" sz="340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altLang="zh-CN" sz="3200" dirty="0" smtClean="0"/>
              <a:t>5.5.2 Fragment</a:t>
            </a:r>
          </a:p>
          <a:p>
            <a:pPr lvl="1"/>
            <a:r>
              <a:rPr lang="zh-CN" altLang="en-US" dirty="0" smtClean="0"/>
              <a:t>用途是在大屏幕设备上实现灵活、动态的界面设计</a:t>
            </a:r>
          </a:p>
        </p:txBody>
      </p:sp>
      <p:pic>
        <p:nvPicPr>
          <p:cNvPr id="53253" name="图片 395" descr="Fragment示意图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76450"/>
            <a:ext cx="71628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矩形 4"/>
          <p:cNvSpPr>
            <a:spLocks noChangeArrowheads="1"/>
          </p:cNvSpPr>
          <p:nvPr/>
        </p:nvSpPr>
        <p:spPr bwMode="auto">
          <a:xfrm>
            <a:off x="3124200" y="6096000"/>
            <a:ext cx="249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/>
            <a:r>
              <a:rPr lang="zh-CN" altLang="en-US" dirty="0">
                <a:ea typeface="楷体_GB2312" pitchFamily="49" charset="-122"/>
              </a:rPr>
              <a:t>新闻阅读程序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3D7123-06B1-4E95-901E-A0DADE997C6F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smtClean="0">
                <a:latin typeface="Arial" charset="0"/>
              </a:rPr>
              <a:t>5.5</a:t>
            </a:r>
            <a:r>
              <a:rPr lang="en-US" altLang="zh-CN" sz="3400" smtClean="0">
                <a:latin typeface="楷体_GB2312" pitchFamily="49" charset="-122"/>
              </a:rPr>
              <a:t> </a:t>
            </a:r>
            <a:r>
              <a:rPr lang="zh-CN" altLang="en-US" sz="3400" smtClean="0"/>
              <a:t>操作栏与</a:t>
            </a:r>
            <a:r>
              <a:rPr lang="en-US" altLang="zh-CN" sz="3400" smtClean="0"/>
              <a:t>Fragment</a:t>
            </a:r>
            <a:endParaRPr lang="zh-CN" altLang="en-US" sz="3400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altLang="zh-CN" sz="3200" dirty="0" smtClean="0"/>
              <a:t>5.5.2 Fragment</a:t>
            </a:r>
          </a:p>
          <a:p>
            <a:pPr lvl="1"/>
            <a:r>
              <a:rPr lang="en-US" altLang="zh-CN" sz="2800" dirty="0" smtClean="0"/>
              <a:t>Fragment</a:t>
            </a:r>
            <a:r>
              <a:rPr lang="zh-CN" altLang="en-US" sz="2800" dirty="0" smtClean="0"/>
              <a:t>被设计成</a:t>
            </a:r>
            <a:r>
              <a:rPr lang="zh-CN" altLang="en-US" sz="2800" dirty="0" smtClean="0">
                <a:solidFill>
                  <a:srgbClr val="FF0000"/>
                </a:solidFill>
              </a:rPr>
              <a:t>可重用</a:t>
            </a:r>
            <a:r>
              <a:rPr lang="zh-CN" altLang="en-US" sz="2800" dirty="0" smtClean="0"/>
              <a:t>模块，有</a:t>
            </a:r>
            <a:r>
              <a:rPr lang="zh-CN" altLang="en-US" sz="2800" dirty="0" smtClean="0">
                <a:solidFill>
                  <a:srgbClr val="FF0000"/>
                </a:solidFill>
              </a:rPr>
              <a:t>自己的布局和生命周期回调函数</a:t>
            </a:r>
            <a:r>
              <a:rPr lang="zh-CN" altLang="en-US" sz="2800" dirty="0" smtClean="0"/>
              <a:t>，可以将同一个</a:t>
            </a:r>
            <a:r>
              <a:rPr lang="en-US" altLang="zh-CN" sz="2800" dirty="0" smtClean="0"/>
              <a:t>Fragment</a:t>
            </a:r>
            <a:r>
              <a:rPr lang="zh-CN" altLang="en-US" sz="2800" dirty="0" smtClean="0"/>
              <a:t>放置到多个不同的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中。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为了重复使用</a:t>
            </a:r>
            <a:r>
              <a:rPr lang="en-US" altLang="zh-CN" sz="2800" dirty="0" smtClean="0"/>
              <a:t>Fragment</a:t>
            </a:r>
            <a:r>
              <a:rPr lang="zh-CN" altLang="en-US" sz="2800" dirty="0" smtClean="0"/>
              <a:t>，应该避免直接从一个</a:t>
            </a:r>
            <a:r>
              <a:rPr lang="en-US" altLang="zh-CN" sz="2800" dirty="0" smtClean="0"/>
              <a:t>Fragment</a:t>
            </a:r>
            <a:r>
              <a:rPr lang="zh-CN" altLang="en-US" sz="2800" dirty="0" smtClean="0"/>
              <a:t>去操纵另一个</a:t>
            </a:r>
            <a:r>
              <a:rPr lang="en-US" altLang="zh-CN" sz="2800" dirty="0" smtClean="0"/>
              <a:t>Fragment</a:t>
            </a:r>
            <a:r>
              <a:rPr lang="zh-CN" altLang="en-US" sz="2800" dirty="0" smtClean="0"/>
              <a:t>，这样会增加两个</a:t>
            </a:r>
            <a:r>
              <a:rPr lang="en-US" altLang="zh-CN" sz="2800" dirty="0" smtClean="0"/>
              <a:t>Fragment</a:t>
            </a:r>
            <a:r>
              <a:rPr lang="zh-CN" altLang="en-US" sz="2800" dirty="0" smtClean="0"/>
              <a:t>之间的耦合度，不利于模块的重用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通过不同的</a:t>
            </a:r>
            <a:r>
              <a:rPr lang="en-US" altLang="zh-CN" sz="2800" dirty="0" smtClean="0"/>
              <a:t>Fragment</a:t>
            </a:r>
            <a:r>
              <a:rPr lang="zh-CN" altLang="en-US" sz="2800" dirty="0" smtClean="0"/>
              <a:t>组合，可以</a:t>
            </a:r>
            <a:r>
              <a:rPr lang="zh-CN" altLang="en-US" sz="2800" dirty="0" smtClean="0">
                <a:solidFill>
                  <a:srgbClr val="FF0000"/>
                </a:solidFill>
              </a:rPr>
              <a:t>适应不同尺寸的屏幕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65378-0980-4C6A-99F4-0D7E9593668B}" type="slidenum">
              <a:rPr lang="en-US" altLang="zh-CN"/>
              <a:pPr>
                <a:defRPr/>
              </a:pPr>
              <a:t>64</a:t>
            </a:fld>
            <a:endParaRPr lang="en-US" altLang="zh-CN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smtClean="0">
                <a:latin typeface="Arial" charset="0"/>
              </a:rPr>
              <a:t>5.5</a:t>
            </a:r>
            <a:r>
              <a:rPr lang="en-US" altLang="zh-CN" sz="3400" smtClean="0">
                <a:latin typeface="楷体_GB2312" pitchFamily="49" charset="-122"/>
              </a:rPr>
              <a:t> </a:t>
            </a:r>
            <a:r>
              <a:rPr lang="zh-CN" altLang="en-US" sz="3400" smtClean="0"/>
              <a:t>操作栏与</a:t>
            </a:r>
            <a:r>
              <a:rPr lang="en-US" altLang="zh-CN" sz="3400" smtClean="0"/>
              <a:t>Fragment</a:t>
            </a:r>
            <a:endParaRPr lang="zh-CN" altLang="en-US" sz="3400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524000"/>
          </a:xfrm>
        </p:spPr>
        <p:txBody>
          <a:bodyPr/>
          <a:lstStyle/>
          <a:p>
            <a:r>
              <a:rPr lang="en-US" altLang="zh-CN" sz="3200" dirty="0" smtClean="0"/>
              <a:t>5.5.2 Fragment</a:t>
            </a:r>
          </a:p>
          <a:p>
            <a:pPr lvl="1"/>
            <a:r>
              <a:rPr lang="en-US" altLang="zh-CN" sz="2800" dirty="0" smtClean="0"/>
              <a:t>Fragment</a:t>
            </a:r>
            <a:r>
              <a:rPr lang="zh-CN" altLang="en-US" sz="2800" dirty="0" smtClean="0"/>
              <a:t>具有与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类似的生命周期，但比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支持更多的事件回调函数</a:t>
            </a:r>
          </a:p>
        </p:txBody>
      </p:sp>
      <p:grpSp>
        <p:nvGrpSpPr>
          <p:cNvPr id="1030" name="Group 135"/>
          <p:cNvGrpSpPr>
            <a:grpSpLocks noChangeAspect="1"/>
          </p:cNvGrpSpPr>
          <p:nvPr/>
        </p:nvGrpSpPr>
        <p:grpSpPr bwMode="auto">
          <a:xfrm>
            <a:off x="533400" y="3048000"/>
            <a:ext cx="8251825" cy="2057400"/>
            <a:chOff x="336" y="1920"/>
            <a:chExt cx="5198" cy="1296"/>
          </a:xfrm>
        </p:grpSpPr>
        <p:sp>
          <p:nvSpPr>
            <p:cNvPr id="1031" name="AutoShape 134"/>
            <p:cNvSpPr>
              <a:spLocks noChangeAspect="1" noChangeArrowheads="1" noTextEdit="1"/>
            </p:cNvSpPr>
            <p:nvPr/>
          </p:nvSpPr>
          <p:spPr bwMode="auto">
            <a:xfrm>
              <a:off x="336" y="1920"/>
              <a:ext cx="5198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Freeform 136"/>
            <p:cNvSpPr>
              <a:spLocks/>
            </p:cNvSpPr>
            <p:nvPr/>
          </p:nvSpPr>
          <p:spPr bwMode="auto">
            <a:xfrm>
              <a:off x="1490" y="1952"/>
              <a:ext cx="497" cy="565"/>
            </a:xfrm>
            <a:custGeom>
              <a:avLst/>
              <a:gdLst>
                <a:gd name="T0" fmla="*/ 381 w 1293"/>
                <a:gd name="T1" fmla="*/ 565 h 1489"/>
                <a:gd name="T2" fmla="*/ 497 w 1293"/>
                <a:gd name="T3" fmla="*/ 450 h 1489"/>
                <a:gd name="T4" fmla="*/ 497 w 1293"/>
                <a:gd name="T5" fmla="*/ 450 h 1489"/>
                <a:gd name="T6" fmla="*/ 497 w 1293"/>
                <a:gd name="T7" fmla="*/ 115 h 1489"/>
                <a:gd name="T8" fmla="*/ 381 w 1293"/>
                <a:gd name="T9" fmla="*/ 0 h 1489"/>
                <a:gd name="T10" fmla="*/ 381 w 1293"/>
                <a:gd name="T11" fmla="*/ 0 h 1489"/>
                <a:gd name="T12" fmla="*/ 116 w 1293"/>
                <a:gd name="T13" fmla="*/ 0 h 1489"/>
                <a:gd name="T14" fmla="*/ 0 w 1293"/>
                <a:gd name="T15" fmla="*/ 115 h 1489"/>
                <a:gd name="T16" fmla="*/ 0 w 1293"/>
                <a:gd name="T17" fmla="*/ 115 h 1489"/>
                <a:gd name="T18" fmla="*/ 0 w 1293"/>
                <a:gd name="T19" fmla="*/ 450 h 1489"/>
                <a:gd name="T20" fmla="*/ 116 w 1293"/>
                <a:gd name="T21" fmla="*/ 565 h 1489"/>
                <a:gd name="T22" fmla="*/ 116 w 1293"/>
                <a:gd name="T23" fmla="*/ 565 h 1489"/>
                <a:gd name="T24" fmla="*/ 381 w 1293"/>
                <a:gd name="T25" fmla="*/ 565 h 14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93" h="1489">
                  <a:moveTo>
                    <a:pt x="991" y="1489"/>
                  </a:moveTo>
                  <a:cubicBezTo>
                    <a:pt x="1158" y="1489"/>
                    <a:pt x="1293" y="1354"/>
                    <a:pt x="1293" y="1187"/>
                  </a:cubicBezTo>
                  <a:lnTo>
                    <a:pt x="1293" y="302"/>
                  </a:lnTo>
                  <a:cubicBezTo>
                    <a:pt x="1293" y="135"/>
                    <a:pt x="1158" y="0"/>
                    <a:pt x="991" y="0"/>
                  </a:cubicBezTo>
                  <a:lnTo>
                    <a:pt x="303" y="0"/>
                  </a:lnTo>
                  <a:cubicBezTo>
                    <a:pt x="136" y="0"/>
                    <a:pt x="0" y="135"/>
                    <a:pt x="0" y="302"/>
                  </a:cubicBezTo>
                  <a:lnTo>
                    <a:pt x="0" y="1187"/>
                  </a:lnTo>
                  <a:cubicBezTo>
                    <a:pt x="0" y="1354"/>
                    <a:pt x="136" y="1489"/>
                    <a:pt x="303" y="1489"/>
                  </a:cubicBezTo>
                  <a:lnTo>
                    <a:pt x="991" y="1489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137"/>
            <p:cNvSpPr>
              <a:spLocks/>
            </p:cNvSpPr>
            <p:nvPr/>
          </p:nvSpPr>
          <p:spPr bwMode="auto">
            <a:xfrm>
              <a:off x="1490" y="1952"/>
              <a:ext cx="497" cy="565"/>
            </a:xfrm>
            <a:custGeom>
              <a:avLst/>
              <a:gdLst>
                <a:gd name="T0" fmla="*/ 381 w 1293"/>
                <a:gd name="T1" fmla="*/ 565 h 1489"/>
                <a:gd name="T2" fmla="*/ 497 w 1293"/>
                <a:gd name="T3" fmla="*/ 450 h 1489"/>
                <a:gd name="T4" fmla="*/ 497 w 1293"/>
                <a:gd name="T5" fmla="*/ 450 h 1489"/>
                <a:gd name="T6" fmla="*/ 497 w 1293"/>
                <a:gd name="T7" fmla="*/ 115 h 1489"/>
                <a:gd name="T8" fmla="*/ 381 w 1293"/>
                <a:gd name="T9" fmla="*/ 0 h 1489"/>
                <a:gd name="T10" fmla="*/ 381 w 1293"/>
                <a:gd name="T11" fmla="*/ 0 h 1489"/>
                <a:gd name="T12" fmla="*/ 116 w 1293"/>
                <a:gd name="T13" fmla="*/ 0 h 1489"/>
                <a:gd name="T14" fmla="*/ 0 w 1293"/>
                <a:gd name="T15" fmla="*/ 115 h 1489"/>
                <a:gd name="T16" fmla="*/ 0 w 1293"/>
                <a:gd name="T17" fmla="*/ 115 h 1489"/>
                <a:gd name="T18" fmla="*/ 0 w 1293"/>
                <a:gd name="T19" fmla="*/ 450 h 1489"/>
                <a:gd name="T20" fmla="*/ 116 w 1293"/>
                <a:gd name="T21" fmla="*/ 565 h 1489"/>
                <a:gd name="T22" fmla="*/ 116 w 1293"/>
                <a:gd name="T23" fmla="*/ 565 h 1489"/>
                <a:gd name="T24" fmla="*/ 381 w 1293"/>
                <a:gd name="T25" fmla="*/ 565 h 14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93" h="1489">
                  <a:moveTo>
                    <a:pt x="991" y="1489"/>
                  </a:moveTo>
                  <a:cubicBezTo>
                    <a:pt x="1158" y="1489"/>
                    <a:pt x="1293" y="1354"/>
                    <a:pt x="1293" y="1187"/>
                  </a:cubicBezTo>
                  <a:lnTo>
                    <a:pt x="1293" y="302"/>
                  </a:lnTo>
                  <a:cubicBezTo>
                    <a:pt x="1293" y="135"/>
                    <a:pt x="1158" y="0"/>
                    <a:pt x="991" y="0"/>
                  </a:cubicBezTo>
                  <a:lnTo>
                    <a:pt x="303" y="0"/>
                  </a:lnTo>
                  <a:cubicBezTo>
                    <a:pt x="136" y="0"/>
                    <a:pt x="0" y="135"/>
                    <a:pt x="0" y="302"/>
                  </a:cubicBezTo>
                  <a:lnTo>
                    <a:pt x="0" y="1187"/>
                  </a:lnTo>
                  <a:cubicBezTo>
                    <a:pt x="0" y="1354"/>
                    <a:pt x="136" y="1489"/>
                    <a:pt x="303" y="1489"/>
                  </a:cubicBezTo>
                  <a:lnTo>
                    <a:pt x="991" y="1489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Rectangle 138"/>
            <p:cNvSpPr>
              <a:spLocks noChangeArrowheads="1"/>
            </p:cNvSpPr>
            <p:nvPr/>
          </p:nvSpPr>
          <p:spPr bwMode="auto">
            <a:xfrm>
              <a:off x="1536" y="2193"/>
              <a:ext cx="32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 dirty="0">
                  <a:solidFill>
                    <a:srgbClr val="FF0000"/>
                  </a:solidFill>
                  <a:latin typeface="宋体" pitchFamily="2" charset="-122"/>
                </a:rPr>
                <a:t>onCreate</a:t>
              </a:r>
              <a:endParaRPr lang="zh-CN" altLang="zh-CN" dirty="0">
                <a:solidFill>
                  <a:srgbClr val="FF0000"/>
                </a:solidFill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35" name="Rectangle 139"/>
            <p:cNvSpPr>
              <a:spLocks noChangeArrowheads="1"/>
            </p:cNvSpPr>
            <p:nvPr/>
          </p:nvSpPr>
          <p:spPr bwMode="auto">
            <a:xfrm>
              <a:off x="1862" y="2193"/>
              <a:ext cx="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FF0000"/>
                  </a:solidFill>
                  <a:latin typeface="宋体" pitchFamily="2" charset="-122"/>
                </a:rPr>
                <a:t>()</a:t>
              </a:r>
              <a:endParaRPr lang="zh-CN" altLang="zh-CN">
                <a:solidFill>
                  <a:srgbClr val="FF0000"/>
                </a:solidFill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16799" name="Freeform 140"/>
            <p:cNvSpPr>
              <a:spLocks/>
            </p:cNvSpPr>
            <p:nvPr/>
          </p:nvSpPr>
          <p:spPr bwMode="auto">
            <a:xfrm>
              <a:off x="5128" y="1931"/>
              <a:ext cx="395" cy="1274"/>
            </a:xfrm>
            <a:custGeom>
              <a:avLst/>
              <a:gdLst>
                <a:gd name="T0" fmla="*/ 725 w 1028"/>
                <a:gd name="T1" fmla="*/ 3356 h 3356"/>
                <a:gd name="T2" fmla="*/ 1028 w 1028"/>
                <a:gd name="T3" fmla="*/ 3054 h 3356"/>
                <a:gd name="T4" fmla="*/ 1028 w 1028"/>
                <a:gd name="T5" fmla="*/ 3054 h 3356"/>
                <a:gd name="T6" fmla="*/ 1028 w 1028"/>
                <a:gd name="T7" fmla="*/ 302 h 3356"/>
                <a:gd name="T8" fmla="*/ 725 w 1028"/>
                <a:gd name="T9" fmla="*/ 0 h 3356"/>
                <a:gd name="T10" fmla="*/ 725 w 1028"/>
                <a:gd name="T11" fmla="*/ 0 h 3356"/>
                <a:gd name="T12" fmla="*/ 302 w 1028"/>
                <a:gd name="T13" fmla="*/ 0 h 3356"/>
                <a:gd name="T14" fmla="*/ 0 w 1028"/>
                <a:gd name="T15" fmla="*/ 302 h 3356"/>
                <a:gd name="T16" fmla="*/ 0 w 1028"/>
                <a:gd name="T17" fmla="*/ 302 h 3356"/>
                <a:gd name="T18" fmla="*/ 0 w 1028"/>
                <a:gd name="T19" fmla="*/ 3054 h 3356"/>
                <a:gd name="T20" fmla="*/ 302 w 1028"/>
                <a:gd name="T21" fmla="*/ 3356 h 3356"/>
                <a:gd name="T22" fmla="*/ 725 w 1028"/>
                <a:gd name="T23" fmla="*/ 3356 h 3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8" h="3356">
                  <a:moveTo>
                    <a:pt x="725" y="3356"/>
                  </a:moveTo>
                  <a:cubicBezTo>
                    <a:pt x="892" y="3356"/>
                    <a:pt x="1028" y="3221"/>
                    <a:pt x="1028" y="3054"/>
                  </a:cubicBezTo>
                  <a:lnTo>
                    <a:pt x="1028" y="3054"/>
                  </a:lnTo>
                  <a:lnTo>
                    <a:pt x="1028" y="302"/>
                  </a:lnTo>
                  <a:cubicBezTo>
                    <a:pt x="1028" y="135"/>
                    <a:pt x="892" y="0"/>
                    <a:pt x="725" y="0"/>
                  </a:cubicBezTo>
                  <a:lnTo>
                    <a:pt x="725" y="0"/>
                  </a:lnTo>
                  <a:lnTo>
                    <a:pt x="302" y="0"/>
                  </a:lnTo>
                  <a:cubicBezTo>
                    <a:pt x="135" y="0"/>
                    <a:pt x="0" y="135"/>
                    <a:pt x="0" y="302"/>
                  </a:cubicBezTo>
                  <a:lnTo>
                    <a:pt x="0" y="302"/>
                  </a:lnTo>
                  <a:lnTo>
                    <a:pt x="0" y="3054"/>
                  </a:lnTo>
                  <a:cubicBezTo>
                    <a:pt x="0" y="3221"/>
                    <a:pt x="135" y="3356"/>
                    <a:pt x="302" y="3356"/>
                  </a:cubicBezTo>
                  <a:lnTo>
                    <a:pt x="725" y="3356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Freeform 141"/>
            <p:cNvSpPr>
              <a:spLocks/>
            </p:cNvSpPr>
            <p:nvPr/>
          </p:nvSpPr>
          <p:spPr bwMode="auto">
            <a:xfrm>
              <a:off x="5128" y="1931"/>
              <a:ext cx="395" cy="1274"/>
            </a:xfrm>
            <a:custGeom>
              <a:avLst/>
              <a:gdLst>
                <a:gd name="T0" fmla="*/ 279 w 1028"/>
                <a:gd name="T1" fmla="*/ 1274 h 3356"/>
                <a:gd name="T2" fmla="*/ 395 w 1028"/>
                <a:gd name="T3" fmla="*/ 1159 h 3356"/>
                <a:gd name="T4" fmla="*/ 395 w 1028"/>
                <a:gd name="T5" fmla="*/ 1159 h 3356"/>
                <a:gd name="T6" fmla="*/ 395 w 1028"/>
                <a:gd name="T7" fmla="*/ 115 h 3356"/>
                <a:gd name="T8" fmla="*/ 279 w 1028"/>
                <a:gd name="T9" fmla="*/ 0 h 3356"/>
                <a:gd name="T10" fmla="*/ 279 w 1028"/>
                <a:gd name="T11" fmla="*/ 0 h 3356"/>
                <a:gd name="T12" fmla="*/ 116 w 1028"/>
                <a:gd name="T13" fmla="*/ 0 h 3356"/>
                <a:gd name="T14" fmla="*/ 0 w 1028"/>
                <a:gd name="T15" fmla="*/ 115 h 3356"/>
                <a:gd name="T16" fmla="*/ 0 w 1028"/>
                <a:gd name="T17" fmla="*/ 115 h 3356"/>
                <a:gd name="T18" fmla="*/ 0 w 1028"/>
                <a:gd name="T19" fmla="*/ 1159 h 3356"/>
                <a:gd name="T20" fmla="*/ 116 w 1028"/>
                <a:gd name="T21" fmla="*/ 1274 h 3356"/>
                <a:gd name="T22" fmla="*/ 279 w 1028"/>
                <a:gd name="T23" fmla="*/ 1274 h 33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28" h="3356">
                  <a:moveTo>
                    <a:pt x="725" y="3356"/>
                  </a:moveTo>
                  <a:cubicBezTo>
                    <a:pt x="892" y="3356"/>
                    <a:pt x="1028" y="3221"/>
                    <a:pt x="1028" y="3054"/>
                  </a:cubicBezTo>
                  <a:lnTo>
                    <a:pt x="1028" y="302"/>
                  </a:lnTo>
                  <a:cubicBezTo>
                    <a:pt x="1028" y="135"/>
                    <a:pt x="892" y="0"/>
                    <a:pt x="725" y="0"/>
                  </a:cubicBezTo>
                  <a:lnTo>
                    <a:pt x="302" y="0"/>
                  </a:lnTo>
                  <a:cubicBezTo>
                    <a:pt x="135" y="0"/>
                    <a:pt x="0" y="135"/>
                    <a:pt x="0" y="302"/>
                  </a:cubicBezTo>
                  <a:lnTo>
                    <a:pt x="0" y="3054"/>
                  </a:lnTo>
                  <a:cubicBezTo>
                    <a:pt x="0" y="3221"/>
                    <a:pt x="135" y="3356"/>
                    <a:pt x="302" y="3356"/>
                  </a:cubicBezTo>
                  <a:lnTo>
                    <a:pt x="725" y="33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Rectangle 142"/>
            <p:cNvSpPr>
              <a:spLocks noChangeArrowheads="1"/>
            </p:cNvSpPr>
            <p:nvPr/>
          </p:nvSpPr>
          <p:spPr bwMode="auto">
            <a:xfrm>
              <a:off x="5161" y="2430"/>
              <a:ext cx="35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Fragment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39" name="Rectangle 143"/>
            <p:cNvSpPr>
              <a:spLocks noChangeArrowheads="1"/>
            </p:cNvSpPr>
            <p:nvPr/>
          </p:nvSpPr>
          <p:spPr bwMode="auto">
            <a:xfrm>
              <a:off x="5161" y="2527"/>
              <a:ext cx="19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sz="1000">
                  <a:solidFill>
                    <a:srgbClr val="000000"/>
                  </a:solidFill>
                  <a:latin typeface="宋体" pitchFamily="2" charset="-122"/>
                </a:rPr>
                <a:t>处于活动</a:t>
              </a:r>
              <a:endParaRPr 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40" name="Rectangle 144"/>
            <p:cNvSpPr>
              <a:spLocks noChangeArrowheads="1"/>
            </p:cNvSpPr>
            <p:nvPr/>
          </p:nvSpPr>
          <p:spPr bwMode="auto">
            <a:xfrm>
              <a:off x="5241" y="2624"/>
              <a:ext cx="11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sz="1000">
                  <a:solidFill>
                    <a:srgbClr val="000000"/>
                  </a:solidFill>
                  <a:latin typeface="宋体" pitchFamily="2" charset="-122"/>
                </a:rPr>
                <a:t>状态</a:t>
              </a:r>
              <a:endParaRPr 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41" name="Freeform 145"/>
            <p:cNvSpPr>
              <a:spLocks/>
            </p:cNvSpPr>
            <p:nvPr/>
          </p:nvSpPr>
          <p:spPr bwMode="auto">
            <a:xfrm>
              <a:off x="2104" y="1943"/>
              <a:ext cx="651" cy="565"/>
            </a:xfrm>
            <a:custGeom>
              <a:avLst/>
              <a:gdLst>
                <a:gd name="T0" fmla="*/ 535 w 1693"/>
                <a:gd name="T1" fmla="*/ 565 h 1490"/>
                <a:gd name="T2" fmla="*/ 651 w 1693"/>
                <a:gd name="T3" fmla="*/ 450 h 1490"/>
                <a:gd name="T4" fmla="*/ 651 w 1693"/>
                <a:gd name="T5" fmla="*/ 450 h 1490"/>
                <a:gd name="T6" fmla="*/ 651 w 1693"/>
                <a:gd name="T7" fmla="*/ 115 h 1490"/>
                <a:gd name="T8" fmla="*/ 535 w 1693"/>
                <a:gd name="T9" fmla="*/ 0 h 1490"/>
                <a:gd name="T10" fmla="*/ 535 w 1693"/>
                <a:gd name="T11" fmla="*/ 0 h 1490"/>
                <a:gd name="T12" fmla="*/ 117 w 1693"/>
                <a:gd name="T13" fmla="*/ 0 h 1490"/>
                <a:gd name="T14" fmla="*/ 0 w 1693"/>
                <a:gd name="T15" fmla="*/ 115 h 1490"/>
                <a:gd name="T16" fmla="*/ 0 w 1693"/>
                <a:gd name="T17" fmla="*/ 115 h 1490"/>
                <a:gd name="T18" fmla="*/ 0 w 1693"/>
                <a:gd name="T19" fmla="*/ 450 h 1490"/>
                <a:gd name="T20" fmla="*/ 117 w 1693"/>
                <a:gd name="T21" fmla="*/ 565 h 1490"/>
                <a:gd name="T22" fmla="*/ 535 w 1693"/>
                <a:gd name="T23" fmla="*/ 565 h 14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93" h="1490">
                  <a:moveTo>
                    <a:pt x="1391" y="1490"/>
                  </a:moveTo>
                  <a:cubicBezTo>
                    <a:pt x="1558" y="1490"/>
                    <a:pt x="1693" y="1354"/>
                    <a:pt x="1693" y="1187"/>
                  </a:cubicBezTo>
                  <a:lnTo>
                    <a:pt x="1693" y="303"/>
                  </a:lnTo>
                  <a:cubicBezTo>
                    <a:pt x="1693" y="136"/>
                    <a:pt x="1558" y="0"/>
                    <a:pt x="1391" y="0"/>
                  </a:cubicBezTo>
                  <a:lnTo>
                    <a:pt x="303" y="0"/>
                  </a:lnTo>
                  <a:cubicBezTo>
                    <a:pt x="136" y="0"/>
                    <a:pt x="0" y="136"/>
                    <a:pt x="0" y="303"/>
                  </a:cubicBezTo>
                  <a:lnTo>
                    <a:pt x="0" y="1187"/>
                  </a:lnTo>
                  <a:cubicBezTo>
                    <a:pt x="0" y="1354"/>
                    <a:pt x="136" y="1490"/>
                    <a:pt x="303" y="1490"/>
                  </a:cubicBezTo>
                  <a:lnTo>
                    <a:pt x="1391" y="1490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46"/>
            <p:cNvSpPr>
              <a:spLocks/>
            </p:cNvSpPr>
            <p:nvPr/>
          </p:nvSpPr>
          <p:spPr bwMode="auto">
            <a:xfrm>
              <a:off x="2104" y="1943"/>
              <a:ext cx="651" cy="565"/>
            </a:xfrm>
            <a:custGeom>
              <a:avLst/>
              <a:gdLst>
                <a:gd name="T0" fmla="*/ 535 w 1693"/>
                <a:gd name="T1" fmla="*/ 565 h 1490"/>
                <a:gd name="T2" fmla="*/ 651 w 1693"/>
                <a:gd name="T3" fmla="*/ 450 h 1490"/>
                <a:gd name="T4" fmla="*/ 651 w 1693"/>
                <a:gd name="T5" fmla="*/ 450 h 1490"/>
                <a:gd name="T6" fmla="*/ 651 w 1693"/>
                <a:gd name="T7" fmla="*/ 115 h 1490"/>
                <a:gd name="T8" fmla="*/ 535 w 1693"/>
                <a:gd name="T9" fmla="*/ 0 h 1490"/>
                <a:gd name="T10" fmla="*/ 535 w 1693"/>
                <a:gd name="T11" fmla="*/ 0 h 1490"/>
                <a:gd name="T12" fmla="*/ 117 w 1693"/>
                <a:gd name="T13" fmla="*/ 0 h 1490"/>
                <a:gd name="T14" fmla="*/ 0 w 1693"/>
                <a:gd name="T15" fmla="*/ 115 h 1490"/>
                <a:gd name="T16" fmla="*/ 0 w 1693"/>
                <a:gd name="T17" fmla="*/ 115 h 1490"/>
                <a:gd name="T18" fmla="*/ 0 w 1693"/>
                <a:gd name="T19" fmla="*/ 450 h 1490"/>
                <a:gd name="T20" fmla="*/ 117 w 1693"/>
                <a:gd name="T21" fmla="*/ 565 h 1490"/>
                <a:gd name="T22" fmla="*/ 535 w 1693"/>
                <a:gd name="T23" fmla="*/ 565 h 14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93" h="1490">
                  <a:moveTo>
                    <a:pt x="1391" y="1490"/>
                  </a:moveTo>
                  <a:cubicBezTo>
                    <a:pt x="1558" y="1490"/>
                    <a:pt x="1693" y="1354"/>
                    <a:pt x="1693" y="1187"/>
                  </a:cubicBezTo>
                  <a:lnTo>
                    <a:pt x="1693" y="303"/>
                  </a:lnTo>
                  <a:cubicBezTo>
                    <a:pt x="1693" y="136"/>
                    <a:pt x="1558" y="0"/>
                    <a:pt x="1391" y="0"/>
                  </a:cubicBezTo>
                  <a:lnTo>
                    <a:pt x="303" y="0"/>
                  </a:lnTo>
                  <a:cubicBezTo>
                    <a:pt x="136" y="0"/>
                    <a:pt x="0" y="136"/>
                    <a:pt x="0" y="303"/>
                  </a:cubicBezTo>
                  <a:lnTo>
                    <a:pt x="0" y="1187"/>
                  </a:lnTo>
                  <a:cubicBezTo>
                    <a:pt x="0" y="1354"/>
                    <a:pt x="136" y="1490"/>
                    <a:pt x="303" y="1490"/>
                  </a:cubicBezTo>
                  <a:lnTo>
                    <a:pt x="1391" y="149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Rectangle 147"/>
            <p:cNvSpPr>
              <a:spLocks noChangeArrowheads="1"/>
            </p:cNvSpPr>
            <p:nvPr/>
          </p:nvSpPr>
          <p:spPr bwMode="auto">
            <a:xfrm>
              <a:off x="2139" y="2181"/>
              <a:ext cx="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FF0000"/>
                  </a:solidFill>
                  <a:latin typeface="宋体" pitchFamily="2" charset="-122"/>
                </a:rPr>
                <a:t>on</a:t>
              </a:r>
              <a:endParaRPr lang="zh-CN" altLang="zh-CN">
                <a:solidFill>
                  <a:srgbClr val="FF0000"/>
                </a:solidFill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44" name="Rectangle 148"/>
            <p:cNvSpPr>
              <a:spLocks noChangeArrowheads="1"/>
            </p:cNvSpPr>
            <p:nvPr/>
          </p:nvSpPr>
          <p:spPr bwMode="auto">
            <a:xfrm>
              <a:off x="2225" y="2181"/>
              <a:ext cx="40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 dirty="0">
                  <a:solidFill>
                    <a:srgbClr val="FF0000"/>
                  </a:solidFill>
                  <a:latin typeface="宋体" pitchFamily="2" charset="-122"/>
                </a:rPr>
                <a:t>CreateView</a:t>
              </a:r>
              <a:endParaRPr lang="zh-CN" altLang="zh-CN" dirty="0">
                <a:solidFill>
                  <a:srgbClr val="FF0000"/>
                </a:solidFill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45" name="Rectangle 149"/>
            <p:cNvSpPr>
              <a:spLocks noChangeArrowheads="1"/>
            </p:cNvSpPr>
            <p:nvPr/>
          </p:nvSpPr>
          <p:spPr bwMode="auto">
            <a:xfrm>
              <a:off x="2632" y="2181"/>
              <a:ext cx="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FF0000"/>
                  </a:solidFill>
                  <a:latin typeface="宋体" pitchFamily="2" charset="-122"/>
                </a:rPr>
                <a:t>()</a:t>
              </a:r>
              <a:endParaRPr lang="zh-CN" altLang="zh-CN">
                <a:solidFill>
                  <a:srgbClr val="FF0000"/>
                </a:solidFill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46" name="Freeform 150"/>
            <p:cNvSpPr>
              <a:spLocks/>
            </p:cNvSpPr>
            <p:nvPr/>
          </p:nvSpPr>
          <p:spPr bwMode="auto">
            <a:xfrm>
              <a:off x="2894" y="1952"/>
              <a:ext cx="884" cy="335"/>
            </a:xfrm>
            <a:custGeom>
              <a:avLst/>
              <a:gdLst>
                <a:gd name="T0" fmla="*/ 768 w 2298"/>
                <a:gd name="T1" fmla="*/ 335 h 884"/>
                <a:gd name="T2" fmla="*/ 884 w 2298"/>
                <a:gd name="T3" fmla="*/ 221 h 884"/>
                <a:gd name="T4" fmla="*/ 884 w 2298"/>
                <a:gd name="T5" fmla="*/ 221 h 884"/>
                <a:gd name="T6" fmla="*/ 884 w 2298"/>
                <a:gd name="T7" fmla="*/ 114 h 884"/>
                <a:gd name="T8" fmla="*/ 768 w 2298"/>
                <a:gd name="T9" fmla="*/ 0 h 884"/>
                <a:gd name="T10" fmla="*/ 768 w 2298"/>
                <a:gd name="T11" fmla="*/ 0 h 884"/>
                <a:gd name="T12" fmla="*/ 117 w 2298"/>
                <a:gd name="T13" fmla="*/ 0 h 884"/>
                <a:gd name="T14" fmla="*/ 0 w 2298"/>
                <a:gd name="T15" fmla="*/ 114 h 884"/>
                <a:gd name="T16" fmla="*/ 0 w 2298"/>
                <a:gd name="T17" fmla="*/ 114 h 884"/>
                <a:gd name="T18" fmla="*/ 0 w 2298"/>
                <a:gd name="T19" fmla="*/ 221 h 884"/>
                <a:gd name="T20" fmla="*/ 117 w 2298"/>
                <a:gd name="T21" fmla="*/ 335 h 884"/>
                <a:gd name="T22" fmla="*/ 768 w 2298"/>
                <a:gd name="T23" fmla="*/ 335 h 8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98" h="884">
                  <a:moveTo>
                    <a:pt x="1996" y="884"/>
                  </a:moveTo>
                  <a:cubicBezTo>
                    <a:pt x="2163" y="884"/>
                    <a:pt x="2298" y="749"/>
                    <a:pt x="2298" y="582"/>
                  </a:cubicBezTo>
                  <a:lnTo>
                    <a:pt x="2298" y="302"/>
                  </a:lnTo>
                  <a:cubicBezTo>
                    <a:pt x="2298" y="135"/>
                    <a:pt x="2163" y="0"/>
                    <a:pt x="1996" y="0"/>
                  </a:cubicBezTo>
                  <a:lnTo>
                    <a:pt x="303" y="0"/>
                  </a:lnTo>
                  <a:cubicBezTo>
                    <a:pt x="136" y="0"/>
                    <a:pt x="0" y="135"/>
                    <a:pt x="0" y="302"/>
                  </a:cubicBezTo>
                  <a:lnTo>
                    <a:pt x="0" y="582"/>
                  </a:lnTo>
                  <a:cubicBezTo>
                    <a:pt x="0" y="749"/>
                    <a:pt x="136" y="884"/>
                    <a:pt x="303" y="884"/>
                  </a:cubicBezTo>
                  <a:lnTo>
                    <a:pt x="1996" y="884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151"/>
            <p:cNvSpPr>
              <a:spLocks/>
            </p:cNvSpPr>
            <p:nvPr/>
          </p:nvSpPr>
          <p:spPr bwMode="auto">
            <a:xfrm>
              <a:off x="2894" y="1952"/>
              <a:ext cx="884" cy="335"/>
            </a:xfrm>
            <a:custGeom>
              <a:avLst/>
              <a:gdLst>
                <a:gd name="T0" fmla="*/ 768 w 2298"/>
                <a:gd name="T1" fmla="*/ 335 h 884"/>
                <a:gd name="T2" fmla="*/ 884 w 2298"/>
                <a:gd name="T3" fmla="*/ 221 h 884"/>
                <a:gd name="T4" fmla="*/ 884 w 2298"/>
                <a:gd name="T5" fmla="*/ 221 h 884"/>
                <a:gd name="T6" fmla="*/ 884 w 2298"/>
                <a:gd name="T7" fmla="*/ 114 h 884"/>
                <a:gd name="T8" fmla="*/ 768 w 2298"/>
                <a:gd name="T9" fmla="*/ 0 h 884"/>
                <a:gd name="T10" fmla="*/ 768 w 2298"/>
                <a:gd name="T11" fmla="*/ 0 h 884"/>
                <a:gd name="T12" fmla="*/ 117 w 2298"/>
                <a:gd name="T13" fmla="*/ 0 h 884"/>
                <a:gd name="T14" fmla="*/ 0 w 2298"/>
                <a:gd name="T15" fmla="*/ 114 h 884"/>
                <a:gd name="T16" fmla="*/ 0 w 2298"/>
                <a:gd name="T17" fmla="*/ 114 h 884"/>
                <a:gd name="T18" fmla="*/ 0 w 2298"/>
                <a:gd name="T19" fmla="*/ 221 h 884"/>
                <a:gd name="T20" fmla="*/ 117 w 2298"/>
                <a:gd name="T21" fmla="*/ 335 h 884"/>
                <a:gd name="T22" fmla="*/ 768 w 2298"/>
                <a:gd name="T23" fmla="*/ 335 h 8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98" h="884">
                  <a:moveTo>
                    <a:pt x="1996" y="884"/>
                  </a:moveTo>
                  <a:cubicBezTo>
                    <a:pt x="2163" y="884"/>
                    <a:pt x="2298" y="749"/>
                    <a:pt x="2298" y="582"/>
                  </a:cubicBezTo>
                  <a:lnTo>
                    <a:pt x="2298" y="302"/>
                  </a:lnTo>
                  <a:cubicBezTo>
                    <a:pt x="2298" y="135"/>
                    <a:pt x="2163" y="0"/>
                    <a:pt x="1996" y="0"/>
                  </a:cubicBezTo>
                  <a:lnTo>
                    <a:pt x="303" y="0"/>
                  </a:lnTo>
                  <a:cubicBezTo>
                    <a:pt x="136" y="0"/>
                    <a:pt x="0" y="135"/>
                    <a:pt x="0" y="302"/>
                  </a:cubicBezTo>
                  <a:lnTo>
                    <a:pt x="0" y="582"/>
                  </a:lnTo>
                  <a:cubicBezTo>
                    <a:pt x="0" y="749"/>
                    <a:pt x="136" y="884"/>
                    <a:pt x="303" y="884"/>
                  </a:cubicBezTo>
                  <a:lnTo>
                    <a:pt x="1996" y="88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Rectangle 152"/>
            <p:cNvSpPr>
              <a:spLocks noChangeArrowheads="1"/>
            </p:cNvSpPr>
            <p:nvPr/>
          </p:nvSpPr>
          <p:spPr bwMode="auto">
            <a:xfrm>
              <a:off x="2946" y="2078"/>
              <a:ext cx="11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on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49" name="Rectangle 153"/>
            <p:cNvSpPr>
              <a:spLocks noChangeArrowheads="1"/>
            </p:cNvSpPr>
            <p:nvPr/>
          </p:nvSpPr>
          <p:spPr bwMode="auto">
            <a:xfrm>
              <a:off x="3026" y="2078"/>
              <a:ext cx="634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ActivityCreated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50" name="Rectangle 154"/>
            <p:cNvSpPr>
              <a:spLocks noChangeArrowheads="1"/>
            </p:cNvSpPr>
            <p:nvPr/>
          </p:nvSpPr>
          <p:spPr bwMode="auto">
            <a:xfrm>
              <a:off x="3641" y="2078"/>
              <a:ext cx="11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51" name="Freeform 155"/>
            <p:cNvSpPr>
              <a:spLocks/>
            </p:cNvSpPr>
            <p:nvPr/>
          </p:nvSpPr>
          <p:spPr bwMode="auto">
            <a:xfrm>
              <a:off x="3918" y="1952"/>
              <a:ext cx="472" cy="565"/>
            </a:xfrm>
            <a:custGeom>
              <a:avLst/>
              <a:gdLst>
                <a:gd name="T0" fmla="*/ 356 w 1228"/>
                <a:gd name="T1" fmla="*/ 565 h 1488"/>
                <a:gd name="T2" fmla="*/ 472 w 1228"/>
                <a:gd name="T3" fmla="*/ 450 h 1488"/>
                <a:gd name="T4" fmla="*/ 472 w 1228"/>
                <a:gd name="T5" fmla="*/ 450 h 1488"/>
                <a:gd name="T6" fmla="*/ 472 w 1228"/>
                <a:gd name="T7" fmla="*/ 115 h 1488"/>
                <a:gd name="T8" fmla="*/ 356 w 1228"/>
                <a:gd name="T9" fmla="*/ 0 h 1488"/>
                <a:gd name="T10" fmla="*/ 356 w 1228"/>
                <a:gd name="T11" fmla="*/ 0 h 1488"/>
                <a:gd name="T12" fmla="*/ 116 w 1228"/>
                <a:gd name="T13" fmla="*/ 0 h 1488"/>
                <a:gd name="T14" fmla="*/ 0 w 1228"/>
                <a:gd name="T15" fmla="*/ 115 h 1488"/>
                <a:gd name="T16" fmla="*/ 0 w 1228"/>
                <a:gd name="T17" fmla="*/ 115 h 1488"/>
                <a:gd name="T18" fmla="*/ 0 w 1228"/>
                <a:gd name="T19" fmla="*/ 450 h 1488"/>
                <a:gd name="T20" fmla="*/ 116 w 1228"/>
                <a:gd name="T21" fmla="*/ 565 h 1488"/>
                <a:gd name="T22" fmla="*/ 116 w 1228"/>
                <a:gd name="T23" fmla="*/ 565 h 1488"/>
                <a:gd name="T24" fmla="*/ 356 w 1228"/>
                <a:gd name="T25" fmla="*/ 565 h 14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28" h="1488">
                  <a:moveTo>
                    <a:pt x="926" y="1488"/>
                  </a:moveTo>
                  <a:cubicBezTo>
                    <a:pt x="1093" y="1488"/>
                    <a:pt x="1228" y="1353"/>
                    <a:pt x="1228" y="1186"/>
                  </a:cubicBezTo>
                  <a:lnTo>
                    <a:pt x="1228" y="302"/>
                  </a:lnTo>
                  <a:cubicBezTo>
                    <a:pt x="1228" y="135"/>
                    <a:pt x="1093" y="0"/>
                    <a:pt x="926" y="0"/>
                  </a:cubicBezTo>
                  <a:lnTo>
                    <a:pt x="302" y="0"/>
                  </a:lnTo>
                  <a:cubicBezTo>
                    <a:pt x="135" y="0"/>
                    <a:pt x="0" y="135"/>
                    <a:pt x="0" y="302"/>
                  </a:cubicBezTo>
                  <a:lnTo>
                    <a:pt x="0" y="1186"/>
                  </a:lnTo>
                  <a:cubicBezTo>
                    <a:pt x="0" y="1353"/>
                    <a:pt x="135" y="1488"/>
                    <a:pt x="302" y="1488"/>
                  </a:cubicBezTo>
                  <a:lnTo>
                    <a:pt x="926" y="1488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156"/>
            <p:cNvSpPr>
              <a:spLocks/>
            </p:cNvSpPr>
            <p:nvPr/>
          </p:nvSpPr>
          <p:spPr bwMode="auto">
            <a:xfrm>
              <a:off x="3918" y="1952"/>
              <a:ext cx="472" cy="565"/>
            </a:xfrm>
            <a:custGeom>
              <a:avLst/>
              <a:gdLst>
                <a:gd name="T0" fmla="*/ 356 w 1228"/>
                <a:gd name="T1" fmla="*/ 565 h 1488"/>
                <a:gd name="T2" fmla="*/ 472 w 1228"/>
                <a:gd name="T3" fmla="*/ 450 h 1488"/>
                <a:gd name="T4" fmla="*/ 472 w 1228"/>
                <a:gd name="T5" fmla="*/ 450 h 1488"/>
                <a:gd name="T6" fmla="*/ 472 w 1228"/>
                <a:gd name="T7" fmla="*/ 115 h 1488"/>
                <a:gd name="T8" fmla="*/ 356 w 1228"/>
                <a:gd name="T9" fmla="*/ 0 h 1488"/>
                <a:gd name="T10" fmla="*/ 356 w 1228"/>
                <a:gd name="T11" fmla="*/ 0 h 1488"/>
                <a:gd name="T12" fmla="*/ 116 w 1228"/>
                <a:gd name="T13" fmla="*/ 0 h 1488"/>
                <a:gd name="T14" fmla="*/ 0 w 1228"/>
                <a:gd name="T15" fmla="*/ 115 h 1488"/>
                <a:gd name="T16" fmla="*/ 0 w 1228"/>
                <a:gd name="T17" fmla="*/ 115 h 1488"/>
                <a:gd name="T18" fmla="*/ 0 w 1228"/>
                <a:gd name="T19" fmla="*/ 450 h 1488"/>
                <a:gd name="T20" fmla="*/ 116 w 1228"/>
                <a:gd name="T21" fmla="*/ 565 h 1488"/>
                <a:gd name="T22" fmla="*/ 116 w 1228"/>
                <a:gd name="T23" fmla="*/ 565 h 1488"/>
                <a:gd name="T24" fmla="*/ 356 w 1228"/>
                <a:gd name="T25" fmla="*/ 565 h 14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28" h="1488">
                  <a:moveTo>
                    <a:pt x="926" y="1488"/>
                  </a:moveTo>
                  <a:cubicBezTo>
                    <a:pt x="1093" y="1488"/>
                    <a:pt x="1228" y="1353"/>
                    <a:pt x="1228" y="1186"/>
                  </a:cubicBezTo>
                  <a:lnTo>
                    <a:pt x="1228" y="302"/>
                  </a:lnTo>
                  <a:cubicBezTo>
                    <a:pt x="1228" y="135"/>
                    <a:pt x="1093" y="0"/>
                    <a:pt x="926" y="0"/>
                  </a:cubicBezTo>
                  <a:lnTo>
                    <a:pt x="302" y="0"/>
                  </a:lnTo>
                  <a:cubicBezTo>
                    <a:pt x="135" y="0"/>
                    <a:pt x="0" y="135"/>
                    <a:pt x="0" y="302"/>
                  </a:cubicBezTo>
                  <a:lnTo>
                    <a:pt x="0" y="1186"/>
                  </a:lnTo>
                  <a:cubicBezTo>
                    <a:pt x="0" y="1353"/>
                    <a:pt x="135" y="1488"/>
                    <a:pt x="302" y="1488"/>
                  </a:cubicBezTo>
                  <a:lnTo>
                    <a:pt x="926" y="1488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Rectangle 157"/>
            <p:cNvSpPr>
              <a:spLocks noChangeArrowheads="1"/>
            </p:cNvSpPr>
            <p:nvPr/>
          </p:nvSpPr>
          <p:spPr bwMode="auto">
            <a:xfrm>
              <a:off x="3967" y="2193"/>
              <a:ext cx="11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on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54" name="Rectangle 158"/>
            <p:cNvSpPr>
              <a:spLocks noChangeArrowheads="1"/>
            </p:cNvSpPr>
            <p:nvPr/>
          </p:nvSpPr>
          <p:spPr bwMode="auto">
            <a:xfrm>
              <a:off x="4053" y="2193"/>
              <a:ext cx="234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Start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55" name="Rectangle 159"/>
            <p:cNvSpPr>
              <a:spLocks noChangeArrowheads="1"/>
            </p:cNvSpPr>
            <p:nvPr/>
          </p:nvSpPr>
          <p:spPr bwMode="auto">
            <a:xfrm>
              <a:off x="4256" y="2193"/>
              <a:ext cx="11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56" name="Freeform 160"/>
            <p:cNvSpPr>
              <a:spLocks/>
            </p:cNvSpPr>
            <p:nvPr/>
          </p:nvSpPr>
          <p:spPr bwMode="auto">
            <a:xfrm>
              <a:off x="4513" y="1952"/>
              <a:ext cx="498" cy="565"/>
            </a:xfrm>
            <a:custGeom>
              <a:avLst/>
              <a:gdLst>
                <a:gd name="T0" fmla="*/ 405 w 1296"/>
                <a:gd name="T1" fmla="*/ 565 h 1488"/>
                <a:gd name="T2" fmla="*/ 498 w 1296"/>
                <a:gd name="T3" fmla="*/ 473 h 1488"/>
                <a:gd name="T4" fmla="*/ 498 w 1296"/>
                <a:gd name="T5" fmla="*/ 473 h 1488"/>
                <a:gd name="T6" fmla="*/ 498 w 1296"/>
                <a:gd name="T7" fmla="*/ 92 h 1488"/>
                <a:gd name="T8" fmla="*/ 405 w 1296"/>
                <a:gd name="T9" fmla="*/ 0 h 1488"/>
                <a:gd name="T10" fmla="*/ 405 w 1296"/>
                <a:gd name="T11" fmla="*/ 0 h 1488"/>
                <a:gd name="T12" fmla="*/ 93 w 1296"/>
                <a:gd name="T13" fmla="*/ 0 h 1488"/>
                <a:gd name="T14" fmla="*/ 0 w 1296"/>
                <a:gd name="T15" fmla="*/ 92 h 1488"/>
                <a:gd name="T16" fmla="*/ 0 w 1296"/>
                <a:gd name="T17" fmla="*/ 92 h 1488"/>
                <a:gd name="T18" fmla="*/ 0 w 1296"/>
                <a:gd name="T19" fmla="*/ 473 h 1488"/>
                <a:gd name="T20" fmla="*/ 93 w 1296"/>
                <a:gd name="T21" fmla="*/ 565 h 1488"/>
                <a:gd name="T22" fmla="*/ 405 w 1296"/>
                <a:gd name="T23" fmla="*/ 565 h 14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6" h="1488">
                  <a:moveTo>
                    <a:pt x="1054" y="1488"/>
                  </a:moveTo>
                  <a:cubicBezTo>
                    <a:pt x="1188" y="1488"/>
                    <a:pt x="1296" y="1380"/>
                    <a:pt x="1296" y="1246"/>
                  </a:cubicBezTo>
                  <a:lnTo>
                    <a:pt x="1296" y="242"/>
                  </a:lnTo>
                  <a:cubicBezTo>
                    <a:pt x="1296" y="108"/>
                    <a:pt x="1188" y="0"/>
                    <a:pt x="1054" y="0"/>
                  </a:cubicBezTo>
                  <a:lnTo>
                    <a:pt x="242" y="0"/>
                  </a:lnTo>
                  <a:cubicBezTo>
                    <a:pt x="108" y="0"/>
                    <a:pt x="0" y="108"/>
                    <a:pt x="0" y="242"/>
                  </a:cubicBezTo>
                  <a:lnTo>
                    <a:pt x="0" y="1246"/>
                  </a:lnTo>
                  <a:cubicBezTo>
                    <a:pt x="0" y="1380"/>
                    <a:pt x="108" y="1488"/>
                    <a:pt x="242" y="1488"/>
                  </a:cubicBezTo>
                  <a:lnTo>
                    <a:pt x="1054" y="1488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161"/>
            <p:cNvSpPr>
              <a:spLocks/>
            </p:cNvSpPr>
            <p:nvPr/>
          </p:nvSpPr>
          <p:spPr bwMode="auto">
            <a:xfrm>
              <a:off x="4513" y="1952"/>
              <a:ext cx="498" cy="565"/>
            </a:xfrm>
            <a:custGeom>
              <a:avLst/>
              <a:gdLst>
                <a:gd name="T0" fmla="*/ 405 w 1296"/>
                <a:gd name="T1" fmla="*/ 565 h 1488"/>
                <a:gd name="T2" fmla="*/ 498 w 1296"/>
                <a:gd name="T3" fmla="*/ 473 h 1488"/>
                <a:gd name="T4" fmla="*/ 498 w 1296"/>
                <a:gd name="T5" fmla="*/ 473 h 1488"/>
                <a:gd name="T6" fmla="*/ 498 w 1296"/>
                <a:gd name="T7" fmla="*/ 92 h 1488"/>
                <a:gd name="T8" fmla="*/ 405 w 1296"/>
                <a:gd name="T9" fmla="*/ 0 h 1488"/>
                <a:gd name="T10" fmla="*/ 405 w 1296"/>
                <a:gd name="T11" fmla="*/ 0 h 1488"/>
                <a:gd name="T12" fmla="*/ 93 w 1296"/>
                <a:gd name="T13" fmla="*/ 0 h 1488"/>
                <a:gd name="T14" fmla="*/ 0 w 1296"/>
                <a:gd name="T15" fmla="*/ 92 h 1488"/>
                <a:gd name="T16" fmla="*/ 0 w 1296"/>
                <a:gd name="T17" fmla="*/ 92 h 1488"/>
                <a:gd name="T18" fmla="*/ 0 w 1296"/>
                <a:gd name="T19" fmla="*/ 473 h 1488"/>
                <a:gd name="T20" fmla="*/ 93 w 1296"/>
                <a:gd name="T21" fmla="*/ 565 h 1488"/>
                <a:gd name="T22" fmla="*/ 405 w 1296"/>
                <a:gd name="T23" fmla="*/ 565 h 14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6" h="1488">
                  <a:moveTo>
                    <a:pt x="1054" y="1488"/>
                  </a:moveTo>
                  <a:cubicBezTo>
                    <a:pt x="1188" y="1488"/>
                    <a:pt x="1296" y="1380"/>
                    <a:pt x="1296" y="1246"/>
                  </a:cubicBezTo>
                  <a:lnTo>
                    <a:pt x="1296" y="242"/>
                  </a:lnTo>
                  <a:cubicBezTo>
                    <a:pt x="1296" y="108"/>
                    <a:pt x="1188" y="0"/>
                    <a:pt x="1054" y="0"/>
                  </a:cubicBezTo>
                  <a:lnTo>
                    <a:pt x="242" y="0"/>
                  </a:lnTo>
                  <a:cubicBezTo>
                    <a:pt x="108" y="0"/>
                    <a:pt x="0" y="108"/>
                    <a:pt x="0" y="242"/>
                  </a:cubicBezTo>
                  <a:lnTo>
                    <a:pt x="0" y="1246"/>
                  </a:lnTo>
                  <a:cubicBezTo>
                    <a:pt x="0" y="1380"/>
                    <a:pt x="108" y="1488"/>
                    <a:pt x="242" y="1488"/>
                  </a:cubicBezTo>
                  <a:lnTo>
                    <a:pt x="1054" y="1488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Rectangle 162"/>
            <p:cNvSpPr>
              <a:spLocks noChangeArrowheads="1"/>
            </p:cNvSpPr>
            <p:nvPr/>
          </p:nvSpPr>
          <p:spPr bwMode="auto">
            <a:xfrm>
              <a:off x="4558" y="2193"/>
              <a:ext cx="35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OnResume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59" name="Rectangle 163"/>
            <p:cNvSpPr>
              <a:spLocks noChangeArrowheads="1"/>
            </p:cNvSpPr>
            <p:nvPr/>
          </p:nvSpPr>
          <p:spPr bwMode="auto">
            <a:xfrm>
              <a:off x="4884" y="2193"/>
              <a:ext cx="11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60" name="Freeform 164"/>
            <p:cNvSpPr>
              <a:spLocks/>
            </p:cNvSpPr>
            <p:nvPr/>
          </p:nvSpPr>
          <p:spPr bwMode="auto">
            <a:xfrm>
              <a:off x="2061" y="2137"/>
              <a:ext cx="43" cy="42"/>
            </a:xfrm>
            <a:custGeom>
              <a:avLst/>
              <a:gdLst>
                <a:gd name="T0" fmla="*/ 0 w 43"/>
                <a:gd name="T1" fmla="*/ 0 h 42"/>
                <a:gd name="T2" fmla="*/ 0 w 43"/>
                <a:gd name="T3" fmla="*/ 42 h 42"/>
                <a:gd name="T4" fmla="*/ 43 w 43"/>
                <a:gd name="T5" fmla="*/ 21 h 42"/>
                <a:gd name="T6" fmla="*/ 0 w 43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" h="42">
                  <a:moveTo>
                    <a:pt x="0" y="0"/>
                  </a:moveTo>
                  <a:lnTo>
                    <a:pt x="0" y="42"/>
                  </a:lnTo>
                  <a:lnTo>
                    <a:pt x="43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165"/>
            <p:cNvSpPr>
              <a:spLocks/>
            </p:cNvSpPr>
            <p:nvPr/>
          </p:nvSpPr>
          <p:spPr bwMode="auto">
            <a:xfrm>
              <a:off x="2061" y="2137"/>
              <a:ext cx="43" cy="42"/>
            </a:xfrm>
            <a:custGeom>
              <a:avLst/>
              <a:gdLst>
                <a:gd name="T0" fmla="*/ 0 w 43"/>
                <a:gd name="T1" fmla="*/ 0 h 42"/>
                <a:gd name="T2" fmla="*/ 0 w 43"/>
                <a:gd name="T3" fmla="*/ 42 h 42"/>
                <a:gd name="T4" fmla="*/ 43 w 43"/>
                <a:gd name="T5" fmla="*/ 21 h 42"/>
                <a:gd name="T6" fmla="*/ 0 w 43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" h="42">
                  <a:moveTo>
                    <a:pt x="0" y="0"/>
                  </a:moveTo>
                  <a:lnTo>
                    <a:pt x="0" y="42"/>
                  </a:lnTo>
                  <a:lnTo>
                    <a:pt x="43" y="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Line 166"/>
            <p:cNvSpPr>
              <a:spLocks noChangeShapeType="1"/>
            </p:cNvSpPr>
            <p:nvPr/>
          </p:nvSpPr>
          <p:spPr bwMode="auto">
            <a:xfrm>
              <a:off x="1982" y="2158"/>
              <a:ext cx="79" cy="0"/>
            </a:xfrm>
            <a:prstGeom prst="line">
              <a:avLst/>
            </a:prstGeom>
            <a:noFill/>
            <a:ln w="2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167"/>
            <p:cNvSpPr>
              <a:spLocks/>
            </p:cNvSpPr>
            <p:nvPr/>
          </p:nvSpPr>
          <p:spPr bwMode="auto">
            <a:xfrm>
              <a:off x="3877" y="2126"/>
              <a:ext cx="47" cy="46"/>
            </a:xfrm>
            <a:custGeom>
              <a:avLst/>
              <a:gdLst>
                <a:gd name="T0" fmla="*/ 0 w 47"/>
                <a:gd name="T1" fmla="*/ 0 h 46"/>
                <a:gd name="T2" fmla="*/ 0 w 47"/>
                <a:gd name="T3" fmla="*/ 46 h 46"/>
                <a:gd name="T4" fmla="*/ 47 w 47"/>
                <a:gd name="T5" fmla="*/ 24 h 46"/>
                <a:gd name="T6" fmla="*/ 0 w 47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46">
                  <a:moveTo>
                    <a:pt x="0" y="0"/>
                  </a:moveTo>
                  <a:lnTo>
                    <a:pt x="0" y="46"/>
                  </a:lnTo>
                  <a:lnTo>
                    <a:pt x="47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168"/>
            <p:cNvSpPr>
              <a:spLocks/>
            </p:cNvSpPr>
            <p:nvPr/>
          </p:nvSpPr>
          <p:spPr bwMode="auto">
            <a:xfrm>
              <a:off x="3877" y="2126"/>
              <a:ext cx="47" cy="46"/>
            </a:xfrm>
            <a:custGeom>
              <a:avLst/>
              <a:gdLst>
                <a:gd name="T0" fmla="*/ 0 w 47"/>
                <a:gd name="T1" fmla="*/ 0 h 46"/>
                <a:gd name="T2" fmla="*/ 0 w 47"/>
                <a:gd name="T3" fmla="*/ 46 h 46"/>
                <a:gd name="T4" fmla="*/ 47 w 47"/>
                <a:gd name="T5" fmla="*/ 24 h 46"/>
                <a:gd name="T6" fmla="*/ 0 w 47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46">
                  <a:moveTo>
                    <a:pt x="0" y="0"/>
                  </a:moveTo>
                  <a:lnTo>
                    <a:pt x="0" y="46"/>
                  </a:lnTo>
                  <a:lnTo>
                    <a:pt x="47" y="2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Line 169"/>
            <p:cNvSpPr>
              <a:spLocks noChangeShapeType="1"/>
            </p:cNvSpPr>
            <p:nvPr/>
          </p:nvSpPr>
          <p:spPr bwMode="auto">
            <a:xfrm>
              <a:off x="3802" y="2150"/>
              <a:ext cx="75" cy="0"/>
            </a:xfrm>
            <a:prstGeom prst="line">
              <a:avLst/>
            </a:prstGeom>
            <a:noFill/>
            <a:ln w="2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170"/>
            <p:cNvSpPr>
              <a:spLocks/>
            </p:cNvSpPr>
            <p:nvPr/>
          </p:nvSpPr>
          <p:spPr bwMode="auto">
            <a:xfrm>
              <a:off x="2848" y="2135"/>
              <a:ext cx="46" cy="46"/>
            </a:xfrm>
            <a:custGeom>
              <a:avLst/>
              <a:gdLst>
                <a:gd name="T0" fmla="*/ 0 w 46"/>
                <a:gd name="T1" fmla="*/ 0 h 46"/>
                <a:gd name="T2" fmla="*/ 0 w 46"/>
                <a:gd name="T3" fmla="*/ 46 h 46"/>
                <a:gd name="T4" fmla="*/ 46 w 46"/>
                <a:gd name="T5" fmla="*/ 23 h 46"/>
                <a:gd name="T6" fmla="*/ 0 w 46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lnTo>
                    <a:pt x="0" y="46"/>
                  </a:lnTo>
                  <a:lnTo>
                    <a:pt x="46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" name="Freeform 171"/>
            <p:cNvSpPr>
              <a:spLocks/>
            </p:cNvSpPr>
            <p:nvPr/>
          </p:nvSpPr>
          <p:spPr bwMode="auto">
            <a:xfrm>
              <a:off x="2848" y="2135"/>
              <a:ext cx="46" cy="46"/>
            </a:xfrm>
            <a:custGeom>
              <a:avLst/>
              <a:gdLst>
                <a:gd name="T0" fmla="*/ 0 w 46"/>
                <a:gd name="T1" fmla="*/ 0 h 46"/>
                <a:gd name="T2" fmla="*/ 0 w 46"/>
                <a:gd name="T3" fmla="*/ 46 h 46"/>
                <a:gd name="T4" fmla="*/ 46 w 46"/>
                <a:gd name="T5" fmla="*/ 23 h 46"/>
                <a:gd name="T6" fmla="*/ 0 w 46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lnTo>
                    <a:pt x="0" y="46"/>
                  </a:lnTo>
                  <a:lnTo>
                    <a:pt x="46" y="2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Line 172"/>
            <p:cNvSpPr>
              <a:spLocks noChangeShapeType="1"/>
            </p:cNvSpPr>
            <p:nvPr/>
          </p:nvSpPr>
          <p:spPr bwMode="auto">
            <a:xfrm>
              <a:off x="2778" y="2158"/>
              <a:ext cx="70" cy="0"/>
            </a:xfrm>
            <a:prstGeom prst="line">
              <a:avLst/>
            </a:prstGeom>
            <a:noFill/>
            <a:ln w="2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173"/>
            <p:cNvSpPr>
              <a:spLocks/>
            </p:cNvSpPr>
            <p:nvPr/>
          </p:nvSpPr>
          <p:spPr bwMode="auto">
            <a:xfrm>
              <a:off x="4460" y="2136"/>
              <a:ext cx="47" cy="46"/>
            </a:xfrm>
            <a:custGeom>
              <a:avLst/>
              <a:gdLst>
                <a:gd name="T0" fmla="*/ 0 w 47"/>
                <a:gd name="T1" fmla="*/ 0 h 46"/>
                <a:gd name="T2" fmla="*/ 0 w 47"/>
                <a:gd name="T3" fmla="*/ 46 h 46"/>
                <a:gd name="T4" fmla="*/ 47 w 47"/>
                <a:gd name="T5" fmla="*/ 22 h 46"/>
                <a:gd name="T6" fmla="*/ 0 w 47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46">
                  <a:moveTo>
                    <a:pt x="0" y="0"/>
                  </a:moveTo>
                  <a:lnTo>
                    <a:pt x="0" y="46"/>
                  </a:lnTo>
                  <a:lnTo>
                    <a:pt x="4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174"/>
            <p:cNvSpPr>
              <a:spLocks/>
            </p:cNvSpPr>
            <p:nvPr/>
          </p:nvSpPr>
          <p:spPr bwMode="auto">
            <a:xfrm>
              <a:off x="4460" y="2136"/>
              <a:ext cx="47" cy="46"/>
            </a:xfrm>
            <a:custGeom>
              <a:avLst/>
              <a:gdLst>
                <a:gd name="T0" fmla="*/ 0 w 47"/>
                <a:gd name="T1" fmla="*/ 0 h 46"/>
                <a:gd name="T2" fmla="*/ 0 w 47"/>
                <a:gd name="T3" fmla="*/ 46 h 46"/>
                <a:gd name="T4" fmla="*/ 47 w 47"/>
                <a:gd name="T5" fmla="*/ 22 h 46"/>
                <a:gd name="T6" fmla="*/ 0 w 47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46">
                  <a:moveTo>
                    <a:pt x="0" y="0"/>
                  </a:moveTo>
                  <a:lnTo>
                    <a:pt x="0" y="46"/>
                  </a:lnTo>
                  <a:lnTo>
                    <a:pt x="47" y="2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Line 175"/>
            <p:cNvSpPr>
              <a:spLocks noChangeShapeType="1"/>
            </p:cNvSpPr>
            <p:nvPr/>
          </p:nvSpPr>
          <p:spPr bwMode="auto">
            <a:xfrm>
              <a:off x="4390" y="2158"/>
              <a:ext cx="70" cy="0"/>
            </a:xfrm>
            <a:prstGeom prst="line">
              <a:avLst/>
            </a:prstGeom>
            <a:noFill/>
            <a:ln w="2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176"/>
            <p:cNvSpPr>
              <a:spLocks/>
            </p:cNvSpPr>
            <p:nvPr/>
          </p:nvSpPr>
          <p:spPr bwMode="auto">
            <a:xfrm>
              <a:off x="5093" y="2126"/>
              <a:ext cx="46" cy="46"/>
            </a:xfrm>
            <a:custGeom>
              <a:avLst/>
              <a:gdLst>
                <a:gd name="T0" fmla="*/ 0 w 46"/>
                <a:gd name="T1" fmla="*/ 0 h 46"/>
                <a:gd name="T2" fmla="*/ 0 w 46"/>
                <a:gd name="T3" fmla="*/ 46 h 46"/>
                <a:gd name="T4" fmla="*/ 46 w 46"/>
                <a:gd name="T5" fmla="*/ 24 h 46"/>
                <a:gd name="T6" fmla="*/ 0 w 46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lnTo>
                    <a:pt x="0" y="46"/>
                  </a:lnTo>
                  <a:lnTo>
                    <a:pt x="46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177"/>
            <p:cNvSpPr>
              <a:spLocks/>
            </p:cNvSpPr>
            <p:nvPr/>
          </p:nvSpPr>
          <p:spPr bwMode="auto">
            <a:xfrm>
              <a:off x="5093" y="2126"/>
              <a:ext cx="46" cy="46"/>
            </a:xfrm>
            <a:custGeom>
              <a:avLst/>
              <a:gdLst>
                <a:gd name="T0" fmla="*/ 0 w 46"/>
                <a:gd name="T1" fmla="*/ 0 h 46"/>
                <a:gd name="T2" fmla="*/ 0 w 46"/>
                <a:gd name="T3" fmla="*/ 46 h 46"/>
                <a:gd name="T4" fmla="*/ 46 w 46"/>
                <a:gd name="T5" fmla="*/ 24 h 46"/>
                <a:gd name="T6" fmla="*/ 0 w 46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" h="46">
                  <a:moveTo>
                    <a:pt x="0" y="0"/>
                  </a:moveTo>
                  <a:lnTo>
                    <a:pt x="0" y="46"/>
                  </a:lnTo>
                  <a:lnTo>
                    <a:pt x="46" y="2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Line 178"/>
            <p:cNvSpPr>
              <a:spLocks noChangeShapeType="1"/>
            </p:cNvSpPr>
            <p:nvPr/>
          </p:nvSpPr>
          <p:spPr bwMode="auto">
            <a:xfrm>
              <a:off x="5011" y="2150"/>
              <a:ext cx="82" cy="0"/>
            </a:xfrm>
            <a:prstGeom prst="line">
              <a:avLst/>
            </a:prstGeom>
            <a:noFill/>
            <a:ln w="2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179"/>
            <p:cNvSpPr>
              <a:spLocks/>
            </p:cNvSpPr>
            <p:nvPr/>
          </p:nvSpPr>
          <p:spPr bwMode="auto">
            <a:xfrm>
              <a:off x="871" y="1945"/>
              <a:ext cx="488" cy="572"/>
            </a:xfrm>
            <a:custGeom>
              <a:avLst/>
              <a:gdLst>
                <a:gd name="T0" fmla="*/ 372 w 1270"/>
                <a:gd name="T1" fmla="*/ 572 h 1506"/>
                <a:gd name="T2" fmla="*/ 488 w 1270"/>
                <a:gd name="T3" fmla="*/ 457 h 1506"/>
                <a:gd name="T4" fmla="*/ 488 w 1270"/>
                <a:gd name="T5" fmla="*/ 457 h 1506"/>
                <a:gd name="T6" fmla="*/ 488 w 1270"/>
                <a:gd name="T7" fmla="*/ 115 h 1506"/>
                <a:gd name="T8" fmla="*/ 372 w 1270"/>
                <a:gd name="T9" fmla="*/ 0 h 1506"/>
                <a:gd name="T10" fmla="*/ 372 w 1270"/>
                <a:gd name="T11" fmla="*/ 0 h 1506"/>
                <a:gd name="T12" fmla="*/ 116 w 1270"/>
                <a:gd name="T13" fmla="*/ 0 h 1506"/>
                <a:gd name="T14" fmla="*/ 0 w 1270"/>
                <a:gd name="T15" fmla="*/ 115 h 1506"/>
                <a:gd name="T16" fmla="*/ 0 w 1270"/>
                <a:gd name="T17" fmla="*/ 115 h 1506"/>
                <a:gd name="T18" fmla="*/ 0 w 1270"/>
                <a:gd name="T19" fmla="*/ 457 h 1506"/>
                <a:gd name="T20" fmla="*/ 116 w 1270"/>
                <a:gd name="T21" fmla="*/ 572 h 1506"/>
                <a:gd name="T22" fmla="*/ 116 w 1270"/>
                <a:gd name="T23" fmla="*/ 572 h 1506"/>
                <a:gd name="T24" fmla="*/ 372 w 1270"/>
                <a:gd name="T25" fmla="*/ 572 h 150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70" h="1506">
                  <a:moveTo>
                    <a:pt x="968" y="1506"/>
                  </a:moveTo>
                  <a:cubicBezTo>
                    <a:pt x="1135" y="1506"/>
                    <a:pt x="1270" y="1371"/>
                    <a:pt x="1270" y="1204"/>
                  </a:cubicBezTo>
                  <a:lnTo>
                    <a:pt x="1270" y="302"/>
                  </a:lnTo>
                  <a:cubicBezTo>
                    <a:pt x="1270" y="135"/>
                    <a:pt x="1135" y="0"/>
                    <a:pt x="968" y="0"/>
                  </a:cubicBezTo>
                  <a:lnTo>
                    <a:pt x="303" y="0"/>
                  </a:lnTo>
                  <a:cubicBezTo>
                    <a:pt x="136" y="0"/>
                    <a:pt x="0" y="135"/>
                    <a:pt x="0" y="302"/>
                  </a:cubicBezTo>
                  <a:lnTo>
                    <a:pt x="0" y="1204"/>
                  </a:lnTo>
                  <a:cubicBezTo>
                    <a:pt x="0" y="1371"/>
                    <a:pt x="136" y="1506"/>
                    <a:pt x="303" y="1506"/>
                  </a:cubicBezTo>
                  <a:lnTo>
                    <a:pt x="968" y="1506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180"/>
            <p:cNvSpPr>
              <a:spLocks/>
            </p:cNvSpPr>
            <p:nvPr/>
          </p:nvSpPr>
          <p:spPr bwMode="auto">
            <a:xfrm>
              <a:off x="871" y="1945"/>
              <a:ext cx="488" cy="572"/>
            </a:xfrm>
            <a:custGeom>
              <a:avLst/>
              <a:gdLst>
                <a:gd name="T0" fmla="*/ 372 w 1270"/>
                <a:gd name="T1" fmla="*/ 572 h 1506"/>
                <a:gd name="T2" fmla="*/ 488 w 1270"/>
                <a:gd name="T3" fmla="*/ 457 h 1506"/>
                <a:gd name="T4" fmla="*/ 488 w 1270"/>
                <a:gd name="T5" fmla="*/ 457 h 1506"/>
                <a:gd name="T6" fmla="*/ 488 w 1270"/>
                <a:gd name="T7" fmla="*/ 115 h 1506"/>
                <a:gd name="T8" fmla="*/ 372 w 1270"/>
                <a:gd name="T9" fmla="*/ 0 h 1506"/>
                <a:gd name="T10" fmla="*/ 372 w 1270"/>
                <a:gd name="T11" fmla="*/ 0 h 1506"/>
                <a:gd name="T12" fmla="*/ 116 w 1270"/>
                <a:gd name="T13" fmla="*/ 0 h 1506"/>
                <a:gd name="T14" fmla="*/ 0 w 1270"/>
                <a:gd name="T15" fmla="*/ 115 h 1506"/>
                <a:gd name="T16" fmla="*/ 0 w 1270"/>
                <a:gd name="T17" fmla="*/ 115 h 1506"/>
                <a:gd name="T18" fmla="*/ 0 w 1270"/>
                <a:gd name="T19" fmla="*/ 457 h 1506"/>
                <a:gd name="T20" fmla="*/ 116 w 1270"/>
                <a:gd name="T21" fmla="*/ 572 h 1506"/>
                <a:gd name="T22" fmla="*/ 116 w 1270"/>
                <a:gd name="T23" fmla="*/ 572 h 1506"/>
                <a:gd name="T24" fmla="*/ 372 w 1270"/>
                <a:gd name="T25" fmla="*/ 572 h 150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70" h="1506">
                  <a:moveTo>
                    <a:pt x="968" y="1506"/>
                  </a:moveTo>
                  <a:cubicBezTo>
                    <a:pt x="1135" y="1506"/>
                    <a:pt x="1270" y="1371"/>
                    <a:pt x="1270" y="1204"/>
                  </a:cubicBezTo>
                  <a:lnTo>
                    <a:pt x="1270" y="302"/>
                  </a:lnTo>
                  <a:cubicBezTo>
                    <a:pt x="1270" y="135"/>
                    <a:pt x="1135" y="0"/>
                    <a:pt x="968" y="0"/>
                  </a:cubicBezTo>
                  <a:lnTo>
                    <a:pt x="303" y="0"/>
                  </a:lnTo>
                  <a:cubicBezTo>
                    <a:pt x="136" y="0"/>
                    <a:pt x="0" y="135"/>
                    <a:pt x="0" y="302"/>
                  </a:cubicBezTo>
                  <a:lnTo>
                    <a:pt x="0" y="1204"/>
                  </a:lnTo>
                  <a:cubicBezTo>
                    <a:pt x="0" y="1371"/>
                    <a:pt x="136" y="1506"/>
                    <a:pt x="303" y="1506"/>
                  </a:cubicBezTo>
                  <a:lnTo>
                    <a:pt x="968" y="150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Rectangle 181"/>
            <p:cNvSpPr>
              <a:spLocks noChangeArrowheads="1"/>
            </p:cNvSpPr>
            <p:nvPr/>
          </p:nvSpPr>
          <p:spPr bwMode="auto">
            <a:xfrm>
              <a:off x="908" y="2187"/>
              <a:ext cx="11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on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78" name="Rectangle 182"/>
            <p:cNvSpPr>
              <a:spLocks noChangeArrowheads="1"/>
            </p:cNvSpPr>
            <p:nvPr/>
          </p:nvSpPr>
          <p:spPr bwMode="auto">
            <a:xfrm>
              <a:off x="995" y="2187"/>
              <a:ext cx="27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Attach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79" name="Rectangle 183"/>
            <p:cNvSpPr>
              <a:spLocks noChangeArrowheads="1"/>
            </p:cNvSpPr>
            <p:nvPr/>
          </p:nvSpPr>
          <p:spPr bwMode="auto">
            <a:xfrm>
              <a:off x="1241" y="2187"/>
              <a:ext cx="11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 dirty="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 dirty="0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80" name="Freeform 184"/>
            <p:cNvSpPr>
              <a:spLocks/>
            </p:cNvSpPr>
            <p:nvPr/>
          </p:nvSpPr>
          <p:spPr bwMode="auto">
            <a:xfrm>
              <a:off x="1457" y="2137"/>
              <a:ext cx="42" cy="42"/>
            </a:xfrm>
            <a:custGeom>
              <a:avLst/>
              <a:gdLst>
                <a:gd name="T0" fmla="*/ 0 w 42"/>
                <a:gd name="T1" fmla="*/ 0 h 42"/>
                <a:gd name="T2" fmla="*/ 0 w 42"/>
                <a:gd name="T3" fmla="*/ 42 h 42"/>
                <a:gd name="T4" fmla="*/ 42 w 42"/>
                <a:gd name="T5" fmla="*/ 21 h 42"/>
                <a:gd name="T6" fmla="*/ 0 w 42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" h="42">
                  <a:moveTo>
                    <a:pt x="0" y="0"/>
                  </a:moveTo>
                  <a:lnTo>
                    <a:pt x="0" y="42"/>
                  </a:lnTo>
                  <a:lnTo>
                    <a:pt x="4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85"/>
            <p:cNvSpPr>
              <a:spLocks/>
            </p:cNvSpPr>
            <p:nvPr/>
          </p:nvSpPr>
          <p:spPr bwMode="auto">
            <a:xfrm>
              <a:off x="1457" y="2137"/>
              <a:ext cx="42" cy="42"/>
            </a:xfrm>
            <a:custGeom>
              <a:avLst/>
              <a:gdLst>
                <a:gd name="T0" fmla="*/ 0 w 42"/>
                <a:gd name="T1" fmla="*/ 0 h 42"/>
                <a:gd name="T2" fmla="*/ 0 w 42"/>
                <a:gd name="T3" fmla="*/ 42 h 42"/>
                <a:gd name="T4" fmla="*/ 42 w 42"/>
                <a:gd name="T5" fmla="*/ 21 h 42"/>
                <a:gd name="T6" fmla="*/ 0 w 42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" h="42">
                  <a:moveTo>
                    <a:pt x="0" y="0"/>
                  </a:moveTo>
                  <a:lnTo>
                    <a:pt x="0" y="42"/>
                  </a:lnTo>
                  <a:lnTo>
                    <a:pt x="42" y="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Line 186"/>
            <p:cNvSpPr>
              <a:spLocks noChangeShapeType="1"/>
            </p:cNvSpPr>
            <p:nvPr/>
          </p:nvSpPr>
          <p:spPr bwMode="auto">
            <a:xfrm>
              <a:off x="1377" y="2158"/>
              <a:ext cx="80" cy="0"/>
            </a:xfrm>
            <a:prstGeom prst="line">
              <a:avLst/>
            </a:prstGeom>
            <a:noFill/>
            <a:ln w="2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87"/>
            <p:cNvSpPr>
              <a:spLocks/>
            </p:cNvSpPr>
            <p:nvPr/>
          </p:nvSpPr>
          <p:spPr bwMode="auto">
            <a:xfrm>
              <a:off x="4513" y="2632"/>
              <a:ext cx="498" cy="564"/>
            </a:xfrm>
            <a:custGeom>
              <a:avLst/>
              <a:gdLst>
                <a:gd name="T0" fmla="*/ 405 w 1296"/>
                <a:gd name="T1" fmla="*/ 564 h 1488"/>
                <a:gd name="T2" fmla="*/ 498 w 1296"/>
                <a:gd name="T3" fmla="*/ 472 h 1488"/>
                <a:gd name="T4" fmla="*/ 498 w 1296"/>
                <a:gd name="T5" fmla="*/ 472 h 1488"/>
                <a:gd name="T6" fmla="*/ 498 w 1296"/>
                <a:gd name="T7" fmla="*/ 91 h 1488"/>
                <a:gd name="T8" fmla="*/ 405 w 1296"/>
                <a:gd name="T9" fmla="*/ 0 h 1488"/>
                <a:gd name="T10" fmla="*/ 405 w 1296"/>
                <a:gd name="T11" fmla="*/ 0 h 1488"/>
                <a:gd name="T12" fmla="*/ 93 w 1296"/>
                <a:gd name="T13" fmla="*/ 0 h 1488"/>
                <a:gd name="T14" fmla="*/ 0 w 1296"/>
                <a:gd name="T15" fmla="*/ 91 h 1488"/>
                <a:gd name="T16" fmla="*/ 0 w 1296"/>
                <a:gd name="T17" fmla="*/ 472 h 1488"/>
                <a:gd name="T18" fmla="*/ 93 w 1296"/>
                <a:gd name="T19" fmla="*/ 564 h 1488"/>
                <a:gd name="T20" fmla="*/ 405 w 1296"/>
                <a:gd name="T21" fmla="*/ 564 h 14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96" h="1488">
                  <a:moveTo>
                    <a:pt x="1054" y="1488"/>
                  </a:moveTo>
                  <a:cubicBezTo>
                    <a:pt x="1188" y="1488"/>
                    <a:pt x="1296" y="1379"/>
                    <a:pt x="1296" y="1246"/>
                  </a:cubicBezTo>
                  <a:lnTo>
                    <a:pt x="1296" y="241"/>
                  </a:lnTo>
                  <a:cubicBezTo>
                    <a:pt x="1296" y="108"/>
                    <a:pt x="1188" y="0"/>
                    <a:pt x="1054" y="0"/>
                  </a:cubicBezTo>
                  <a:lnTo>
                    <a:pt x="242" y="0"/>
                  </a:lnTo>
                  <a:cubicBezTo>
                    <a:pt x="108" y="0"/>
                    <a:pt x="0" y="108"/>
                    <a:pt x="0" y="241"/>
                  </a:cubicBezTo>
                  <a:lnTo>
                    <a:pt x="0" y="1246"/>
                  </a:lnTo>
                  <a:cubicBezTo>
                    <a:pt x="0" y="1379"/>
                    <a:pt x="108" y="1488"/>
                    <a:pt x="242" y="1488"/>
                  </a:cubicBezTo>
                  <a:lnTo>
                    <a:pt x="1054" y="1488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88"/>
            <p:cNvSpPr>
              <a:spLocks/>
            </p:cNvSpPr>
            <p:nvPr/>
          </p:nvSpPr>
          <p:spPr bwMode="auto">
            <a:xfrm>
              <a:off x="4513" y="2632"/>
              <a:ext cx="498" cy="564"/>
            </a:xfrm>
            <a:custGeom>
              <a:avLst/>
              <a:gdLst>
                <a:gd name="T0" fmla="*/ 405 w 1296"/>
                <a:gd name="T1" fmla="*/ 564 h 1488"/>
                <a:gd name="T2" fmla="*/ 498 w 1296"/>
                <a:gd name="T3" fmla="*/ 472 h 1488"/>
                <a:gd name="T4" fmla="*/ 498 w 1296"/>
                <a:gd name="T5" fmla="*/ 472 h 1488"/>
                <a:gd name="T6" fmla="*/ 498 w 1296"/>
                <a:gd name="T7" fmla="*/ 91 h 1488"/>
                <a:gd name="T8" fmla="*/ 405 w 1296"/>
                <a:gd name="T9" fmla="*/ 0 h 1488"/>
                <a:gd name="T10" fmla="*/ 405 w 1296"/>
                <a:gd name="T11" fmla="*/ 0 h 1488"/>
                <a:gd name="T12" fmla="*/ 93 w 1296"/>
                <a:gd name="T13" fmla="*/ 0 h 1488"/>
                <a:gd name="T14" fmla="*/ 0 w 1296"/>
                <a:gd name="T15" fmla="*/ 91 h 1488"/>
                <a:gd name="T16" fmla="*/ 0 w 1296"/>
                <a:gd name="T17" fmla="*/ 472 h 1488"/>
                <a:gd name="T18" fmla="*/ 93 w 1296"/>
                <a:gd name="T19" fmla="*/ 564 h 1488"/>
                <a:gd name="T20" fmla="*/ 405 w 1296"/>
                <a:gd name="T21" fmla="*/ 564 h 14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96" h="1488">
                  <a:moveTo>
                    <a:pt x="1054" y="1488"/>
                  </a:moveTo>
                  <a:cubicBezTo>
                    <a:pt x="1188" y="1488"/>
                    <a:pt x="1296" y="1379"/>
                    <a:pt x="1296" y="1246"/>
                  </a:cubicBezTo>
                  <a:lnTo>
                    <a:pt x="1296" y="241"/>
                  </a:lnTo>
                  <a:cubicBezTo>
                    <a:pt x="1296" y="108"/>
                    <a:pt x="1188" y="0"/>
                    <a:pt x="1054" y="0"/>
                  </a:cubicBezTo>
                  <a:lnTo>
                    <a:pt x="242" y="0"/>
                  </a:lnTo>
                  <a:cubicBezTo>
                    <a:pt x="108" y="0"/>
                    <a:pt x="0" y="108"/>
                    <a:pt x="0" y="241"/>
                  </a:cubicBezTo>
                  <a:lnTo>
                    <a:pt x="0" y="1246"/>
                  </a:lnTo>
                  <a:cubicBezTo>
                    <a:pt x="0" y="1379"/>
                    <a:pt x="108" y="1488"/>
                    <a:pt x="242" y="1488"/>
                  </a:cubicBezTo>
                  <a:lnTo>
                    <a:pt x="1054" y="1488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Rectangle 189"/>
            <p:cNvSpPr>
              <a:spLocks noChangeArrowheads="1"/>
            </p:cNvSpPr>
            <p:nvPr/>
          </p:nvSpPr>
          <p:spPr bwMode="auto">
            <a:xfrm>
              <a:off x="4576" y="2873"/>
              <a:ext cx="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FF0000"/>
                  </a:solidFill>
                  <a:latin typeface="宋体" pitchFamily="2" charset="-122"/>
                </a:rPr>
                <a:t>On</a:t>
              </a:r>
              <a:endParaRPr lang="zh-CN" altLang="zh-CN">
                <a:solidFill>
                  <a:srgbClr val="FF0000"/>
                </a:solidFill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86" name="Rectangle 190"/>
            <p:cNvSpPr>
              <a:spLocks noChangeArrowheads="1"/>
            </p:cNvSpPr>
            <p:nvPr/>
          </p:nvSpPr>
          <p:spPr bwMode="auto">
            <a:xfrm>
              <a:off x="4657" y="2873"/>
              <a:ext cx="20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 dirty="0">
                  <a:solidFill>
                    <a:srgbClr val="FF0000"/>
                  </a:solidFill>
                  <a:latin typeface="宋体" pitchFamily="2" charset="-122"/>
                </a:rPr>
                <a:t>Pause</a:t>
              </a:r>
              <a:endParaRPr lang="zh-CN" altLang="zh-CN" dirty="0">
                <a:solidFill>
                  <a:srgbClr val="FF0000"/>
                </a:solidFill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87" name="Rectangle 191"/>
            <p:cNvSpPr>
              <a:spLocks noChangeArrowheads="1"/>
            </p:cNvSpPr>
            <p:nvPr/>
          </p:nvSpPr>
          <p:spPr bwMode="auto">
            <a:xfrm>
              <a:off x="4866" y="2873"/>
              <a:ext cx="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FF0000"/>
                  </a:solidFill>
                  <a:latin typeface="宋体" pitchFamily="2" charset="-122"/>
                </a:rPr>
                <a:t>()</a:t>
              </a:r>
              <a:endParaRPr lang="zh-CN" altLang="zh-CN">
                <a:solidFill>
                  <a:srgbClr val="FF0000"/>
                </a:solidFill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88" name="Freeform 192"/>
            <p:cNvSpPr>
              <a:spLocks/>
            </p:cNvSpPr>
            <p:nvPr/>
          </p:nvSpPr>
          <p:spPr bwMode="auto">
            <a:xfrm>
              <a:off x="3918" y="2632"/>
              <a:ext cx="465" cy="564"/>
            </a:xfrm>
            <a:custGeom>
              <a:avLst/>
              <a:gdLst>
                <a:gd name="T0" fmla="*/ 349 w 1210"/>
                <a:gd name="T1" fmla="*/ 564 h 1488"/>
                <a:gd name="T2" fmla="*/ 465 w 1210"/>
                <a:gd name="T3" fmla="*/ 449 h 1488"/>
                <a:gd name="T4" fmla="*/ 465 w 1210"/>
                <a:gd name="T5" fmla="*/ 449 h 1488"/>
                <a:gd name="T6" fmla="*/ 465 w 1210"/>
                <a:gd name="T7" fmla="*/ 114 h 1488"/>
                <a:gd name="T8" fmla="*/ 349 w 1210"/>
                <a:gd name="T9" fmla="*/ 0 h 1488"/>
                <a:gd name="T10" fmla="*/ 349 w 1210"/>
                <a:gd name="T11" fmla="*/ 0 h 1488"/>
                <a:gd name="T12" fmla="*/ 116 w 1210"/>
                <a:gd name="T13" fmla="*/ 0 h 1488"/>
                <a:gd name="T14" fmla="*/ 0 w 1210"/>
                <a:gd name="T15" fmla="*/ 114 h 1488"/>
                <a:gd name="T16" fmla="*/ 0 w 1210"/>
                <a:gd name="T17" fmla="*/ 449 h 1488"/>
                <a:gd name="T18" fmla="*/ 116 w 1210"/>
                <a:gd name="T19" fmla="*/ 564 h 1488"/>
                <a:gd name="T20" fmla="*/ 116 w 1210"/>
                <a:gd name="T21" fmla="*/ 564 h 1488"/>
                <a:gd name="T22" fmla="*/ 349 w 1210"/>
                <a:gd name="T23" fmla="*/ 564 h 14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0" h="1488">
                  <a:moveTo>
                    <a:pt x="907" y="1488"/>
                  </a:moveTo>
                  <a:cubicBezTo>
                    <a:pt x="1074" y="1488"/>
                    <a:pt x="1210" y="1352"/>
                    <a:pt x="1210" y="1185"/>
                  </a:cubicBezTo>
                  <a:lnTo>
                    <a:pt x="1210" y="302"/>
                  </a:lnTo>
                  <a:cubicBezTo>
                    <a:pt x="1210" y="135"/>
                    <a:pt x="1074" y="0"/>
                    <a:pt x="907" y="0"/>
                  </a:cubicBezTo>
                  <a:lnTo>
                    <a:pt x="302" y="0"/>
                  </a:lnTo>
                  <a:cubicBezTo>
                    <a:pt x="135" y="0"/>
                    <a:pt x="0" y="135"/>
                    <a:pt x="0" y="302"/>
                  </a:cubicBezTo>
                  <a:lnTo>
                    <a:pt x="0" y="1185"/>
                  </a:lnTo>
                  <a:cubicBezTo>
                    <a:pt x="0" y="1352"/>
                    <a:pt x="135" y="1488"/>
                    <a:pt x="302" y="1488"/>
                  </a:cubicBezTo>
                  <a:lnTo>
                    <a:pt x="907" y="1488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193"/>
            <p:cNvSpPr>
              <a:spLocks/>
            </p:cNvSpPr>
            <p:nvPr/>
          </p:nvSpPr>
          <p:spPr bwMode="auto">
            <a:xfrm>
              <a:off x="3918" y="2632"/>
              <a:ext cx="465" cy="564"/>
            </a:xfrm>
            <a:custGeom>
              <a:avLst/>
              <a:gdLst>
                <a:gd name="T0" fmla="*/ 349 w 1210"/>
                <a:gd name="T1" fmla="*/ 564 h 1488"/>
                <a:gd name="T2" fmla="*/ 465 w 1210"/>
                <a:gd name="T3" fmla="*/ 449 h 1488"/>
                <a:gd name="T4" fmla="*/ 465 w 1210"/>
                <a:gd name="T5" fmla="*/ 449 h 1488"/>
                <a:gd name="T6" fmla="*/ 465 w 1210"/>
                <a:gd name="T7" fmla="*/ 114 h 1488"/>
                <a:gd name="T8" fmla="*/ 349 w 1210"/>
                <a:gd name="T9" fmla="*/ 0 h 1488"/>
                <a:gd name="T10" fmla="*/ 349 w 1210"/>
                <a:gd name="T11" fmla="*/ 0 h 1488"/>
                <a:gd name="T12" fmla="*/ 116 w 1210"/>
                <a:gd name="T13" fmla="*/ 0 h 1488"/>
                <a:gd name="T14" fmla="*/ 0 w 1210"/>
                <a:gd name="T15" fmla="*/ 114 h 1488"/>
                <a:gd name="T16" fmla="*/ 0 w 1210"/>
                <a:gd name="T17" fmla="*/ 449 h 1488"/>
                <a:gd name="T18" fmla="*/ 116 w 1210"/>
                <a:gd name="T19" fmla="*/ 564 h 1488"/>
                <a:gd name="T20" fmla="*/ 116 w 1210"/>
                <a:gd name="T21" fmla="*/ 564 h 1488"/>
                <a:gd name="T22" fmla="*/ 349 w 1210"/>
                <a:gd name="T23" fmla="*/ 564 h 14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0" h="1488">
                  <a:moveTo>
                    <a:pt x="907" y="1488"/>
                  </a:moveTo>
                  <a:cubicBezTo>
                    <a:pt x="1074" y="1488"/>
                    <a:pt x="1210" y="1352"/>
                    <a:pt x="1210" y="1185"/>
                  </a:cubicBezTo>
                  <a:lnTo>
                    <a:pt x="1210" y="302"/>
                  </a:lnTo>
                  <a:cubicBezTo>
                    <a:pt x="1210" y="135"/>
                    <a:pt x="1074" y="0"/>
                    <a:pt x="907" y="0"/>
                  </a:cubicBezTo>
                  <a:lnTo>
                    <a:pt x="302" y="0"/>
                  </a:lnTo>
                  <a:cubicBezTo>
                    <a:pt x="135" y="0"/>
                    <a:pt x="0" y="135"/>
                    <a:pt x="0" y="302"/>
                  </a:cubicBezTo>
                  <a:lnTo>
                    <a:pt x="0" y="1185"/>
                  </a:lnTo>
                  <a:cubicBezTo>
                    <a:pt x="0" y="1352"/>
                    <a:pt x="135" y="1488"/>
                    <a:pt x="302" y="1488"/>
                  </a:cubicBezTo>
                  <a:lnTo>
                    <a:pt x="907" y="1488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Rectangle 194"/>
            <p:cNvSpPr>
              <a:spLocks noChangeArrowheads="1"/>
            </p:cNvSpPr>
            <p:nvPr/>
          </p:nvSpPr>
          <p:spPr bwMode="auto">
            <a:xfrm>
              <a:off x="3986" y="2873"/>
              <a:ext cx="11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on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91" name="Rectangle 195"/>
            <p:cNvSpPr>
              <a:spLocks noChangeArrowheads="1"/>
            </p:cNvSpPr>
            <p:nvPr/>
          </p:nvSpPr>
          <p:spPr bwMode="auto">
            <a:xfrm>
              <a:off x="4066" y="2873"/>
              <a:ext cx="11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St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92" name="Rectangle 196"/>
            <p:cNvSpPr>
              <a:spLocks noChangeArrowheads="1"/>
            </p:cNvSpPr>
            <p:nvPr/>
          </p:nvSpPr>
          <p:spPr bwMode="auto">
            <a:xfrm>
              <a:off x="4152" y="2873"/>
              <a:ext cx="11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op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93" name="Rectangle 197"/>
            <p:cNvSpPr>
              <a:spLocks noChangeArrowheads="1"/>
            </p:cNvSpPr>
            <p:nvPr/>
          </p:nvSpPr>
          <p:spPr bwMode="auto">
            <a:xfrm>
              <a:off x="4232" y="2873"/>
              <a:ext cx="11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94" name="Freeform 198"/>
            <p:cNvSpPr>
              <a:spLocks/>
            </p:cNvSpPr>
            <p:nvPr/>
          </p:nvSpPr>
          <p:spPr bwMode="auto">
            <a:xfrm>
              <a:off x="2685" y="2907"/>
              <a:ext cx="1117" cy="298"/>
            </a:xfrm>
            <a:custGeom>
              <a:avLst/>
              <a:gdLst>
                <a:gd name="T0" fmla="*/ 1000 w 2903"/>
                <a:gd name="T1" fmla="*/ 298 h 786"/>
                <a:gd name="T2" fmla="*/ 1117 w 2903"/>
                <a:gd name="T3" fmla="*/ 184 h 786"/>
                <a:gd name="T4" fmla="*/ 1117 w 2903"/>
                <a:gd name="T5" fmla="*/ 184 h 786"/>
                <a:gd name="T6" fmla="*/ 1117 w 2903"/>
                <a:gd name="T7" fmla="*/ 115 h 786"/>
                <a:gd name="T8" fmla="*/ 1000 w 2903"/>
                <a:gd name="T9" fmla="*/ 0 h 786"/>
                <a:gd name="T10" fmla="*/ 1000 w 2903"/>
                <a:gd name="T11" fmla="*/ 0 h 786"/>
                <a:gd name="T12" fmla="*/ 116 w 2903"/>
                <a:gd name="T13" fmla="*/ 0 h 786"/>
                <a:gd name="T14" fmla="*/ 0 w 2903"/>
                <a:gd name="T15" fmla="*/ 115 h 786"/>
                <a:gd name="T16" fmla="*/ 0 w 2903"/>
                <a:gd name="T17" fmla="*/ 115 h 786"/>
                <a:gd name="T18" fmla="*/ 0 w 2903"/>
                <a:gd name="T19" fmla="*/ 184 h 786"/>
                <a:gd name="T20" fmla="*/ 116 w 2903"/>
                <a:gd name="T21" fmla="*/ 298 h 786"/>
                <a:gd name="T22" fmla="*/ 1000 w 2903"/>
                <a:gd name="T23" fmla="*/ 298 h 7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03" h="786">
                  <a:moveTo>
                    <a:pt x="2600" y="786"/>
                  </a:moveTo>
                  <a:cubicBezTo>
                    <a:pt x="2767" y="786"/>
                    <a:pt x="2903" y="651"/>
                    <a:pt x="2903" y="484"/>
                  </a:cubicBezTo>
                  <a:lnTo>
                    <a:pt x="2903" y="303"/>
                  </a:lnTo>
                  <a:cubicBezTo>
                    <a:pt x="2903" y="136"/>
                    <a:pt x="2767" y="0"/>
                    <a:pt x="2600" y="0"/>
                  </a:cubicBezTo>
                  <a:lnTo>
                    <a:pt x="302" y="0"/>
                  </a:lnTo>
                  <a:cubicBezTo>
                    <a:pt x="135" y="0"/>
                    <a:pt x="0" y="136"/>
                    <a:pt x="0" y="303"/>
                  </a:cubicBezTo>
                  <a:lnTo>
                    <a:pt x="0" y="484"/>
                  </a:lnTo>
                  <a:cubicBezTo>
                    <a:pt x="0" y="651"/>
                    <a:pt x="135" y="786"/>
                    <a:pt x="302" y="786"/>
                  </a:cubicBezTo>
                  <a:lnTo>
                    <a:pt x="2600" y="786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99"/>
            <p:cNvSpPr>
              <a:spLocks/>
            </p:cNvSpPr>
            <p:nvPr/>
          </p:nvSpPr>
          <p:spPr bwMode="auto">
            <a:xfrm>
              <a:off x="2685" y="2907"/>
              <a:ext cx="1117" cy="298"/>
            </a:xfrm>
            <a:custGeom>
              <a:avLst/>
              <a:gdLst>
                <a:gd name="T0" fmla="*/ 1000 w 2903"/>
                <a:gd name="T1" fmla="*/ 298 h 786"/>
                <a:gd name="T2" fmla="*/ 1117 w 2903"/>
                <a:gd name="T3" fmla="*/ 184 h 786"/>
                <a:gd name="T4" fmla="*/ 1117 w 2903"/>
                <a:gd name="T5" fmla="*/ 184 h 786"/>
                <a:gd name="T6" fmla="*/ 1117 w 2903"/>
                <a:gd name="T7" fmla="*/ 115 h 786"/>
                <a:gd name="T8" fmla="*/ 1000 w 2903"/>
                <a:gd name="T9" fmla="*/ 0 h 786"/>
                <a:gd name="T10" fmla="*/ 1000 w 2903"/>
                <a:gd name="T11" fmla="*/ 0 h 786"/>
                <a:gd name="T12" fmla="*/ 116 w 2903"/>
                <a:gd name="T13" fmla="*/ 0 h 786"/>
                <a:gd name="T14" fmla="*/ 0 w 2903"/>
                <a:gd name="T15" fmla="*/ 115 h 786"/>
                <a:gd name="T16" fmla="*/ 0 w 2903"/>
                <a:gd name="T17" fmla="*/ 115 h 786"/>
                <a:gd name="T18" fmla="*/ 0 w 2903"/>
                <a:gd name="T19" fmla="*/ 184 h 786"/>
                <a:gd name="T20" fmla="*/ 116 w 2903"/>
                <a:gd name="T21" fmla="*/ 298 h 786"/>
                <a:gd name="T22" fmla="*/ 1000 w 2903"/>
                <a:gd name="T23" fmla="*/ 298 h 7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03" h="786">
                  <a:moveTo>
                    <a:pt x="2600" y="786"/>
                  </a:moveTo>
                  <a:cubicBezTo>
                    <a:pt x="2767" y="786"/>
                    <a:pt x="2903" y="651"/>
                    <a:pt x="2903" y="484"/>
                  </a:cubicBezTo>
                  <a:lnTo>
                    <a:pt x="2903" y="303"/>
                  </a:lnTo>
                  <a:cubicBezTo>
                    <a:pt x="2903" y="136"/>
                    <a:pt x="2767" y="0"/>
                    <a:pt x="2600" y="0"/>
                  </a:cubicBezTo>
                  <a:lnTo>
                    <a:pt x="302" y="0"/>
                  </a:lnTo>
                  <a:cubicBezTo>
                    <a:pt x="135" y="0"/>
                    <a:pt x="0" y="136"/>
                    <a:pt x="0" y="303"/>
                  </a:cubicBezTo>
                  <a:lnTo>
                    <a:pt x="0" y="484"/>
                  </a:lnTo>
                  <a:cubicBezTo>
                    <a:pt x="0" y="651"/>
                    <a:pt x="135" y="786"/>
                    <a:pt x="302" y="786"/>
                  </a:cubicBezTo>
                  <a:lnTo>
                    <a:pt x="2600" y="78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Rectangle 200"/>
            <p:cNvSpPr>
              <a:spLocks noChangeArrowheads="1"/>
            </p:cNvSpPr>
            <p:nvPr/>
          </p:nvSpPr>
          <p:spPr bwMode="auto">
            <a:xfrm>
              <a:off x="2933" y="3013"/>
              <a:ext cx="554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onDestroyView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97" name="Rectangle 201"/>
            <p:cNvSpPr>
              <a:spLocks noChangeArrowheads="1"/>
            </p:cNvSpPr>
            <p:nvPr/>
          </p:nvSpPr>
          <p:spPr bwMode="auto">
            <a:xfrm>
              <a:off x="3469" y="3013"/>
              <a:ext cx="11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098" name="Freeform 202"/>
            <p:cNvSpPr>
              <a:spLocks/>
            </p:cNvSpPr>
            <p:nvPr/>
          </p:nvSpPr>
          <p:spPr bwMode="auto">
            <a:xfrm>
              <a:off x="1685" y="2640"/>
              <a:ext cx="814" cy="565"/>
            </a:xfrm>
            <a:custGeom>
              <a:avLst/>
              <a:gdLst>
                <a:gd name="T0" fmla="*/ 698 w 2116"/>
                <a:gd name="T1" fmla="*/ 565 h 1489"/>
                <a:gd name="T2" fmla="*/ 814 w 2116"/>
                <a:gd name="T3" fmla="*/ 450 h 1489"/>
                <a:gd name="T4" fmla="*/ 814 w 2116"/>
                <a:gd name="T5" fmla="*/ 450 h 1489"/>
                <a:gd name="T6" fmla="*/ 814 w 2116"/>
                <a:gd name="T7" fmla="*/ 115 h 1489"/>
                <a:gd name="T8" fmla="*/ 698 w 2116"/>
                <a:gd name="T9" fmla="*/ 0 h 1489"/>
                <a:gd name="T10" fmla="*/ 698 w 2116"/>
                <a:gd name="T11" fmla="*/ 0 h 1489"/>
                <a:gd name="T12" fmla="*/ 116 w 2116"/>
                <a:gd name="T13" fmla="*/ 0 h 1489"/>
                <a:gd name="T14" fmla="*/ 0 w 2116"/>
                <a:gd name="T15" fmla="*/ 115 h 1489"/>
                <a:gd name="T16" fmla="*/ 0 w 2116"/>
                <a:gd name="T17" fmla="*/ 450 h 1489"/>
                <a:gd name="T18" fmla="*/ 116 w 2116"/>
                <a:gd name="T19" fmla="*/ 565 h 1489"/>
                <a:gd name="T20" fmla="*/ 116 w 2116"/>
                <a:gd name="T21" fmla="*/ 565 h 1489"/>
                <a:gd name="T22" fmla="*/ 698 w 2116"/>
                <a:gd name="T23" fmla="*/ 565 h 14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6" h="1489">
                  <a:moveTo>
                    <a:pt x="1814" y="1489"/>
                  </a:moveTo>
                  <a:cubicBezTo>
                    <a:pt x="1981" y="1489"/>
                    <a:pt x="2116" y="1354"/>
                    <a:pt x="2116" y="1187"/>
                  </a:cubicBezTo>
                  <a:lnTo>
                    <a:pt x="2116" y="302"/>
                  </a:lnTo>
                  <a:cubicBezTo>
                    <a:pt x="2116" y="135"/>
                    <a:pt x="1981" y="0"/>
                    <a:pt x="1814" y="0"/>
                  </a:cubicBezTo>
                  <a:lnTo>
                    <a:pt x="302" y="0"/>
                  </a:lnTo>
                  <a:cubicBezTo>
                    <a:pt x="135" y="0"/>
                    <a:pt x="0" y="135"/>
                    <a:pt x="0" y="302"/>
                  </a:cubicBezTo>
                  <a:lnTo>
                    <a:pt x="0" y="1187"/>
                  </a:lnTo>
                  <a:cubicBezTo>
                    <a:pt x="0" y="1354"/>
                    <a:pt x="135" y="1489"/>
                    <a:pt x="302" y="1489"/>
                  </a:cubicBezTo>
                  <a:lnTo>
                    <a:pt x="1814" y="1489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203"/>
            <p:cNvSpPr>
              <a:spLocks/>
            </p:cNvSpPr>
            <p:nvPr/>
          </p:nvSpPr>
          <p:spPr bwMode="auto">
            <a:xfrm>
              <a:off x="1685" y="2640"/>
              <a:ext cx="814" cy="565"/>
            </a:xfrm>
            <a:custGeom>
              <a:avLst/>
              <a:gdLst>
                <a:gd name="T0" fmla="*/ 698 w 2116"/>
                <a:gd name="T1" fmla="*/ 565 h 1489"/>
                <a:gd name="T2" fmla="*/ 814 w 2116"/>
                <a:gd name="T3" fmla="*/ 450 h 1489"/>
                <a:gd name="T4" fmla="*/ 814 w 2116"/>
                <a:gd name="T5" fmla="*/ 450 h 1489"/>
                <a:gd name="T6" fmla="*/ 814 w 2116"/>
                <a:gd name="T7" fmla="*/ 115 h 1489"/>
                <a:gd name="T8" fmla="*/ 698 w 2116"/>
                <a:gd name="T9" fmla="*/ 0 h 1489"/>
                <a:gd name="T10" fmla="*/ 698 w 2116"/>
                <a:gd name="T11" fmla="*/ 0 h 1489"/>
                <a:gd name="T12" fmla="*/ 116 w 2116"/>
                <a:gd name="T13" fmla="*/ 0 h 1489"/>
                <a:gd name="T14" fmla="*/ 0 w 2116"/>
                <a:gd name="T15" fmla="*/ 115 h 1489"/>
                <a:gd name="T16" fmla="*/ 0 w 2116"/>
                <a:gd name="T17" fmla="*/ 450 h 1489"/>
                <a:gd name="T18" fmla="*/ 116 w 2116"/>
                <a:gd name="T19" fmla="*/ 565 h 1489"/>
                <a:gd name="T20" fmla="*/ 116 w 2116"/>
                <a:gd name="T21" fmla="*/ 565 h 1489"/>
                <a:gd name="T22" fmla="*/ 698 w 2116"/>
                <a:gd name="T23" fmla="*/ 565 h 14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16" h="1489">
                  <a:moveTo>
                    <a:pt x="1814" y="1489"/>
                  </a:moveTo>
                  <a:cubicBezTo>
                    <a:pt x="1981" y="1489"/>
                    <a:pt x="2116" y="1354"/>
                    <a:pt x="2116" y="1187"/>
                  </a:cubicBezTo>
                  <a:lnTo>
                    <a:pt x="2116" y="302"/>
                  </a:lnTo>
                  <a:cubicBezTo>
                    <a:pt x="2116" y="135"/>
                    <a:pt x="1981" y="0"/>
                    <a:pt x="1814" y="0"/>
                  </a:cubicBezTo>
                  <a:lnTo>
                    <a:pt x="302" y="0"/>
                  </a:lnTo>
                  <a:cubicBezTo>
                    <a:pt x="135" y="0"/>
                    <a:pt x="0" y="135"/>
                    <a:pt x="0" y="302"/>
                  </a:cubicBezTo>
                  <a:lnTo>
                    <a:pt x="0" y="1187"/>
                  </a:lnTo>
                  <a:cubicBezTo>
                    <a:pt x="0" y="1354"/>
                    <a:pt x="135" y="1489"/>
                    <a:pt x="302" y="1489"/>
                  </a:cubicBezTo>
                  <a:lnTo>
                    <a:pt x="1814" y="1489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Rectangle 204"/>
            <p:cNvSpPr>
              <a:spLocks noChangeArrowheads="1"/>
            </p:cNvSpPr>
            <p:nvPr/>
          </p:nvSpPr>
          <p:spPr bwMode="auto">
            <a:xfrm>
              <a:off x="1908" y="2880"/>
              <a:ext cx="4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 dirty="0" smtClean="0">
                  <a:solidFill>
                    <a:srgbClr val="000000"/>
                  </a:solidFill>
                  <a:latin typeface="宋体" pitchFamily="2" charset="-122"/>
                </a:rPr>
                <a:t>onDistroy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 dirty="0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102" name="Freeform 206"/>
            <p:cNvSpPr>
              <a:spLocks/>
            </p:cNvSpPr>
            <p:nvPr/>
          </p:nvSpPr>
          <p:spPr bwMode="auto">
            <a:xfrm>
              <a:off x="871" y="2632"/>
              <a:ext cx="605" cy="571"/>
            </a:xfrm>
            <a:custGeom>
              <a:avLst/>
              <a:gdLst>
                <a:gd name="T0" fmla="*/ 488 w 1573"/>
                <a:gd name="T1" fmla="*/ 571 h 1506"/>
                <a:gd name="T2" fmla="*/ 605 w 1573"/>
                <a:gd name="T3" fmla="*/ 456 h 1506"/>
                <a:gd name="T4" fmla="*/ 605 w 1573"/>
                <a:gd name="T5" fmla="*/ 456 h 1506"/>
                <a:gd name="T6" fmla="*/ 605 w 1573"/>
                <a:gd name="T7" fmla="*/ 115 h 1506"/>
                <a:gd name="T8" fmla="*/ 488 w 1573"/>
                <a:gd name="T9" fmla="*/ 0 h 1506"/>
                <a:gd name="T10" fmla="*/ 488 w 1573"/>
                <a:gd name="T11" fmla="*/ 0 h 1506"/>
                <a:gd name="T12" fmla="*/ 117 w 1573"/>
                <a:gd name="T13" fmla="*/ 0 h 1506"/>
                <a:gd name="T14" fmla="*/ 0 w 1573"/>
                <a:gd name="T15" fmla="*/ 115 h 1506"/>
                <a:gd name="T16" fmla="*/ 0 w 1573"/>
                <a:gd name="T17" fmla="*/ 115 h 1506"/>
                <a:gd name="T18" fmla="*/ 0 w 1573"/>
                <a:gd name="T19" fmla="*/ 456 h 1506"/>
                <a:gd name="T20" fmla="*/ 117 w 1573"/>
                <a:gd name="T21" fmla="*/ 571 h 1506"/>
                <a:gd name="T22" fmla="*/ 117 w 1573"/>
                <a:gd name="T23" fmla="*/ 571 h 1506"/>
                <a:gd name="T24" fmla="*/ 488 w 1573"/>
                <a:gd name="T25" fmla="*/ 571 h 150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73" h="1506">
                  <a:moveTo>
                    <a:pt x="1270" y="1506"/>
                  </a:moveTo>
                  <a:cubicBezTo>
                    <a:pt x="1437" y="1506"/>
                    <a:pt x="1573" y="1370"/>
                    <a:pt x="1573" y="1203"/>
                  </a:cubicBezTo>
                  <a:lnTo>
                    <a:pt x="1573" y="302"/>
                  </a:lnTo>
                  <a:cubicBezTo>
                    <a:pt x="1573" y="135"/>
                    <a:pt x="1437" y="0"/>
                    <a:pt x="1270" y="0"/>
                  </a:cubicBezTo>
                  <a:lnTo>
                    <a:pt x="303" y="0"/>
                  </a:lnTo>
                  <a:cubicBezTo>
                    <a:pt x="136" y="0"/>
                    <a:pt x="0" y="135"/>
                    <a:pt x="0" y="302"/>
                  </a:cubicBezTo>
                  <a:lnTo>
                    <a:pt x="0" y="1203"/>
                  </a:lnTo>
                  <a:cubicBezTo>
                    <a:pt x="0" y="1370"/>
                    <a:pt x="136" y="1506"/>
                    <a:pt x="303" y="1506"/>
                  </a:cubicBezTo>
                  <a:lnTo>
                    <a:pt x="1270" y="1506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207"/>
            <p:cNvSpPr>
              <a:spLocks/>
            </p:cNvSpPr>
            <p:nvPr/>
          </p:nvSpPr>
          <p:spPr bwMode="auto">
            <a:xfrm>
              <a:off x="871" y="2632"/>
              <a:ext cx="605" cy="571"/>
            </a:xfrm>
            <a:custGeom>
              <a:avLst/>
              <a:gdLst>
                <a:gd name="T0" fmla="*/ 488 w 1573"/>
                <a:gd name="T1" fmla="*/ 571 h 1506"/>
                <a:gd name="T2" fmla="*/ 605 w 1573"/>
                <a:gd name="T3" fmla="*/ 456 h 1506"/>
                <a:gd name="T4" fmla="*/ 605 w 1573"/>
                <a:gd name="T5" fmla="*/ 456 h 1506"/>
                <a:gd name="T6" fmla="*/ 605 w 1573"/>
                <a:gd name="T7" fmla="*/ 115 h 1506"/>
                <a:gd name="T8" fmla="*/ 488 w 1573"/>
                <a:gd name="T9" fmla="*/ 0 h 1506"/>
                <a:gd name="T10" fmla="*/ 488 w 1573"/>
                <a:gd name="T11" fmla="*/ 0 h 1506"/>
                <a:gd name="T12" fmla="*/ 117 w 1573"/>
                <a:gd name="T13" fmla="*/ 0 h 1506"/>
                <a:gd name="T14" fmla="*/ 0 w 1573"/>
                <a:gd name="T15" fmla="*/ 115 h 1506"/>
                <a:gd name="T16" fmla="*/ 0 w 1573"/>
                <a:gd name="T17" fmla="*/ 115 h 1506"/>
                <a:gd name="T18" fmla="*/ 0 w 1573"/>
                <a:gd name="T19" fmla="*/ 456 h 1506"/>
                <a:gd name="T20" fmla="*/ 117 w 1573"/>
                <a:gd name="T21" fmla="*/ 571 h 1506"/>
                <a:gd name="T22" fmla="*/ 117 w 1573"/>
                <a:gd name="T23" fmla="*/ 571 h 1506"/>
                <a:gd name="T24" fmla="*/ 488 w 1573"/>
                <a:gd name="T25" fmla="*/ 571 h 150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73" h="1506">
                  <a:moveTo>
                    <a:pt x="1270" y="1506"/>
                  </a:moveTo>
                  <a:cubicBezTo>
                    <a:pt x="1437" y="1506"/>
                    <a:pt x="1573" y="1370"/>
                    <a:pt x="1573" y="1203"/>
                  </a:cubicBezTo>
                  <a:lnTo>
                    <a:pt x="1573" y="302"/>
                  </a:lnTo>
                  <a:cubicBezTo>
                    <a:pt x="1573" y="135"/>
                    <a:pt x="1437" y="0"/>
                    <a:pt x="1270" y="0"/>
                  </a:cubicBezTo>
                  <a:lnTo>
                    <a:pt x="303" y="0"/>
                  </a:lnTo>
                  <a:cubicBezTo>
                    <a:pt x="136" y="0"/>
                    <a:pt x="0" y="135"/>
                    <a:pt x="0" y="302"/>
                  </a:cubicBezTo>
                  <a:lnTo>
                    <a:pt x="0" y="1203"/>
                  </a:lnTo>
                  <a:cubicBezTo>
                    <a:pt x="0" y="1370"/>
                    <a:pt x="136" y="1506"/>
                    <a:pt x="303" y="1506"/>
                  </a:cubicBezTo>
                  <a:lnTo>
                    <a:pt x="1270" y="150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Rectangle 208"/>
            <p:cNvSpPr>
              <a:spLocks noChangeArrowheads="1"/>
            </p:cNvSpPr>
            <p:nvPr/>
          </p:nvSpPr>
          <p:spPr bwMode="auto">
            <a:xfrm>
              <a:off x="970" y="2873"/>
              <a:ext cx="35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onDetach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16869" name="Freeform 210"/>
            <p:cNvSpPr>
              <a:spLocks/>
            </p:cNvSpPr>
            <p:nvPr/>
          </p:nvSpPr>
          <p:spPr bwMode="auto">
            <a:xfrm>
              <a:off x="348" y="1931"/>
              <a:ext cx="395" cy="586"/>
            </a:xfrm>
            <a:custGeom>
              <a:avLst/>
              <a:gdLst>
                <a:gd name="T0" fmla="*/ 725 w 1028"/>
                <a:gd name="T1" fmla="*/ 1542 h 1542"/>
                <a:gd name="T2" fmla="*/ 1028 w 1028"/>
                <a:gd name="T3" fmla="*/ 1240 h 1542"/>
                <a:gd name="T4" fmla="*/ 1028 w 1028"/>
                <a:gd name="T5" fmla="*/ 1240 h 1542"/>
                <a:gd name="T6" fmla="*/ 1028 w 1028"/>
                <a:gd name="T7" fmla="*/ 302 h 1542"/>
                <a:gd name="T8" fmla="*/ 725 w 1028"/>
                <a:gd name="T9" fmla="*/ 0 h 1542"/>
                <a:gd name="T10" fmla="*/ 725 w 1028"/>
                <a:gd name="T11" fmla="*/ 0 h 1542"/>
                <a:gd name="T12" fmla="*/ 302 w 1028"/>
                <a:gd name="T13" fmla="*/ 0 h 1542"/>
                <a:gd name="T14" fmla="*/ 0 w 1028"/>
                <a:gd name="T15" fmla="*/ 302 h 1542"/>
                <a:gd name="T16" fmla="*/ 0 w 1028"/>
                <a:gd name="T17" fmla="*/ 302 h 1542"/>
                <a:gd name="T18" fmla="*/ 0 w 1028"/>
                <a:gd name="T19" fmla="*/ 1240 h 1542"/>
                <a:gd name="T20" fmla="*/ 302 w 1028"/>
                <a:gd name="T21" fmla="*/ 1542 h 1542"/>
                <a:gd name="T22" fmla="*/ 302 w 1028"/>
                <a:gd name="T23" fmla="*/ 1542 h 1542"/>
                <a:gd name="T24" fmla="*/ 725 w 1028"/>
                <a:gd name="T25" fmla="*/ 1542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8" h="1542">
                  <a:moveTo>
                    <a:pt x="725" y="1542"/>
                  </a:moveTo>
                  <a:cubicBezTo>
                    <a:pt x="892" y="1542"/>
                    <a:pt x="1028" y="1407"/>
                    <a:pt x="1028" y="1240"/>
                  </a:cubicBezTo>
                  <a:lnTo>
                    <a:pt x="1028" y="1240"/>
                  </a:lnTo>
                  <a:lnTo>
                    <a:pt x="1028" y="302"/>
                  </a:lnTo>
                  <a:cubicBezTo>
                    <a:pt x="1028" y="135"/>
                    <a:pt x="892" y="0"/>
                    <a:pt x="725" y="0"/>
                  </a:cubicBezTo>
                  <a:lnTo>
                    <a:pt x="725" y="0"/>
                  </a:lnTo>
                  <a:lnTo>
                    <a:pt x="302" y="0"/>
                  </a:lnTo>
                  <a:cubicBezTo>
                    <a:pt x="135" y="0"/>
                    <a:pt x="0" y="135"/>
                    <a:pt x="0" y="302"/>
                  </a:cubicBezTo>
                  <a:lnTo>
                    <a:pt x="0" y="302"/>
                  </a:lnTo>
                  <a:lnTo>
                    <a:pt x="0" y="1240"/>
                  </a:lnTo>
                  <a:cubicBezTo>
                    <a:pt x="0" y="1407"/>
                    <a:pt x="135" y="1542"/>
                    <a:pt x="302" y="1542"/>
                  </a:cubicBezTo>
                  <a:lnTo>
                    <a:pt x="302" y="1542"/>
                  </a:lnTo>
                  <a:lnTo>
                    <a:pt x="725" y="1542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" name="Rectangle 209"/>
            <p:cNvSpPr>
              <a:spLocks noChangeArrowheads="1"/>
            </p:cNvSpPr>
            <p:nvPr/>
          </p:nvSpPr>
          <p:spPr bwMode="auto">
            <a:xfrm>
              <a:off x="1296" y="2873"/>
              <a:ext cx="11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()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107" name="Freeform 211"/>
            <p:cNvSpPr>
              <a:spLocks/>
            </p:cNvSpPr>
            <p:nvPr/>
          </p:nvSpPr>
          <p:spPr bwMode="auto">
            <a:xfrm>
              <a:off x="348" y="1931"/>
              <a:ext cx="395" cy="586"/>
            </a:xfrm>
            <a:custGeom>
              <a:avLst/>
              <a:gdLst>
                <a:gd name="T0" fmla="*/ 279 w 1028"/>
                <a:gd name="T1" fmla="*/ 586 h 1542"/>
                <a:gd name="T2" fmla="*/ 395 w 1028"/>
                <a:gd name="T3" fmla="*/ 471 h 1542"/>
                <a:gd name="T4" fmla="*/ 395 w 1028"/>
                <a:gd name="T5" fmla="*/ 471 h 1542"/>
                <a:gd name="T6" fmla="*/ 395 w 1028"/>
                <a:gd name="T7" fmla="*/ 115 h 1542"/>
                <a:gd name="T8" fmla="*/ 279 w 1028"/>
                <a:gd name="T9" fmla="*/ 0 h 1542"/>
                <a:gd name="T10" fmla="*/ 279 w 1028"/>
                <a:gd name="T11" fmla="*/ 0 h 1542"/>
                <a:gd name="T12" fmla="*/ 116 w 1028"/>
                <a:gd name="T13" fmla="*/ 0 h 1542"/>
                <a:gd name="T14" fmla="*/ 0 w 1028"/>
                <a:gd name="T15" fmla="*/ 115 h 1542"/>
                <a:gd name="T16" fmla="*/ 0 w 1028"/>
                <a:gd name="T17" fmla="*/ 115 h 1542"/>
                <a:gd name="T18" fmla="*/ 0 w 1028"/>
                <a:gd name="T19" fmla="*/ 471 h 1542"/>
                <a:gd name="T20" fmla="*/ 116 w 1028"/>
                <a:gd name="T21" fmla="*/ 586 h 1542"/>
                <a:gd name="T22" fmla="*/ 116 w 1028"/>
                <a:gd name="T23" fmla="*/ 586 h 1542"/>
                <a:gd name="T24" fmla="*/ 279 w 1028"/>
                <a:gd name="T25" fmla="*/ 586 h 15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8" h="1542">
                  <a:moveTo>
                    <a:pt x="725" y="1542"/>
                  </a:moveTo>
                  <a:cubicBezTo>
                    <a:pt x="892" y="1542"/>
                    <a:pt x="1028" y="1407"/>
                    <a:pt x="1028" y="1240"/>
                  </a:cubicBezTo>
                  <a:lnTo>
                    <a:pt x="1028" y="302"/>
                  </a:lnTo>
                  <a:cubicBezTo>
                    <a:pt x="1028" y="135"/>
                    <a:pt x="892" y="0"/>
                    <a:pt x="725" y="0"/>
                  </a:cubicBezTo>
                  <a:lnTo>
                    <a:pt x="302" y="0"/>
                  </a:lnTo>
                  <a:cubicBezTo>
                    <a:pt x="135" y="0"/>
                    <a:pt x="0" y="135"/>
                    <a:pt x="0" y="302"/>
                  </a:cubicBezTo>
                  <a:lnTo>
                    <a:pt x="0" y="1240"/>
                  </a:lnTo>
                  <a:cubicBezTo>
                    <a:pt x="0" y="1407"/>
                    <a:pt x="135" y="1542"/>
                    <a:pt x="302" y="1542"/>
                  </a:cubicBezTo>
                  <a:lnTo>
                    <a:pt x="725" y="1542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Rectangle 212"/>
            <p:cNvSpPr>
              <a:spLocks noChangeArrowheads="1"/>
            </p:cNvSpPr>
            <p:nvPr/>
          </p:nvSpPr>
          <p:spPr bwMode="auto">
            <a:xfrm>
              <a:off x="465" y="2084"/>
              <a:ext cx="11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sz="1000">
                  <a:solidFill>
                    <a:srgbClr val="000000"/>
                  </a:solidFill>
                  <a:latin typeface="宋体" pitchFamily="2" charset="-122"/>
                </a:rPr>
                <a:t>创建</a:t>
              </a:r>
              <a:endParaRPr 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109" name="Rectangle 213"/>
            <p:cNvSpPr>
              <a:spLocks noChangeArrowheads="1"/>
            </p:cNvSpPr>
            <p:nvPr/>
          </p:nvSpPr>
          <p:spPr bwMode="auto">
            <a:xfrm>
              <a:off x="379" y="2181"/>
              <a:ext cx="35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Fragment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16873" name="Freeform 214"/>
            <p:cNvSpPr>
              <a:spLocks/>
            </p:cNvSpPr>
            <p:nvPr/>
          </p:nvSpPr>
          <p:spPr bwMode="auto">
            <a:xfrm>
              <a:off x="348" y="2620"/>
              <a:ext cx="395" cy="585"/>
            </a:xfrm>
            <a:custGeom>
              <a:avLst/>
              <a:gdLst>
                <a:gd name="T0" fmla="*/ 725 w 1028"/>
                <a:gd name="T1" fmla="*/ 1542 h 1542"/>
                <a:gd name="T2" fmla="*/ 1028 w 1028"/>
                <a:gd name="T3" fmla="*/ 1240 h 1542"/>
                <a:gd name="T4" fmla="*/ 1028 w 1028"/>
                <a:gd name="T5" fmla="*/ 1240 h 1542"/>
                <a:gd name="T6" fmla="*/ 1028 w 1028"/>
                <a:gd name="T7" fmla="*/ 302 h 1542"/>
                <a:gd name="T8" fmla="*/ 725 w 1028"/>
                <a:gd name="T9" fmla="*/ 0 h 1542"/>
                <a:gd name="T10" fmla="*/ 725 w 1028"/>
                <a:gd name="T11" fmla="*/ 0 h 1542"/>
                <a:gd name="T12" fmla="*/ 302 w 1028"/>
                <a:gd name="T13" fmla="*/ 0 h 1542"/>
                <a:gd name="T14" fmla="*/ 0 w 1028"/>
                <a:gd name="T15" fmla="*/ 302 h 1542"/>
                <a:gd name="T16" fmla="*/ 0 w 1028"/>
                <a:gd name="T17" fmla="*/ 302 h 1542"/>
                <a:gd name="T18" fmla="*/ 0 w 1028"/>
                <a:gd name="T19" fmla="*/ 1240 h 1542"/>
                <a:gd name="T20" fmla="*/ 302 w 1028"/>
                <a:gd name="T21" fmla="*/ 1542 h 1542"/>
                <a:gd name="T22" fmla="*/ 302 w 1028"/>
                <a:gd name="T23" fmla="*/ 1542 h 1542"/>
                <a:gd name="T24" fmla="*/ 725 w 1028"/>
                <a:gd name="T25" fmla="*/ 1542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8" h="1542">
                  <a:moveTo>
                    <a:pt x="725" y="1542"/>
                  </a:moveTo>
                  <a:cubicBezTo>
                    <a:pt x="892" y="1542"/>
                    <a:pt x="1028" y="1407"/>
                    <a:pt x="1028" y="1240"/>
                  </a:cubicBezTo>
                  <a:lnTo>
                    <a:pt x="1028" y="1240"/>
                  </a:lnTo>
                  <a:lnTo>
                    <a:pt x="1028" y="302"/>
                  </a:lnTo>
                  <a:cubicBezTo>
                    <a:pt x="1028" y="135"/>
                    <a:pt x="892" y="0"/>
                    <a:pt x="725" y="0"/>
                  </a:cubicBezTo>
                  <a:lnTo>
                    <a:pt x="725" y="0"/>
                  </a:lnTo>
                  <a:lnTo>
                    <a:pt x="302" y="0"/>
                  </a:lnTo>
                  <a:cubicBezTo>
                    <a:pt x="135" y="0"/>
                    <a:pt x="0" y="135"/>
                    <a:pt x="0" y="302"/>
                  </a:cubicBezTo>
                  <a:lnTo>
                    <a:pt x="0" y="302"/>
                  </a:lnTo>
                  <a:lnTo>
                    <a:pt x="0" y="1240"/>
                  </a:lnTo>
                  <a:cubicBezTo>
                    <a:pt x="0" y="1407"/>
                    <a:pt x="135" y="1542"/>
                    <a:pt x="302" y="1542"/>
                  </a:cubicBezTo>
                  <a:lnTo>
                    <a:pt x="302" y="1542"/>
                  </a:lnTo>
                  <a:lnTo>
                    <a:pt x="725" y="1542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1" name="Freeform 215"/>
            <p:cNvSpPr>
              <a:spLocks/>
            </p:cNvSpPr>
            <p:nvPr/>
          </p:nvSpPr>
          <p:spPr bwMode="auto">
            <a:xfrm>
              <a:off x="348" y="2620"/>
              <a:ext cx="395" cy="585"/>
            </a:xfrm>
            <a:custGeom>
              <a:avLst/>
              <a:gdLst>
                <a:gd name="T0" fmla="*/ 279 w 1028"/>
                <a:gd name="T1" fmla="*/ 585 h 1542"/>
                <a:gd name="T2" fmla="*/ 395 w 1028"/>
                <a:gd name="T3" fmla="*/ 470 h 1542"/>
                <a:gd name="T4" fmla="*/ 395 w 1028"/>
                <a:gd name="T5" fmla="*/ 470 h 1542"/>
                <a:gd name="T6" fmla="*/ 395 w 1028"/>
                <a:gd name="T7" fmla="*/ 115 h 1542"/>
                <a:gd name="T8" fmla="*/ 279 w 1028"/>
                <a:gd name="T9" fmla="*/ 0 h 1542"/>
                <a:gd name="T10" fmla="*/ 279 w 1028"/>
                <a:gd name="T11" fmla="*/ 0 h 1542"/>
                <a:gd name="T12" fmla="*/ 116 w 1028"/>
                <a:gd name="T13" fmla="*/ 0 h 1542"/>
                <a:gd name="T14" fmla="*/ 0 w 1028"/>
                <a:gd name="T15" fmla="*/ 115 h 1542"/>
                <a:gd name="T16" fmla="*/ 0 w 1028"/>
                <a:gd name="T17" fmla="*/ 115 h 1542"/>
                <a:gd name="T18" fmla="*/ 0 w 1028"/>
                <a:gd name="T19" fmla="*/ 470 h 1542"/>
                <a:gd name="T20" fmla="*/ 116 w 1028"/>
                <a:gd name="T21" fmla="*/ 585 h 1542"/>
                <a:gd name="T22" fmla="*/ 116 w 1028"/>
                <a:gd name="T23" fmla="*/ 585 h 1542"/>
                <a:gd name="T24" fmla="*/ 279 w 1028"/>
                <a:gd name="T25" fmla="*/ 585 h 15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8" h="1542">
                  <a:moveTo>
                    <a:pt x="725" y="1542"/>
                  </a:moveTo>
                  <a:cubicBezTo>
                    <a:pt x="892" y="1542"/>
                    <a:pt x="1028" y="1407"/>
                    <a:pt x="1028" y="1240"/>
                  </a:cubicBezTo>
                  <a:lnTo>
                    <a:pt x="1028" y="302"/>
                  </a:lnTo>
                  <a:cubicBezTo>
                    <a:pt x="1028" y="135"/>
                    <a:pt x="892" y="0"/>
                    <a:pt x="725" y="0"/>
                  </a:cubicBezTo>
                  <a:lnTo>
                    <a:pt x="302" y="0"/>
                  </a:lnTo>
                  <a:cubicBezTo>
                    <a:pt x="135" y="0"/>
                    <a:pt x="0" y="135"/>
                    <a:pt x="0" y="302"/>
                  </a:cubicBezTo>
                  <a:lnTo>
                    <a:pt x="0" y="1240"/>
                  </a:lnTo>
                  <a:cubicBezTo>
                    <a:pt x="0" y="1407"/>
                    <a:pt x="135" y="1542"/>
                    <a:pt x="302" y="1542"/>
                  </a:cubicBezTo>
                  <a:lnTo>
                    <a:pt x="725" y="1542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Rectangle 216"/>
            <p:cNvSpPr>
              <a:spLocks noChangeArrowheads="1"/>
            </p:cNvSpPr>
            <p:nvPr/>
          </p:nvSpPr>
          <p:spPr bwMode="auto">
            <a:xfrm>
              <a:off x="465" y="2770"/>
              <a:ext cx="11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sz="1000">
                  <a:solidFill>
                    <a:srgbClr val="000000"/>
                  </a:solidFill>
                  <a:latin typeface="宋体" pitchFamily="2" charset="-122"/>
                </a:rPr>
                <a:t>销毁</a:t>
              </a:r>
              <a:endParaRPr 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113" name="Rectangle 217"/>
            <p:cNvSpPr>
              <a:spLocks noChangeArrowheads="1"/>
            </p:cNvSpPr>
            <p:nvPr/>
          </p:nvSpPr>
          <p:spPr bwMode="auto">
            <a:xfrm>
              <a:off x="379" y="2867"/>
              <a:ext cx="357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000">
                  <a:solidFill>
                    <a:srgbClr val="000000"/>
                  </a:solidFill>
                  <a:latin typeface="宋体" pitchFamily="2" charset="-122"/>
                </a:rPr>
                <a:t>Fragment</a:t>
              </a:r>
              <a:endParaRPr lang="zh-CN" alt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114" name="Freeform 218"/>
            <p:cNvSpPr>
              <a:spLocks/>
            </p:cNvSpPr>
            <p:nvPr/>
          </p:nvSpPr>
          <p:spPr bwMode="auto">
            <a:xfrm>
              <a:off x="828" y="2106"/>
              <a:ext cx="43" cy="41"/>
            </a:xfrm>
            <a:custGeom>
              <a:avLst/>
              <a:gdLst>
                <a:gd name="T0" fmla="*/ 0 w 43"/>
                <a:gd name="T1" fmla="*/ 0 h 41"/>
                <a:gd name="T2" fmla="*/ 0 w 43"/>
                <a:gd name="T3" fmla="*/ 41 h 41"/>
                <a:gd name="T4" fmla="*/ 43 w 43"/>
                <a:gd name="T5" fmla="*/ 20 h 41"/>
                <a:gd name="T6" fmla="*/ 0 w 43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" h="41">
                  <a:moveTo>
                    <a:pt x="0" y="0"/>
                  </a:moveTo>
                  <a:lnTo>
                    <a:pt x="0" y="41"/>
                  </a:lnTo>
                  <a:lnTo>
                    <a:pt x="43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219"/>
            <p:cNvSpPr>
              <a:spLocks/>
            </p:cNvSpPr>
            <p:nvPr/>
          </p:nvSpPr>
          <p:spPr bwMode="auto">
            <a:xfrm>
              <a:off x="828" y="2106"/>
              <a:ext cx="43" cy="41"/>
            </a:xfrm>
            <a:custGeom>
              <a:avLst/>
              <a:gdLst>
                <a:gd name="T0" fmla="*/ 0 w 43"/>
                <a:gd name="T1" fmla="*/ 0 h 41"/>
                <a:gd name="T2" fmla="*/ 0 w 43"/>
                <a:gd name="T3" fmla="*/ 41 h 41"/>
                <a:gd name="T4" fmla="*/ 43 w 43"/>
                <a:gd name="T5" fmla="*/ 20 h 41"/>
                <a:gd name="T6" fmla="*/ 0 w 43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" h="41">
                  <a:moveTo>
                    <a:pt x="0" y="0"/>
                  </a:moveTo>
                  <a:lnTo>
                    <a:pt x="0" y="41"/>
                  </a:lnTo>
                  <a:lnTo>
                    <a:pt x="43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Line 220"/>
            <p:cNvSpPr>
              <a:spLocks noChangeShapeType="1"/>
            </p:cNvSpPr>
            <p:nvPr/>
          </p:nvSpPr>
          <p:spPr bwMode="auto">
            <a:xfrm>
              <a:off x="749" y="2126"/>
              <a:ext cx="79" cy="0"/>
            </a:xfrm>
            <a:prstGeom prst="line">
              <a:avLst/>
            </a:prstGeom>
            <a:noFill/>
            <a:ln w="2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221"/>
            <p:cNvSpPr>
              <a:spLocks/>
            </p:cNvSpPr>
            <p:nvPr/>
          </p:nvSpPr>
          <p:spPr bwMode="auto">
            <a:xfrm>
              <a:off x="3476" y="2287"/>
              <a:ext cx="47" cy="46"/>
            </a:xfrm>
            <a:custGeom>
              <a:avLst/>
              <a:gdLst>
                <a:gd name="T0" fmla="*/ 0 w 47"/>
                <a:gd name="T1" fmla="*/ 46 h 46"/>
                <a:gd name="T2" fmla="*/ 47 w 47"/>
                <a:gd name="T3" fmla="*/ 46 h 46"/>
                <a:gd name="T4" fmla="*/ 23 w 47"/>
                <a:gd name="T5" fmla="*/ 0 h 46"/>
                <a:gd name="T6" fmla="*/ 0 w 47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46">
                  <a:moveTo>
                    <a:pt x="0" y="46"/>
                  </a:moveTo>
                  <a:lnTo>
                    <a:pt x="47" y="46"/>
                  </a:lnTo>
                  <a:lnTo>
                    <a:pt x="23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222"/>
            <p:cNvSpPr>
              <a:spLocks/>
            </p:cNvSpPr>
            <p:nvPr/>
          </p:nvSpPr>
          <p:spPr bwMode="auto">
            <a:xfrm>
              <a:off x="3476" y="2287"/>
              <a:ext cx="47" cy="46"/>
            </a:xfrm>
            <a:custGeom>
              <a:avLst/>
              <a:gdLst>
                <a:gd name="T0" fmla="*/ 0 w 47"/>
                <a:gd name="T1" fmla="*/ 46 h 46"/>
                <a:gd name="T2" fmla="*/ 47 w 47"/>
                <a:gd name="T3" fmla="*/ 46 h 46"/>
                <a:gd name="T4" fmla="*/ 23 w 47"/>
                <a:gd name="T5" fmla="*/ 0 h 46"/>
                <a:gd name="T6" fmla="*/ 0 w 47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46">
                  <a:moveTo>
                    <a:pt x="0" y="46"/>
                  </a:moveTo>
                  <a:lnTo>
                    <a:pt x="47" y="46"/>
                  </a:lnTo>
                  <a:lnTo>
                    <a:pt x="23" y="0"/>
                  </a:lnTo>
                  <a:lnTo>
                    <a:pt x="0" y="4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9" name="Line 223"/>
            <p:cNvSpPr>
              <a:spLocks noChangeShapeType="1"/>
            </p:cNvSpPr>
            <p:nvPr/>
          </p:nvSpPr>
          <p:spPr bwMode="auto">
            <a:xfrm flipV="1">
              <a:off x="3499" y="2333"/>
              <a:ext cx="0" cy="574"/>
            </a:xfrm>
            <a:prstGeom prst="line">
              <a:avLst/>
            </a:prstGeom>
            <a:noFill/>
            <a:ln w="2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Rectangle 224"/>
            <p:cNvSpPr>
              <a:spLocks noChangeArrowheads="1"/>
            </p:cNvSpPr>
            <p:nvPr/>
          </p:nvSpPr>
          <p:spPr bwMode="auto">
            <a:xfrm>
              <a:off x="3448" y="2342"/>
              <a:ext cx="103" cy="5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Rectangle 225"/>
            <p:cNvSpPr>
              <a:spLocks noChangeArrowheads="1"/>
            </p:cNvSpPr>
            <p:nvPr/>
          </p:nvSpPr>
          <p:spPr bwMode="auto">
            <a:xfrm rot="-5400000">
              <a:off x="3457" y="2756"/>
              <a:ext cx="8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sz="1100">
                  <a:solidFill>
                    <a:srgbClr val="000000"/>
                  </a:solidFill>
                  <a:latin typeface="宋体" pitchFamily="2" charset="-122"/>
                </a:rPr>
                <a:t>通</a:t>
              </a:r>
              <a:endParaRPr 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122" name="Rectangle 226"/>
            <p:cNvSpPr>
              <a:spLocks noChangeArrowheads="1"/>
            </p:cNvSpPr>
            <p:nvPr/>
          </p:nvSpPr>
          <p:spPr bwMode="auto">
            <a:xfrm rot="-5400000">
              <a:off x="3457" y="2671"/>
              <a:ext cx="8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sz="1100">
                  <a:solidFill>
                    <a:srgbClr val="000000"/>
                  </a:solidFill>
                  <a:latin typeface="宋体" pitchFamily="2" charset="-122"/>
                </a:rPr>
                <a:t>过</a:t>
              </a:r>
              <a:endParaRPr 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123" name="Rectangle 227"/>
            <p:cNvSpPr>
              <a:spLocks noChangeArrowheads="1"/>
            </p:cNvSpPr>
            <p:nvPr/>
          </p:nvSpPr>
          <p:spPr bwMode="auto">
            <a:xfrm rot="-5400000">
              <a:off x="3457" y="2586"/>
              <a:ext cx="8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sz="1100">
                  <a:solidFill>
                    <a:srgbClr val="000000"/>
                  </a:solidFill>
                  <a:latin typeface="宋体" pitchFamily="2" charset="-122"/>
                </a:rPr>
                <a:t>回</a:t>
              </a:r>
              <a:endParaRPr 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124" name="Rectangle 228"/>
            <p:cNvSpPr>
              <a:spLocks noChangeArrowheads="1"/>
            </p:cNvSpPr>
            <p:nvPr/>
          </p:nvSpPr>
          <p:spPr bwMode="auto">
            <a:xfrm rot="-5400000">
              <a:off x="3457" y="2501"/>
              <a:ext cx="8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sz="1100">
                  <a:solidFill>
                    <a:srgbClr val="000000"/>
                  </a:solidFill>
                  <a:latin typeface="宋体" pitchFamily="2" charset="-122"/>
                </a:rPr>
                <a:t>退</a:t>
              </a:r>
              <a:endParaRPr 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125" name="Rectangle 229"/>
            <p:cNvSpPr>
              <a:spLocks noChangeArrowheads="1"/>
            </p:cNvSpPr>
            <p:nvPr/>
          </p:nvSpPr>
          <p:spPr bwMode="auto">
            <a:xfrm rot="-5400000">
              <a:off x="3457" y="2416"/>
              <a:ext cx="8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sz="1100">
                  <a:solidFill>
                    <a:srgbClr val="000000"/>
                  </a:solidFill>
                  <a:latin typeface="宋体" pitchFamily="2" charset="-122"/>
                </a:rPr>
                <a:t>堆</a:t>
              </a:r>
              <a:endParaRPr 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126" name="Rectangle 230"/>
            <p:cNvSpPr>
              <a:spLocks noChangeArrowheads="1"/>
            </p:cNvSpPr>
            <p:nvPr/>
          </p:nvSpPr>
          <p:spPr bwMode="auto">
            <a:xfrm rot="-5400000">
              <a:off x="3457" y="2331"/>
              <a:ext cx="8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sz="1100">
                  <a:solidFill>
                    <a:srgbClr val="000000"/>
                  </a:solidFill>
                  <a:latin typeface="宋体" pitchFamily="2" charset="-122"/>
                </a:rPr>
                <a:t>栈</a:t>
              </a:r>
              <a:endParaRPr lang="zh-CN">
                <a:ea typeface="楷体_GB2312" pitchFamily="49" charset="-122"/>
                <a:cs typeface="宋体" pitchFamily="2" charset="-122"/>
              </a:endParaRPr>
            </a:p>
          </p:txBody>
        </p:sp>
        <p:sp>
          <p:nvSpPr>
            <p:cNvPr id="1127" name="Freeform 231"/>
            <p:cNvSpPr>
              <a:spLocks/>
            </p:cNvSpPr>
            <p:nvPr/>
          </p:nvSpPr>
          <p:spPr bwMode="auto">
            <a:xfrm>
              <a:off x="5011" y="3067"/>
              <a:ext cx="47" cy="46"/>
            </a:xfrm>
            <a:custGeom>
              <a:avLst/>
              <a:gdLst>
                <a:gd name="T0" fmla="*/ 47 w 47"/>
                <a:gd name="T1" fmla="*/ 46 h 46"/>
                <a:gd name="T2" fmla="*/ 47 w 47"/>
                <a:gd name="T3" fmla="*/ 0 h 46"/>
                <a:gd name="T4" fmla="*/ 0 w 47"/>
                <a:gd name="T5" fmla="*/ 23 h 46"/>
                <a:gd name="T6" fmla="*/ 47 w 47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46">
                  <a:moveTo>
                    <a:pt x="47" y="46"/>
                  </a:moveTo>
                  <a:lnTo>
                    <a:pt x="47" y="0"/>
                  </a:lnTo>
                  <a:lnTo>
                    <a:pt x="0" y="23"/>
                  </a:lnTo>
                  <a:lnTo>
                    <a:pt x="47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232"/>
            <p:cNvSpPr>
              <a:spLocks/>
            </p:cNvSpPr>
            <p:nvPr/>
          </p:nvSpPr>
          <p:spPr bwMode="auto">
            <a:xfrm>
              <a:off x="5011" y="3067"/>
              <a:ext cx="47" cy="46"/>
            </a:xfrm>
            <a:custGeom>
              <a:avLst/>
              <a:gdLst>
                <a:gd name="T0" fmla="*/ 47 w 47"/>
                <a:gd name="T1" fmla="*/ 46 h 46"/>
                <a:gd name="T2" fmla="*/ 47 w 47"/>
                <a:gd name="T3" fmla="*/ 0 h 46"/>
                <a:gd name="T4" fmla="*/ 0 w 47"/>
                <a:gd name="T5" fmla="*/ 23 h 46"/>
                <a:gd name="T6" fmla="*/ 47 w 47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46">
                  <a:moveTo>
                    <a:pt x="47" y="46"/>
                  </a:moveTo>
                  <a:lnTo>
                    <a:pt x="47" y="0"/>
                  </a:lnTo>
                  <a:lnTo>
                    <a:pt x="0" y="23"/>
                  </a:lnTo>
                  <a:lnTo>
                    <a:pt x="47" y="4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Line 233"/>
            <p:cNvSpPr>
              <a:spLocks noChangeShapeType="1"/>
            </p:cNvSpPr>
            <p:nvPr/>
          </p:nvSpPr>
          <p:spPr bwMode="auto">
            <a:xfrm flipH="1">
              <a:off x="5058" y="3090"/>
              <a:ext cx="70" cy="0"/>
            </a:xfrm>
            <a:prstGeom prst="line">
              <a:avLst/>
            </a:prstGeom>
            <a:noFill/>
            <a:ln w="2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234"/>
            <p:cNvSpPr>
              <a:spLocks/>
            </p:cNvSpPr>
            <p:nvPr/>
          </p:nvSpPr>
          <p:spPr bwMode="auto">
            <a:xfrm>
              <a:off x="4396" y="3067"/>
              <a:ext cx="47" cy="46"/>
            </a:xfrm>
            <a:custGeom>
              <a:avLst/>
              <a:gdLst>
                <a:gd name="T0" fmla="*/ 47 w 47"/>
                <a:gd name="T1" fmla="*/ 46 h 46"/>
                <a:gd name="T2" fmla="*/ 47 w 47"/>
                <a:gd name="T3" fmla="*/ 0 h 46"/>
                <a:gd name="T4" fmla="*/ 0 w 47"/>
                <a:gd name="T5" fmla="*/ 23 h 46"/>
                <a:gd name="T6" fmla="*/ 47 w 47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46">
                  <a:moveTo>
                    <a:pt x="47" y="46"/>
                  </a:moveTo>
                  <a:lnTo>
                    <a:pt x="47" y="0"/>
                  </a:lnTo>
                  <a:lnTo>
                    <a:pt x="0" y="23"/>
                  </a:lnTo>
                  <a:lnTo>
                    <a:pt x="47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235"/>
            <p:cNvSpPr>
              <a:spLocks/>
            </p:cNvSpPr>
            <p:nvPr/>
          </p:nvSpPr>
          <p:spPr bwMode="auto">
            <a:xfrm>
              <a:off x="4396" y="3067"/>
              <a:ext cx="47" cy="46"/>
            </a:xfrm>
            <a:custGeom>
              <a:avLst/>
              <a:gdLst>
                <a:gd name="T0" fmla="*/ 47 w 47"/>
                <a:gd name="T1" fmla="*/ 46 h 46"/>
                <a:gd name="T2" fmla="*/ 47 w 47"/>
                <a:gd name="T3" fmla="*/ 0 h 46"/>
                <a:gd name="T4" fmla="*/ 0 w 47"/>
                <a:gd name="T5" fmla="*/ 23 h 46"/>
                <a:gd name="T6" fmla="*/ 47 w 47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46">
                  <a:moveTo>
                    <a:pt x="47" y="46"/>
                  </a:moveTo>
                  <a:lnTo>
                    <a:pt x="47" y="0"/>
                  </a:lnTo>
                  <a:lnTo>
                    <a:pt x="0" y="23"/>
                  </a:lnTo>
                  <a:lnTo>
                    <a:pt x="47" y="4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" name="Line 236"/>
            <p:cNvSpPr>
              <a:spLocks noChangeShapeType="1"/>
            </p:cNvSpPr>
            <p:nvPr/>
          </p:nvSpPr>
          <p:spPr bwMode="auto">
            <a:xfrm flipH="1">
              <a:off x="4443" y="3090"/>
              <a:ext cx="70" cy="0"/>
            </a:xfrm>
            <a:prstGeom prst="line">
              <a:avLst/>
            </a:prstGeom>
            <a:noFill/>
            <a:ln w="2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" name="Freeform 237"/>
            <p:cNvSpPr>
              <a:spLocks/>
            </p:cNvSpPr>
            <p:nvPr/>
          </p:nvSpPr>
          <p:spPr bwMode="auto">
            <a:xfrm>
              <a:off x="3802" y="3059"/>
              <a:ext cx="46" cy="46"/>
            </a:xfrm>
            <a:custGeom>
              <a:avLst/>
              <a:gdLst>
                <a:gd name="T0" fmla="*/ 46 w 46"/>
                <a:gd name="T1" fmla="*/ 46 h 46"/>
                <a:gd name="T2" fmla="*/ 46 w 46"/>
                <a:gd name="T3" fmla="*/ 0 h 46"/>
                <a:gd name="T4" fmla="*/ 0 w 46"/>
                <a:gd name="T5" fmla="*/ 22 h 46"/>
                <a:gd name="T6" fmla="*/ 46 w 46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" h="46">
                  <a:moveTo>
                    <a:pt x="46" y="46"/>
                  </a:moveTo>
                  <a:lnTo>
                    <a:pt x="46" y="0"/>
                  </a:lnTo>
                  <a:lnTo>
                    <a:pt x="0" y="22"/>
                  </a:lnTo>
                  <a:lnTo>
                    <a:pt x="46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238"/>
            <p:cNvSpPr>
              <a:spLocks/>
            </p:cNvSpPr>
            <p:nvPr/>
          </p:nvSpPr>
          <p:spPr bwMode="auto">
            <a:xfrm>
              <a:off x="3802" y="3059"/>
              <a:ext cx="46" cy="46"/>
            </a:xfrm>
            <a:custGeom>
              <a:avLst/>
              <a:gdLst>
                <a:gd name="T0" fmla="*/ 46 w 46"/>
                <a:gd name="T1" fmla="*/ 46 h 46"/>
                <a:gd name="T2" fmla="*/ 46 w 46"/>
                <a:gd name="T3" fmla="*/ 0 h 46"/>
                <a:gd name="T4" fmla="*/ 0 w 46"/>
                <a:gd name="T5" fmla="*/ 22 h 46"/>
                <a:gd name="T6" fmla="*/ 46 w 46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" h="46">
                  <a:moveTo>
                    <a:pt x="46" y="46"/>
                  </a:moveTo>
                  <a:lnTo>
                    <a:pt x="46" y="0"/>
                  </a:lnTo>
                  <a:lnTo>
                    <a:pt x="0" y="22"/>
                  </a:lnTo>
                  <a:lnTo>
                    <a:pt x="46" y="4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Line 239"/>
            <p:cNvSpPr>
              <a:spLocks noChangeShapeType="1"/>
            </p:cNvSpPr>
            <p:nvPr/>
          </p:nvSpPr>
          <p:spPr bwMode="auto">
            <a:xfrm flipH="1">
              <a:off x="3848" y="3081"/>
              <a:ext cx="70" cy="0"/>
            </a:xfrm>
            <a:prstGeom prst="line">
              <a:avLst/>
            </a:prstGeom>
            <a:noFill/>
            <a:ln w="2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240"/>
            <p:cNvSpPr>
              <a:spLocks/>
            </p:cNvSpPr>
            <p:nvPr/>
          </p:nvSpPr>
          <p:spPr bwMode="auto">
            <a:xfrm>
              <a:off x="2499" y="3067"/>
              <a:ext cx="47" cy="46"/>
            </a:xfrm>
            <a:custGeom>
              <a:avLst/>
              <a:gdLst>
                <a:gd name="T0" fmla="*/ 47 w 47"/>
                <a:gd name="T1" fmla="*/ 46 h 46"/>
                <a:gd name="T2" fmla="*/ 47 w 47"/>
                <a:gd name="T3" fmla="*/ 0 h 46"/>
                <a:gd name="T4" fmla="*/ 0 w 47"/>
                <a:gd name="T5" fmla="*/ 23 h 46"/>
                <a:gd name="T6" fmla="*/ 47 w 47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46">
                  <a:moveTo>
                    <a:pt x="47" y="46"/>
                  </a:moveTo>
                  <a:lnTo>
                    <a:pt x="47" y="0"/>
                  </a:lnTo>
                  <a:lnTo>
                    <a:pt x="0" y="23"/>
                  </a:lnTo>
                  <a:lnTo>
                    <a:pt x="47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241"/>
            <p:cNvSpPr>
              <a:spLocks/>
            </p:cNvSpPr>
            <p:nvPr/>
          </p:nvSpPr>
          <p:spPr bwMode="auto">
            <a:xfrm>
              <a:off x="2499" y="3067"/>
              <a:ext cx="47" cy="46"/>
            </a:xfrm>
            <a:custGeom>
              <a:avLst/>
              <a:gdLst>
                <a:gd name="T0" fmla="*/ 47 w 47"/>
                <a:gd name="T1" fmla="*/ 46 h 46"/>
                <a:gd name="T2" fmla="*/ 47 w 47"/>
                <a:gd name="T3" fmla="*/ 0 h 46"/>
                <a:gd name="T4" fmla="*/ 0 w 47"/>
                <a:gd name="T5" fmla="*/ 23 h 46"/>
                <a:gd name="T6" fmla="*/ 47 w 47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46">
                  <a:moveTo>
                    <a:pt x="47" y="46"/>
                  </a:moveTo>
                  <a:lnTo>
                    <a:pt x="47" y="0"/>
                  </a:lnTo>
                  <a:lnTo>
                    <a:pt x="0" y="23"/>
                  </a:lnTo>
                  <a:lnTo>
                    <a:pt x="47" y="4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Line 242"/>
            <p:cNvSpPr>
              <a:spLocks noChangeShapeType="1"/>
            </p:cNvSpPr>
            <p:nvPr/>
          </p:nvSpPr>
          <p:spPr bwMode="auto">
            <a:xfrm flipH="1">
              <a:off x="2546" y="3090"/>
              <a:ext cx="139" cy="0"/>
            </a:xfrm>
            <a:prstGeom prst="line">
              <a:avLst/>
            </a:prstGeom>
            <a:noFill/>
            <a:ln w="2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243"/>
            <p:cNvSpPr>
              <a:spLocks/>
            </p:cNvSpPr>
            <p:nvPr/>
          </p:nvSpPr>
          <p:spPr bwMode="auto">
            <a:xfrm>
              <a:off x="1476" y="3067"/>
              <a:ext cx="46" cy="46"/>
            </a:xfrm>
            <a:custGeom>
              <a:avLst/>
              <a:gdLst>
                <a:gd name="T0" fmla="*/ 46 w 46"/>
                <a:gd name="T1" fmla="*/ 46 h 46"/>
                <a:gd name="T2" fmla="*/ 46 w 46"/>
                <a:gd name="T3" fmla="*/ 0 h 46"/>
                <a:gd name="T4" fmla="*/ 0 w 46"/>
                <a:gd name="T5" fmla="*/ 23 h 46"/>
                <a:gd name="T6" fmla="*/ 46 w 46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" h="46">
                  <a:moveTo>
                    <a:pt x="46" y="46"/>
                  </a:moveTo>
                  <a:lnTo>
                    <a:pt x="46" y="0"/>
                  </a:lnTo>
                  <a:lnTo>
                    <a:pt x="0" y="23"/>
                  </a:lnTo>
                  <a:lnTo>
                    <a:pt x="46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244"/>
            <p:cNvSpPr>
              <a:spLocks/>
            </p:cNvSpPr>
            <p:nvPr/>
          </p:nvSpPr>
          <p:spPr bwMode="auto">
            <a:xfrm>
              <a:off x="1476" y="3067"/>
              <a:ext cx="46" cy="46"/>
            </a:xfrm>
            <a:custGeom>
              <a:avLst/>
              <a:gdLst>
                <a:gd name="T0" fmla="*/ 46 w 46"/>
                <a:gd name="T1" fmla="*/ 46 h 46"/>
                <a:gd name="T2" fmla="*/ 46 w 46"/>
                <a:gd name="T3" fmla="*/ 0 h 46"/>
                <a:gd name="T4" fmla="*/ 0 w 46"/>
                <a:gd name="T5" fmla="*/ 23 h 46"/>
                <a:gd name="T6" fmla="*/ 46 w 46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" h="46">
                  <a:moveTo>
                    <a:pt x="46" y="46"/>
                  </a:moveTo>
                  <a:lnTo>
                    <a:pt x="46" y="0"/>
                  </a:lnTo>
                  <a:lnTo>
                    <a:pt x="0" y="23"/>
                  </a:lnTo>
                  <a:lnTo>
                    <a:pt x="46" y="4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Line 245"/>
            <p:cNvSpPr>
              <a:spLocks noChangeShapeType="1"/>
            </p:cNvSpPr>
            <p:nvPr/>
          </p:nvSpPr>
          <p:spPr bwMode="auto">
            <a:xfrm flipH="1">
              <a:off x="1522" y="3090"/>
              <a:ext cx="163" cy="0"/>
            </a:xfrm>
            <a:prstGeom prst="line">
              <a:avLst/>
            </a:prstGeom>
            <a:noFill/>
            <a:ln w="2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246"/>
            <p:cNvSpPr>
              <a:spLocks/>
            </p:cNvSpPr>
            <p:nvPr/>
          </p:nvSpPr>
          <p:spPr bwMode="auto">
            <a:xfrm>
              <a:off x="755" y="3045"/>
              <a:ext cx="46" cy="45"/>
            </a:xfrm>
            <a:custGeom>
              <a:avLst/>
              <a:gdLst>
                <a:gd name="T0" fmla="*/ 46 w 46"/>
                <a:gd name="T1" fmla="*/ 45 h 45"/>
                <a:gd name="T2" fmla="*/ 46 w 46"/>
                <a:gd name="T3" fmla="*/ 0 h 45"/>
                <a:gd name="T4" fmla="*/ 0 w 46"/>
                <a:gd name="T5" fmla="*/ 22 h 45"/>
                <a:gd name="T6" fmla="*/ 46 w 46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" h="45">
                  <a:moveTo>
                    <a:pt x="46" y="45"/>
                  </a:moveTo>
                  <a:lnTo>
                    <a:pt x="46" y="0"/>
                  </a:lnTo>
                  <a:lnTo>
                    <a:pt x="0" y="22"/>
                  </a:lnTo>
                  <a:lnTo>
                    <a:pt x="4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Freeform 247"/>
            <p:cNvSpPr>
              <a:spLocks/>
            </p:cNvSpPr>
            <p:nvPr/>
          </p:nvSpPr>
          <p:spPr bwMode="auto">
            <a:xfrm>
              <a:off x="755" y="3045"/>
              <a:ext cx="46" cy="45"/>
            </a:xfrm>
            <a:custGeom>
              <a:avLst/>
              <a:gdLst>
                <a:gd name="T0" fmla="*/ 46 w 46"/>
                <a:gd name="T1" fmla="*/ 45 h 45"/>
                <a:gd name="T2" fmla="*/ 46 w 46"/>
                <a:gd name="T3" fmla="*/ 0 h 45"/>
                <a:gd name="T4" fmla="*/ 0 w 46"/>
                <a:gd name="T5" fmla="*/ 22 h 45"/>
                <a:gd name="T6" fmla="*/ 46 w 46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" h="45">
                  <a:moveTo>
                    <a:pt x="46" y="45"/>
                  </a:moveTo>
                  <a:lnTo>
                    <a:pt x="46" y="0"/>
                  </a:lnTo>
                  <a:lnTo>
                    <a:pt x="0" y="22"/>
                  </a:lnTo>
                  <a:lnTo>
                    <a:pt x="46" y="45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" name="Line 248"/>
            <p:cNvSpPr>
              <a:spLocks noChangeShapeType="1"/>
            </p:cNvSpPr>
            <p:nvPr/>
          </p:nvSpPr>
          <p:spPr bwMode="auto">
            <a:xfrm flipH="1">
              <a:off x="801" y="3067"/>
              <a:ext cx="70" cy="0"/>
            </a:xfrm>
            <a:prstGeom prst="line">
              <a:avLst/>
            </a:prstGeom>
            <a:noFill/>
            <a:ln w="2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" name="AutoShape 17"/>
          <p:cNvSpPr>
            <a:spLocks noChangeAspect="1" noChangeArrowheads="1"/>
          </p:cNvSpPr>
          <p:nvPr/>
        </p:nvSpPr>
        <p:spPr bwMode="auto">
          <a:xfrm>
            <a:off x="533400" y="3048000"/>
            <a:ext cx="82518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4C41-9C87-421D-87D3-E9B44F1B8945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smtClean="0">
                <a:latin typeface="Arial" charset="0"/>
              </a:rPr>
              <a:t>5.5</a:t>
            </a:r>
            <a:r>
              <a:rPr lang="en-US" altLang="zh-CN" sz="3400" smtClean="0">
                <a:latin typeface="楷体_GB2312" pitchFamily="49" charset="-122"/>
              </a:rPr>
              <a:t> </a:t>
            </a:r>
            <a:r>
              <a:rPr lang="zh-CN" altLang="en-US" sz="3400" smtClean="0"/>
              <a:t>操作栏与</a:t>
            </a:r>
            <a:r>
              <a:rPr lang="en-US" altLang="zh-CN" sz="3400" smtClean="0"/>
              <a:t>Fragment</a:t>
            </a:r>
            <a:endParaRPr lang="zh-CN" altLang="en-US" sz="340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 smtClean="0"/>
              <a:t>5.5.2 Fragment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 smtClean="0"/>
              <a:t>创建</a:t>
            </a:r>
            <a:r>
              <a:rPr lang="en-US" altLang="zh-CN" sz="2800" dirty="0" smtClean="0"/>
              <a:t>Fragment</a:t>
            </a:r>
            <a:r>
              <a:rPr lang="zh-CN" altLang="en-US" sz="2800" dirty="0" smtClean="0"/>
              <a:t>需要</a:t>
            </a:r>
            <a:r>
              <a:rPr lang="zh-CN" altLang="en-US" sz="2800" dirty="0" smtClean="0">
                <a:solidFill>
                  <a:srgbClr val="FF0000"/>
                </a:solidFill>
              </a:rPr>
              <a:t>继承</a:t>
            </a:r>
            <a:r>
              <a:rPr lang="en-US" altLang="zh-CN" sz="2800" dirty="0" smtClean="0">
                <a:solidFill>
                  <a:srgbClr val="FF0000"/>
                </a:solidFill>
              </a:rPr>
              <a:t>Fragment</a:t>
            </a:r>
            <a:r>
              <a:rPr lang="zh-CN" altLang="en-US" sz="2800" dirty="0" smtClean="0">
                <a:solidFill>
                  <a:srgbClr val="FF0000"/>
                </a:solidFill>
              </a:rPr>
              <a:t>的基类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一般</a:t>
            </a:r>
            <a:r>
              <a:rPr lang="zh-CN" altLang="en-US" sz="2800" dirty="0" smtClean="0"/>
              <a:t>应实现</a:t>
            </a:r>
            <a:r>
              <a:rPr lang="en-US" altLang="zh-CN" sz="2800" dirty="0" err="1" smtClean="0"/>
              <a:t>onCreate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onCreateView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onPause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三个生命周期回调函数</a:t>
            </a:r>
            <a:endParaRPr lang="en-US" altLang="zh-CN" sz="2800" dirty="0" smtClean="0"/>
          </a:p>
          <a:p>
            <a:pPr lvl="2">
              <a:lnSpc>
                <a:spcPct val="90000"/>
              </a:lnSpc>
            </a:pPr>
            <a:r>
              <a:rPr lang="en-US" altLang="zh-CN" sz="2400" dirty="0" err="1" smtClean="0"/>
              <a:t>onCreate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函数是在</a:t>
            </a:r>
            <a:r>
              <a:rPr lang="en-US" altLang="zh-CN" sz="2400" dirty="0" smtClean="0"/>
              <a:t>Fragment</a:t>
            </a:r>
            <a:r>
              <a:rPr lang="zh-CN" altLang="en-US" sz="2400" dirty="0" smtClean="0"/>
              <a:t>创建时被调用，用来初始化</a:t>
            </a:r>
            <a:r>
              <a:rPr lang="en-US" altLang="zh-CN" sz="2400" dirty="0" smtClean="0"/>
              <a:t>Fragment</a:t>
            </a:r>
            <a:r>
              <a:rPr lang="zh-CN" altLang="en-US" sz="2400" dirty="0" smtClean="0"/>
              <a:t>中的必要组件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 err="1" smtClean="0"/>
              <a:t>onCreateView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函数是</a:t>
            </a:r>
            <a:r>
              <a:rPr lang="en-US" altLang="zh-CN" sz="2400" dirty="0" smtClean="0"/>
              <a:t>Fragment</a:t>
            </a:r>
            <a:r>
              <a:rPr lang="zh-CN" altLang="en-US" sz="2400" dirty="0" smtClean="0"/>
              <a:t>在用户界面上第一次绘制时被调用，并返回</a:t>
            </a:r>
            <a:r>
              <a:rPr lang="en-US" altLang="zh-CN" sz="2400" dirty="0" smtClean="0"/>
              <a:t>Fragment</a:t>
            </a:r>
            <a:r>
              <a:rPr lang="zh-CN" altLang="en-US" sz="2400" dirty="0" smtClean="0"/>
              <a:t>的根布局视图</a:t>
            </a:r>
            <a:endParaRPr lang="en-US" altLang="zh-CN" sz="2400" dirty="0" smtClean="0"/>
          </a:p>
          <a:p>
            <a:pPr lvl="2">
              <a:lnSpc>
                <a:spcPct val="90000"/>
              </a:lnSpc>
            </a:pPr>
            <a:r>
              <a:rPr lang="en-US" altLang="zh-CN" sz="2400" dirty="0" err="1" smtClean="0"/>
              <a:t>onPause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函数是在用户离开</a:t>
            </a:r>
            <a:r>
              <a:rPr lang="en-US" altLang="zh-CN" sz="2400" dirty="0" smtClean="0"/>
              <a:t>Fragment</a:t>
            </a:r>
            <a:r>
              <a:rPr lang="zh-CN" altLang="en-US" sz="2400" dirty="0" smtClean="0"/>
              <a:t>时被调用，用来保存</a:t>
            </a:r>
            <a:r>
              <a:rPr lang="en-US" altLang="zh-CN" sz="2400" dirty="0" smtClean="0"/>
              <a:t>Fragment</a:t>
            </a:r>
            <a:r>
              <a:rPr lang="zh-CN" altLang="en-US" sz="2400" dirty="0" smtClean="0"/>
              <a:t>中用户输入或修改的内容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800" dirty="0" smtClean="0"/>
              <a:t>如果仅通过</a:t>
            </a:r>
            <a:r>
              <a:rPr lang="en-US" altLang="zh-CN" sz="2800" dirty="0" smtClean="0"/>
              <a:t>Fragment</a:t>
            </a:r>
            <a:r>
              <a:rPr lang="zh-CN" altLang="en-US" sz="2800" dirty="0" smtClean="0"/>
              <a:t>显示元素，而不进行任何的数据保存和界面事件处理，则可仅实现</a:t>
            </a:r>
            <a:r>
              <a:rPr lang="en-US" altLang="zh-CN" sz="2800" dirty="0" err="1" smtClean="0"/>
              <a:t>onCreateView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7F027-8194-49B7-8471-68AA753400D8}" type="slidenum">
              <a:rPr lang="en-US" altLang="zh-CN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smtClean="0">
                <a:latin typeface="Arial" charset="0"/>
              </a:rPr>
              <a:t>5.5</a:t>
            </a:r>
            <a:r>
              <a:rPr lang="en-US" altLang="zh-CN" sz="3400" smtClean="0">
                <a:latin typeface="楷体_GB2312" pitchFamily="49" charset="-122"/>
              </a:rPr>
              <a:t> </a:t>
            </a:r>
            <a:r>
              <a:rPr lang="zh-CN" altLang="en-US" sz="3400" smtClean="0"/>
              <a:t>操作栏与</a:t>
            </a:r>
            <a:r>
              <a:rPr lang="en-US" altLang="zh-CN" sz="3400" smtClean="0"/>
              <a:t>Fragment</a:t>
            </a:r>
            <a:endParaRPr lang="zh-CN" altLang="en-US" sz="340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600200"/>
          </a:xfrm>
        </p:spPr>
        <p:txBody>
          <a:bodyPr/>
          <a:lstStyle/>
          <a:p>
            <a:r>
              <a:rPr lang="en-US" altLang="zh-CN" sz="3200" dirty="0" smtClean="0"/>
              <a:t>5.5.2 Fragment</a:t>
            </a:r>
          </a:p>
          <a:p>
            <a:pPr lvl="1"/>
            <a:r>
              <a:rPr lang="zh-CN" altLang="en-US" sz="2800" dirty="0"/>
              <a:t>练习</a:t>
            </a:r>
            <a:endParaRPr lang="zh-CN" altLang="en-US" sz="2800" dirty="0" smtClean="0"/>
          </a:p>
          <a:p>
            <a:pPr marL="671512" lvl="2" indent="0">
              <a:buNone/>
            </a:pPr>
            <a:r>
              <a:rPr lang="zh-CN" altLang="en-US" sz="2800" dirty="0" smtClean="0"/>
              <a:t>在一个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中同时加载两个</a:t>
            </a:r>
            <a:r>
              <a:rPr lang="en-US" altLang="zh-CN" sz="2800" dirty="0" smtClean="0"/>
              <a:t>Fragment</a:t>
            </a:r>
            <a:endParaRPr lang="zh-CN" altLang="en-U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20108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087D8-3465-433B-921E-8320C65D01F4}" type="slidenum">
              <a:rPr lang="en-US" altLang="zh-CN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400" dirty="0" smtClean="0">
                <a:latin typeface="Arial" charset="0"/>
              </a:rPr>
              <a:t>5.5</a:t>
            </a:r>
            <a:r>
              <a:rPr lang="en-US" altLang="zh-CN" sz="3400" dirty="0" smtClean="0">
                <a:latin typeface="楷体_GB2312" pitchFamily="49" charset="-122"/>
              </a:rPr>
              <a:t> </a:t>
            </a:r>
            <a:r>
              <a:rPr lang="zh-CN" altLang="en-US" sz="3400" dirty="0" smtClean="0"/>
              <a:t>操作栏与</a:t>
            </a:r>
            <a:r>
              <a:rPr lang="en-US" altLang="zh-CN" sz="3400" dirty="0" smtClean="0"/>
              <a:t>Fragment</a:t>
            </a:r>
            <a:endParaRPr lang="zh-CN" altLang="en-US" sz="3400" dirty="0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1981200"/>
          </a:xfrm>
        </p:spPr>
        <p:txBody>
          <a:bodyPr/>
          <a:lstStyle/>
          <a:p>
            <a:r>
              <a:rPr lang="en-US" altLang="zh-CN" sz="3200" dirty="0" smtClean="0"/>
              <a:t>5.5.2 Tab</a:t>
            </a:r>
            <a:r>
              <a:rPr lang="zh-CN" altLang="en-US" sz="3200" dirty="0" smtClean="0"/>
              <a:t>导航栏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TabHost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TabActivity</a:t>
            </a:r>
            <a:r>
              <a:rPr lang="zh-CN" altLang="en-US" dirty="0" smtClean="0"/>
              <a:t>可以实现</a:t>
            </a:r>
            <a:r>
              <a:rPr lang="en-US" altLang="zh-CN" dirty="0" smtClean="0"/>
              <a:t>Tab</a:t>
            </a:r>
            <a:r>
              <a:rPr lang="zh-CN" altLang="en-US" dirty="0" smtClean="0"/>
              <a:t>导航栏的功能，但是</a:t>
            </a:r>
            <a:r>
              <a:rPr lang="en-US" altLang="zh-CN" dirty="0" err="1" smtClean="0"/>
              <a:t>TabActivity</a:t>
            </a:r>
            <a:r>
              <a:rPr lang="zh-CN" altLang="en-US" dirty="0" smtClean="0"/>
              <a:t>已经过时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使用动态加载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的方式实现</a:t>
            </a:r>
            <a:r>
              <a:rPr lang="en-US" altLang="zh-CN" dirty="0" smtClean="0"/>
              <a:t>Tab</a:t>
            </a:r>
            <a:r>
              <a:rPr lang="zh-CN" altLang="en-US" dirty="0" smtClean="0"/>
              <a:t>导航栏。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50444"/>
            <a:ext cx="43719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550444"/>
            <a:ext cx="43529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D5F69-0080-4C18-AE76-79C5B1ADEA87}" type="slidenum">
              <a:rPr lang="en-US" altLang="zh-CN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dirty="0" smtClean="0">
                <a:latin typeface="Arial" charset="0"/>
              </a:rPr>
              <a:t>5.6 </a:t>
            </a:r>
            <a:r>
              <a:rPr lang="zh-CN" altLang="en-US" sz="3400" dirty="0" smtClean="0"/>
              <a:t>界面事件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352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800" dirty="0" smtClean="0"/>
              <a:t>       在</a:t>
            </a:r>
            <a:r>
              <a:rPr lang="en-US" altLang="zh-CN" sz="2800" dirty="0" smtClean="0"/>
              <a:t>MVC</a:t>
            </a:r>
            <a:r>
              <a:rPr lang="zh-CN" altLang="en-US" sz="2800" dirty="0" smtClean="0"/>
              <a:t>模型中，控制器根据界面事件（</a:t>
            </a:r>
            <a:r>
              <a:rPr lang="en-US" altLang="zh-CN" sz="2800" dirty="0" smtClean="0"/>
              <a:t>UI Event</a:t>
            </a:r>
            <a:r>
              <a:rPr lang="zh-CN" altLang="en-US" sz="2800" dirty="0" smtClean="0"/>
              <a:t>）类型不同，将事件传递给界面控件不同的事件处理函数。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按键事件（</a:t>
            </a:r>
            <a:r>
              <a:rPr lang="en-US" altLang="zh-CN" sz="2800" dirty="0" err="1" smtClean="0"/>
              <a:t>KeyEvent</a:t>
            </a:r>
            <a:r>
              <a:rPr lang="zh-CN" altLang="en-US" sz="2800" dirty="0" smtClean="0"/>
              <a:t>）将传递给</a:t>
            </a:r>
            <a:r>
              <a:rPr lang="en-US" altLang="zh-CN" sz="2800" dirty="0" err="1" smtClean="0"/>
              <a:t>onKey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函数进行处理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触摸事件（</a:t>
            </a:r>
            <a:r>
              <a:rPr lang="en-US" altLang="zh-CN" sz="2800" dirty="0" err="1" smtClean="0"/>
              <a:t>TouchEvent</a:t>
            </a:r>
            <a:r>
              <a:rPr lang="zh-CN" altLang="en-US" sz="2800" dirty="0" smtClean="0"/>
              <a:t>）将传递给</a:t>
            </a:r>
            <a:r>
              <a:rPr lang="en-US" altLang="zh-CN" sz="2800" dirty="0" err="1" smtClean="0"/>
              <a:t>onTouch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函数进行处理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943D74-46B7-46B1-93F7-071A89635634}" type="slidenum">
              <a:rPr lang="en-US" altLang="zh-CN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5.6 </a:t>
            </a:r>
            <a:r>
              <a:rPr lang="zh-CN" altLang="en-US" sz="3800" dirty="0" smtClean="0"/>
              <a:t>界面事件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352800"/>
          </a:xfrm>
        </p:spPr>
        <p:txBody>
          <a:bodyPr/>
          <a:lstStyle/>
          <a:p>
            <a:pPr marL="0" lvl="1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系统界面事件的传递和处理遵循一定的规则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800" dirty="0"/>
              <a:t>如果界面控件没有设置事件监听器，界面事件则会直接传递给界面控件的其他事件处理函数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800" dirty="0" smtClean="0"/>
              <a:t>如果界面控件设置了事件监听器，则事件将先传递给事件监听器，然后根据事件</a:t>
            </a:r>
            <a:r>
              <a:rPr lang="zh-CN" altLang="en-US" sz="2800" dirty="0"/>
              <a:t>监听器处理函数的返回值</a:t>
            </a:r>
            <a:r>
              <a:rPr lang="zh-CN" altLang="en-US" sz="2800" dirty="0" smtClean="0"/>
              <a:t>决定是否再传递</a:t>
            </a:r>
            <a:r>
              <a:rPr lang="zh-CN" altLang="en-US" sz="2800" dirty="0"/>
              <a:t>给其他事件处理</a:t>
            </a:r>
            <a:r>
              <a:rPr lang="zh-CN" altLang="en-US" sz="2800" dirty="0" smtClean="0"/>
              <a:t>函数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FCE86-DFA6-4D44-B439-DF25D56C77B6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Arial" charset="0"/>
              </a:rPr>
              <a:t>5.2</a:t>
            </a:r>
            <a:r>
              <a:rPr lang="zh-CN" altLang="en-US" sz="4000" dirty="0" smtClean="0">
                <a:latin typeface="楷体_GB2312" pitchFamily="49" charset="-122"/>
              </a:rPr>
              <a:t> 界面布局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4038600"/>
          </a:xfrm>
        </p:spPr>
        <p:txBody>
          <a:bodyPr/>
          <a:lstStyle/>
          <a:p>
            <a:r>
              <a:rPr lang="zh-CN" altLang="en-US" sz="3200" dirty="0" smtClean="0"/>
              <a:t>界面布局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界面布局（</a:t>
            </a:r>
            <a:r>
              <a:rPr lang="en-US" altLang="zh-CN" sz="2800" dirty="0" smtClean="0"/>
              <a:t>Layout</a:t>
            </a:r>
            <a:r>
              <a:rPr lang="zh-CN" altLang="en-US" sz="2800" dirty="0" smtClean="0"/>
              <a:t>）是用户界面结构的描述，定义了界面中所有的元素、结构和相互关系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声明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程序的界面布局有两种方法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使用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文件描述界面布局（推荐使用）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在程序运行时动态添加或修改界面布局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既可以独立使用任何一种声明界面布局的方式，也可以同时使用两种方式</a:t>
            </a:r>
          </a:p>
        </p:txBody>
      </p:sp>
    </p:spTree>
    <p:extLst>
      <p:ext uri="{BB962C8B-B14F-4D97-AF65-F5344CB8AC3E}">
        <p14:creationId xmlns:p14="http://schemas.microsoft.com/office/powerpoint/2010/main" val="31922843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DEFB12-8952-43DC-841D-FC41C325C68C}" type="slidenum">
              <a:rPr lang="en-US" altLang="zh-CN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5.6 </a:t>
            </a:r>
            <a:r>
              <a:rPr lang="zh-CN" altLang="en-US" sz="3800" dirty="0" smtClean="0"/>
              <a:t>界面事件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733800"/>
          </a:xfrm>
        </p:spPr>
        <p:txBody>
          <a:bodyPr/>
          <a:lstStyle/>
          <a:p>
            <a:pPr marL="0" lvl="1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系统界面事件的传递和处理遵循一定的规则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800" dirty="0" smtClean="0"/>
              <a:t>如果监听器处理函数的返回值为</a:t>
            </a:r>
            <a:r>
              <a:rPr lang="en-US" altLang="zh-CN" sz="2800" dirty="0" smtClean="0"/>
              <a:t>true</a:t>
            </a:r>
            <a:r>
              <a:rPr lang="zh-CN" altLang="en-US" sz="2800" dirty="0" smtClean="0"/>
              <a:t>，表示该事件已经完成处理过程，不需要其他处理函数参与处理过程，这样事件就不会再继续进行传递</a:t>
            </a:r>
          </a:p>
          <a:p>
            <a:pPr lvl="1">
              <a:defRPr/>
            </a:pPr>
            <a:r>
              <a:rPr lang="zh-CN" altLang="en-US" sz="2800" dirty="0" smtClean="0"/>
              <a:t>如果监听器处理函数的返回值为</a:t>
            </a:r>
            <a:r>
              <a:rPr lang="en-US" altLang="zh-CN" sz="2800" dirty="0" smtClean="0"/>
              <a:t>false</a:t>
            </a:r>
            <a:r>
              <a:rPr lang="zh-CN" altLang="en-US" sz="2800" dirty="0" smtClean="0"/>
              <a:t>，则表示该事件没有完成处理过程，或需要其他处理函数捕获到该事件，事件会被传递给其他的事件处理函数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7BC2E-31C8-4F21-AA99-1A15E94C1FB1}" type="slidenum">
              <a:rPr lang="en-US" altLang="zh-CN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5.6 </a:t>
            </a:r>
            <a:r>
              <a:rPr lang="zh-CN" altLang="en-US" sz="3800" dirty="0" smtClean="0"/>
              <a:t>界面事件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105400"/>
          </a:xfrm>
        </p:spPr>
        <p:txBody>
          <a:bodyPr/>
          <a:lstStyle/>
          <a:p>
            <a:r>
              <a:rPr lang="en-US" altLang="zh-CN" sz="3200" dirty="0" smtClean="0"/>
              <a:t>5.6.1 </a:t>
            </a:r>
            <a:r>
              <a:rPr lang="zh-CN" altLang="en-US" sz="3200" dirty="0" smtClean="0"/>
              <a:t>按键事件</a:t>
            </a:r>
          </a:p>
          <a:p>
            <a:pPr lvl="1"/>
            <a:r>
              <a:rPr lang="zh-CN" altLang="en-US" sz="2800" dirty="0" smtClean="0"/>
              <a:t>以</a:t>
            </a:r>
            <a:r>
              <a:rPr lang="en-US" altLang="zh-CN" sz="2800" dirty="0" err="1" smtClean="0"/>
              <a:t>EditText</a:t>
            </a:r>
            <a:r>
              <a:rPr lang="zh-CN" altLang="en-US" sz="2800" dirty="0" smtClean="0"/>
              <a:t>控件中的按键事件来说明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系统界面事件传递和处理过程，假设</a:t>
            </a:r>
            <a:r>
              <a:rPr lang="en-US" altLang="zh-CN" sz="2800" dirty="0" err="1" smtClean="0"/>
              <a:t>EditText</a:t>
            </a:r>
            <a:r>
              <a:rPr lang="zh-CN" altLang="en-US" sz="2800" dirty="0" smtClean="0"/>
              <a:t>控件已经设置了按键事件监听器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当用户按下键盘上的某个按键时，控制器将产生</a:t>
            </a:r>
            <a:r>
              <a:rPr lang="en-US" altLang="zh-CN" sz="2800" dirty="0" err="1" smtClean="0"/>
              <a:t>KeyEvent</a:t>
            </a:r>
            <a:r>
              <a:rPr lang="zh-CN" altLang="en-US" sz="2800" dirty="0" smtClean="0"/>
              <a:t>按键事件</a:t>
            </a:r>
            <a:endParaRPr lang="en-US" altLang="zh-CN" sz="2800" dirty="0" smtClean="0"/>
          </a:p>
          <a:p>
            <a:pPr lvl="2"/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系统会首先判断</a:t>
            </a:r>
            <a:r>
              <a:rPr lang="en-US" altLang="zh-CN" sz="2800" dirty="0" err="1" smtClean="0"/>
              <a:t>EditText</a:t>
            </a:r>
            <a:r>
              <a:rPr lang="zh-CN" altLang="en-US" sz="2800" dirty="0" smtClean="0"/>
              <a:t>控件是否设置了按键事件监听器</a:t>
            </a:r>
            <a:r>
              <a:rPr lang="zh-CN" altLang="en-US" sz="2800" dirty="0" smtClean="0"/>
              <a:t>，因为</a:t>
            </a:r>
            <a:r>
              <a:rPr lang="en-US" altLang="zh-CN" sz="2800" dirty="0" err="1" smtClean="0"/>
              <a:t>EditText</a:t>
            </a:r>
            <a:r>
              <a:rPr lang="zh-CN" altLang="en-US" sz="2800" dirty="0" smtClean="0"/>
              <a:t>控件已经设置按键事件监听器</a:t>
            </a:r>
            <a:r>
              <a:rPr lang="en-US" altLang="zh-CN" sz="2800" dirty="0" err="1" smtClean="0"/>
              <a:t>OnKeyListener</a:t>
            </a:r>
            <a:r>
              <a:rPr lang="zh-CN" altLang="en-US" sz="2800" dirty="0" smtClean="0"/>
              <a:t>，所以按键</a:t>
            </a:r>
            <a:r>
              <a:rPr lang="zh-CN" altLang="en-US" sz="2800" dirty="0" smtClean="0"/>
              <a:t>事件先传递到监听器的事件处理函数</a:t>
            </a:r>
            <a:r>
              <a:rPr lang="en-US" altLang="zh-CN" sz="2800" dirty="0" err="1" smtClean="0"/>
              <a:t>onKey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中，然后根据返回值决定是否继续传递事件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982DC-D43F-491B-B6C1-4A5F347AEA6A}" type="slidenum">
              <a:rPr lang="en-US" altLang="zh-CN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5.6 </a:t>
            </a:r>
            <a:r>
              <a:rPr lang="zh-CN" altLang="en-US" sz="3800" dirty="0" smtClean="0"/>
              <a:t>界面事件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01000" cy="3733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5.6.1 </a:t>
            </a:r>
            <a:r>
              <a:rPr lang="zh-CN" altLang="en-US" dirty="0" smtClean="0"/>
              <a:t>按键事件</a:t>
            </a:r>
          </a:p>
          <a:p>
            <a:pPr lvl="2">
              <a:defRPr/>
            </a:pPr>
            <a:r>
              <a:rPr lang="zh-CN" altLang="en-US" sz="2800" dirty="0" smtClean="0"/>
              <a:t>如果</a:t>
            </a:r>
            <a:r>
              <a:rPr lang="en-US" altLang="zh-CN" sz="2800" dirty="0" err="1" smtClean="0"/>
              <a:t>onKey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函数返回</a:t>
            </a:r>
            <a:r>
              <a:rPr lang="en-US" altLang="zh-CN" sz="2800" dirty="0" smtClean="0"/>
              <a:t>false</a:t>
            </a:r>
            <a:r>
              <a:rPr lang="zh-CN" altLang="en-US" sz="2800" dirty="0" smtClean="0"/>
              <a:t>，事件将继续传递，这样</a:t>
            </a:r>
            <a:r>
              <a:rPr lang="en-US" altLang="zh-CN" sz="2800" dirty="0" err="1" smtClean="0"/>
              <a:t>EditText</a:t>
            </a:r>
            <a:r>
              <a:rPr lang="zh-CN" altLang="en-US" sz="2800" dirty="0" smtClean="0"/>
              <a:t>控件就可以捕获到该事件，将按键的内容显示在</a:t>
            </a:r>
            <a:r>
              <a:rPr lang="en-US" altLang="zh-CN" sz="2800" dirty="0" err="1" smtClean="0"/>
              <a:t>EditText</a:t>
            </a:r>
            <a:r>
              <a:rPr lang="zh-CN" altLang="en-US" sz="2800" dirty="0" smtClean="0"/>
              <a:t>控件中</a:t>
            </a:r>
            <a:endParaRPr lang="en-US" altLang="zh-CN" sz="2800" dirty="0" smtClean="0"/>
          </a:p>
          <a:p>
            <a:pPr lvl="2">
              <a:defRPr/>
            </a:pPr>
            <a:r>
              <a:rPr lang="zh-CN" altLang="en-US" sz="2800" dirty="0" smtClean="0"/>
              <a:t>如果</a:t>
            </a:r>
            <a:r>
              <a:rPr lang="en-US" altLang="zh-CN" sz="2800" dirty="0" err="1" smtClean="0"/>
              <a:t>onKey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函数返回</a:t>
            </a:r>
            <a:r>
              <a:rPr lang="en-US" altLang="zh-CN" sz="2800" dirty="0" smtClean="0"/>
              <a:t>true</a:t>
            </a:r>
            <a:r>
              <a:rPr lang="zh-CN" altLang="en-US" sz="2800" dirty="0" smtClean="0"/>
              <a:t>，将阻止按键事件的继续传递，这样</a:t>
            </a:r>
            <a:r>
              <a:rPr lang="en-US" altLang="zh-CN" sz="2800" dirty="0" err="1" smtClean="0"/>
              <a:t>EditText</a:t>
            </a:r>
            <a:r>
              <a:rPr lang="zh-CN" altLang="en-US" sz="2800" dirty="0" smtClean="0"/>
              <a:t>控件就不能够捕获到按键事件，也就不能够将按键内容显示在</a:t>
            </a:r>
            <a:r>
              <a:rPr lang="en-US" altLang="zh-CN" sz="2800" dirty="0" err="1" smtClean="0"/>
              <a:t>EditText</a:t>
            </a:r>
            <a:r>
              <a:rPr lang="zh-CN" altLang="en-US" sz="2800" dirty="0" smtClean="0"/>
              <a:t>控件中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E58B3B-F1D0-4B7E-B83A-283D83DEDA88}" type="slidenum">
              <a:rPr lang="en-US" altLang="zh-CN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6553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5.6 </a:t>
            </a:r>
            <a:r>
              <a:rPr lang="zh-CN" altLang="en-US" sz="3800" dirty="0" smtClean="0"/>
              <a:t>界面事件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2057400"/>
          </a:xfrm>
        </p:spPr>
        <p:txBody>
          <a:bodyPr/>
          <a:lstStyle/>
          <a:p>
            <a:r>
              <a:rPr lang="en-US" altLang="zh-CN" sz="3200" dirty="0" smtClean="0"/>
              <a:t>5.6.1 </a:t>
            </a:r>
            <a:r>
              <a:rPr lang="zh-CN" altLang="en-US" sz="3200" dirty="0" smtClean="0"/>
              <a:t>按键事件</a:t>
            </a:r>
          </a:p>
          <a:p>
            <a:pPr lvl="1"/>
            <a:r>
              <a:rPr lang="zh-CN" altLang="en-US" sz="2800" dirty="0" smtClean="0"/>
              <a:t>为了</a:t>
            </a:r>
            <a:r>
              <a:rPr lang="zh-CN" altLang="en-US" sz="2800" dirty="0" smtClean="0"/>
              <a:t>处理控件的按键事件，先需要设置按键事件的监听器，并重载</a:t>
            </a:r>
            <a:r>
              <a:rPr lang="en-US" altLang="zh-CN" sz="2800" dirty="0" err="1" smtClean="0"/>
              <a:t>onKey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示例代码如下：</a:t>
            </a:r>
          </a:p>
          <a:p>
            <a:endParaRPr lang="zh-CN" altLang="en-US" sz="2600" dirty="0" smtClean="0"/>
          </a:p>
          <a:p>
            <a:endParaRPr lang="zh-CN" altLang="en-US" sz="2600" dirty="0" smtClean="0"/>
          </a:p>
        </p:txBody>
      </p:sp>
      <p:graphicFrame>
        <p:nvGraphicFramePr>
          <p:cNvPr id="480269" name="Group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5816061"/>
              </p:ext>
            </p:extLst>
          </p:nvPr>
        </p:nvGraphicFramePr>
        <p:xfrm>
          <a:off x="762000" y="3108960"/>
          <a:ext cx="7772400" cy="298704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1524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editText.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setOnKeyListener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(new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OnKeyListener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(){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@Override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public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boolean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onKey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(View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view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keyCode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KeyEvent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keyEvent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) {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//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过程代码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……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return true/false;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}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D3593-3054-4CE6-9F22-5342722477C0}" type="slidenum">
              <a:rPr lang="en-US" altLang="zh-CN"/>
              <a:pPr>
                <a:defRPr/>
              </a:pPr>
              <a:t>74</a:t>
            </a:fld>
            <a:endParaRPr lang="en-US" altLang="zh-CN" dirty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5.6 </a:t>
            </a:r>
            <a:r>
              <a:rPr lang="zh-CN" altLang="en-US" sz="3800" dirty="0" smtClean="0"/>
              <a:t>界面事件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772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200" dirty="0" smtClean="0"/>
              <a:t>5.6.1 </a:t>
            </a:r>
            <a:r>
              <a:rPr lang="zh-CN" altLang="en-US" sz="3200" dirty="0" smtClean="0"/>
              <a:t>按键事件</a:t>
            </a:r>
          </a:p>
          <a:p>
            <a:pPr lvl="1">
              <a:lnSpc>
                <a:spcPct val="85000"/>
              </a:lnSpc>
            </a:pPr>
            <a:r>
              <a:rPr lang="zh-CN" altLang="en-US" sz="2800" dirty="0" smtClean="0"/>
              <a:t>按键事件示例</a:t>
            </a:r>
          </a:p>
          <a:p>
            <a:pPr marL="0" lvl="2" indent="0">
              <a:lnSpc>
                <a:spcPct val="85000"/>
              </a:lnSpc>
              <a:buNone/>
            </a:pPr>
            <a:r>
              <a:rPr lang="en-US" altLang="zh-CN" sz="2800" dirty="0" smtClean="0"/>
              <a:t>       </a:t>
            </a:r>
            <a:r>
              <a:rPr lang="en-US" altLang="zh-CN" sz="2800" dirty="0" err="1" smtClean="0"/>
              <a:t>EditText</a:t>
            </a:r>
            <a:r>
              <a:rPr lang="zh-CN" altLang="en-US" sz="2800" dirty="0" smtClean="0"/>
              <a:t>控件用于输入字符，</a:t>
            </a:r>
            <a:r>
              <a:rPr lang="en-US" altLang="zh-CN" sz="2800" dirty="0" err="1" smtClean="0"/>
              <a:t>CheckBox</a:t>
            </a:r>
            <a:r>
              <a:rPr lang="zh-CN" altLang="en-US" sz="2800" dirty="0" smtClean="0"/>
              <a:t>控件用来控制</a:t>
            </a:r>
            <a:r>
              <a:rPr lang="en-US" altLang="zh-CN" sz="2800" dirty="0" err="1" smtClean="0"/>
              <a:t>onKey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函数的返回值，</a:t>
            </a:r>
            <a:r>
              <a:rPr lang="en-US" altLang="zh-CN" sz="2800" dirty="0" err="1" smtClean="0"/>
              <a:t>TextView</a:t>
            </a:r>
            <a:r>
              <a:rPr lang="zh-CN" altLang="en-US" sz="2800" dirty="0" smtClean="0"/>
              <a:t>控件用来显示按键事件的详细信息</a:t>
            </a:r>
            <a:endParaRPr lang="en-US" altLang="zh-CN" sz="2800" dirty="0" smtClean="0"/>
          </a:p>
          <a:p>
            <a:pPr marL="990600" lvl="3" indent="-276225">
              <a:lnSpc>
                <a:spcPct val="85000"/>
              </a:lnSpc>
            </a:pPr>
            <a:r>
              <a:rPr lang="zh-CN" altLang="en-US" sz="2800" dirty="0" smtClean="0"/>
              <a:t>按键动作</a:t>
            </a:r>
            <a:endParaRPr lang="en-US" altLang="zh-CN" sz="2800" dirty="0" smtClean="0"/>
          </a:p>
          <a:p>
            <a:pPr marL="990600" lvl="3" indent="-276225">
              <a:lnSpc>
                <a:spcPct val="85000"/>
              </a:lnSpc>
            </a:pPr>
            <a:r>
              <a:rPr lang="zh-CN" altLang="en-US" sz="2800" dirty="0" smtClean="0"/>
              <a:t>按键代码</a:t>
            </a:r>
            <a:endParaRPr lang="en-US" altLang="zh-CN" sz="2800" dirty="0" smtClean="0"/>
          </a:p>
          <a:p>
            <a:pPr marL="990600" lvl="3" indent="-276225">
              <a:lnSpc>
                <a:spcPct val="85000"/>
              </a:lnSpc>
            </a:pPr>
            <a:r>
              <a:rPr lang="zh-CN" altLang="en-US" sz="2800" dirty="0" smtClean="0"/>
              <a:t>按键字符</a:t>
            </a:r>
            <a:endParaRPr lang="en-US" altLang="zh-CN" sz="2800" dirty="0" smtClean="0"/>
          </a:p>
          <a:p>
            <a:pPr marL="990600" lvl="3" indent="-276225">
              <a:lnSpc>
                <a:spcPct val="85000"/>
              </a:lnSpc>
            </a:pPr>
            <a:r>
              <a:rPr lang="en-US" altLang="zh-CN" sz="2800" dirty="0" smtClean="0"/>
              <a:t>Unicode</a:t>
            </a:r>
            <a:r>
              <a:rPr lang="zh-CN" altLang="en-US" sz="2800" dirty="0" smtClean="0"/>
              <a:t>编码</a:t>
            </a:r>
            <a:endParaRPr lang="en-US" altLang="zh-CN" sz="2800" dirty="0" smtClean="0"/>
          </a:p>
          <a:p>
            <a:pPr marL="990600" lvl="3" indent="-276225">
              <a:lnSpc>
                <a:spcPct val="85000"/>
              </a:lnSpc>
            </a:pPr>
            <a:r>
              <a:rPr lang="zh-CN" altLang="en-US" sz="2800" dirty="0" smtClean="0"/>
              <a:t>重复次数</a:t>
            </a:r>
            <a:endParaRPr lang="en-US" altLang="zh-CN" sz="2800" dirty="0" smtClean="0"/>
          </a:p>
          <a:p>
            <a:pPr marL="990600" lvl="3" indent="-276225">
              <a:lnSpc>
                <a:spcPct val="85000"/>
              </a:lnSpc>
            </a:pPr>
            <a:r>
              <a:rPr lang="zh-CN" altLang="en-US" sz="2800" dirty="0" smtClean="0"/>
              <a:t>功能键状态</a:t>
            </a:r>
            <a:endParaRPr lang="en-US" altLang="zh-CN" sz="2800" dirty="0" smtClean="0"/>
          </a:p>
          <a:p>
            <a:pPr marL="990600" lvl="3" indent="-276225">
              <a:lnSpc>
                <a:spcPct val="85000"/>
              </a:lnSpc>
            </a:pPr>
            <a:r>
              <a:rPr lang="zh-CN" altLang="en-US" sz="2800" dirty="0" smtClean="0"/>
              <a:t>硬件编码</a:t>
            </a:r>
            <a:endParaRPr lang="en-US" altLang="zh-CN" sz="2800" dirty="0" smtClean="0"/>
          </a:p>
          <a:p>
            <a:pPr marL="990600" lvl="3" indent="-276225">
              <a:lnSpc>
                <a:spcPct val="85000"/>
              </a:lnSpc>
            </a:pPr>
            <a:r>
              <a:rPr lang="zh-CN" altLang="en-US" sz="2800" dirty="0" smtClean="0"/>
              <a:t>按键标志</a:t>
            </a:r>
          </a:p>
          <a:p>
            <a:pPr>
              <a:lnSpc>
                <a:spcPct val="80000"/>
              </a:lnSpc>
            </a:pPr>
            <a:endParaRPr lang="zh-CN" altLang="en-US" sz="21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76600"/>
            <a:ext cx="515249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4ADAD-66D3-4379-977B-919023D69896}" type="slidenum">
              <a:rPr lang="en-US" altLang="zh-CN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5.6 </a:t>
            </a:r>
            <a:r>
              <a:rPr lang="zh-CN" altLang="en-US" sz="3800" dirty="0" smtClean="0"/>
              <a:t>界面事件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4495800" cy="4191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5.6.1 </a:t>
            </a:r>
            <a:r>
              <a:rPr lang="zh-CN" altLang="en-US" dirty="0" smtClean="0"/>
              <a:t>按键事件</a:t>
            </a:r>
          </a:p>
          <a:p>
            <a:pPr lvl="1">
              <a:buClr>
                <a:srgbClr val="3B812F"/>
              </a:buClr>
              <a:defRPr/>
            </a:pP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indent="0">
              <a:buClr>
                <a:srgbClr val="CC9900"/>
              </a:buClr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   1</a:t>
            </a:r>
            <a:r>
              <a:rPr lang="zh-CN" altLang="en-US" sz="2800" dirty="0">
                <a:solidFill>
                  <a:srgbClr val="000000"/>
                </a:solidFill>
              </a:rPr>
              <a:t>、在</a:t>
            </a:r>
            <a:r>
              <a:rPr lang="en-US" altLang="zh-CN" sz="2800" dirty="0" smtClean="0">
                <a:solidFill>
                  <a:srgbClr val="000000"/>
                </a:solidFill>
              </a:rPr>
              <a:t>5.5.1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r>
              <a:rPr lang="zh-CN" altLang="en-US" sz="2800" dirty="0">
                <a:solidFill>
                  <a:srgbClr val="000000"/>
                </a:solidFill>
              </a:rPr>
              <a:t>基础上，</a:t>
            </a:r>
            <a:r>
              <a:rPr lang="zh-CN" altLang="zh-CN" sz="2800" dirty="0" smtClean="0"/>
              <a:t>添加</a:t>
            </a:r>
            <a:r>
              <a:rPr lang="zh-CN" altLang="zh-CN" sz="2800" dirty="0"/>
              <a:t>按键事件</a:t>
            </a:r>
            <a:r>
              <a:rPr lang="zh-CN" altLang="zh-CN" sz="2800" dirty="0" smtClean="0"/>
              <a:t>，</a:t>
            </a:r>
            <a:r>
              <a:rPr lang="zh-CN" altLang="en-US" sz="2800" dirty="0"/>
              <a:t>右</a:t>
            </a:r>
            <a:r>
              <a:rPr lang="zh-CN" altLang="zh-CN" sz="2800" dirty="0" smtClean="0"/>
              <a:t>图</a:t>
            </a:r>
            <a:r>
              <a:rPr lang="zh-CN" altLang="en-US" sz="2800" dirty="0" smtClean="0"/>
              <a:t>中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“身高”和“体重”中只能输入数字和字符“</a:t>
            </a:r>
            <a:r>
              <a:rPr lang="en-US" altLang="zh-CN" sz="2800" dirty="0"/>
              <a:t>.</a:t>
            </a:r>
            <a:r>
              <a:rPr lang="zh-CN" altLang="zh-CN" sz="2800" dirty="0"/>
              <a:t>”，无法输入其他字符，当输入其他字符要给出相应提示，可以利用</a:t>
            </a:r>
            <a:r>
              <a:rPr lang="en-US" altLang="zh-CN" sz="2800" dirty="0"/>
              <a:t>Toast</a:t>
            </a:r>
            <a:r>
              <a:rPr lang="zh-CN" altLang="zh-CN" sz="2800" dirty="0"/>
              <a:t>实现提示。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90600"/>
            <a:ext cx="3733800" cy="539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666D9-4C38-470B-9264-8586A928C0EB}" type="slidenum">
              <a:rPr lang="en-US" altLang="zh-CN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68611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5.6 </a:t>
            </a:r>
            <a:r>
              <a:rPr lang="zh-CN" altLang="en-US" sz="3800" dirty="0" smtClean="0"/>
              <a:t>界面事件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altLang="zh-CN" sz="3200" dirty="0" smtClean="0"/>
              <a:t>5.6.2 </a:t>
            </a:r>
            <a:r>
              <a:rPr lang="zh-CN" altLang="en-US" sz="3200" dirty="0" smtClean="0"/>
              <a:t>触摸事件</a:t>
            </a:r>
          </a:p>
          <a:p>
            <a:pPr lvl="1"/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界面框架支持对触摸事件的监听，并能够将触摸事件的详细信息传递给处理函数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需要设置触摸事件的监听器，并重载</a:t>
            </a:r>
            <a:r>
              <a:rPr lang="en-US" altLang="zh-CN" sz="2800" dirty="0" err="1" smtClean="0"/>
              <a:t>onTouch</a:t>
            </a:r>
            <a:r>
              <a:rPr lang="en-US" altLang="zh-CN" sz="2800" dirty="0" smtClean="0"/>
              <a:t> ()</a:t>
            </a:r>
            <a:r>
              <a:rPr lang="zh-CN" altLang="en-US" sz="2800" dirty="0" smtClean="0"/>
              <a:t>函数</a:t>
            </a:r>
          </a:p>
          <a:p>
            <a:pPr lvl="1"/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 smtClean="0"/>
          </a:p>
        </p:txBody>
      </p:sp>
      <p:graphicFrame>
        <p:nvGraphicFramePr>
          <p:cNvPr id="489486" name="Group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5835883"/>
              </p:ext>
            </p:extLst>
          </p:nvPr>
        </p:nvGraphicFramePr>
        <p:xfrm>
          <a:off x="533400" y="3672840"/>
          <a:ext cx="8229600" cy="219456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14636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touchView.setOnTouchListener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(new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View.OnTouchListener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(){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@Override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public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boolean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onTouch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(View v,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MotionEvent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event) {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//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过程代码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……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	return true/false;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	}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5E8E4-5E7D-4B7F-A815-37300E5B911B}" type="slidenum">
              <a:rPr lang="en-US" altLang="zh-CN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5.6 </a:t>
            </a:r>
            <a:r>
              <a:rPr lang="zh-CN" altLang="en-US" sz="3800" dirty="0" smtClean="0"/>
              <a:t>界面事件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648200"/>
          </a:xfrm>
        </p:spPr>
        <p:txBody>
          <a:bodyPr/>
          <a:lstStyle/>
          <a:p>
            <a:r>
              <a:rPr lang="en-US" altLang="zh-CN" sz="3200" dirty="0" smtClean="0"/>
              <a:t>5.6.2 </a:t>
            </a:r>
            <a:r>
              <a:rPr lang="zh-CN" altLang="en-US" sz="3200" dirty="0" smtClean="0"/>
              <a:t>触摸事件</a:t>
            </a:r>
          </a:p>
          <a:p>
            <a:pPr lvl="1"/>
            <a:r>
              <a:rPr lang="zh-CN" altLang="en-US" sz="2800" dirty="0" smtClean="0"/>
              <a:t>当手指接触到触摸屏、在触摸屏上移动</a:t>
            </a:r>
            <a:r>
              <a:rPr lang="zh-CN" altLang="en-US" sz="2800" dirty="0"/>
              <a:t>和</a:t>
            </a:r>
            <a:r>
              <a:rPr lang="zh-CN" altLang="en-US" sz="2800" dirty="0" smtClean="0"/>
              <a:t>离开触摸屏时，分别会引发</a:t>
            </a:r>
            <a:r>
              <a:rPr lang="en-US" altLang="zh-CN" sz="2800" dirty="0" smtClean="0"/>
              <a:t>ACTION_DOWN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ACTION_MOVE</a:t>
            </a:r>
            <a:r>
              <a:rPr lang="zh-CN" altLang="en-US" sz="2800" dirty="0" smtClean="0"/>
              <a:t>和</a:t>
            </a:r>
            <a:r>
              <a:rPr lang="en-US" altLang="zh-CN" sz="2800" dirty="0"/>
              <a:t>ACTION_UP</a:t>
            </a:r>
            <a:r>
              <a:rPr lang="zh-CN" altLang="en-US" sz="2800" dirty="0" smtClean="0"/>
              <a:t>触摸事件，而无论是哪种触摸事件，都会调用</a:t>
            </a:r>
            <a:r>
              <a:rPr lang="en-US" altLang="zh-CN" sz="2800" dirty="0" err="1" smtClean="0"/>
              <a:t>onTouch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函数进行处理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事件类型包含在</a:t>
            </a:r>
            <a:r>
              <a:rPr lang="en-US" altLang="zh-CN" sz="2800" dirty="0" err="1" smtClean="0"/>
              <a:t>onTouch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函数的</a:t>
            </a:r>
            <a:r>
              <a:rPr lang="en-US" altLang="zh-CN" sz="2800" dirty="0" err="1" smtClean="0"/>
              <a:t>MotionEvent</a:t>
            </a:r>
            <a:r>
              <a:rPr lang="zh-CN" altLang="en-US" sz="2800" dirty="0" smtClean="0"/>
              <a:t>参数中，可以通过</a:t>
            </a:r>
            <a:r>
              <a:rPr lang="en-US" altLang="zh-CN" sz="2800" dirty="0" err="1" smtClean="0"/>
              <a:t>getAction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函数获取到触摸事件的类型，然后根据触摸事件的不同类型进行不同的处理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21453-CD2F-43D1-B556-4572EE7D5514}" type="slidenum">
              <a:rPr lang="en-US" altLang="zh-CN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5.6 </a:t>
            </a:r>
            <a:r>
              <a:rPr lang="zh-CN" altLang="en-US" sz="3800" dirty="0" smtClean="0"/>
              <a:t>界面事件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 smtClean="0"/>
              <a:t>5.6.2 </a:t>
            </a:r>
            <a:r>
              <a:rPr lang="zh-CN" altLang="en-US" sz="3200" dirty="0" smtClean="0"/>
              <a:t>触摸事件</a:t>
            </a:r>
          </a:p>
          <a:p>
            <a:pPr marL="344487" lvl="1" indent="0">
              <a:lnSpc>
                <a:spcPct val="90000"/>
              </a:lnSpc>
              <a:buNone/>
            </a:pPr>
            <a:r>
              <a:rPr lang="en-US" altLang="zh-CN" sz="2800" dirty="0" smtClean="0"/>
              <a:t>       </a:t>
            </a:r>
            <a:r>
              <a:rPr lang="en-US" altLang="zh-CN" sz="2800" dirty="0" err="1" smtClean="0"/>
              <a:t>MotionEvent</a:t>
            </a:r>
            <a:r>
              <a:rPr lang="zh-CN" altLang="en-US" sz="2800" dirty="0" smtClean="0"/>
              <a:t>参数中不仅有触摸事件的类型信息，还有触点的坐标</a:t>
            </a:r>
            <a:r>
              <a:rPr lang="zh-CN" altLang="en-US" sz="2800" dirty="0"/>
              <a:t>信息，触点</a:t>
            </a:r>
            <a:r>
              <a:rPr lang="zh-CN" altLang="en-US" sz="2800" dirty="0" smtClean="0"/>
              <a:t>压力，</a:t>
            </a:r>
            <a:r>
              <a:rPr lang="zh-CN" altLang="en-US" sz="2800" dirty="0"/>
              <a:t>触点</a:t>
            </a:r>
            <a:r>
              <a:rPr lang="zh-CN" altLang="en-US" sz="2800" dirty="0" smtClean="0"/>
              <a:t>尺寸，历史信息等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 err="1" smtClean="0"/>
              <a:t>getX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getY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函数可以获取触点相对于父界面元素的坐标信息，</a:t>
            </a:r>
            <a:r>
              <a:rPr lang="en-US" altLang="zh-CN" sz="2800" dirty="0" err="1"/>
              <a:t>getRawX</a:t>
            </a:r>
            <a:r>
              <a:rPr lang="en-US" altLang="zh-CN" sz="2800" dirty="0"/>
              <a:t>()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getRawY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函数可以</a:t>
            </a:r>
            <a:r>
              <a:rPr lang="zh-CN" altLang="en-US" sz="2800" dirty="0"/>
              <a:t>获取</a:t>
            </a:r>
            <a:r>
              <a:rPr lang="zh-CN" altLang="en-US" sz="2800" dirty="0" smtClean="0"/>
              <a:t>触点的绝对坐标信息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 err="1"/>
              <a:t>getPressure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函数可以获取触点压力（</a:t>
            </a:r>
            <a:r>
              <a:rPr lang="en-US" altLang="zh-CN" sz="2800" dirty="0" smtClean="0"/>
              <a:t>0</a:t>
            </a:r>
            <a:r>
              <a:rPr lang="zh-CN" altLang="en-US" sz="2800" dirty="0"/>
              <a:t>和</a:t>
            </a:r>
            <a:r>
              <a:rPr lang="en-US" altLang="zh-CN" sz="2800" dirty="0"/>
              <a:t>1</a:t>
            </a:r>
            <a:r>
              <a:rPr lang="zh-CN" altLang="en-US" sz="2800" dirty="0"/>
              <a:t>之间的</a:t>
            </a:r>
            <a:r>
              <a:rPr lang="zh-CN" altLang="en-US" sz="2800" dirty="0" smtClean="0"/>
              <a:t>浮点数），表示用户对触摸屏施加压力的大小，接近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表示压力较小，接近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表示压力较大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 err="1"/>
              <a:t>getSize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函数可以获取触点</a:t>
            </a:r>
            <a:r>
              <a:rPr lang="zh-CN" altLang="en-US" sz="2800" dirty="0"/>
              <a:t>尺寸（</a:t>
            </a:r>
            <a:r>
              <a:rPr lang="en-US" altLang="zh-CN" sz="2800" dirty="0"/>
              <a:t>0</a:t>
            </a:r>
            <a:r>
              <a:rPr lang="zh-CN" altLang="en-US" sz="2800" dirty="0"/>
              <a:t>和</a:t>
            </a:r>
            <a:r>
              <a:rPr lang="en-US" altLang="zh-CN" sz="2800" dirty="0"/>
              <a:t>1</a:t>
            </a:r>
            <a:r>
              <a:rPr lang="zh-CN" altLang="en-US" sz="2800" dirty="0"/>
              <a:t>之间的浮点数），</a:t>
            </a:r>
            <a:r>
              <a:rPr lang="zh-CN" altLang="en-US" sz="2800" dirty="0" smtClean="0"/>
              <a:t>是指用户接触触摸屏的接触点大小，接近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表示尺寸较小，接近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表示尺寸较大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9D190-32C2-460B-ADCD-260132C5154F}" type="slidenum">
              <a:rPr lang="en-US" altLang="zh-CN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5.6 </a:t>
            </a:r>
            <a:r>
              <a:rPr lang="zh-CN" altLang="en-US" sz="3800" dirty="0" smtClean="0"/>
              <a:t>界面事件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343400"/>
          </a:xfrm>
        </p:spPr>
        <p:txBody>
          <a:bodyPr/>
          <a:lstStyle/>
          <a:p>
            <a:r>
              <a:rPr lang="en-US" altLang="zh-CN" sz="3200" dirty="0" smtClean="0"/>
              <a:t>5.6.2 </a:t>
            </a:r>
            <a:r>
              <a:rPr lang="zh-CN" altLang="en-US" sz="3200" dirty="0" smtClean="0"/>
              <a:t>触摸事件</a:t>
            </a:r>
          </a:p>
          <a:p>
            <a:pPr lvl="1"/>
            <a:r>
              <a:rPr lang="zh-CN" altLang="en-US" sz="2800" dirty="0" smtClean="0"/>
              <a:t>一般情况下，如果用户将手指放在触摸屏上，但不移动，然后抬起手指，应先后产生</a:t>
            </a:r>
            <a:r>
              <a:rPr lang="en-US" altLang="zh-CN" sz="2800" dirty="0" smtClean="0"/>
              <a:t>ACTION_DOWN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ACTION_UP</a:t>
            </a:r>
            <a:r>
              <a:rPr lang="zh-CN" altLang="en-US" sz="2800" dirty="0" smtClean="0"/>
              <a:t>两个触摸事件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但如果用户在屏幕上移动手指，然后再抬起手指，则会产生这样的事件序列：</a:t>
            </a:r>
            <a:r>
              <a:rPr lang="en-US" altLang="zh-CN" sz="2800" dirty="0" smtClean="0"/>
              <a:t>ACTION_DOWN </a:t>
            </a:r>
            <a:r>
              <a:rPr lang="zh-CN" altLang="zh-CN" sz="2800" dirty="0" smtClean="0"/>
              <a:t>→ </a:t>
            </a:r>
            <a:r>
              <a:rPr lang="en-US" altLang="zh-CN" sz="2800" dirty="0" smtClean="0"/>
              <a:t>ACTION_MOVE </a:t>
            </a:r>
            <a:r>
              <a:rPr lang="zh-CN" altLang="zh-CN" sz="2800" dirty="0" smtClean="0"/>
              <a:t>→ </a:t>
            </a:r>
            <a:r>
              <a:rPr lang="en-US" altLang="zh-CN" sz="2800" dirty="0" smtClean="0"/>
              <a:t>ACTION_MOVE </a:t>
            </a:r>
            <a:r>
              <a:rPr lang="zh-CN" altLang="zh-CN" sz="2800" dirty="0" smtClean="0"/>
              <a:t>→ </a:t>
            </a:r>
            <a:r>
              <a:rPr lang="en-US" altLang="zh-CN" sz="2800" dirty="0" smtClean="0"/>
              <a:t>ACTION_MOVE </a:t>
            </a:r>
            <a:r>
              <a:rPr lang="zh-CN" altLang="zh-CN" sz="2800" dirty="0" smtClean="0"/>
              <a:t>→ </a:t>
            </a:r>
            <a:r>
              <a:rPr lang="en-US" altLang="zh-CN" sz="2800" dirty="0" smtClean="0"/>
              <a:t>……</a:t>
            </a:r>
            <a:r>
              <a:rPr lang="zh-CN" altLang="zh-CN" sz="2800" dirty="0" smtClean="0"/>
              <a:t>→ </a:t>
            </a:r>
            <a:r>
              <a:rPr lang="en-US" altLang="zh-CN" sz="2800" dirty="0" smtClean="0"/>
              <a:t>ACTION_UP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D7400-B3EE-4874-B779-057E9B9A1995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Arial" charset="0"/>
              </a:rPr>
              <a:t>5.2</a:t>
            </a:r>
            <a:r>
              <a:rPr lang="zh-CN" altLang="en-US" sz="4000" dirty="0" smtClean="0">
                <a:latin typeface="楷体_GB2312" pitchFamily="49" charset="-122"/>
              </a:rPr>
              <a:t> 界面布局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924800" cy="2971800"/>
          </a:xfrm>
        </p:spPr>
        <p:txBody>
          <a:bodyPr/>
          <a:lstStyle/>
          <a:p>
            <a:r>
              <a:rPr lang="zh-CN" altLang="en-US" sz="3200" dirty="0" smtClean="0"/>
              <a:t>界面布局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使用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文件声明界面布局的优势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将程序的表现层和控制层分离，修改用户界面时，无需更改程序的源代码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可通过“可视化编辑器”直接查看用户界面，有利于加快界面设计的过程</a:t>
            </a:r>
          </a:p>
        </p:txBody>
      </p:sp>
    </p:spTree>
    <p:extLst>
      <p:ext uri="{BB962C8B-B14F-4D97-AF65-F5344CB8AC3E}">
        <p14:creationId xmlns:p14="http://schemas.microsoft.com/office/powerpoint/2010/main" val="2322956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A6322-58F2-4091-A57B-98EF452AD017}" type="slidenum">
              <a:rPr lang="en-US" altLang="zh-CN"/>
              <a:pPr>
                <a:defRPr/>
              </a:pPr>
              <a:t>80</a:t>
            </a:fld>
            <a:endParaRPr lang="en-US" altLang="zh-CN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5.6 </a:t>
            </a:r>
            <a:r>
              <a:rPr lang="zh-CN" altLang="en-US" sz="3800" dirty="0" smtClean="0"/>
              <a:t>界面事件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r>
              <a:rPr lang="en-US" altLang="zh-CN" sz="3200" dirty="0" smtClean="0"/>
              <a:t>5.6.2 </a:t>
            </a:r>
            <a:r>
              <a:rPr lang="zh-CN" altLang="en-US" sz="3200" dirty="0" smtClean="0"/>
              <a:t>触摸事件</a:t>
            </a:r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/>
              <a:t>Android</a:t>
            </a:r>
            <a:r>
              <a:rPr lang="zh-CN" altLang="en-US" sz="2400" dirty="0"/>
              <a:t>界面框架不能产生足够多的触摸事件，则应用程序就不能够很精确的描绘触摸屏上的触摸轨迹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如果</a:t>
            </a:r>
            <a:r>
              <a:rPr lang="en-US" altLang="zh-CN" sz="2400" dirty="0"/>
              <a:t>Android</a:t>
            </a:r>
            <a:r>
              <a:rPr lang="zh-CN" altLang="en-US" sz="2400" dirty="0"/>
              <a:t>界面框架产生了过多的触摸事件，虽然能够满足精度的要求，但却降低了应用程序效率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Android</a:t>
            </a:r>
            <a:r>
              <a:rPr lang="zh-CN" altLang="en-US" sz="2400" dirty="0" smtClean="0"/>
              <a:t>界面框架使用了“打包”的解决方法。在触点移动速度较快时会产生大量的数据，每经过一定的时间间隔便会产生一个</a:t>
            </a:r>
            <a:r>
              <a:rPr lang="en-US" altLang="zh-CN" sz="2400" dirty="0" smtClean="0"/>
              <a:t>ACTION_MOVE</a:t>
            </a:r>
            <a:r>
              <a:rPr lang="zh-CN" altLang="en-US" sz="2400" dirty="0" smtClean="0"/>
              <a:t>事件，在这个事件中，除了有当前触点的相关信息外，还包含这段时间间隔内触点轨迹的历史数据信息，这样既能够保持精度，又不至于产生过多的触摸事件。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F9C3C4-F15C-4CC4-BC28-8FF475EB208D}" type="slidenum">
              <a:rPr lang="en-US" altLang="zh-CN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>
                <a:latin typeface="Arial" charset="0"/>
              </a:rPr>
              <a:t>5.6 </a:t>
            </a:r>
            <a:r>
              <a:rPr lang="zh-CN" altLang="en-US" sz="3800" dirty="0" smtClean="0"/>
              <a:t>界面事件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243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200" dirty="0" smtClean="0"/>
              <a:t>5.6.2 </a:t>
            </a:r>
            <a:r>
              <a:rPr lang="zh-CN" altLang="en-US" sz="3200" dirty="0" smtClean="0"/>
              <a:t>触摸事件</a:t>
            </a:r>
          </a:p>
          <a:p>
            <a:pPr lvl="1">
              <a:lnSpc>
                <a:spcPct val="80000"/>
              </a:lnSpc>
            </a:pPr>
            <a:r>
              <a:rPr lang="zh-CN" altLang="en-US" sz="2800" dirty="0" smtClean="0"/>
              <a:t>触摸事件示例</a:t>
            </a:r>
            <a:endParaRPr lang="en-US" altLang="zh-CN" sz="2800" dirty="0" smtClean="0"/>
          </a:p>
          <a:p>
            <a:pPr marL="0" lvl="2" indent="0">
              <a:buNone/>
            </a:pPr>
            <a:r>
              <a:rPr lang="zh-CN" altLang="en-US" sz="2800" dirty="0" smtClean="0"/>
              <a:t>       浅蓝色部分是触摸区域，可以使用鼠标模拟触摸手机屏幕，下方是显示区域，用来显示触摸事件的相关信息</a:t>
            </a:r>
            <a:endParaRPr lang="zh-CN" altLang="en-US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4038600" cy="345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1B57C-7DD4-4DDF-B99A-D2A4CEE372CE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Arial" charset="0"/>
              </a:rPr>
              <a:t>5.2</a:t>
            </a:r>
            <a:r>
              <a:rPr lang="zh-CN" altLang="en-US" sz="4000" dirty="0" smtClean="0">
                <a:latin typeface="楷体_GB2312" pitchFamily="49" charset="-122"/>
              </a:rPr>
              <a:t> 界面布局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267200"/>
          </a:xfrm>
        </p:spPr>
        <p:txBody>
          <a:bodyPr/>
          <a:lstStyle/>
          <a:p>
            <a:r>
              <a:rPr lang="zh-CN" altLang="en-US" sz="3200" dirty="0" smtClean="0"/>
              <a:t>常用的界面布局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线性布局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框架布局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绝对布局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相对布局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表格</a:t>
            </a:r>
            <a:r>
              <a:rPr lang="zh-CN" altLang="en-US" sz="2800" dirty="0"/>
              <a:t>布局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网格布局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约束布局</a:t>
            </a:r>
            <a:endParaRPr lang="en-US" altLang="zh-CN" sz="2800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10526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339850" marR="0" indent="-3159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339850" marR="0" indent="-3159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26305</TotalTime>
  <Words>4394</Words>
  <Application>Microsoft Office PowerPoint</Application>
  <PresentationFormat>全屏显示(4:3)</PresentationFormat>
  <Paragraphs>556</Paragraphs>
  <Slides>81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2" baseType="lpstr">
      <vt:lpstr>Edge</vt:lpstr>
      <vt:lpstr>第5章  Android用户界面</vt:lpstr>
      <vt:lpstr>5.1 用户界面基础</vt:lpstr>
      <vt:lpstr>5.1 用户界面基础</vt:lpstr>
      <vt:lpstr>5.1 用户界面基础</vt:lpstr>
      <vt:lpstr>5.1 用户界面基础</vt:lpstr>
      <vt:lpstr>5.1 用户界面基础</vt:lpstr>
      <vt:lpstr>5.2 界面布局</vt:lpstr>
      <vt:lpstr>5.2 界面布局</vt:lpstr>
      <vt:lpstr>5.2 界面布局</vt:lpstr>
      <vt:lpstr>5.2 界面布局</vt:lpstr>
      <vt:lpstr>5.2 界面布局</vt:lpstr>
      <vt:lpstr>5.2 界面布局</vt:lpstr>
      <vt:lpstr>5.2 界面布局</vt:lpstr>
      <vt:lpstr>5.2 界面布局</vt:lpstr>
      <vt:lpstr>5.2 界面布局</vt:lpstr>
      <vt:lpstr>5.2 界面布局</vt:lpstr>
      <vt:lpstr>5.2 界面布局</vt:lpstr>
      <vt:lpstr>5.2 界面布局</vt:lpstr>
      <vt:lpstr>5.2 界面布局</vt:lpstr>
      <vt:lpstr>5.2 界面布局</vt:lpstr>
      <vt:lpstr>5.2 界面布局</vt:lpstr>
      <vt:lpstr>5.2 界面布局</vt:lpstr>
      <vt:lpstr>5.3 界面控件</vt:lpstr>
      <vt:lpstr>5.3 界面控件</vt:lpstr>
      <vt:lpstr>5.3 界面控件</vt:lpstr>
      <vt:lpstr>5.3 界面控件</vt:lpstr>
      <vt:lpstr>5.3 界面控件</vt:lpstr>
      <vt:lpstr>5.3 界面控件</vt:lpstr>
      <vt:lpstr>5.3 界面控件</vt:lpstr>
      <vt:lpstr>5.3 界面控件</vt:lpstr>
      <vt:lpstr>5.3 界面控件</vt:lpstr>
      <vt:lpstr>5.3 界面控件</vt:lpstr>
      <vt:lpstr>5.3 界面控件</vt:lpstr>
      <vt:lpstr>5.3 界面控件</vt:lpstr>
      <vt:lpstr>5.3 界面控件</vt:lpstr>
      <vt:lpstr>5.3 界面控件</vt:lpstr>
      <vt:lpstr>5.3 界面控件</vt:lpstr>
      <vt:lpstr>5.3 界面控件</vt:lpstr>
      <vt:lpstr>5.3 界面控件</vt:lpstr>
      <vt:lpstr>5.3 界面控件</vt:lpstr>
      <vt:lpstr>5.3 界面控件</vt:lpstr>
      <vt:lpstr>5.4 菜单</vt:lpstr>
      <vt:lpstr>5.4 菜单</vt:lpstr>
      <vt:lpstr>5.4 菜单</vt:lpstr>
      <vt:lpstr>5.4 菜单</vt:lpstr>
      <vt:lpstr>5.4 菜单</vt:lpstr>
      <vt:lpstr>5.4 菜单</vt:lpstr>
      <vt:lpstr>5.4 菜单</vt:lpstr>
      <vt:lpstr>5.4 菜单</vt:lpstr>
      <vt:lpstr>5.4 菜单</vt:lpstr>
      <vt:lpstr>5.4 菜单</vt:lpstr>
      <vt:lpstr>5.4 菜单</vt:lpstr>
      <vt:lpstr>5.4 菜单</vt:lpstr>
      <vt:lpstr>5.4 菜单</vt:lpstr>
      <vt:lpstr>5.4 菜单</vt:lpstr>
      <vt:lpstr>5.5 操作栏与Fragment</vt:lpstr>
      <vt:lpstr>5.5 操作栏与Fragment</vt:lpstr>
      <vt:lpstr>5.5 操作栏与Fragment</vt:lpstr>
      <vt:lpstr>5.5 操作栏与Fragment</vt:lpstr>
      <vt:lpstr>5.5 操作栏与Fragment</vt:lpstr>
      <vt:lpstr>5.5 操作栏与Fragment</vt:lpstr>
      <vt:lpstr>5.5 操作栏与Fragment</vt:lpstr>
      <vt:lpstr>5.5 操作栏与Fragment</vt:lpstr>
      <vt:lpstr>5.5 操作栏与Fragment</vt:lpstr>
      <vt:lpstr>5.5 操作栏与Fragment</vt:lpstr>
      <vt:lpstr>5.5 操作栏与Fragment</vt:lpstr>
      <vt:lpstr>5.5 操作栏与Fragment</vt:lpstr>
      <vt:lpstr>5.6 界面事件</vt:lpstr>
      <vt:lpstr>5.6 界面事件</vt:lpstr>
      <vt:lpstr>5.6 界面事件</vt:lpstr>
      <vt:lpstr>5.6 界面事件</vt:lpstr>
      <vt:lpstr>5.6 界面事件</vt:lpstr>
      <vt:lpstr>5.6 界面事件</vt:lpstr>
      <vt:lpstr>5.6 界面事件</vt:lpstr>
      <vt:lpstr>5.6 界面事件</vt:lpstr>
      <vt:lpstr>5.6 界面事件</vt:lpstr>
      <vt:lpstr>5.6 界面事件</vt:lpstr>
      <vt:lpstr>5.6 界面事件</vt:lpstr>
      <vt:lpstr>5.6 界面事件</vt:lpstr>
      <vt:lpstr>5.6 界面事件</vt:lpstr>
      <vt:lpstr>5.6 界面事件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gjs</cp:lastModifiedBy>
  <cp:revision>1586</cp:revision>
  <cp:lastPrinted>1601-01-01T00:00:00Z</cp:lastPrinted>
  <dcterms:created xsi:type="dcterms:W3CDTF">1601-01-01T00:00:00Z</dcterms:created>
  <dcterms:modified xsi:type="dcterms:W3CDTF">2018-10-14T08:53:42Z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