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45"/>
  </p:notesMasterIdLst>
  <p:handoutMasterIdLst>
    <p:handoutMasterId r:id="rId46"/>
  </p:handoutMasterIdLst>
  <p:sldIdLst>
    <p:sldId id="256" r:id="rId2"/>
    <p:sldId id="715" r:id="rId3"/>
    <p:sldId id="714" r:id="rId4"/>
    <p:sldId id="713" r:id="rId5"/>
    <p:sldId id="712" r:id="rId6"/>
    <p:sldId id="745" r:id="rId7"/>
    <p:sldId id="741" r:id="rId8"/>
    <p:sldId id="762" r:id="rId9"/>
    <p:sldId id="743" r:id="rId10"/>
    <p:sldId id="742" r:id="rId11"/>
    <p:sldId id="769" r:id="rId12"/>
    <p:sldId id="764" r:id="rId13"/>
    <p:sldId id="768" r:id="rId14"/>
    <p:sldId id="770" r:id="rId15"/>
    <p:sldId id="736" r:id="rId16"/>
    <p:sldId id="735" r:id="rId17"/>
    <p:sldId id="734" r:id="rId18"/>
    <p:sldId id="733" r:id="rId19"/>
    <p:sldId id="732" r:id="rId20"/>
    <p:sldId id="730" r:id="rId21"/>
    <p:sldId id="754" r:id="rId22"/>
    <p:sldId id="751" r:id="rId23"/>
    <p:sldId id="749" r:id="rId24"/>
    <p:sldId id="765" r:id="rId25"/>
    <p:sldId id="771" r:id="rId26"/>
    <p:sldId id="772" r:id="rId27"/>
    <p:sldId id="773" r:id="rId28"/>
    <p:sldId id="774" r:id="rId29"/>
    <p:sldId id="716" r:id="rId30"/>
    <p:sldId id="704" r:id="rId31"/>
    <p:sldId id="719" r:id="rId32"/>
    <p:sldId id="720" r:id="rId33"/>
    <p:sldId id="722" r:id="rId34"/>
    <p:sldId id="724" r:id="rId35"/>
    <p:sldId id="763" r:id="rId36"/>
    <p:sldId id="766" r:id="rId37"/>
    <p:sldId id="702" r:id="rId38"/>
    <p:sldId id="767" r:id="rId39"/>
    <p:sldId id="711" r:id="rId40"/>
    <p:sldId id="710" r:id="rId41"/>
    <p:sldId id="709" r:id="rId42"/>
    <p:sldId id="779" r:id="rId43"/>
    <p:sldId id="780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6522" autoAdjust="0"/>
  </p:normalViewPr>
  <p:slideViewPr>
    <p:cSldViewPr>
      <p:cViewPr>
        <p:scale>
          <a:sx n="66" d="100"/>
          <a:sy n="66" d="100"/>
        </p:scale>
        <p:origin x="-1925" y="-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6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31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C31FA-A1CB-41DD-878A-0632D736378A}" type="datetimeFigureOut">
              <a:rPr lang="zh-CN" altLang="en-US" smtClean="0"/>
              <a:t>2018-10-21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705F6-3248-479C-8479-D6956001F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13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AEC2AFA-302C-47A2-83F2-35BA4730F5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536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5E3E8809-E854-4B66-BCE9-4F9D74195113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202378-A032-4E71-A30D-5B7011D1751D}" type="datetime1">
              <a:rPr lang="zh-CN" altLang="en-US"/>
              <a:pPr>
                <a:defRPr/>
              </a:pPr>
              <a:t>2018-10-21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62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430E2-0383-4B77-A622-A0329DD527C0}" type="datetime1">
              <a:rPr lang="zh-CN" altLang="en-US"/>
              <a:pPr>
                <a:defRPr/>
              </a:pPr>
              <a:t>2018-10-21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AEC60-C227-4279-BBD9-11D8C03441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3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A7E08-3E27-43ED-93C9-D30A87D57011}" type="datetime1">
              <a:rPr lang="zh-CN" altLang="en-US"/>
              <a:pPr>
                <a:defRPr/>
              </a:pPr>
              <a:t>2018-10-21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BA8FE-3E22-4A37-918F-B6304A420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10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2B76B-3D9D-40D3-A343-8DA0829D8CE4}" type="datetime1">
              <a:rPr lang="zh-CN" altLang="en-US"/>
              <a:pPr>
                <a:defRPr/>
              </a:pPr>
              <a:t>2018-10-21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D201D-B8C4-4D94-AC61-8D002ACF39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09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3AB9F-9B69-40B3-A348-9BBF5AFB1513}" type="datetime1">
              <a:rPr lang="zh-CN" altLang="en-US"/>
              <a:pPr>
                <a:defRPr/>
              </a:pPr>
              <a:t>2018-10-21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72D42-5A47-410B-BE75-E6F57A00FD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083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FF3CD-949B-46FA-9B6D-1F50C5E95AB7}" type="datetime1">
              <a:rPr lang="zh-CN" altLang="en-US"/>
              <a:pPr>
                <a:defRPr/>
              </a:pPr>
              <a:t>2018-10-21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66D5A-8CAB-4C09-81B2-B5B48E6498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928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4B114-AA78-4A6B-AD36-47954433D833}" type="datetime1">
              <a:rPr lang="zh-CN" altLang="en-US"/>
              <a:pPr>
                <a:defRPr/>
              </a:pPr>
              <a:t>2018-10-21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E9F44-7468-4FB2-B681-71684295E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18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B2127-4200-4599-8669-993461BFA4E4}" type="datetime1">
              <a:rPr lang="zh-CN" altLang="en-US"/>
              <a:pPr>
                <a:defRPr/>
              </a:pPr>
              <a:t>2018-10-21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4EF5-6151-43A6-9F02-D774905FD9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31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0252A-FAE8-45CC-92F0-F326ABE70E78}" type="datetime1">
              <a:rPr lang="zh-CN" altLang="en-US"/>
              <a:pPr>
                <a:defRPr/>
              </a:pPr>
              <a:t>2018-10-21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6998C-B1E5-4325-938C-459224745C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61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257FA-36C3-4FCD-99B0-13AC4299204B}" type="datetime1">
              <a:rPr lang="zh-CN" altLang="en-US"/>
              <a:pPr>
                <a:defRPr/>
              </a:pPr>
              <a:t>2018-10-21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4E32A-A829-4CA9-8BF2-30FDB8E95C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56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A9A65-B061-42C2-9944-246A6D735578}" type="datetime1">
              <a:rPr lang="zh-CN" altLang="en-US"/>
              <a:pPr>
                <a:defRPr/>
              </a:pPr>
              <a:t>2018-10-21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9F3C3-B61D-47D4-8A4D-A10660F3F2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8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7350B-D709-4DD3-B99B-B5B586211B4E}" type="datetime1">
              <a:rPr lang="zh-CN" altLang="en-US"/>
              <a:pPr>
                <a:defRPr/>
              </a:pPr>
              <a:t>2018-10-21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E4268-64B4-47F3-8C59-C386B5CCC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402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A14D6-1F7A-45BB-A0DB-B52692857081}" type="datetime1">
              <a:rPr lang="zh-CN" altLang="en-US"/>
              <a:pPr>
                <a:defRPr/>
              </a:pPr>
              <a:t>2018-10-21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A49AA-E415-4467-8C3B-AE63292A3C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31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F06B5-5C9B-4FAE-B748-43F4D058E907}" type="datetime1">
              <a:rPr lang="zh-CN" altLang="en-US"/>
              <a:pPr>
                <a:defRPr/>
              </a:pPr>
              <a:t>2018-10-21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F18D7-F356-4980-9178-BEA10B655A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6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33FEA-07DC-437C-BA08-CD7DC81CE67D}" type="datetime1">
              <a:rPr lang="zh-CN" altLang="en-US"/>
              <a:pPr>
                <a:defRPr/>
              </a:pPr>
              <a:t>2018-10-21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9B9AB-FD92-4E20-ABA1-15E30B7994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02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E2C17443-E527-4267-8A28-76ACA44DBB68}" type="datetime1">
              <a:rPr lang="zh-CN" altLang="en-US"/>
              <a:pPr>
                <a:defRPr/>
              </a:pPr>
              <a:t>2018-10-21</a:t>
            </a:fld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A89C08D7-ADD1-4B57-8DA3-7301F93D8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3600"/>
            <a:ext cx="8382000" cy="914400"/>
          </a:xfrm>
        </p:spPr>
        <p:txBody>
          <a:bodyPr/>
          <a:lstStyle/>
          <a:p>
            <a:pPr algn="ctr" eaLnBrk="1" hangingPunct="1"/>
            <a:r>
              <a:rPr lang="zh-CN" altLang="en-US" sz="5400" b="1" dirty="0" smtClean="0"/>
              <a:t>第</a:t>
            </a:r>
            <a:r>
              <a:rPr lang="en-US" altLang="zh-CN" sz="5400" b="1" dirty="0" smtClean="0"/>
              <a:t>6</a:t>
            </a:r>
            <a:r>
              <a:rPr lang="zh-CN" altLang="en-US" sz="5400" b="1" dirty="0" smtClean="0"/>
              <a:t>章 组件通信与广播消息</a:t>
            </a:r>
            <a:r>
              <a:rPr lang="zh-CN" altLang="en-US" sz="5400" dirty="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724400"/>
            <a:ext cx="2971800" cy="457200"/>
          </a:xfrm>
        </p:spPr>
        <p:txBody>
          <a:bodyPr/>
          <a:lstStyle/>
          <a:p>
            <a:pPr eaLnBrk="1" hangingPunct="1"/>
            <a:endParaRPr lang="en-US" altLang="zh-CN" sz="240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989513" y="304800"/>
            <a:ext cx="4154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800">
              <a:ea typeface="华文新魏" pitchFamily="2" charset="-122"/>
            </a:endParaRPr>
          </a:p>
        </p:txBody>
      </p:sp>
      <p:sp>
        <p:nvSpPr>
          <p:cNvPr id="3077" name="TextBox 9"/>
          <p:cNvSpPr txBox="1">
            <a:spLocks noChangeArrowheads="1"/>
          </p:cNvSpPr>
          <p:nvPr/>
        </p:nvSpPr>
        <p:spPr bwMode="auto">
          <a:xfrm>
            <a:off x="7162800" y="152400"/>
            <a:ext cx="182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2B155-91EF-45B8-9F6F-002529F16696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eaLnBrk="1"/>
            <a:r>
              <a:rPr lang="en-US" altLang="zh-CN" dirty="0" smtClean="0"/>
              <a:t>6.1.1</a:t>
            </a:r>
            <a:r>
              <a:rPr lang="zh-CN" altLang="en-US" dirty="0" smtClean="0"/>
              <a:t> 启动</a:t>
            </a:r>
            <a:r>
              <a:rPr lang="en-US" altLang="zh-CN" dirty="0" smtClean="0"/>
              <a:t>Activity</a:t>
            </a:r>
          </a:p>
          <a:p>
            <a:pPr lvl="1" eaLnBrk="1"/>
            <a:r>
              <a:rPr lang="zh-CN" altLang="en-US" sz="2800" dirty="0" smtClean="0"/>
              <a:t>隐式启动</a:t>
            </a:r>
          </a:p>
          <a:p>
            <a:pPr marL="671512" lvl="2" indent="0" eaLnBrk="1">
              <a:buNone/>
            </a:pPr>
            <a:r>
              <a:rPr lang="en-US" altLang="zh-CN" sz="2800" dirty="0" smtClean="0"/>
              <a:t>       Intent</a:t>
            </a:r>
            <a:r>
              <a:rPr lang="zh-CN" altLang="en-US" sz="2800" dirty="0" smtClean="0"/>
              <a:t>的动作是</a:t>
            </a:r>
            <a:r>
              <a:rPr lang="en-US" altLang="zh-CN" sz="2800" dirty="0" err="1" smtClean="0"/>
              <a:t>Intent.ACTION_VIEW</a:t>
            </a:r>
            <a:r>
              <a:rPr lang="zh-CN" altLang="en-US" sz="2800" dirty="0" smtClean="0"/>
              <a:t>，数据是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地址，使用</a:t>
            </a:r>
            <a:r>
              <a:rPr lang="en-US" altLang="zh-CN" sz="2800" dirty="0" err="1" smtClean="0"/>
              <a:t>Uri.parse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urlString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方法，可以把一个字符串解释成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对象。</a:t>
            </a:r>
            <a:endParaRPr lang="en-US" altLang="zh-CN" sz="2800" dirty="0" smtClean="0"/>
          </a:p>
          <a:p>
            <a:pPr marL="671512" lvl="2" indent="0" eaLnBrk="1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Android</a:t>
            </a:r>
            <a:r>
              <a:rPr lang="zh-CN" altLang="en-US" sz="2800" dirty="0" smtClean="0"/>
              <a:t>系统在匹配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时，首先根据动作得知需要启动具备浏览功能的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，但具体是浏览电话号码还是浏览网页，还需要根据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的数据类型来做最后判断。因为数据提供的是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地址，所以最终可以判定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需要启动具有网页浏览功能的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。在缺省情况下，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系统会调用内置的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浏览器。</a:t>
            </a:r>
            <a:endParaRPr lang="en-US" altLang="zh-CN" sz="2800" dirty="0" smtClean="0"/>
          </a:p>
          <a:p>
            <a:pPr eaLnBrk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764F1-36DE-469A-AB3A-34EA19F3EF1C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6.1 </a:t>
            </a:r>
            <a:r>
              <a:rPr lang="en-US" altLang="zh-CN" sz="3800" dirty="0" smtClean="0"/>
              <a:t>Intent</a:t>
            </a:r>
            <a:r>
              <a:rPr lang="zh-CN" altLang="en-US" sz="3800" dirty="0" smtClean="0"/>
              <a:t>简介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3962400"/>
          </a:xfrm>
        </p:spPr>
        <p:txBody>
          <a:bodyPr/>
          <a:lstStyle/>
          <a:p>
            <a:r>
              <a:rPr lang="en-US" altLang="zh-CN" sz="3200" dirty="0" smtClean="0"/>
              <a:t>6.1.1</a:t>
            </a:r>
            <a:r>
              <a:rPr lang="zh-CN" altLang="en-US" sz="3200" dirty="0" smtClean="0"/>
              <a:t> 启动</a:t>
            </a:r>
            <a:r>
              <a:rPr lang="en-US" altLang="zh-CN" sz="3200" dirty="0" smtClean="0"/>
              <a:t>Activity</a:t>
            </a:r>
          </a:p>
          <a:p>
            <a:pPr lvl="1"/>
            <a:r>
              <a:rPr lang="zh-CN" altLang="en-US" sz="2800" dirty="0" smtClean="0"/>
              <a:t>传值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在先启动的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中使用</a:t>
            </a:r>
            <a:r>
              <a:rPr lang="en-US" altLang="zh-CN" sz="2800" kern="1200" dirty="0" err="1" smtClean="0">
                <a:latin typeface="Times New Roman" pitchFamily="18" charset="0"/>
                <a:cs typeface="Times New Roman" pitchFamily="18" charset="0"/>
              </a:rPr>
              <a:t>putExtra</a:t>
            </a:r>
            <a:r>
              <a:rPr lang="zh-CN" altLang="en-US" sz="2800" kern="1200" dirty="0" smtClean="0"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zh-CN" altLang="en-US" sz="2800" dirty="0" smtClean="0"/>
              <a:t>设定要传的值</a:t>
            </a:r>
            <a:endParaRPr lang="en-US" altLang="zh-CN" sz="2800" dirty="0" smtClean="0"/>
          </a:p>
          <a:p>
            <a:pPr lvl="2"/>
            <a:endParaRPr lang="en-US" altLang="zh-CN" sz="2800" dirty="0" smtClean="0"/>
          </a:p>
          <a:p>
            <a:pPr lvl="2"/>
            <a:endParaRPr lang="en-US" altLang="zh-CN" sz="2800" dirty="0" smtClean="0"/>
          </a:p>
          <a:p>
            <a:pPr lvl="2"/>
            <a:r>
              <a:rPr lang="zh-CN" altLang="en-US" sz="2800" dirty="0" smtClean="0"/>
              <a:t>在后启动</a:t>
            </a:r>
            <a:r>
              <a:rPr lang="zh-CN" altLang="en-US" sz="2800" dirty="0"/>
              <a:t>的</a:t>
            </a:r>
            <a:r>
              <a:rPr lang="en-US" altLang="zh-CN" sz="2800" dirty="0"/>
              <a:t>Activity</a:t>
            </a:r>
            <a:r>
              <a:rPr lang="zh-CN" altLang="en-US" sz="2800" dirty="0" smtClean="0"/>
              <a:t>中使用</a:t>
            </a:r>
            <a:r>
              <a:rPr lang="en-US" altLang="zh-CN" sz="2800" dirty="0" smtClean="0"/>
              <a:t>get&lt;Type&gt;Extra</a:t>
            </a:r>
            <a:r>
              <a:rPr lang="zh-CN" altLang="en-US" sz="2800" dirty="0" smtClean="0"/>
              <a:t>函数接收值</a:t>
            </a:r>
          </a:p>
        </p:txBody>
      </p:sp>
      <p:graphicFrame>
        <p:nvGraphicFramePr>
          <p:cNvPr id="94222" name="Group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1391372"/>
              </p:ext>
            </p:extLst>
          </p:nvPr>
        </p:nvGraphicFramePr>
        <p:xfrm>
          <a:off x="1219200" y="3322320"/>
          <a:ext cx="6629400" cy="563880"/>
        </p:xfrm>
        <a:graphic>
          <a:graphicData uri="http://schemas.openxmlformats.org/drawingml/2006/table">
            <a:tbl>
              <a:tblPr/>
              <a:tblGrid>
                <a:gridCol w="6629400"/>
              </a:tblGrid>
              <a:tr h="5638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lang="en-US" altLang="zh-CN" sz="2800" kern="12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intent.putExtra</a:t>
                      </a:r>
                      <a:r>
                        <a:rPr lang="en-US" altLang="zh-CN" sz="2800" kern="12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zh-CN" altLang="en-US" sz="2800" kern="12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属性</a:t>
                      </a:r>
                      <a:r>
                        <a:rPr lang="en-US" altLang="zh-CN" sz="2800" kern="12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", "</a:t>
                      </a:r>
                      <a:r>
                        <a:rPr lang="zh-CN" altLang="en-US" sz="2800" kern="12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值</a:t>
                      </a:r>
                      <a:r>
                        <a:rPr lang="en-US" altLang="zh-CN" sz="2800" kern="12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");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914300"/>
              </p:ext>
            </p:extLst>
          </p:nvPr>
        </p:nvGraphicFramePr>
        <p:xfrm>
          <a:off x="1143000" y="5166360"/>
          <a:ext cx="6629400" cy="853440"/>
        </p:xfrm>
        <a:graphic>
          <a:graphicData uri="http://schemas.openxmlformats.org/drawingml/2006/table">
            <a:tbl>
              <a:tblPr/>
              <a:tblGrid>
                <a:gridCol w="6629400"/>
              </a:tblGrid>
              <a:tr h="5638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sv-SE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Intent intent = getIntent();  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sv-SE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intent.getStringExtra("</a:t>
                      </a:r>
                      <a:r>
                        <a:rPr lang="zh-CN" altLang="en-US" sz="2800" kern="12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属性</a:t>
                      </a:r>
                      <a:r>
                        <a:rPr kumimoji="0" lang="sv-SE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");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2B155-91EF-45B8-9F6F-002529F16696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2209800"/>
          </a:xfrm>
        </p:spPr>
        <p:txBody>
          <a:bodyPr/>
          <a:lstStyle/>
          <a:p>
            <a:pPr eaLnBrk="1"/>
            <a:r>
              <a:rPr lang="en-US" altLang="zh-CN" sz="3200" dirty="0" smtClean="0"/>
              <a:t>6.1.1</a:t>
            </a:r>
            <a:r>
              <a:rPr lang="zh-CN" altLang="en-US" sz="3200" dirty="0" smtClean="0"/>
              <a:t> 启动</a:t>
            </a:r>
            <a:r>
              <a:rPr lang="en-US" altLang="zh-CN" sz="3200" dirty="0" smtClean="0"/>
              <a:t>Activity</a:t>
            </a:r>
          </a:p>
          <a:p>
            <a:pPr lvl="1" eaLnBrk="1"/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</a:rPr>
              <a:t>在</a:t>
            </a:r>
            <a:r>
              <a:rPr lang="en-US" altLang="zh-CN" sz="2800" dirty="0" smtClean="0">
                <a:solidFill>
                  <a:srgbClr val="000000"/>
                </a:solidFill>
              </a:rPr>
              <a:t>5.6.1</a:t>
            </a:r>
            <a:r>
              <a:rPr lang="zh-CN" altLang="en-US" sz="2800" dirty="0">
                <a:solidFill>
                  <a:srgbClr val="000000"/>
                </a:solidFill>
              </a:rPr>
              <a:t>练习基础上</a:t>
            </a:r>
            <a:r>
              <a:rPr lang="zh-CN" altLang="en-US" sz="2800" dirty="0" smtClean="0">
                <a:solidFill>
                  <a:srgbClr val="000000"/>
                </a:solidFill>
              </a:rPr>
              <a:t>，创建</a:t>
            </a:r>
            <a:r>
              <a:rPr lang="zh-CN" altLang="en-US" sz="2800" dirty="0" smtClean="0"/>
              <a:t>如下图所示的“信息显示”界面。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24200"/>
            <a:ext cx="5638800" cy="331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2B155-91EF-45B8-9F6F-002529F16696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2438400"/>
          </a:xfrm>
        </p:spPr>
        <p:txBody>
          <a:bodyPr/>
          <a:lstStyle/>
          <a:p>
            <a:pPr eaLnBrk="1"/>
            <a:r>
              <a:rPr lang="en-US" altLang="zh-CN" sz="3200" dirty="0" smtClean="0"/>
              <a:t>6.1.1</a:t>
            </a:r>
            <a:r>
              <a:rPr lang="zh-CN" altLang="en-US" sz="3200" dirty="0" smtClean="0"/>
              <a:t> 启动</a:t>
            </a:r>
            <a:r>
              <a:rPr lang="en-US" altLang="zh-CN" sz="3200" dirty="0" smtClean="0"/>
              <a:t>Activity</a:t>
            </a:r>
          </a:p>
          <a:p>
            <a:pPr lvl="1" eaLnBrk="1"/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</a:rPr>
              <a:t>、点击</a:t>
            </a:r>
            <a:r>
              <a:rPr lang="en-US" altLang="zh-CN" sz="2800" dirty="0" smtClean="0"/>
              <a:t>5.4.3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练习中建立的“查看”快捷菜单，则会启动这个信息显示界面</a:t>
            </a:r>
            <a:r>
              <a:rPr lang="zh-CN" altLang="en-US" sz="2800" dirty="0" smtClean="0"/>
              <a:t>。</a:t>
            </a:r>
            <a:r>
              <a:rPr lang="zh-CN" altLang="en-US" sz="2800" dirty="0" smtClean="0">
                <a:solidFill>
                  <a:srgbClr val="000000"/>
                </a:solidFill>
              </a:rPr>
              <a:t>“查看”</a:t>
            </a:r>
            <a:r>
              <a:rPr lang="zh-CN" altLang="en-US" sz="2800" dirty="0">
                <a:solidFill>
                  <a:srgbClr val="000000"/>
                </a:solidFill>
              </a:rPr>
              <a:t>快捷</a:t>
            </a:r>
            <a:r>
              <a:rPr lang="zh-CN" altLang="en-US" sz="2800" dirty="0" smtClean="0">
                <a:solidFill>
                  <a:srgbClr val="000000"/>
                </a:solidFill>
              </a:rPr>
              <a:t>菜单如下图所示。</a:t>
            </a:r>
            <a:endParaRPr lang="zh-CN" altLang="en-US" sz="2800" dirty="0" smtClean="0"/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200399"/>
            <a:ext cx="3809999" cy="33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8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2B155-91EF-45B8-9F6F-002529F16696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2590800"/>
          </a:xfrm>
        </p:spPr>
        <p:txBody>
          <a:bodyPr/>
          <a:lstStyle/>
          <a:p>
            <a:pPr eaLnBrk="1"/>
            <a:r>
              <a:rPr lang="en-US" altLang="zh-CN" sz="3200" dirty="0" smtClean="0"/>
              <a:t>6.1.1</a:t>
            </a:r>
            <a:r>
              <a:rPr lang="zh-CN" altLang="en-US" sz="3200" dirty="0" smtClean="0"/>
              <a:t> 启动</a:t>
            </a:r>
            <a:r>
              <a:rPr lang="en-US" altLang="zh-CN" sz="3200" dirty="0" smtClean="0"/>
              <a:t>Activity</a:t>
            </a:r>
          </a:p>
          <a:p>
            <a:pPr lvl="1" eaLnBrk="1"/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</a:rPr>
              <a:t>、在“信息显示”</a:t>
            </a:r>
            <a:r>
              <a:rPr lang="zh-CN" altLang="en-US" sz="2800" dirty="0" smtClean="0"/>
              <a:t>界面上</a:t>
            </a:r>
            <a:r>
              <a:rPr lang="zh-CN" altLang="zh-CN" sz="2800" dirty="0" smtClean="0"/>
              <a:t>应该</a:t>
            </a:r>
            <a:r>
              <a:rPr lang="zh-CN" altLang="zh-CN" sz="2800" dirty="0"/>
              <a:t>显示出所选择</a:t>
            </a:r>
            <a:r>
              <a:rPr lang="zh-CN" altLang="zh-CN" sz="2800" dirty="0" smtClean="0"/>
              <a:t>查看</a:t>
            </a:r>
            <a:r>
              <a:rPr lang="zh-CN" altLang="en-US" sz="2800" dirty="0" smtClean="0"/>
              <a:t>项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所有字段信息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4</a:t>
            </a:r>
            <a:r>
              <a:rPr lang="zh-CN" altLang="en-US" sz="2800" dirty="0" smtClean="0"/>
              <a:t>、点击</a:t>
            </a:r>
            <a:r>
              <a:rPr lang="zh-CN" altLang="zh-CN" sz="2800" dirty="0" smtClean="0"/>
              <a:t>“返回”按钮回到基本</a:t>
            </a:r>
            <a:r>
              <a:rPr lang="zh-CN" altLang="zh-CN" sz="2800" dirty="0"/>
              <a:t>信息界面。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303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C3D76-7C50-4FDF-B1DC-A11ABB1D27FE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6.1 </a:t>
            </a:r>
            <a:r>
              <a:rPr lang="en-US" altLang="zh-CN" sz="3800" dirty="0" smtClean="0"/>
              <a:t>Intent</a:t>
            </a:r>
            <a:r>
              <a:rPr lang="zh-CN" altLang="en-US" sz="3800" dirty="0" smtClean="0"/>
              <a:t>简介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4724400"/>
          </a:xfrm>
        </p:spPr>
        <p:txBody>
          <a:bodyPr/>
          <a:lstStyle/>
          <a:p>
            <a:r>
              <a:rPr lang="en-US" altLang="zh-CN" sz="3200" dirty="0" smtClean="0"/>
              <a:t>6.1.2 </a:t>
            </a:r>
            <a:r>
              <a:rPr lang="zh-CN" altLang="en-US" sz="3200" dirty="0" smtClean="0"/>
              <a:t>获取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返回值</a:t>
            </a:r>
            <a:endParaRPr lang="en-US" altLang="zh-CN" sz="3200" dirty="0" smtClean="0"/>
          </a:p>
          <a:p>
            <a:pPr lvl="1"/>
            <a:r>
              <a:rPr lang="zh-CN" altLang="en-US" sz="2800" dirty="0"/>
              <a:t>在很多情况下，后启动的</a:t>
            </a:r>
            <a:r>
              <a:rPr lang="de-DE" altLang="zh-CN" sz="2800" dirty="0"/>
              <a:t>Activity</a:t>
            </a:r>
            <a:r>
              <a:rPr lang="zh-CN" altLang="de-DE" sz="2800" dirty="0"/>
              <a:t>是为了让用户对特定信息进行选择，在后启动的</a:t>
            </a:r>
            <a:r>
              <a:rPr lang="de-DE" altLang="zh-CN" sz="2800" dirty="0"/>
              <a:t>Activity</a:t>
            </a:r>
            <a:r>
              <a:rPr lang="zh-CN" altLang="de-DE" sz="2800" dirty="0"/>
              <a:t>关闭时，这些信息是需要返回给</a:t>
            </a:r>
            <a:r>
              <a:rPr lang="zh-CN" altLang="en-US" sz="2800" dirty="0"/>
              <a:t>先前启动的</a:t>
            </a:r>
            <a:r>
              <a:rPr lang="en-US" altLang="zh-CN" sz="2800" dirty="0"/>
              <a:t>Activity</a:t>
            </a:r>
            <a:r>
              <a:rPr lang="zh-CN" altLang="en-US" sz="2800" dirty="0" smtClean="0"/>
              <a:t>。</a:t>
            </a:r>
          </a:p>
          <a:p>
            <a:pPr lvl="1"/>
            <a:r>
              <a:rPr lang="zh-CN" altLang="de-DE" sz="2800" dirty="0"/>
              <a:t>先启动的</a:t>
            </a:r>
            <a:r>
              <a:rPr lang="de-DE" altLang="zh-CN" sz="2800" dirty="0"/>
              <a:t>Activity</a:t>
            </a:r>
            <a:r>
              <a:rPr lang="zh-CN" altLang="de-DE" sz="2800" dirty="0"/>
              <a:t>称为“父</a:t>
            </a:r>
            <a:r>
              <a:rPr lang="de-DE" altLang="zh-CN" sz="2800" dirty="0"/>
              <a:t>Activity</a:t>
            </a:r>
            <a:r>
              <a:rPr lang="zh-CN" altLang="en-US" sz="2800" dirty="0" smtClean="0"/>
              <a:t>”</a:t>
            </a:r>
            <a:r>
              <a:rPr lang="zh-CN" altLang="de-DE" sz="2800" dirty="0"/>
              <a:t> ，</a:t>
            </a:r>
            <a:r>
              <a:rPr lang="zh-CN" altLang="en-US" sz="2800" dirty="0" smtClean="0"/>
              <a:t>后启动的</a:t>
            </a:r>
            <a:r>
              <a:rPr lang="de-DE" altLang="zh-CN" sz="2800" dirty="0" smtClean="0"/>
              <a:t>Activity</a:t>
            </a:r>
            <a:r>
              <a:rPr lang="zh-CN" altLang="de-DE" sz="2800" dirty="0" smtClean="0"/>
              <a:t>称为</a:t>
            </a:r>
            <a:r>
              <a:rPr lang="zh-CN" altLang="en-US" sz="2800" dirty="0" smtClean="0"/>
              <a:t>“子</a:t>
            </a:r>
            <a:r>
              <a:rPr lang="de-DE" altLang="zh-CN" sz="2800" dirty="0" smtClean="0"/>
              <a:t>Activity</a:t>
            </a:r>
            <a:r>
              <a:rPr lang="zh-CN" altLang="en-US" sz="2800" dirty="0" smtClean="0"/>
              <a:t>”</a:t>
            </a:r>
            <a:r>
              <a:rPr lang="zh-CN" altLang="de-DE" sz="2800" dirty="0" smtClean="0"/>
              <a:t>。</a:t>
            </a:r>
          </a:p>
          <a:p>
            <a:pPr lvl="1"/>
            <a:r>
              <a:rPr lang="zh-CN" altLang="de-DE" sz="2800" dirty="0" smtClean="0"/>
              <a:t>如果需要将子</a:t>
            </a:r>
            <a:r>
              <a:rPr lang="de-DE" altLang="zh-CN" sz="2800" dirty="0" smtClean="0"/>
              <a:t>Activity</a:t>
            </a:r>
            <a:r>
              <a:rPr lang="zh-CN" altLang="en-US" sz="2800" dirty="0" smtClean="0"/>
              <a:t>的信息返回给父</a:t>
            </a:r>
            <a:r>
              <a:rPr lang="de-DE" altLang="zh-CN" sz="2800" dirty="0" smtClean="0"/>
              <a:t>Activity</a:t>
            </a:r>
            <a:r>
              <a:rPr lang="zh-CN" altLang="de-DE" sz="2800" dirty="0" smtClean="0"/>
              <a:t>，</a:t>
            </a:r>
            <a:r>
              <a:rPr lang="zh-CN" altLang="en-US" sz="2800" dirty="0" smtClean="0"/>
              <a:t>则可以使用</a:t>
            </a:r>
            <a:r>
              <a:rPr lang="de-DE" altLang="zh-CN" sz="2800" dirty="0" smtClean="0"/>
              <a:t>Sub-Activity</a:t>
            </a:r>
            <a:r>
              <a:rPr lang="zh-CN" altLang="en-US" sz="2800" dirty="0" smtClean="0"/>
              <a:t>的方式去启动子</a:t>
            </a:r>
            <a:r>
              <a:rPr lang="de-DE" altLang="zh-CN" sz="2800" dirty="0" smtClean="0"/>
              <a:t>Activity</a:t>
            </a:r>
            <a:r>
              <a:rPr lang="zh-CN" altLang="en-US" sz="28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C45CF-E230-40CD-87BD-8C03BD2BB94A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6.1 </a:t>
            </a:r>
            <a:r>
              <a:rPr lang="en-US" altLang="zh-CN" sz="3800" dirty="0" smtClean="0"/>
              <a:t>Intent</a:t>
            </a:r>
            <a:r>
              <a:rPr lang="zh-CN" altLang="en-US" sz="3800" dirty="0" smtClean="0"/>
              <a:t>简介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124200"/>
          </a:xfrm>
        </p:spPr>
        <p:txBody>
          <a:bodyPr/>
          <a:lstStyle/>
          <a:p>
            <a:pPr marL="571500" indent="-571500"/>
            <a:r>
              <a:rPr lang="en-US" altLang="zh-CN" sz="3200" dirty="0" smtClean="0"/>
              <a:t>6.1.2 </a:t>
            </a:r>
            <a:r>
              <a:rPr lang="zh-CN" altLang="en-US" sz="3200" dirty="0" smtClean="0"/>
              <a:t>获取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返回值</a:t>
            </a:r>
            <a:endParaRPr lang="en-US" altLang="zh-CN" sz="3200" dirty="0" smtClean="0"/>
          </a:p>
          <a:p>
            <a:pPr marL="625475" lvl="1" indent="-280988"/>
            <a:r>
              <a:rPr lang="zh-CN" altLang="zh-CN" sz="2800" dirty="0" smtClean="0"/>
              <a:t>获取子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的返回值，一般可以分为以下三个步骤：</a:t>
            </a:r>
          </a:p>
          <a:p>
            <a:pPr marL="1090613" lvl="2" indent="-419100"/>
            <a:r>
              <a:rPr lang="zh-CN" altLang="en-US" sz="2800" dirty="0" smtClean="0"/>
              <a:t>以</a:t>
            </a:r>
            <a:r>
              <a:rPr lang="en-US" altLang="zh-CN" sz="2800" dirty="0" smtClean="0"/>
              <a:t>Sub-Activity</a:t>
            </a:r>
            <a:r>
              <a:rPr lang="zh-CN" altLang="en-US" sz="2800" dirty="0" smtClean="0"/>
              <a:t>的方式启动子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；</a:t>
            </a:r>
          </a:p>
          <a:p>
            <a:pPr marL="1090613" lvl="2" indent="-419100"/>
            <a:r>
              <a:rPr lang="zh-CN" altLang="en-US" sz="2800" dirty="0" smtClean="0"/>
              <a:t>设置子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的返回值；</a:t>
            </a:r>
          </a:p>
          <a:p>
            <a:pPr marL="1090613" lvl="2" indent="-419100"/>
            <a:r>
              <a:rPr lang="zh-CN" altLang="en-US" sz="2800" dirty="0" smtClean="0"/>
              <a:t>在父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中获取返回值；</a:t>
            </a:r>
            <a:endParaRPr lang="en-US" altLang="zh-CN" sz="2800" dirty="0" smtClean="0"/>
          </a:p>
          <a:p>
            <a:pPr marL="571500" indent="-571500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C94497-D224-4091-BC22-80DAF5E298CF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267200"/>
          </a:xfrm>
        </p:spPr>
        <p:txBody>
          <a:bodyPr/>
          <a:lstStyle/>
          <a:p>
            <a:r>
              <a:rPr lang="en-US" altLang="zh-CN" sz="3200" dirty="0" smtClean="0"/>
              <a:t>6.1.2 </a:t>
            </a:r>
            <a:r>
              <a:rPr lang="zh-CN" altLang="en-US" sz="3200" dirty="0" smtClean="0"/>
              <a:t>获取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返回值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以</a:t>
            </a:r>
            <a:r>
              <a:rPr lang="en-US" altLang="zh-CN" sz="2800" dirty="0" smtClean="0"/>
              <a:t>Sub-Activity</a:t>
            </a:r>
            <a:r>
              <a:rPr lang="zh-CN" altLang="en-US" sz="2800" dirty="0" smtClean="0"/>
              <a:t>的方式启动子</a:t>
            </a:r>
            <a:r>
              <a:rPr lang="en-US" altLang="zh-CN" sz="2800" dirty="0" smtClean="0"/>
              <a:t>Activity</a:t>
            </a:r>
          </a:p>
          <a:p>
            <a:pPr lvl="2"/>
            <a:r>
              <a:rPr lang="zh-CN" altLang="de-DE" sz="2800" dirty="0" smtClean="0"/>
              <a:t>以</a:t>
            </a:r>
            <a:r>
              <a:rPr lang="en-US" altLang="zh-CN" sz="2800" dirty="0" smtClean="0"/>
              <a:t>Sub-Activity</a:t>
            </a:r>
            <a:r>
              <a:rPr lang="zh-CN" altLang="en-US" sz="2800" dirty="0" smtClean="0"/>
              <a:t>方式启动子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，</a:t>
            </a:r>
            <a:r>
              <a:rPr lang="zh-CN" altLang="de-DE" sz="2800" dirty="0" smtClean="0"/>
              <a:t>需要调用</a:t>
            </a:r>
            <a:r>
              <a:rPr lang="en-US" altLang="zh-CN" sz="2800" dirty="0" err="1" smtClean="0"/>
              <a:t>startActivityForResult</a:t>
            </a:r>
            <a:r>
              <a:rPr lang="en-US" altLang="zh-CN" sz="2800" dirty="0" smtClean="0"/>
              <a:t>(Intent, </a:t>
            </a:r>
            <a:r>
              <a:rPr lang="en-US" altLang="zh-CN" sz="2800" dirty="0" err="1" smtClean="0"/>
              <a:t>requestCode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函数，</a:t>
            </a:r>
            <a:r>
              <a:rPr lang="zh-CN" altLang="de-DE" sz="2800" dirty="0" smtClean="0"/>
              <a:t>参数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用于决定启动哪个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，</a:t>
            </a:r>
            <a:r>
              <a:rPr lang="zh-CN" altLang="de-DE" sz="2800" dirty="0" smtClean="0"/>
              <a:t>参数</a:t>
            </a:r>
            <a:r>
              <a:rPr lang="en-US" altLang="zh-CN" sz="2800" dirty="0" err="1" smtClean="0"/>
              <a:t>requestCode</a:t>
            </a:r>
            <a:r>
              <a:rPr lang="zh-CN" altLang="de-DE" sz="2800" dirty="0" smtClean="0"/>
              <a:t>是</a:t>
            </a:r>
            <a:r>
              <a:rPr lang="zh-CN" altLang="en-US" sz="2800" dirty="0" smtClean="0"/>
              <a:t>请求码</a:t>
            </a:r>
            <a:r>
              <a:rPr lang="zh-CN" altLang="de-DE" sz="2800" dirty="0" smtClean="0"/>
              <a:t>。因为所有</a:t>
            </a:r>
            <a:r>
              <a:rPr lang="zh-CN" altLang="en-US" sz="2800" dirty="0" smtClean="0"/>
              <a:t>子</a:t>
            </a:r>
            <a:r>
              <a:rPr lang="de-DE" altLang="zh-CN" sz="2800" dirty="0" smtClean="0"/>
              <a:t>Activity</a:t>
            </a:r>
            <a:r>
              <a:rPr lang="zh-CN" altLang="en-US" sz="2800" dirty="0" smtClean="0"/>
              <a:t>返回时</a:t>
            </a:r>
            <a:r>
              <a:rPr lang="zh-CN" altLang="de-DE" sz="2800" dirty="0" smtClean="0"/>
              <a:t>，父</a:t>
            </a:r>
            <a:r>
              <a:rPr lang="de-DE" altLang="zh-CN" sz="2800" dirty="0" smtClean="0"/>
              <a:t>Activity</a:t>
            </a:r>
            <a:r>
              <a:rPr lang="zh-CN" altLang="de-DE" sz="2800" dirty="0" smtClean="0"/>
              <a:t>都调用相同的处理函数，因此父</a:t>
            </a:r>
            <a:r>
              <a:rPr lang="de-DE" altLang="zh-CN" sz="2800" dirty="0" smtClean="0"/>
              <a:t>Activity</a:t>
            </a:r>
            <a:r>
              <a:rPr lang="zh-CN" altLang="de-DE" sz="2800" dirty="0" smtClean="0"/>
              <a:t>使用</a:t>
            </a:r>
            <a:r>
              <a:rPr lang="de-DE" altLang="zh-CN" sz="2800" dirty="0" smtClean="0"/>
              <a:t>requestCode</a:t>
            </a:r>
            <a:r>
              <a:rPr lang="zh-CN" altLang="en-US" sz="2800" dirty="0" smtClean="0"/>
              <a:t>来确定数据是哪一个子</a:t>
            </a:r>
            <a:r>
              <a:rPr lang="de-DE" altLang="zh-CN" sz="2800" dirty="0" smtClean="0"/>
              <a:t>Activity</a:t>
            </a:r>
            <a:r>
              <a:rPr lang="zh-CN" altLang="de-DE" sz="2800" dirty="0" smtClean="0"/>
              <a:t>返回的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3A058-4B05-4EF1-98D9-833BD60B8B1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4579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altLang="zh-CN" sz="3200" dirty="0" smtClean="0"/>
              <a:t>6.1.2 </a:t>
            </a:r>
            <a:r>
              <a:rPr lang="zh-CN" altLang="en-US" sz="3200" dirty="0" smtClean="0"/>
              <a:t>获取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返回值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以</a:t>
            </a:r>
            <a:r>
              <a:rPr lang="en-US" altLang="zh-CN" sz="2800" dirty="0" smtClean="0"/>
              <a:t>Sub-Activity</a:t>
            </a:r>
            <a:r>
              <a:rPr lang="zh-CN" altLang="en-US" sz="2800" dirty="0" smtClean="0"/>
              <a:t>的方式启动子</a:t>
            </a:r>
            <a:r>
              <a:rPr lang="en-US" altLang="zh-CN" sz="2800" dirty="0" smtClean="0"/>
              <a:t>Activity</a:t>
            </a:r>
          </a:p>
          <a:p>
            <a:pPr lvl="2"/>
            <a:r>
              <a:rPr lang="zh-CN" altLang="en-US" sz="2800" dirty="0" smtClean="0"/>
              <a:t>显式启动子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的代码如下 </a:t>
            </a:r>
          </a:p>
          <a:p>
            <a:pPr lvl="2"/>
            <a:endParaRPr lang="zh-CN" altLang="en-US" sz="2000" dirty="0" smtClean="0"/>
          </a:p>
          <a:p>
            <a:pPr lvl="2"/>
            <a:endParaRPr lang="zh-CN" altLang="en-US" sz="2000" dirty="0" smtClean="0"/>
          </a:p>
          <a:p>
            <a:pPr lvl="2"/>
            <a:endParaRPr lang="zh-CN" altLang="en-US" sz="2000" dirty="0" smtClean="0"/>
          </a:p>
          <a:p>
            <a:pPr lvl="2"/>
            <a:endParaRPr lang="zh-CN" altLang="en-US" sz="2000" dirty="0" smtClean="0"/>
          </a:p>
          <a:p>
            <a:pPr lvl="2"/>
            <a:r>
              <a:rPr lang="zh-CN" altLang="en-US" sz="2800" dirty="0" smtClean="0"/>
              <a:t>隐式启动子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的代码如下 </a:t>
            </a:r>
          </a:p>
        </p:txBody>
      </p:sp>
      <p:graphicFrame>
        <p:nvGraphicFramePr>
          <p:cNvPr id="127005" name="Group 2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76988725"/>
              </p:ext>
            </p:extLst>
          </p:nvPr>
        </p:nvGraphicFramePr>
        <p:xfrm>
          <a:off x="1066800" y="2773362"/>
          <a:ext cx="7315200" cy="1189038"/>
        </p:xfrm>
        <a:graphic>
          <a:graphicData uri="http://schemas.openxmlformats.org/drawingml/2006/table">
            <a:tbl>
              <a:tblPr/>
              <a:tblGrid>
                <a:gridCol w="7315200"/>
              </a:tblGrid>
              <a:tr h="1189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宋体" pitchFamily="2" charset="-122"/>
                          <a:cs typeface="Courier New" pitchFamily="49" charset="0"/>
                        </a:rPr>
                        <a:t> SUBACTIVITY1 = 1;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宋体" pitchFamily="2" charset="-122"/>
                          <a:cs typeface="Courier New" pitchFamily="49" charset="0"/>
                        </a:rPr>
                        <a:t>Intent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宋体" pitchFamily="2" charset="-122"/>
                          <a:cs typeface="Courier New" pitchFamily="49" charset="0"/>
                        </a:rPr>
                        <a:t>intent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宋体" pitchFamily="2" charset="-122"/>
                          <a:cs typeface="Courier New" pitchFamily="49" charset="0"/>
                        </a:rPr>
                        <a:t> = new Intent(this, SubActivity1.class);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lt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startActivityForResult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(intent, SUBACTIVITY1);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008" name="Group 3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4067561"/>
              </p:ext>
            </p:extLst>
          </p:nvPr>
        </p:nvGraphicFramePr>
        <p:xfrm>
          <a:off x="1066800" y="4693938"/>
          <a:ext cx="7620000" cy="1554462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1554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 SUBACTIVITY2 = 2;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Uri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uri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 =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Uri.parse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("content://contacts/people");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Intent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intent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 = new Intent(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Intent.ACTION_PICK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uri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startActivityForResult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(intent, SUBACTIVITY2);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7FAA3-5872-4C5C-8B94-3DD4F697A3A3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altLang="zh-CN" sz="3200" dirty="0" smtClean="0"/>
              <a:t>6.1.2 </a:t>
            </a:r>
            <a:r>
              <a:rPr lang="zh-CN" altLang="en-US" sz="3200" dirty="0" smtClean="0"/>
              <a:t>获取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返回值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设置子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的返回值</a:t>
            </a:r>
          </a:p>
          <a:p>
            <a:pPr lvl="2"/>
            <a:r>
              <a:rPr lang="zh-CN" altLang="en-US" sz="2800" dirty="0" smtClean="0"/>
              <a:t>调用</a:t>
            </a:r>
            <a:r>
              <a:rPr lang="en-US" altLang="zh-CN" sz="2800" dirty="0" err="1" smtClean="0"/>
              <a:t>setResult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函数设定需要返回给父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的数据。</a:t>
            </a:r>
            <a:r>
              <a:rPr lang="en-US" altLang="zh-CN" sz="2800" dirty="0" err="1" smtClean="0"/>
              <a:t>setResult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函数有两个参数，一个是</a:t>
            </a:r>
            <a:r>
              <a:rPr lang="zh-CN" altLang="en-US" sz="2800" dirty="0" smtClean="0">
                <a:solidFill>
                  <a:srgbClr val="FF0000"/>
                </a:solidFill>
              </a:rPr>
              <a:t>结果码</a:t>
            </a:r>
            <a:r>
              <a:rPr lang="zh-CN" altLang="en-US" sz="2800" dirty="0" smtClean="0"/>
              <a:t>（均</a:t>
            </a:r>
            <a:r>
              <a:rPr lang="zh-CN" altLang="en-US" sz="2800" dirty="0"/>
              <a:t>为</a:t>
            </a:r>
            <a:r>
              <a:rPr lang="zh-CN" altLang="en-US" sz="2800" dirty="0" smtClean="0"/>
              <a:t>整数），</a:t>
            </a:r>
            <a:r>
              <a:rPr lang="zh-CN" altLang="en-US" sz="2800" dirty="0"/>
              <a:t>表明了子</a:t>
            </a:r>
            <a:r>
              <a:rPr lang="en-US" altLang="zh-CN" sz="2800" dirty="0"/>
              <a:t>Activity</a:t>
            </a:r>
            <a:r>
              <a:rPr lang="zh-CN" altLang="en-US" sz="2800" dirty="0"/>
              <a:t>的返回状态，通常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RESULT_OK</a:t>
            </a:r>
            <a:r>
              <a:rPr lang="zh-CN" altLang="en-US" sz="2800" dirty="0"/>
              <a:t>（正常返回数据）</a:t>
            </a:r>
            <a:r>
              <a:rPr lang="zh-CN" altLang="en-US" sz="2800" dirty="0" smtClean="0"/>
              <a:t>或者</a:t>
            </a:r>
            <a:r>
              <a:rPr lang="en-US" altLang="zh-CN" sz="2800" dirty="0" smtClean="0"/>
              <a:t>RESULT_CANCELED</a:t>
            </a:r>
            <a:r>
              <a:rPr lang="zh-CN" altLang="en-US" sz="2800" dirty="0"/>
              <a:t>（取消返回数据），也</a:t>
            </a:r>
            <a:r>
              <a:rPr lang="zh-CN" altLang="en-US" sz="2800" dirty="0" smtClean="0"/>
              <a:t>可以自定义结果码；一个是</a:t>
            </a:r>
            <a:r>
              <a:rPr lang="zh-CN" altLang="en-US" sz="2800" dirty="0" smtClean="0">
                <a:solidFill>
                  <a:srgbClr val="FF0000"/>
                </a:solidFill>
              </a:rPr>
              <a:t>返回值</a:t>
            </a:r>
            <a:r>
              <a:rPr lang="zh-CN" altLang="en-US" sz="2800" dirty="0" smtClean="0"/>
              <a:t>，封装在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中，子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通过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将需要返回的数据传递给父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。数据主要以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形式返回给父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，此外还可以附加一些额外信息。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2E59-2ECB-4B29-83AD-FF0D322E7793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Intent</a:t>
            </a:r>
            <a:r>
              <a:rPr lang="zh-CN" altLang="en-US" sz="2800" dirty="0" smtClean="0"/>
              <a:t>是一种轻量级的消息传递机制，可以在组件之间传递消息。</a:t>
            </a:r>
          </a:p>
          <a:p>
            <a:pPr eaLnBrk="1" hangingPunct="1"/>
            <a:r>
              <a:rPr lang="en-US" altLang="zh-CN" sz="2800" dirty="0" smtClean="0"/>
              <a:t>Intent</a:t>
            </a:r>
            <a:r>
              <a:rPr lang="zh-CN" altLang="en-US" sz="2800" dirty="0" smtClean="0"/>
              <a:t>是一个动作的完整描述，包含了动作的产生组件、接收组件和传递的数据信息，这个信息在到达接收组件后，接收组件会执行相关的动作。</a:t>
            </a:r>
          </a:p>
          <a:p>
            <a:pPr eaLnBrk="1" hangingPunct="1"/>
            <a:r>
              <a:rPr lang="en-US" altLang="zh-CN" sz="2800" dirty="0" smtClean="0"/>
              <a:t>Intent</a:t>
            </a:r>
            <a:r>
              <a:rPr lang="zh-CN" altLang="en-US" sz="2800" dirty="0" smtClean="0"/>
              <a:t>的用途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启动其他组件，比如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Service</a:t>
            </a:r>
          </a:p>
          <a:p>
            <a:pPr lvl="1" eaLnBrk="1" hangingPunct="1"/>
            <a:r>
              <a:rPr lang="zh-CN" altLang="en-US" sz="2800" dirty="0" smtClean="0"/>
              <a:t>在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系统上发布广播消息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9D1F8-79B5-4591-B636-65CCD621B8D4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6627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229600" cy="1600200"/>
          </a:xfrm>
        </p:spPr>
        <p:txBody>
          <a:bodyPr/>
          <a:lstStyle/>
          <a:p>
            <a:r>
              <a:rPr lang="en-US" altLang="zh-CN" sz="3200" dirty="0" smtClean="0"/>
              <a:t>6.1.2 </a:t>
            </a:r>
            <a:r>
              <a:rPr lang="zh-CN" altLang="en-US" sz="3200" dirty="0" smtClean="0"/>
              <a:t>获取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返回值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设置子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的返回值</a:t>
            </a:r>
          </a:p>
          <a:p>
            <a:pPr lvl="2"/>
            <a:r>
              <a:rPr lang="zh-CN" altLang="en-US" sz="2800" dirty="0" smtClean="0"/>
              <a:t>以下代码说明如何在子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中设置返回值</a:t>
            </a:r>
            <a:endParaRPr lang="en-US" altLang="zh-CN" sz="2800" dirty="0" smtClean="0"/>
          </a:p>
        </p:txBody>
      </p:sp>
      <p:graphicFrame>
        <p:nvGraphicFramePr>
          <p:cNvPr id="123920" name="Group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3287691"/>
              </p:ext>
            </p:extLst>
          </p:nvPr>
        </p:nvGraphicFramePr>
        <p:xfrm>
          <a:off x="990600" y="2803525"/>
          <a:ext cx="6934200" cy="2225675"/>
        </p:xfrm>
        <a:graphic>
          <a:graphicData uri="http://schemas.openxmlformats.org/drawingml/2006/table">
            <a:tbl>
              <a:tblPr/>
              <a:tblGrid>
                <a:gridCol w="6934200"/>
              </a:tblGrid>
              <a:tr h="22256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Uri data =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Uri.parse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("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tel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:" +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tel_number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Intent result = new Intent(null, data);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result.putExtra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("address", "CCZU");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setResult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(RESULT_OK, result);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finish();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EC0C8-E38F-49F3-8126-2E65CE9BA091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7651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6.1 </a:t>
            </a:r>
            <a:r>
              <a:rPr lang="en-US" altLang="zh-CN" sz="3800" dirty="0" smtClean="0"/>
              <a:t>Intent</a:t>
            </a:r>
            <a:r>
              <a:rPr lang="zh-CN" altLang="en-US" sz="3800" dirty="0" smtClean="0"/>
              <a:t>简介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6.1.2 </a:t>
            </a:r>
            <a:r>
              <a:rPr lang="zh-CN" altLang="en-US" sz="3200" dirty="0" smtClean="0"/>
              <a:t>获取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返回值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在父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中获取返回值</a:t>
            </a:r>
          </a:p>
          <a:p>
            <a:pPr lvl="2"/>
            <a:r>
              <a:rPr lang="zh-CN" altLang="en-US" sz="2800" dirty="0" smtClean="0"/>
              <a:t>调用</a:t>
            </a:r>
            <a:r>
              <a:rPr lang="en-US" altLang="zh-CN" sz="2800" dirty="0" err="1" smtClean="0"/>
              <a:t>onActivityResult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函数获取子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的返回值，函数的语法如下：</a:t>
            </a:r>
            <a:endParaRPr lang="zh-CN" altLang="en-US" sz="2400" dirty="0" smtClean="0"/>
          </a:p>
          <a:p>
            <a:pPr lvl="2"/>
            <a:endParaRPr lang="zh-CN" altLang="en-US" sz="2400" dirty="0" smtClean="0"/>
          </a:p>
          <a:p>
            <a:pPr lvl="2"/>
            <a:endParaRPr lang="zh-CN" altLang="en-US" sz="2400" dirty="0" smtClean="0"/>
          </a:p>
          <a:p>
            <a:pPr lvl="2"/>
            <a:r>
              <a:rPr lang="zh-CN" altLang="en-US" sz="2800" dirty="0" smtClean="0"/>
              <a:t>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个参数</a:t>
            </a:r>
            <a:r>
              <a:rPr lang="en-US" altLang="zh-CN" sz="2800" dirty="0" err="1" smtClean="0"/>
              <a:t>requestCode</a:t>
            </a:r>
            <a:r>
              <a:rPr lang="zh-CN" altLang="en-US" sz="2800" dirty="0" smtClean="0"/>
              <a:t>是请求码，用来判断第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个参数是哪一个子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的返回值；第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个参数</a:t>
            </a:r>
            <a:r>
              <a:rPr lang="en-US" altLang="zh-CN" sz="2800" dirty="0" err="1" smtClean="0"/>
              <a:t>resultCode</a:t>
            </a:r>
            <a:r>
              <a:rPr lang="zh-CN" altLang="en-US" sz="2800" dirty="0" smtClean="0"/>
              <a:t>用于表示子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的数据返回状态；第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个参数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是子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的返回数据，返回数据类型是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。</a:t>
            </a:r>
          </a:p>
        </p:txBody>
      </p:sp>
      <p:graphicFrame>
        <p:nvGraphicFramePr>
          <p:cNvPr id="155663" name="Group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147223"/>
              </p:ext>
            </p:extLst>
          </p:nvPr>
        </p:nvGraphicFramePr>
        <p:xfrm>
          <a:off x="1143000" y="3139510"/>
          <a:ext cx="6705600" cy="82289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822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public void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onActivityResult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requestCode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resultCode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, Intent data);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9BAC8-69E3-4758-84FE-A9B3977009BC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 smtClean="0"/>
              <a:t>6.1.2 </a:t>
            </a:r>
            <a:r>
              <a:rPr lang="zh-CN" altLang="en-US" sz="3200" dirty="0" smtClean="0"/>
              <a:t>获取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返回值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在父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中获取返回值</a:t>
            </a:r>
          </a:p>
          <a:p>
            <a:pPr lvl="2"/>
            <a:r>
              <a:rPr lang="zh-CN" altLang="en-US" sz="2800" dirty="0" smtClean="0"/>
              <a:t>点击</a:t>
            </a:r>
            <a:r>
              <a:rPr lang="zh-CN" altLang="en-US" sz="2800" dirty="0"/>
              <a:t>“启动</a:t>
            </a:r>
            <a:r>
              <a:rPr lang="en-US" altLang="zh-CN" sz="2800" dirty="0"/>
              <a:t>Activity1”</a:t>
            </a:r>
            <a:r>
              <a:rPr lang="zh-CN" altLang="en-US" sz="2800" dirty="0"/>
              <a:t>和“启动</a:t>
            </a:r>
            <a:r>
              <a:rPr lang="en-US" altLang="zh-CN" sz="2800" dirty="0"/>
              <a:t>Activity2”</a:t>
            </a:r>
            <a:r>
              <a:rPr lang="zh-CN" altLang="en-US" sz="2800" dirty="0" smtClean="0"/>
              <a:t>按钮将</a:t>
            </a:r>
            <a:r>
              <a:rPr lang="zh-CN" altLang="en-US" sz="2800" dirty="0"/>
              <a:t>分别启动子</a:t>
            </a:r>
            <a:r>
              <a:rPr lang="en-US" altLang="zh-CN" sz="2800" dirty="0"/>
              <a:t>SubActivity1</a:t>
            </a:r>
            <a:r>
              <a:rPr lang="zh-CN" altLang="en-US" sz="2800" dirty="0"/>
              <a:t>和</a:t>
            </a:r>
            <a:r>
              <a:rPr lang="en-US" altLang="zh-CN" sz="2800" dirty="0"/>
              <a:t>SubActivity2</a:t>
            </a:r>
            <a:r>
              <a:rPr lang="zh-CN" altLang="en-US" sz="2800" dirty="0"/>
              <a:t>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05200"/>
            <a:ext cx="401423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82566"/>
            <a:ext cx="3048000" cy="168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987724"/>
            <a:ext cx="3048000" cy="149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9CF26-2BBC-4767-8491-7B08E1C077AA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6.1.2 </a:t>
            </a:r>
            <a:r>
              <a:rPr lang="zh-CN" altLang="en-US" sz="3200" dirty="0" smtClean="0"/>
              <a:t>获取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返回值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在父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中获取返回值</a:t>
            </a:r>
          </a:p>
          <a:p>
            <a:pPr lvl="2"/>
            <a:r>
              <a:rPr lang="en-US" altLang="zh-CN" sz="2800" dirty="0" smtClean="0"/>
              <a:t>SubActivity1</a:t>
            </a:r>
            <a:r>
              <a:rPr lang="zh-CN" altLang="en-US" sz="2800" dirty="0" smtClean="0"/>
              <a:t>提供了一个输入框，以及“接受”和“撤销”两个按钮。如果在输入框中输入信息后点击“接受”按钮，程序会把输入框中的信息传递给其父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，并在父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的界面上显示。</a:t>
            </a:r>
          </a:p>
          <a:p>
            <a:pPr lvl="2"/>
            <a:r>
              <a:rPr lang="zh-CN" altLang="en-US" sz="2800" dirty="0" smtClean="0"/>
              <a:t>如果用户点击“撤销”按钮，则程序不会向父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传递任何信息。</a:t>
            </a:r>
          </a:p>
          <a:p>
            <a:pPr lvl="2"/>
            <a:r>
              <a:rPr lang="en-US" altLang="zh-CN" sz="2800" dirty="0" smtClean="0"/>
              <a:t>SubActivity2</a:t>
            </a:r>
            <a:r>
              <a:rPr lang="zh-CN" altLang="en-US" sz="2800" dirty="0" smtClean="0"/>
              <a:t>中仅提供了用于关闭</a:t>
            </a:r>
            <a:r>
              <a:rPr lang="en-US" altLang="zh-CN" sz="2800" dirty="0" smtClean="0"/>
              <a:t>SubActivity2</a:t>
            </a:r>
            <a:r>
              <a:rPr lang="zh-CN" altLang="en-US" sz="2800" dirty="0" smtClean="0"/>
              <a:t>的“关闭”按钮。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9CF26-2BBC-4767-8491-7B08E1C077AA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5029200" cy="2514600"/>
          </a:xfrm>
        </p:spPr>
        <p:txBody>
          <a:bodyPr/>
          <a:lstStyle/>
          <a:p>
            <a:r>
              <a:rPr lang="en-US" altLang="zh-CN" sz="3200" dirty="0" smtClean="0"/>
              <a:t>6.1.2 </a:t>
            </a:r>
            <a:r>
              <a:rPr lang="zh-CN" altLang="en-US" sz="3200" dirty="0" smtClean="0"/>
              <a:t>获取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返回值</a:t>
            </a:r>
            <a:endParaRPr lang="en-US" altLang="zh-CN" sz="3200" dirty="0" smtClean="0"/>
          </a:p>
          <a:p>
            <a:pPr lvl="1" eaLnBrk="1"/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zh-CN" altLang="en-US" sz="2800" dirty="0" smtClean="0">
                <a:solidFill>
                  <a:srgbClr val="000000"/>
                </a:solidFill>
              </a:rPr>
              <a:t>在</a:t>
            </a:r>
            <a:r>
              <a:rPr lang="en-US" altLang="zh-CN" sz="2800" dirty="0" smtClean="0">
                <a:solidFill>
                  <a:srgbClr val="000000"/>
                </a:solidFill>
              </a:rPr>
              <a:t>6.1.1</a:t>
            </a:r>
            <a:r>
              <a:rPr lang="zh-CN" altLang="en-US" sz="2800" dirty="0">
                <a:solidFill>
                  <a:srgbClr val="000000"/>
                </a:solidFill>
              </a:rPr>
              <a:t>练习基础上，</a:t>
            </a:r>
            <a:r>
              <a:rPr lang="zh-CN" altLang="en-US" sz="2800" dirty="0" smtClean="0">
                <a:solidFill>
                  <a:srgbClr val="000000"/>
                </a:solidFill>
              </a:rPr>
              <a:t>创建</a:t>
            </a:r>
            <a:r>
              <a:rPr lang="zh-CN" altLang="en-US" sz="2800" dirty="0" smtClean="0"/>
              <a:t>如</a:t>
            </a:r>
            <a:r>
              <a:rPr lang="zh-CN" altLang="en-US" sz="2800" dirty="0"/>
              <a:t>右</a:t>
            </a:r>
            <a:r>
              <a:rPr lang="zh-CN" altLang="en-US" sz="2800" dirty="0" smtClean="0"/>
              <a:t>图</a:t>
            </a:r>
            <a:r>
              <a:rPr lang="zh-CN" altLang="en-US" sz="2800" dirty="0"/>
              <a:t>所</a:t>
            </a:r>
            <a:r>
              <a:rPr lang="zh-CN" altLang="en-US" sz="2800" dirty="0" smtClean="0"/>
              <a:t>示的“专业设置”界面。</a:t>
            </a:r>
            <a:endParaRPr lang="zh-CN" altLang="en-US" sz="2800" dirty="0"/>
          </a:p>
          <a:p>
            <a:pPr marL="0" lvl="0" indent="0">
              <a:buClr>
                <a:srgbClr val="CC9900"/>
              </a:buClr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3352800" cy="474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4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9CF26-2BBC-4767-8491-7B08E1C077AA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4876800" cy="4191000"/>
          </a:xfrm>
        </p:spPr>
        <p:txBody>
          <a:bodyPr/>
          <a:lstStyle/>
          <a:p>
            <a:r>
              <a:rPr lang="en-US" altLang="zh-CN" sz="3200" dirty="0" smtClean="0"/>
              <a:t>6.1.2 </a:t>
            </a:r>
            <a:r>
              <a:rPr lang="zh-CN" altLang="en-US" sz="3200" dirty="0" smtClean="0"/>
              <a:t>获取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返回值</a:t>
            </a:r>
            <a:endParaRPr lang="en-US" altLang="zh-CN" sz="3200" dirty="0" smtClean="0"/>
          </a:p>
          <a:p>
            <a:pPr lvl="1" eaLnBrk="1"/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zh-CN" altLang="en-US" sz="2800" dirty="0" smtClean="0"/>
              <a:t>点击</a:t>
            </a:r>
            <a:r>
              <a:rPr lang="en-US" altLang="zh-CN" sz="2800" dirty="0" smtClean="0">
                <a:solidFill>
                  <a:srgbClr val="000000"/>
                </a:solidFill>
              </a:rPr>
              <a:t>5.4.4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800" dirty="0" smtClean="0"/>
              <a:t>中</a:t>
            </a:r>
            <a:r>
              <a:rPr lang="zh-CN" altLang="en-US" sz="2800" dirty="0"/>
              <a:t>的“专业设置”子菜单项将会</a:t>
            </a:r>
            <a:r>
              <a:rPr lang="zh-CN" altLang="en-US" sz="2800" dirty="0" smtClean="0"/>
              <a:t>启动专业</a:t>
            </a:r>
            <a:r>
              <a:rPr lang="zh-CN" altLang="en-US" sz="2800" dirty="0"/>
              <a:t>设置界面，此时界面上应该显示</a:t>
            </a:r>
            <a:r>
              <a:rPr lang="zh-CN" altLang="en-US" sz="2800" dirty="0" smtClean="0"/>
              <a:t>出左图的</a:t>
            </a:r>
            <a:r>
              <a:rPr lang="zh-CN" altLang="en-US" sz="2800" dirty="0"/>
              <a:t>专业</a:t>
            </a:r>
            <a:r>
              <a:rPr lang="en-US" altLang="zh-CN" sz="2800" dirty="0"/>
              <a:t>Spinner</a:t>
            </a:r>
            <a:r>
              <a:rPr lang="zh-CN" altLang="en-US" sz="2800" dirty="0"/>
              <a:t>控件中列出的所有专业信息</a:t>
            </a:r>
            <a:r>
              <a:rPr lang="zh-CN" altLang="en-US" sz="2800" dirty="0" smtClean="0"/>
              <a:t>。</a:t>
            </a:r>
            <a:r>
              <a:rPr lang="zh-CN" altLang="en-US" sz="2800" dirty="0" smtClean="0">
                <a:solidFill>
                  <a:srgbClr val="000000"/>
                </a:solidFill>
              </a:rPr>
              <a:t>“专业设置”子菜单如右图</a:t>
            </a:r>
            <a:r>
              <a:rPr lang="zh-CN" altLang="en-US" sz="2800" dirty="0">
                <a:solidFill>
                  <a:srgbClr val="000000"/>
                </a:solidFill>
              </a:rPr>
              <a:t>所示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60328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6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9CF26-2BBC-4767-8491-7B08E1C077AA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r>
              <a:rPr lang="en-US" altLang="zh-CN" sz="3200" dirty="0" smtClean="0"/>
              <a:t>6.1.2 </a:t>
            </a:r>
            <a:r>
              <a:rPr lang="zh-CN" altLang="en-US" sz="3200" dirty="0" smtClean="0"/>
              <a:t>获取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返回值</a:t>
            </a:r>
            <a:endParaRPr lang="en-US" altLang="zh-CN" sz="3200" dirty="0" smtClean="0"/>
          </a:p>
          <a:p>
            <a:pPr lvl="1" eaLnBrk="1"/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zh-CN" altLang="en-US" sz="2800" dirty="0"/>
              <a:t>点击“专业设置”</a:t>
            </a:r>
            <a:r>
              <a:rPr lang="zh-CN" altLang="en-US" sz="2800" dirty="0" smtClean="0"/>
              <a:t>界面上的“添加”</a:t>
            </a:r>
            <a:r>
              <a:rPr lang="zh-CN" altLang="en-US" sz="2800" dirty="0"/>
              <a:t>按钮则把</a:t>
            </a:r>
            <a:r>
              <a:rPr lang="en-US" altLang="zh-CN" sz="2800" dirty="0" err="1"/>
              <a:t>EditText</a:t>
            </a:r>
            <a:r>
              <a:rPr lang="zh-CN" altLang="en-US" sz="2800" dirty="0"/>
              <a:t>控件中输入的专业名称加入下面的</a:t>
            </a:r>
            <a:r>
              <a:rPr lang="en-US" altLang="zh-CN" sz="2800" dirty="0" err="1"/>
              <a:t>ListView</a:t>
            </a:r>
            <a:r>
              <a:rPr lang="zh-CN" altLang="en-US" sz="2800" dirty="0"/>
              <a:t>控件列表，如果</a:t>
            </a:r>
            <a:r>
              <a:rPr lang="en-US" altLang="zh-CN" sz="2800" dirty="0" err="1"/>
              <a:t>EditText</a:t>
            </a:r>
            <a:r>
              <a:rPr lang="zh-CN" altLang="en-US" sz="2800" dirty="0"/>
              <a:t>控件为空，则要给出相应提示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4</a:t>
            </a:r>
            <a:r>
              <a:rPr lang="zh-CN" altLang="en-US" sz="2800" dirty="0"/>
              <a:t>、点击“返回”按钮将会</a:t>
            </a:r>
            <a:r>
              <a:rPr lang="zh-CN" altLang="en-US" sz="2800" dirty="0" smtClean="0"/>
              <a:t>回到基本</a:t>
            </a:r>
            <a:r>
              <a:rPr lang="zh-CN" altLang="en-US" sz="2800" dirty="0"/>
              <a:t>信息界面，此时在专业设置界面上做的任何改变都</a:t>
            </a:r>
            <a:r>
              <a:rPr lang="zh-CN" altLang="en-US" sz="2800" dirty="0" smtClean="0"/>
              <a:t>应该在</a:t>
            </a:r>
            <a:r>
              <a:rPr lang="zh-CN" altLang="en-US" sz="2800" dirty="0"/>
              <a:t>基本信息界面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专业</a:t>
            </a:r>
            <a:r>
              <a:rPr lang="en-US" altLang="zh-CN" sz="2800" dirty="0"/>
              <a:t>Spinner</a:t>
            </a:r>
            <a:r>
              <a:rPr lang="zh-CN" altLang="en-US" sz="2800" dirty="0"/>
              <a:t>控件中体现出来。</a:t>
            </a:r>
          </a:p>
          <a:p>
            <a:pPr marL="0" lvl="0" indent="0">
              <a:buClr>
                <a:srgbClr val="CC9900"/>
              </a:buClr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9CF26-2BBC-4767-8491-7B08E1C077AA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514600"/>
          </a:xfrm>
        </p:spPr>
        <p:txBody>
          <a:bodyPr/>
          <a:lstStyle/>
          <a:p>
            <a:r>
              <a:rPr lang="en-US" altLang="zh-CN" sz="3200" dirty="0" smtClean="0"/>
              <a:t>6.1.2 </a:t>
            </a:r>
            <a:r>
              <a:rPr lang="zh-CN" altLang="en-US" sz="3200" dirty="0" smtClean="0"/>
              <a:t>获取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返回值</a:t>
            </a:r>
            <a:endParaRPr lang="en-US" altLang="zh-CN" sz="3200" dirty="0" smtClean="0"/>
          </a:p>
          <a:p>
            <a:pPr lvl="1" eaLnBrk="1"/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5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zh-CN" altLang="en-US" sz="2800" dirty="0" smtClean="0"/>
              <a:t>为“专业设置”界面</a:t>
            </a:r>
            <a:r>
              <a:rPr lang="zh-CN" altLang="en-US" sz="2800" dirty="0"/>
              <a:t>上的</a:t>
            </a:r>
            <a:r>
              <a:rPr lang="en-US" altLang="zh-CN" sz="2800" dirty="0" err="1"/>
              <a:t>ListView</a:t>
            </a:r>
            <a:r>
              <a:rPr lang="zh-CN" altLang="en-US" sz="2800" dirty="0"/>
              <a:t>控件添加一个快捷菜单，包含“修改”和“删除”两个菜单项，效果</a:t>
            </a:r>
            <a:r>
              <a:rPr lang="zh-CN" altLang="en-US" sz="2800" dirty="0" smtClean="0"/>
              <a:t>如下图所示。</a:t>
            </a:r>
            <a:endParaRPr lang="zh-CN" altLang="en-US" sz="2800" dirty="0"/>
          </a:p>
          <a:p>
            <a:pPr marL="0" lvl="0" indent="0">
              <a:buClr>
                <a:srgbClr val="CC9900"/>
              </a:buClr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81400"/>
            <a:ext cx="3200400" cy="2882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0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9CF26-2BBC-4767-8491-7B08E1C077AA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886200"/>
          </a:xfrm>
        </p:spPr>
        <p:txBody>
          <a:bodyPr/>
          <a:lstStyle/>
          <a:p>
            <a:r>
              <a:rPr lang="en-US" altLang="zh-CN" sz="3200" dirty="0" smtClean="0"/>
              <a:t>6.1.2 </a:t>
            </a:r>
            <a:r>
              <a:rPr lang="zh-CN" altLang="en-US" sz="3200" dirty="0" smtClean="0"/>
              <a:t>获取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返回值</a:t>
            </a:r>
            <a:endParaRPr lang="en-US" altLang="zh-CN" sz="3200" dirty="0" smtClean="0"/>
          </a:p>
          <a:p>
            <a:pPr lvl="1" eaLnBrk="1"/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     6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zh-CN" altLang="zh-CN" sz="2800" dirty="0" smtClean="0"/>
              <a:t>点击</a:t>
            </a:r>
            <a:r>
              <a:rPr lang="zh-CN" altLang="zh-CN" sz="2800" dirty="0"/>
              <a:t>“修改”菜单项则会根据</a:t>
            </a:r>
            <a:r>
              <a:rPr lang="en-US" altLang="zh-CN" sz="2800" dirty="0" err="1"/>
              <a:t>EditText</a:t>
            </a:r>
            <a:r>
              <a:rPr lang="zh-CN" altLang="zh-CN" sz="2800" dirty="0"/>
              <a:t>控件中输入的内容修改所选择项的专业名称，同时更新下面的</a:t>
            </a:r>
            <a:r>
              <a:rPr lang="en-US" altLang="zh-CN" sz="2800" dirty="0" err="1"/>
              <a:t>ListView</a:t>
            </a:r>
            <a:r>
              <a:rPr lang="zh-CN" altLang="zh-CN" sz="2800" dirty="0"/>
              <a:t>控件列表，如果</a:t>
            </a:r>
            <a:r>
              <a:rPr lang="en-US" altLang="zh-CN" sz="2800" dirty="0" err="1"/>
              <a:t>EditText</a:t>
            </a:r>
            <a:r>
              <a:rPr lang="zh-CN" altLang="zh-CN" sz="2800" dirty="0"/>
              <a:t>控件为空，则要给出相应提示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7</a:t>
            </a:r>
            <a:r>
              <a:rPr lang="zh-CN" altLang="en-US" sz="2800" dirty="0" smtClean="0"/>
              <a:t>、</a:t>
            </a:r>
            <a:r>
              <a:rPr lang="zh-CN" altLang="zh-CN" sz="2800" dirty="0" smtClean="0"/>
              <a:t>点击</a:t>
            </a:r>
            <a:r>
              <a:rPr lang="zh-CN" altLang="zh-CN" sz="2800" dirty="0"/>
              <a:t>“删除”菜单项则删除所选择项的专业名称，同时更新下面的</a:t>
            </a:r>
            <a:r>
              <a:rPr lang="en-US" altLang="zh-CN" sz="2800" dirty="0" err="1"/>
              <a:t>ListView</a:t>
            </a:r>
            <a:r>
              <a:rPr lang="zh-CN" altLang="zh-CN" sz="2800" dirty="0"/>
              <a:t>控件列表。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01F22-83C5-4E9C-806A-A4B2067694BF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6.2 </a:t>
            </a:r>
            <a:r>
              <a:rPr lang="en-US" altLang="zh-CN" sz="3800" smtClean="0"/>
              <a:t>Intent</a:t>
            </a:r>
            <a:r>
              <a:rPr lang="zh-CN" altLang="de-DE" sz="3800" smtClean="0"/>
              <a:t>过滤器</a:t>
            </a:r>
            <a:endParaRPr lang="zh-CN" altLang="en-US" sz="380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924800" cy="3352800"/>
          </a:xfrm>
        </p:spPr>
        <p:txBody>
          <a:bodyPr/>
          <a:lstStyle/>
          <a:p>
            <a:r>
              <a:rPr lang="de-DE" altLang="zh-CN" sz="3200" dirty="0" smtClean="0"/>
              <a:t>Intent</a:t>
            </a:r>
            <a:r>
              <a:rPr lang="zh-CN" altLang="en-US" sz="3200" dirty="0" smtClean="0"/>
              <a:t>解析</a:t>
            </a:r>
          </a:p>
          <a:p>
            <a:pPr lvl="1"/>
            <a:r>
              <a:rPr lang="zh-CN" altLang="de-DE" sz="2800" dirty="0" smtClean="0"/>
              <a:t>隐式启动</a:t>
            </a:r>
            <a:r>
              <a:rPr lang="en-US" altLang="zh-CN" sz="2800" dirty="0" smtClean="0"/>
              <a:t>Activity</a:t>
            </a:r>
            <a:r>
              <a:rPr lang="zh-CN" altLang="de-DE" sz="2800" dirty="0" smtClean="0"/>
              <a:t>时，并没有在</a:t>
            </a:r>
            <a:r>
              <a:rPr lang="en-US" altLang="zh-CN" sz="2800" dirty="0" smtClean="0"/>
              <a:t>Intent</a:t>
            </a:r>
            <a:r>
              <a:rPr lang="zh-CN" altLang="de-DE" sz="2800" dirty="0" smtClean="0"/>
              <a:t>中指明</a:t>
            </a:r>
            <a:r>
              <a:rPr lang="en-US" altLang="zh-CN" sz="2800" dirty="0" smtClean="0"/>
              <a:t>Activity</a:t>
            </a:r>
            <a:r>
              <a:rPr lang="zh-CN" altLang="de-DE" sz="2800" dirty="0" smtClean="0"/>
              <a:t>所在的类，因此一定存在某种匹配机制，使</a:t>
            </a:r>
            <a:r>
              <a:rPr lang="en-US" altLang="zh-CN" sz="2800" dirty="0" smtClean="0"/>
              <a:t>Android</a:t>
            </a:r>
            <a:r>
              <a:rPr lang="zh-CN" altLang="de-DE" sz="2800" dirty="0" smtClean="0"/>
              <a:t>系统能够根据</a:t>
            </a:r>
            <a:r>
              <a:rPr lang="en-US" altLang="zh-CN" sz="2800" dirty="0" smtClean="0"/>
              <a:t>Intent</a:t>
            </a:r>
            <a:r>
              <a:rPr lang="zh-CN" altLang="de-DE" sz="2800" dirty="0" smtClean="0"/>
              <a:t>中的信息，找到需要启动的</a:t>
            </a:r>
            <a:r>
              <a:rPr lang="en-US" altLang="zh-CN" sz="2800" dirty="0" smtClean="0"/>
              <a:t>Activity</a:t>
            </a:r>
            <a:r>
              <a:rPr lang="zh-CN" altLang="de-DE" sz="2800" dirty="0" smtClean="0"/>
              <a:t>。这种匹配机制是依靠</a:t>
            </a:r>
            <a:r>
              <a:rPr lang="de-DE" altLang="zh-CN" sz="2800" dirty="0" smtClean="0"/>
              <a:t>Android</a:t>
            </a:r>
            <a:r>
              <a:rPr lang="zh-CN" altLang="de-DE" sz="2800" dirty="0" smtClean="0"/>
              <a:t>系统中的</a:t>
            </a:r>
            <a:r>
              <a:rPr lang="de-DE" altLang="zh-CN" sz="2800" dirty="0" smtClean="0">
                <a:solidFill>
                  <a:srgbClr val="FF0000"/>
                </a:solidFill>
              </a:rPr>
              <a:t>Intent</a:t>
            </a:r>
            <a:r>
              <a:rPr lang="zh-CN" altLang="de-DE" sz="2800" dirty="0" smtClean="0">
                <a:solidFill>
                  <a:srgbClr val="FF0000"/>
                </a:solidFill>
              </a:rPr>
              <a:t>过滤器（</a:t>
            </a:r>
            <a:r>
              <a:rPr lang="en-US" altLang="zh-CN" sz="2800" dirty="0" smtClean="0">
                <a:solidFill>
                  <a:srgbClr val="FF0000"/>
                </a:solidFill>
              </a:rPr>
              <a:t>Intent Filter</a:t>
            </a:r>
            <a:r>
              <a:rPr lang="zh-CN" altLang="de-DE" sz="2800" dirty="0" smtClean="0">
                <a:solidFill>
                  <a:srgbClr val="FF0000"/>
                </a:solidFill>
              </a:rPr>
              <a:t>）</a:t>
            </a:r>
            <a:r>
              <a:rPr lang="zh-CN" altLang="de-DE" sz="2800" dirty="0" smtClean="0"/>
              <a:t>来实现的。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8F22C-624A-4954-9B92-BAC22DDD2027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r>
              <a:rPr lang="en-US" altLang="zh-CN" sz="3200" dirty="0" smtClean="0"/>
              <a:t>6.1.1</a:t>
            </a:r>
            <a:r>
              <a:rPr lang="zh-CN" altLang="en-US" sz="3200" dirty="0" smtClean="0"/>
              <a:t> 启动</a:t>
            </a:r>
            <a:r>
              <a:rPr lang="en-US" altLang="zh-CN" sz="3200" dirty="0" smtClean="0"/>
              <a:t>Activity</a:t>
            </a:r>
          </a:p>
          <a:p>
            <a:pPr lvl="1"/>
            <a:r>
              <a:rPr lang="zh-CN" altLang="en-US" sz="2800" dirty="0" smtClean="0"/>
              <a:t>在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系统中，应用程序一般都有多个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可以实现不同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之间的切换和数据传递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启动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方式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显式启动，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中指明启动的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所在的类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隐式启动，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中只包含需要执行的动作和所包含的数据，</a:t>
            </a:r>
            <a:r>
              <a:rPr lang="zh-CN" altLang="en-US" sz="2800" dirty="0"/>
              <a:t>没有</a:t>
            </a:r>
            <a:r>
              <a:rPr lang="zh-CN" altLang="en-US" sz="2800" dirty="0" smtClean="0"/>
              <a:t>指明具体启动哪一个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，由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系统和最终用户来决定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F3C3E-6C2A-402A-B231-D98A6D1A960F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6.2 </a:t>
            </a:r>
            <a:r>
              <a:rPr lang="en-US" altLang="zh-CN" sz="3800" smtClean="0"/>
              <a:t>Intent</a:t>
            </a:r>
            <a:r>
              <a:rPr lang="zh-CN" altLang="de-DE" sz="3800" smtClean="0"/>
              <a:t>过滤器</a:t>
            </a:r>
            <a:endParaRPr lang="zh-CN" altLang="en-US" sz="380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altLang="zh-CN" sz="3200" dirty="0" smtClean="0"/>
              <a:t>Intent</a:t>
            </a:r>
            <a:r>
              <a:rPr lang="zh-CN" altLang="en-US" sz="3200" dirty="0" smtClean="0"/>
              <a:t>解析</a:t>
            </a:r>
          </a:p>
          <a:p>
            <a:pPr lvl="1">
              <a:spcBef>
                <a:spcPts val="600"/>
              </a:spcBef>
            </a:pPr>
            <a:r>
              <a:rPr lang="de-DE" altLang="zh-CN" sz="2800" dirty="0" smtClean="0"/>
              <a:t>Intent</a:t>
            </a:r>
            <a:r>
              <a:rPr lang="zh-CN" altLang="de-DE" sz="2800" dirty="0" smtClean="0"/>
              <a:t>过滤器是一种根据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中的动作（</a:t>
            </a:r>
            <a:r>
              <a:rPr lang="de-DE" altLang="zh-CN" sz="2800" dirty="0" smtClean="0"/>
              <a:t>Action</a:t>
            </a:r>
            <a:r>
              <a:rPr lang="zh-CN" altLang="de-DE" sz="2800" dirty="0" smtClean="0"/>
              <a:t>）、类别（</a:t>
            </a:r>
            <a:r>
              <a:rPr lang="de-DE" altLang="zh-CN" sz="2800" dirty="0" smtClean="0"/>
              <a:t>Category</a:t>
            </a:r>
            <a:r>
              <a:rPr lang="zh-CN" altLang="de-DE" sz="2800" dirty="0" smtClean="0"/>
              <a:t>）和数据（</a:t>
            </a:r>
            <a:r>
              <a:rPr lang="de-DE" altLang="zh-CN" sz="2800" dirty="0" smtClean="0"/>
              <a:t>Data</a:t>
            </a:r>
            <a:r>
              <a:rPr lang="zh-CN" altLang="de-DE" sz="2800" dirty="0" smtClean="0"/>
              <a:t>）等内容，对适合接收该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的组件进行匹配和筛选的机制。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过滤器可以匹配</a:t>
            </a:r>
            <a:r>
              <a:rPr lang="zh-CN" altLang="en-US" sz="2800" dirty="0" smtClean="0"/>
              <a:t>动作</a:t>
            </a:r>
            <a:r>
              <a:rPr lang="zh-CN" altLang="de-DE" sz="2800" dirty="0" smtClean="0"/>
              <a:t>、</a:t>
            </a:r>
            <a:r>
              <a:rPr lang="zh-CN" altLang="en-US" sz="2800" dirty="0" smtClean="0"/>
              <a:t>类别</a:t>
            </a:r>
            <a:r>
              <a:rPr lang="zh-CN" altLang="de-DE" sz="2800" dirty="0" smtClean="0"/>
              <a:t>和</a:t>
            </a:r>
            <a:r>
              <a:rPr lang="zh-CN" altLang="en-US" sz="2800" dirty="0" smtClean="0"/>
              <a:t>数据</a:t>
            </a:r>
            <a:r>
              <a:rPr lang="zh-CN" altLang="de-DE" sz="2800" dirty="0" smtClean="0"/>
              <a:t>，还可以确定多个匹配项顺序的优先级（</a:t>
            </a:r>
            <a:r>
              <a:rPr lang="de-DE" altLang="zh-CN" sz="2800" dirty="0" smtClean="0"/>
              <a:t>Priority</a:t>
            </a:r>
            <a:r>
              <a:rPr lang="zh-CN" altLang="de-DE" sz="2800" dirty="0" smtClean="0"/>
              <a:t>）。</a:t>
            </a:r>
            <a:endParaRPr lang="en-US" altLang="zh-CN" sz="2800" dirty="0" smtClean="0"/>
          </a:p>
          <a:p>
            <a:pPr lvl="1">
              <a:spcBef>
                <a:spcPts val="600"/>
              </a:spcBef>
              <a:buClr>
                <a:srgbClr val="3B812F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使用</a:t>
            </a:r>
            <a:r>
              <a:rPr lang="de-DE" altLang="zh-CN" sz="2800" dirty="0">
                <a:solidFill>
                  <a:srgbClr val="000000"/>
                </a:solidFill>
              </a:rPr>
              <a:t>Intent</a:t>
            </a:r>
            <a:r>
              <a:rPr lang="zh-CN" altLang="en-US" sz="2800" dirty="0">
                <a:solidFill>
                  <a:srgbClr val="000000"/>
                </a:solidFill>
              </a:rPr>
              <a:t>过滤器先要</a:t>
            </a:r>
            <a:r>
              <a:rPr lang="zh-CN" altLang="de-DE" sz="2800" dirty="0">
                <a:solidFill>
                  <a:srgbClr val="000000"/>
                </a:solidFill>
              </a:rPr>
              <a:t>在</a:t>
            </a:r>
            <a:r>
              <a:rPr lang="de-DE" altLang="zh-CN" sz="2800" dirty="0">
                <a:solidFill>
                  <a:srgbClr val="000000"/>
                </a:solidFill>
              </a:rPr>
              <a:t>AndroidManifest.xml</a:t>
            </a:r>
            <a:r>
              <a:rPr lang="zh-CN" altLang="de-DE" sz="2800" dirty="0">
                <a:solidFill>
                  <a:srgbClr val="000000"/>
                </a:solidFill>
              </a:rPr>
              <a:t>文件的</a:t>
            </a:r>
            <a:r>
              <a:rPr lang="zh-CN" altLang="en-US" sz="2800" dirty="0">
                <a:solidFill>
                  <a:srgbClr val="000000"/>
                </a:solidFill>
              </a:rPr>
              <a:t>对应</a:t>
            </a:r>
            <a:r>
              <a:rPr lang="zh-CN" altLang="de-DE" sz="2800" dirty="0">
                <a:solidFill>
                  <a:srgbClr val="000000"/>
                </a:solidFill>
              </a:rPr>
              <a:t>组件下定义</a:t>
            </a:r>
            <a:r>
              <a:rPr lang="de-DE" altLang="zh-CN" sz="2800" dirty="0">
                <a:solidFill>
                  <a:srgbClr val="000000"/>
                </a:solidFill>
              </a:rPr>
              <a:t>&lt;intent-filter&gt;</a:t>
            </a:r>
            <a:r>
              <a:rPr lang="zh-CN" altLang="de-DE" sz="2800" dirty="0">
                <a:solidFill>
                  <a:srgbClr val="000000"/>
                </a:solidFill>
              </a:rPr>
              <a:t>节点，然后在</a:t>
            </a:r>
            <a:r>
              <a:rPr lang="de-DE" altLang="zh-CN" sz="2800" dirty="0">
                <a:solidFill>
                  <a:srgbClr val="000000"/>
                </a:solidFill>
              </a:rPr>
              <a:t>&lt;intent-filter&gt;</a:t>
            </a:r>
            <a:r>
              <a:rPr lang="zh-CN" altLang="de-DE" sz="2800" dirty="0">
                <a:solidFill>
                  <a:srgbClr val="000000"/>
                </a:solidFill>
              </a:rPr>
              <a:t>节点中声明该组件所支持的动作</a:t>
            </a: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de-DE" altLang="zh-CN" sz="2800" dirty="0">
                <a:solidFill>
                  <a:srgbClr val="000000"/>
                </a:solidFill>
              </a:rPr>
              <a:t>&lt;action&gt;</a:t>
            </a:r>
            <a:r>
              <a:rPr lang="zh-CN" altLang="de-DE" sz="2800" dirty="0">
                <a:solidFill>
                  <a:srgbClr val="000000"/>
                </a:solidFill>
              </a:rPr>
              <a:t>标签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r>
              <a:rPr lang="zh-CN" altLang="de-DE" sz="2800" dirty="0">
                <a:solidFill>
                  <a:srgbClr val="000000"/>
                </a:solidFill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</a:rPr>
              <a:t>类别（</a:t>
            </a:r>
            <a:r>
              <a:rPr lang="de-DE" altLang="zh-CN" sz="2800" dirty="0">
                <a:solidFill>
                  <a:srgbClr val="000000"/>
                </a:solidFill>
              </a:rPr>
              <a:t>&lt;category&gt;</a:t>
            </a:r>
            <a:r>
              <a:rPr lang="zh-CN" altLang="de-DE" sz="2800" dirty="0">
                <a:solidFill>
                  <a:srgbClr val="000000"/>
                </a:solidFill>
              </a:rPr>
              <a:t>标签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r>
              <a:rPr lang="zh-CN" altLang="de-DE" sz="2800" dirty="0">
                <a:solidFill>
                  <a:srgbClr val="000000"/>
                </a:solidFill>
              </a:rPr>
              <a:t>和数据</a:t>
            </a: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de-DE" altLang="zh-CN" sz="2800" dirty="0">
                <a:solidFill>
                  <a:srgbClr val="000000"/>
                </a:solidFill>
              </a:rPr>
              <a:t>&lt;data&gt;</a:t>
            </a:r>
            <a:r>
              <a:rPr lang="zh-CN" altLang="de-DE" sz="2800" dirty="0">
                <a:solidFill>
                  <a:srgbClr val="000000"/>
                </a:solidFill>
              </a:rPr>
              <a:t>标签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r>
              <a:rPr lang="zh-CN" altLang="de-DE" sz="2800" dirty="0">
                <a:solidFill>
                  <a:srgbClr val="000000"/>
                </a:solidFill>
              </a:rPr>
              <a:t>等信息</a:t>
            </a:r>
            <a:r>
              <a:rPr lang="zh-CN" altLang="de-DE" sz="2800" dirty="0" smtClean="0">
                <a:solidFill>
                  <a:srgbClr val="000000"/>
                </a:solidFill>
              </a:rPr>
              <a:t>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F652-026A-4393-8BFD-D9B4E6CE2647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46083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6.2 </a:t>
            </a:r>
            <a:r>
              <a:rPr lang="en-US" altLang="zh-CN" sz="3800" smtClean="0"/>
              <a:t>Intent</a:t>
            </a:r>
            <a:r>
              <a:rPr lang="zh-CN" altLang="de-DE" sz="3800" smtClean="0"/>
              <a:t>过滤器</a:t>
            </a:r>
            <a:endParaRPr lang="zh-CN" altLang="en-US" sz="3800" smtClean="0"/>
          </a:p>
        </p:txBody>
      </p:sp>
      <p:graphicFrame>
        <p:nvGraphicFramePr>
          <p:cNvPr id="106659" name="Group 16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317936"/>
              </p:ext>
            </p:extLst>
          </p:nvPr>
        </p:nvGraphicFramePr>
        <p:xfrm>
          <a:off x="444500" y="1245710"/>
          <a:ext cx="8242300" cy="4850290"/>
        </p:xfrm>
        <a:graphic>
          <a:graphicData uri="http://schemas.openxmlformats.org/drawingml/2006/table">
            <a:tbl>
              <a:tblPr/>
              <a:tblGrid>
                <a:gridCol w="1791018"/>
                <a:gridCol w="2489518"/>
                <a:gridCol w="3961764"/>
              </a:tblGrid>
              <a:tr h="5525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zh-CN" altLang="de-DE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标签</a:t>
                      </a:r>
                      <a:endParaRPr kumimoji="0" lang="zh-CN" alt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zh-CN" altLang="de-DE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属性</a:t>
                      </a:r>
                      <a:endParaRPr kumimoji="0" lang="zh-CN" alt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zh-CN" altLang="de-DE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18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de-DE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&lt;action&gt;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de-DE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android:name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zh-CN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指定组件所能响应的动作，用字符串表示，通常由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包名和</a:t>
                      </a:r>
                      <a:r>
                        <a:rPr kumimoji="0" lang="zh-CN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类名构成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de-DE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&lt;category&gt;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de-DE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android:name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zh-CN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指定以何种方式去服务</a:t>
                      </a:r>
                      <a:r>
                        <a:rPr kumimoji="0" lang="de-DE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Intent</a:t>
                      </a:r>
                      <a:r>
                        <a:rPr kumimoji="0" lang="zh-CN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请求的动作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05">
                <a:tc rowSpan="5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&lt;data&gt;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android:scheme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所需要的特定协议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0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android:host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指定一个有效的主机名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android:port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主机的有效端口号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android:path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有效的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URI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路径名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android:mimetype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指定组件能处理的数据类型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78C37-03A9-43F6-A0E0-151ADEFB545E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6.2 </a:t>
            </a:r>
            <a:r>
              <a:rPr lang="en-US" altLang="zh-CN" sz="3800" smtClean="0"/>
              <a:t>Intent</a:t>
            </a:r>
            <a:r>
              <a:rPr lang="zh-CN" altLang="de-DE" sz="3800" smtClean="0"/>
              <a:t>过滤器</a:t>
            </a:r>
            <a:endParaRPr lang="zh-CN" altLang="en-US" sz="380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362200"/>
          </a:xfrm>
        </p:spPr>
        <p:txBody>
          <a:bodyPr/>
          <a:lstStyle/>
          <a:p>
            <a:r>
              <a:rPr lang="de-DE" altLang="zh-CN" sz="3200" dirty="0" smtClean="0"/>
              <a:t>Intent</a:t>
            </a:r>
            <a:r>
              <a:rPr lang="zh-CN" altLang="en-US" sz="3200" dirty="0" smtClean="0"/>
              <a:t>解析</a:t>
            </a:r>
          </a:p>
          <a:p>
            <a:pPr lvl="1" eaLnBrk="1"/>
            <a:r>
              <a:rPr lang="de-DE" altLang="zh-CN" sz="2800" dirty="0" smtClean="0"/>
              <a:t>&lt;category&gt;</a:t>
            </a:r>
            <a:r>
              <a:rPr lang="zh-CN" altLang="de-DE" sz="2800" dirty="0" smtClean="0"/>
              <a:t>标签用来指定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过滤器的服务方式，每个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过滤器可以定义多个</a:t>
            </a:r>
            <a:r>
              <a:rPr lang="de-DE" altLang="zh-CN" sz="2800" dirty="0" smtClean="0"/>
              <a:t>&lt;category&gt;</a:t>
            </a:r>
            <a:r>
              <a:rPr lang="zh-CN" altLang="de-DE" sz="2800" dirty="0" smtClean="0"/>
              <a:t>标签，程序开发人员可以使用</a:t>
            </a:r>
            <a:r>
              <a:rPr lang="de-DE" altLang="zh-CN" sz="2800" dirty="0"/>
              <a:t>Android</a:t>
            </a:r>
            <a:r>
              <a:rPr lang="zh-CN" altLang="de-DE" sz="2800" dirty="0"/>
              <a:t>系统提供的</a:t>
            </a:r>
            <a:r>
              <a:rPr lang="zh-CN" altLang="de-DE" sz="2800" dirty="0" smtClean="0"/>
              <a:t>类别</a:t>
            </a:r>
            <a:r>
              <a:rPr lang="zh-CN" altLang="en-US" sz="2800" dirty="0" smtClean="0"/>
              <a:t>，也可以使用</a:t>
            </a:r>
            <a:r>
              <a:rPr lang="zh-CN" altLang="de-DE" sz="2800" dirty="0" smtClean="0"/>
              <a:t>自定义类别。</a:t>
            </a:r>
            <a:endParaRPr lang="zh-CN" altLang="en-US" sz="2800" dirty="0" smtClean="0"/>
          </a:p>
        </p:txBody>
      </p:sp>
      <p:graphicFrame>
        <p:nvGraphicFramePr>
          <p:cNvPr id="5" name="Group 1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997427"/>
              </p:ext>
            </p:extLst>
          </p:nvPr>
        </p:nvGraphicFramePr>
        <p:xfrm>
          <a:off x="457200" y="3657600"/>
          <a:ext cx="8305800" cy="2347071"/>
        </p:xfrm>
        <a:graphic>
          <a:graphicData uri="http://schemas.openxmlformats.org/drawingml/2006/table">
            <a:tbl>
              <a:tblPr/>
              <a:tblGrid>
                <a:gridCol w="2505075"/>
                <a:gridCol w="5800725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zh-CN" altLang="de-DE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</a:t>
                      </a:r>
                      <a:endParaRPr kumimoji="0" lang="zh-CN" alt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zh-CN" altLang="de-DE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9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de-DE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BROWSABLE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zh-CN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声明</a:t>
                      </a:r>
                      <a:r>
                        <a:rPr kumimoji="0" lang="de-DE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Activity</a:t>
                      </a:r>
                      <a:r>
                        <a:rPr kumimoji="0" lang="zh-CN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可以由浏览器启动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de-DE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DEFAULT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zh-CN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kumimoji="0" lang="de-DE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Intent</a:t>
                      </a:r>
                      <a:r>
                        <a:rPr kumimoji="0" lang="zh-CN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过滤器中定义的数据提供默认动作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de-DE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HOME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zh-CN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设备启动后显示的第一个</a:t>
                      </a:r>
                      <a:r>
                        <a:rPr kumimoji="0" lang="de-DE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Activity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de-DE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LAUNCHER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52613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在应用程序启动时首先被显示 </a:t>
                      </a:r>
                      <a:endParaRPr kumimoji="0" lang="zh-CN" alt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D49D4-D1DA-4129-8653-E0ADD4AFE731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6.2 </a:t>
            </a:r>
            <a:r>
              <a:rPr lang="en-US" altLang="zh-CN" sz="3800" smtClean="0"/>
              <a:t>Intent</a:t>
            </a:r>
            <a:r>
              <a:rPr lang="zh-CN" altLang="de-DE" sz="3800" smtClean="0"/>
              <a:t>过滤器</a:t>
            </a:r>
            <a:endParaRPr lang="zh-CN" altLang="en-US" sz="380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648200"/>
          </a:xfrm>
        </p:spPr>
        <p:txBody>
          <a:bodyPr/>
          <a:lstStyle/>
          <a:p>
            <a:r>
              <a:rPr lang="de-DE" altLang="zh-CN" sz="3200" dirty="0" smtClean="0"/>
              <a:t>Intent</a:t>
            </a:r>
            <a:r>
              <a:rPr lang="zh-CN" altLang="en-US" sz="3200" dirty="0" smtClean="0"/>
              <a:t>解析</a:t>
            </a:r>
          </a:p>
          <a:p>
            <a:pPr lvl="1"/>
            <a:r>
              <a:rPr lang="zh-CN" altLang="de-DE" sz="2800" dirty="0" smtClean="0"/>
              <a:t>当程序安装时，所有组件和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过滤器都会注册到</a:t>
            </a:r>
            <a:r>
              <a:rPr lang="de-DE" altLang="zh-CN" sz="2800" dirty="0" smtClean="0"/>
              <a:t>Android</a:t>
            </a:r>
            <a:r>
              <a:rPr lang="zh-CN" altLang="de-DE" sz="2800" dirty="0" smtClean="0"/>
              <a:t>系统中。这样，</a:t>
            </a:r>
            <a:r>
              <a:rPr lang="de-DE" altLang="zh-CN" sz="2800" dirty="0" smtClean="0"/>
              <a:t>Android</a:t>
            </a:r>
            <a:r>
              <a:rPr lang="zh-CN" altLang="de-DE" sz="2800" dirty="0" smtClean="0"/>
              <a:t>系统便可以将任何一个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请求通过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过滤器映射到相应的组件上。</a:t>
            </a:r>
          </a:p>
          <a:p>
            <a:pPr lvl="1"/>
            <a:r>
              <a:rPr lang="zh-CN" altLang="de-DE" sz="2800" dirty="0" smtClean="0"/>
              <a:t>这种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到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过滤器的映射过程称为“</a:t>
            </a:r>
            <a:r>
              <a:rPr lang="de-DE" altLang="zh-CN" sz="2800" dirty="0" smtClean="0"/>
              <a:t>Intent</a:t>
            </a:r>
            <a:r>
              <a:rPr lang="zh-CN" altLang="en-US" sz="2800" dirty="0" smtClean="0"/>
              <a:t>解析</a:t>
            </a:r>
            <a:r>
              <a:rPr lang="zh-CN" altLang="de-DE" sz="2800" dirty="0" smtClean="0"/>
              <a:t>”。</a:t>
            </a:r>
            <a:r>
              <a:rPr lang="de-DE" altLang="zh-CN" sz="2800" dirty="0" smtClean="0"/>
              <a:t>Intent</a:t>
            </a:r>
            <a:r>
              <a:rPr lang="zh-CN" altLang="en-US" sz="2800" dirty="0" smtClean="0"/>
              <a:t>解析可以在所有的组件中</a:t>
            </a:r>
            <a:r>
              <a:rPr lang="zh-CN" altLang="de-DE" sz="2800" dirty="0" smtClean="0"/>
              <a:t>，</a:t>
            </a:r>
            <a:r>
              <a:rPr lang="zh-CN" altLang="en-US" sz="2800" dirty="0" smtClean="0"/>
              <a:t>找到可以与请求的</a:t>
            </a:r>
            <a:r>
              <a:rPr lang="de-DE" altLang="zh-CN" sz="2800" dirty="0" smtClean="0"/>
              <a:t>Intent</a:t>
            </a:r>
            <a:r>
              <a:rPr lang="zh-CN" altLang="en-US" sz="2800" dirty="0" smtClean="0"/>
              <a:t>达成匹配的</a:t>
            </a:r>
            <a:r>
              <a:rPr lang="de-DE" altLang="zh-CN" sz="2800" dirty="0" smtClean="0"/>
              <a:t>Intent</a:t>
            </a:r>
            <a:r>
              <a:rPr lang="zh-CN" altLang="en-US" sz="2800" dirty="0" smtClean="0"/>
              <a:t>过滤器。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系统中</a:t>
            </a:r>
            <a:r>
              <a:rPr lang="de-DE" altLang="zh-CN" sz="2800" dirty="0" smtClean="0"/>
              <a:t>Intent</a:t>
            </a:r>
            <a:r>
              <a:rPr lang="zh-CN" altLang="en-US" sz="2800" dirty="0" smtClean="0"/>
              <a:t>解析的匹配规则如下</a:t>
            </a:r>
            <a:r>
              <a:rPr lang="zh-CN" altLang="de-DE" sz="2800" dirty="0" smtClean="0"/>
              <a:t>：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4BF23-3A65-443D-9198-E75E5B48D527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6.2 </a:t>
            </a:r>
            <a:r>
              <a:rPr lang="en-US" altLang="zh-CN" sz="3800" smtClean="0"/>
              <a:t>Intent</a:t>
            </a:r>
            <a:r>
              <a:rPr lang="zh-CN" altLang="de-DE" sz="3800" smtClean="0"/>
              <a:t>过滤器</a:t>
            </a:r>
            <a:endParaRPr lang="zh-CN" altLang="en-US" sz="380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r>
              <a:rPr lang="de-DE" altLang="zh-CN" sz="3200" dirty="0" smtClean="0"/>
              <a:t>Intent</a:t>
            </a:r>
            <a:r>
              <a:rPr lang="zh-CN" altLang="en-US" sz="3200" dirty="0" smtClean="0"/>
              <a:t>解析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 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系统把所有应用程序包中的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过滤器集合在一起，形成一个完整的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过滤器列表。</a:t>
            </a:r>
          </a:p>
          <a:p>
            <a:pPr lvl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 在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过滤器进行匹配时，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系统会将列表中所有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过滤器的“动作”和“类别”与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进行匹配，任何不匹配的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过滤器都将被过滤掉。没有 </a:t>
            </a:r>
            <a:r>
              <a:rPr lang="zh-CN" altLang="en-US" sz="2800" dirty="0"/>
              <a:t>“动作”的</a:t>
            </a:r>
            <a:r>
              <a:rPr lang="en-US" altLang="zh-CN" sz="2800" dirty="0"/>
              <a:t>Intent</a:t>
            </a:r>
            <a:r>
              <a:rPr lang="zh-CN" altLang="en-US" sz="2800" dirty="0" smtClean="0"/>
              <a:t>过滤器不可以</a:t>
            </a:r>
            <a:r>
              <a:rPr lang="zh-CN" altLang="en-US" sz="2800" dirty="0"/>
              <a:t>匹配任何的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，没有“类别”的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过滤器</a:t>
            </a:r>
            <a:r>
              <a:rPr lang="zh-CN" altLang="en-US" sz="2800" dirty="0"/>
              <a:t>只能匹配没有“类别”的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20BAF-EA5B-4326-B68C-A0014B760111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6.2 </a:t>
            </a:r>
            <a:r>
              <a:rPr lang="en-US" altLang="zh-CN" sz="3800" smtClean="0"/>
              <a:t>Intent</a:t>
            </a:r>
            <a:r>
              <a:rPr lang="zh-CN" altLang="de-DE" sz="3800" smtClean="0"/>
              <a:t>过滤器</a:t>
            </a:r>
            <a:endParaRPr lang="zh-CN" altLang="en-US" sz="380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zh-CN" sz="3200" dirty="0" smtClean="0"/>
              <a:t>Intent</a:t>
            </a:r>
            <a:r>
              <a:rPr lang="zh-CN" altLang="en-US" sz="3200" dirty="0" smtClean="0"/>
              <a:t>解析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 把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数据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的每个子部与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过滤器的</a:t>
            </a:r>
            <a:r>
              <a:rPr lang="en-US" altLang="zh-CN" sz="2800" dirty="0" smtClean="0"/>
              <a:t>&lt;data&gt;</a:t>
            </a:r>
            <a:r>
              <a:rPr lang="zh-CN" altLang="en-US" sz="2800" dirty="0" smtClean="0"/>
              <a:t>标签中的属性进行匹配，如果</a:t>
            </a:r>
            <a:r>
              <a:rPr lang="en-US" altLang="zh-CN" sz="2800" dirty="0" smtClean="0"/>
              <a:t>&lt;data&gt;</a:t>
            </a:r>
            <a:r>
              <a:rPr lang="zh-CN" altLang="en-US" sz="2800" dirty="0" smtClean="0"/>
              <a:t>标签指定了协议、主机名、路径名或</a:t>
            </a:r>
            <a:r>
              <a:rPr lang="en-US" altLang="zh-CN" sz="2800" dirty="0" smtClean="0"/>
              <a:t>MIME</a:t>
            </a:r>
            <a:r>
              <a:rPr lang="zh-CN" altLang="en-US" sz="2800" dirty="0" smtClean="0"/>
              <a:t>类型，那么这些属性都要与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数据部分进行匹配，任何不匹配的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过滤器均被过滤掉。</a:t>
            </a:r>
          </a:p>
          <a:p>
            <a:pPr lvl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 如果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过滤器的匹配结果多于一个，则可以根据在</a:t>
            </a:r>
            <a:r>
              <a:rPr lang="en-US" altLang="zh-CN" sz="2800" dirty="0" smtClean="0"/>
              <a:t>&lt;intent-filter&gt;</a:t>
            </a:r>
            <a:r>
              <a:rPr lang="zh-CN" altLang="en-US" sz="2800" dirty="0" smtClean="0"/>
              <a:t>标签中定义的优先级标签来对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过滤器进行排序，优先级最高的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过滤器将被选择。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20BAF-EA5B-4326-B68C-A0014B760111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6.2 </a:t>
            </a:r>
            <a:r>
              <a:rPr lang="en-US" altLang="zh-CN" sz="3800" smtClean="0"/>
              <a:t>Intent</a:t>
            </a:r>
            <a:r>
              <a:rPr lang="zh-CN" altLang="de-DE" sz="3800" smtClean="0"/>
              <a:t>过滤器</a:t>
            </a:r>
            <a:endParaRPr lang="zh-CN" altLang="en-US" sz="380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3962400"/>
          </a:xfrm>
        </p:spPr>
        <p:txBody>
          <a:bodyPr/>
          <a:lstStyle/>
          <a:p>
            <a:r>
              <a:rPr lang="de-DE" altLang="zh-CN" sz="3200" dirty="0" smtClean="0"/>
              <a:t>Intent</a:t>
            </a:r>
            <a:r>
              <a:rPr lang="zh-CN" altLang="en-US" sz="3200" dirty="0" smtClean="0"/>
              <a:t>解析</a:t>
            </a:r>
            <a:endParaRPr lang="en-US" altLang="zh-CN" sz="3200" dirty="0" smtClean="0"/>
          </a:p>
          <a:p>
            <a:pPr lvl="1" eaLnBrk="1"/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</a:t>
            </a:r>
            <a:r>
              <a:rPr lang="zh-CN" altLang="en-US" sz="2800" dirty="0" smtClean="0">
                <a:solidFill>
                  <a:srgbClr val="000000"/>
                </a:solidFill>
              </a:rPr>
              <a:t>、使用隐式启动方式实现</a:t>
            </a:r>
            <a:r>
              <a:rPr lang="en-US" altLang="zh-CN" sz="2800" dirty="0" smtClean="0">
                <a:solidFill>
                  <a:srgbClr val="000000"/>
                </a:solidFill>
              </a:rPr>
              <a:t>6.1.1</a:t>
            </a:r>
            <a:r>
              <a:rPr lang="zh-CN" altLang="en-US" sz="2800" dirty="0" smtClean="0">
                <a:solidFill>
                  <a:srgbClr val="000000"/>
                </a:solidFill>
              </a:rPr>
              <a:t>和</a:t>
            </a:r>
            <a:r>
              <a:rPr lang="en-US" altLang="zh-CN" sz="2800" dirty="0" smtClean="0">
                <a:solidFill>
                  <a:srgbClr val="000000"/>
                </a:solidFill>
              </a:rPr>
              <a:t>6.1.2</a:t>
            </a:r>
            <a:r>
              <a:rPr lang="zh-CN" altLang="en-US" sz="2800" dirty="0" smtClean="0">
                <a:solidFill>
                  <a:srgbClr val="000000"/>
                </a:solidFill>
              </a:rPr>
              <a:t>中的练习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   2</a:t>
            </a:r>
            <a:r>
              <a:rPr lang="zh-CN" altLang="en-US" sz="2800" dirty="0" smtClean="0">
                <a:solidFill>
                  <a:srgbClr val="000000"/>
                </a:solidFill>
              </a:rPr>
              <a:t>、设置</a:t>
            </a:r>
            <a:r>
              <a:rPr lang="en-US" altLang="zh-CN" sz="2800" dirty="0" smtClean="0">
                <a:solidFill>
                  <a:srgbClr val="000000"/>
                </a:solidFill>
              </a:rPr>
              <a:t>Intent</a:t>
            </a:r>
            <a:r>
              <a:rPr lang="zh-CN" altLang="en-US" sz="2800" dirty="0" smtClean="0">
                <a:solidFill>
                  <a:srgbClr val="000000"/>
                </a:solidFill>
              </a:rPr>
              <a:t>过滤器的三种标签和</a:t>
            </a:r>
            <a:r>
              <a:rPr lang="en-US" altLang="zh-CN" sz="2800" dirty="0" smtClean="0">
                <a:solidFill>
                  <a:srgbClr val="000000"/>
                </a:solidFill>
              </a:rPr>
              <a:t>Intent</a:t>
            </a:r>
            <a:r>
              <a:rPr lang="zh-CN" altLang="en-US" sz="2800" dirty="0" smtClean="0">
                <a:solidFill>
                  <a:srgbClr val="000000"/>
                </a:solidFill>
              </a:rPr>
              <a:t>请求中的三个参数，尝试各种不同组合，观察什么情况下能匹配成功正确启动，什么情况下不能匹配无法启动？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   3</a:t>
            </a:r>
            <a:r>
              <a:rPr lang="zh-CN" altLang="en-US" sz="2800" dirty="0" smtClean="0">
                <a:solidFill>
                  <a:srgbClr val="000000"/>
                </a:solidFill>
              </a:rPr>
              <a:t>、将两个</a:t>
            </a:r>
            <a:r>
              <a:rPr lang="en-US" altLang="zh-CN" sz="2800" dirty="0" smtClean="0">
                <a:solidFill>
                  <a:srgbClr val="000000"/>
                </a:solidFill>
              </a:rPr>
              <a:t>Activity</a:t>
            </a:r>
            <a:r>
              <a:rPr lang="zh-CN" altLang="en-US" sz="2800" dirty="0" smtClean="0">
                <a:solidFill>
                  <a:srgbClr val="000000"/>
                </a:solidFill>
              </a:rPr>
              <a:t>的过滤器设置为相同的值，观察下隐式启动时会发生什么情况？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9404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27E36-EA2B-4CA4-9AC4-DB6D3C607B47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6.3 </a:t>
            </a:r>
            <a:r>
              <a:rPr lang="zh-CN" altLang="de-DE" sz="3800" dirty="0" smtClean="0"/>
              <a:t>广播消息</a:t>
            </a:r>
            <a:endParaRPr lang="zh-CN" altLang="en-US" sz="3800" dirty="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77200" cy="3657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de-DE" sz="3200" dirty="0" smtClean="0"/>
              <a:t>广播消息</a:t>
            </a:r>
          </a:p>
          <a:p>
            <a:pPr lvl="1"/>
            <a:r>
              <a:rPr lang="de-DE" altLang="zh-CN" sz="2800" dirty="0" smtClean="0"/>
              <a:t>Intent</a:t>
            </a:r>
            <a:r>
              <a:rPr lang="zh-CN" altLang="de-DE" sz="2800" dirty="0" smtClean="0"/>
              <a:t>的另一种用途是发送广播消息，应用程序和</a:t>
            </a:r>
            <a:r>
              <a:rPr lang="de-DE" altLang="zh-CN" sz="2800" dirty="0" smtClean="0"/>
              <a:t>Android</a:t>
            </a:r>
            <a:r>
              <a:rPr lang="zh-CN" altLang="de-DE" sz="2800" dirty="0" smtClean="0"/>
              <a:t>系统都可以使用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发送广播消息，广播消息的内容可以</a:t>
            </a:r>
            <a:r>
              <a:rPr lang="zh-CN" altLang="en-US" sz="2800" dirty="0"/>
              <a:t>是</a:t>
            </a:r>
            <a:r>
              <a:rPr lang="zh-CN" altLang="de-DE" sz="2800" dirty="0" smtClean="0"/>
              <a:t>与应用程序密切相关的数据信息，也可以</a:t>
            </a:r>
            <a:r>
              <a:rPr lang="zh-CN" altLang="en-US" sz="2800" dirty="0" smtClean="0"/>
              <a:t>是</a:t>
            </a:r>
            <a:r>
              <a:rPr lang="de-DE" altLang="zh-CN" sz="2800" dirty="0" smtClean="0"/>
              <a:t>Android</a:t>
            </a:r>
            <a:r>
              <a:rPr lang="zh-CN" altLang="de-DE" sz="2800" dirty="0" smtClean="0"/>
              <a:t>的系统信息，例如网络连接变化、电池电量变化等。</a:t>
            </a:r>
          </a:p>
          <a:p>
            <a:pPr lvl="1"/>
            <a:r>
              <a:rPr lang="zh-CN" altLang="de-DE" sz="2800" dirty="0" smtClean="0"/>
              <a:t>如果应用程序注册了</a:t>
            </a:r>
            <a:r>
              <a:rPr lang="de-DE" altLang="zh-CN" sz="2800" dirty="0" smtClean="0"/>
              <a:t>BroadcastReceiver</a:t>
            </a:r>
            <a:r>
              <a:rPr lang="zh-CN" altLang="de-DE" sz="2800" dirty="0" smtClean="0"/>
              <a:t>，则可以接收到指定的广播消息。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27E36-EA2B-4CA4-9AC4-DB6D3C607B4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6.3 </a:t>
            </a:r>
            <a:r>
              <a:rPr lang="zh-CN" altLang="de-DE" sz="3800" dirty="0" smtClean="0"/>
              <a:t>广播消息</a:t>
            </a:r>
            <a:endParaRPr lang="zh-CN" altLang="en-US" sz="3800" dirty="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de-DE" sz="3200" dirty="0" smtClean="0"/>
              <a:t>广播消息</a:t>
            </a:r>
          </a:p>
          <a:p>
            <a:pPr lvl="1"/>
            <a:r>
              <a:rPr lang="zh-CN" altLang="en-US" sz="2800" dirty="0" smtClean="0"/>
              <a:t>使用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发送广播消息非常简单，只需创建一个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，并调用</a:t>
            </a:r>
            <a:r>
              <a:rPr lang="de-DE" altLang="zh-CN" sz="2800" dirty="0" smtClean="0"/>
              <a:t>sendBroadcast()</a:t>
            </a:r>
            <a:r>
              <a:rPr lang="zh-CN" altLang="de-DE" sz="2800" dirty="0" smtClean="0"/>
              <a:t>函数就可把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携带的信息广播出去。</a:t>
            </a:r>
          </a:p>
          <a:p>
            <a:pPr lvl="1"/>
            <a:r>
              <a:rPr lang="zh-CN" altLang="de-DE" sz="2800" dirty="0" smtClean="0"/>
              <a:t>但需要注意的是，在构造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时必须定义一个全局唯一的字符串，用来标识其要执行的动作，通常使用应用程序包的名称。</a:t>
            </a:r>
          </a:p>
          <a:p>
            <a:pPr lvl="1"/>
            <a:r>
              <a:rPr lang="zh-CN" altLang="de-DE" sz="2800" dirty="0" smtClean="0"/>
              <a:t>如果要在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传递额外数据，可以用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的</a:t>
            </a:r>
            <a:r>
              <a:rPr lang="de-DE" altLang="zh-CN" sz="2800" dirty="0" smtClean="0"/>
              <a:t>putExtra()</a:t>
            </a:r>
            <a:r>
              <a:rPr lang="zh-CN" altLang="de-DE" sz="2800" dirty="0" smtClean="0"/>
              <a:t>方法。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226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82F66-15DD-4C89-BE19-B3D5005641B0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7347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zh-CN" sz="3800" smtClean="0">
                <a:latin typeface="Arial" charset="0"/>
              </a:rPr>
              <a:t>6.3 </a:t>
            </a:r>
            <a:r>
              <a:rPr lang="zh-CN" altLang="de-DE" sz="3800" smtClean="0"/>
              <a:t>广播消息</a:t>
            </a:r>
            <a:endParaRPr lang="zh-CN" altLang="en-US" sz="380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5105400"/>
          </a:xfrm>
        </p:spPr>
        <p:txBody>
          <a:bodyPr/>
          <a:lstStyle/>
          <a:p>
            <a:r>
              <a:rPr lang="de-DE" altLang="zh-CN" sz="2800" dirty="0" smtClean="0"/>
              <a:t>sendBroadcast()</a:t>
            </a:r>
            <a:r>
              <a:rPr lang="zh-CN" altLang="de-DE" sz="2800" dirty="0" smtClean="0"/>
              <a:t>代码</a:t>
            </a:r>
          </a:p>
          <a:p>
            <a:endParaRPr lang="zh-CN" altLang="de-DE" sz="2800" dirty="0" smtClean="0"/>
          </a:p>
          <a:p>
            <a:endParaRPr lang="zh-CN" altLang="de-DE" sz="2800" dirty="0" smtClean="0"/>
          </a:p>
          <a:p>
            <a:endParaRPr lang="zh-CN" altLang="de-DE" sz="2800" dirty="0" smtClean="0"/>
          </a:p>
          <a:p>
            <a:endParaRPr lang="zh-CN" altLang="de-DE" sz="2800" dirty="0" smtClean="0"/>
          </a:p>
          <a:p>
            <a:r>
              <a:rPr lang="de-DE" altLang="zh-CN" sz="2800" dirty="0" smtClean="0"/>
              <a:t>BroadcastReceiver</a:t>
            </a:r>
            <a:r>
              <a:rPr lang="zh-CN" altLang="de-DE" sz="2800" dirty="0" smtClean="0"/>
              <a:t>用于监听广播消息，可以在</a:t>
            </a:r>
            <a:r>
              <a:rPr lang="de-DE" altLang="zh-CN" sz="2800" dirty="0" smtClean="0"/>
              <a:t>AndroidManifest.xml</a:t>
            </a:r>
            <a:r>
              <a:rPr lang="zh-CN" altLang="de-DE" sz="2800" dirty="0" smtClean="0"/>
              <a:t>文件或在代码中注册一个</a:t>
            </a:r>
            <a:r>
              <a:rPr lang="de-DE" altLang="zh-CN" sz="2800" dirty="0" smtClean="0"/>
              <a:t>BroadcastReceiver</a:t>
            </a:r>
            <a:r>
              <a:rPr lang="zh-CN" altLang="de-DE" sz="2800" dirty="0" smtClean="0"/>
              <a:t>，并使用</a:t>
            </a:r>
            <a:r>
              <a:rPr lang="de-DE" altLang="zh-CN" sz="2800" dirty="0" smtClean="0"/>
              <a:t>Intent</a:t>
            </a:r>
            <a:r>
              <a:rPr lang="zh-CN" altLang="de-DE" sz="2800" dirty="0" smtClean="0"/>
              <a:t>过滤器指定要处理的广播消息。</a:t>
            </a:r>
            <a:endParaRPr lang="zh-CN" altLang="en-US" sz="2800" dirty="0" smtClean="0"/>
          </a:p>
        </p:txBody>
      </p:sp>
      <p:graphicFrame>
        <p:nvGraphicFramePr>
          <p:cNvPr id="92182" name="Group 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3944279"/>
              </p:ext>
            </p:extLst>
          </p:nvPr>
        </p:nvGraphicFramePr>
        <p:xfrm>
          <a:off x="533400" y="1661124"/>
          <a:ext cx="8001000" cy="1920276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61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String UNIQUE_STRING = "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edu.cczu.Broadcast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";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Intent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intent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 = new Intent(UNIQUE_STRING);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intent.putExtra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("key1", "value1");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intent.putExtra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("key2", "value2");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sendBroadcast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(intent);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764F1-36DE-469A-AB3A-34EA19F3EF1C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6.1 </a:t>
            </a:r>
            <a:r>
              <a:rPr lang="en-US" altLang="zh-CN" sz="3800" dirty="0" smtClean="0"/>
              <a:t>Intent</a:t>
            </a:r>
            <a:r>
              <a:rPr lang="zh-CN" altLang="en-US" sz="3800" dirty="0" smtClean="0"/>
              <a:t>简介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2971800"/>
          </a:xfrm>
        </p:spPr>
        <p:txBody>
          <a:bodyPr/>
          <a:lstStyle/>
          <a:p>
            <a:r>
              <a:rPr lang="en-US" altLang="zh-CN" sz="3200" dirty="0" smtClean="0"/>
              <a:t>6.1.1</a:t>
            </a:r>
            <a:r>
              <a:rPr lang="zh-CN" altLang="en-US" sz="3200" dirty="0" smtClean="0"/>
              <a:t> 启动</a:t>
            </a:r>
            <a:r>
              <a:rPr lang="en-US" altLang="zh-CN" sz="3200" dirty="0" smtClean="0"/>
              <a:t>Activity</a:t>
            </a:r>
          </a:p>
          <a:p>
            <a:pPr lvl="1"/>
            <a:r>
              <a:rPr lang="zh-CN" altLang="en-US" sz="2800" dirty="0" smtClean="0"/>
              <a:t>显式启动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创建一个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，指定当前的应用程序上下文以及要启动的</a:t>
            </a:r>
            <a:r>
              <a:rPr lang="en-US" altLang="zh-CN" sz="2800" dirty="0" smtClean="0"/>
              <a:t>Activity</a:t>
            </a:r>
          </a:p>
          <a:p>
            <a:pPr lvl="2"/>
            <a:r>
              <a:rPr lang="zh-CN" altLang="en-US" sz="2800" dirty="0" smtClean="0"/>
              <a:t>把创建好的这个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作为参数传递给</a:t>
            </a:r>
            <a:r>
              <a:rPr lang="en-US" altLang="zh-CN" sz="2800" dirty="0" err="1" smtClean="0"/>
              <a:t>startActivity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</a:t>
            </a:r>
          </a:p>
        </p:txBody>
      </p:sp>
      <p:graphicFrame>
        <p:nvGraphicFramePr>
          <p:cNvPr id="94222" name="Group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5112590"/>
              </p:ext>
            </p:extLst>
          </p:nvPr>
        </p:nvGraphicFramePr>
        <p:xfrm>
          <a:off x="1219200" y="4267200"/>
          <a:ext cx="6629400" cy="1280160"/>
        </p:xfrm>
        <a:graphic>
          <a:graphicData uri="http://schemas.openxmlformats.org/drawingml/2006/table">
            <a:tbl>
              <a:tblPr/>
              <a:tblGrid>
                <a:gridCol w="6629400"/>
              </a:tblGrid>
              <a:tr h="1279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Intent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intent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= new Intent(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IntentDemo.this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ActivityToStart.class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startActivity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(intent);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D481E-C9F7-407A-91C7-40405C265228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8371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zh-CN" sz="3800" smtClean="0">
                <a:latin typeface="Arial" charset="0"/>
              </a:rPr>
              <a:t>6.3 </a:t>
            </a:r>
            <a:r>
              <a:rPr lang="zh-CN" altLang="de-DE" sz="3800" smtClean="0"/>
              <a:t>广播消息</a:t>
            </a:r>
            <a:endParaRPr lang="zh-CN" altLang="en-US" sz="380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de-DE" altLang="zh-CN" sz="2800" dirty="0" smtClean="0"/>
              <a:t>onReceive()</a:t>
            </a:r>
            <a:r>
              <a:rPr lang="zh-CN" altLang="de-DE" sz="2800" dirty="0" smtClean="0"/>
              <a:t>方法</a:t>
            </a:r>
          </a:p>
          <a:p>
            <a:pPr lvl="1"/>
            <a:r>
              <a:rPr lang="zh-CN" altLang="de-DE" sz="2400" dirty="0" smtClean="0"/>
              <a:t>创建</a:t>
            </a:r>
            <a:r>
              <a:rPr lang="de-DE" altLang="zh-CN" sz="2400" dirty="0" smtClean="0"/>
              <a:t>BroadcastReceiver</a:t>
            </a:r>
            <a:r>
              <a:rPr lang="zh-CN" altLang="de-DE" sz="2400" dirty="0" smtClean="0"/>
              <a:t>需继承</a:t>
            </a:r>
            <a:r>
              <a:rPr lang="de-DE" altLang="zh-CN" sz="2400" dirty="0" smtClean="0"/>
              <a:t>BroadcastReceiver</a:t>
            </a:r>
            <a:r>
              <a:rPr lang="zh-CN" altLang="de-DE" sz="2400" dirty="0" smtClean="0"/>
              <a:t>类，并重</a:t>
            </a:r>
            <a:r>
              <a:rPr lang="zh-CN" altLang="en-US" sz="2400" dirty="0" smtClean="0"/>
              <a:t>写</a:t>
            </a:r>
            <a:r>
              <a:rPr lang="de-DE" altLang="zh-CN" sz="2400" dirty="0" smtClean="0"/>
              <a:t>onReceive()</a:t>
            </a:r>
            <a:r>
              <a:rPr lang="zh-CN" altLang="de-DE" sz="2400" dirty="0" smtClean="0"/>
              <a:t>方法。示例代码如下：</a:t>
            </a:r>
          </a:p>
          <a:p>
            <a:pPr lvl="1"/>
            <a:endParaRPr lang="zh-CN" altLang="de-DE" sz="2200" dirty="0" smtClean="0"/>
          </a:p>
          <a:p>
            <a:pPr lvl="1"/>
            <a:endParaRPr lang="zh-CN" altLang="de-DE" sz="2200" dirty="0" smtClean="0"/>
          </a:p>
          <a:p>
            <a:pPr lvl="1"/>
            <a:endParaRPr lang="zh-CN" altLang="de-DE" sz="2200" dirty="0" smtClean="0"/>
          </a:p>
          <a:p>
            <a:pPr lvl="1"/>
            <a:endParaRPr lang="zh-CN" altLang="de-DE" sz="2200" dirty="0" smtClean="0"/>
          </a:p>
          <a:p>
            <a:pPr lvl="1"/>
            <a:endParaRPr lang="zh-CN" altLang="de-DE" sz="2200" dirty="0" smtClean="0"/>
          </a:p>
          <a:p>
            <a:pPr lvl="1"/>
            <a:r>
              <a:rPr lang="zh-CN" altLang="de-DE" sz="2200" dirty="0" smtClean="0"/>
              <a:t>当</a:t>
            </a:r>
            <a:r>
              <a:rPr lang="en-US" altLang="zh-CN" sz="2200" dirty="0" smtClean="0"/>
              <a:t>Android</a:t>
            </a:r>
            <a:r>
              <a:rPr lang="zh-CN" altLang="de-DE" sz="2200" dirty="0" smtClean="0"/>
              <a:t>系统接收到与注册</a:t>
            </a:r>
            <a:r>
              <a:rPr lang="en-US" altLang="zh-CN" sz="2200" dirty="0" err="1" smtClean="0"/>
              <a:t>BroadcastReceiver</a:t>
            </a:r>
            <a:r>
              <a:rPr lang="zh-CN" altLang="de-DE" sz="2200" dirty="0" smtClean="0"/>
              <a:t>匹配的广播消息时，</a:t>
            </a:r>
            <a:r>
              <a:rPr lang="en-US" altLang="zh-CN" sz="2200" dirty="0" smtClean="0"/>
              <a:t>Android</a:t>
            </a:r>
            <a:r>
              <a:rPr lang="zh-CN" altLang="de-DE" sz="2200" dirty="0" smtClean="0"/>
              <a:t>系统会自动调用这个</a:t>
            </a:r>
            <a:r>
              <a:rPr lang="en-US" altLang="zh-CN" sz="2200" dirty="0" err="1" smtClean="0"/>
              <a:t>BroadcastReceiver</a:t>
            </a:r>
            <a:r>
              <a:rPr lang="zh-CN" altLang="de-DE" sz="2200" dirty="0" smtClean="0"/>
              <a:t>接收广播消息。在</a:t>
            </a:r>
            <a:r>
              <a:rPr lang="de-DE" altLang="zh-CN" sz="2200" dirty="0" smtClean="0"/>
              <a:t>BroadcastReceiver</a:t>
            </a:r>
            <a:r>
              <a:rPr lang="zh-CN" altLang="de-DE" sz="2200" dirty="0" smtClean="0"/>
              <a:t>接收到与之匹配的广播消息后，</a:t>
            </a:r>
            <a:r>
              <a:rPr lang="de-DE" altLang="zh-CN" sz="2200" dirty="0" smtClean="0"/>
              <a:t>onReceive()</a:t>
            </a:r>
            <a:r>
              <a:rPr lang="zh-CN" altLang="de-DE" sz="2200" dirty="0" smtClean="0"/>
              <a:t>方法会被调用，但</a:t>
            </a:r>
            <a:r>
              <a:rPr lang="de-DE" altLang="zh-CN" sz="2200" dirty="0" smtClean="0"/>
              <a:t>onReceive()</a:t>
            </a:r>
            <a:r>
              <a:rPr lang="zh-CN" altLang="de-DE" sz="2200" dirty="0" smtClean="0"/>
              <a:t>方法必须要在</a:t>
            </a:r>
            <a:r>
              <a:rPr lang="de-DE" altLang="zh-CN" sz="2200" dirty="0" smtClean="0"/>
              <a:t>10</a:t>
            </a:r>
            <a:r>
              <a:rPr lang="zh-CN" altLang="de-DE" sz="2200" dirty="0" smtClean="0"/>
              <a:t>秒钟执行完毕，否则</a:t>
            </a:r>
            <a:r>
              <a:rPr lang="de-DE" altLang="zh-CN" sz="2200" dirty="0" smtClean="0"/>
              <a:t>Android</a:t>
            </a:r>
            <a:r>
              <a:rPr lang="zh-CN" altLang="de-DE" sz="2200" dirty="0" smtClean="0"/>
              <a:t>系统会认为该组件失去响应，并提示用户强行关闭该组件。 </a:t>
            </a:r>
            <a:endParaRPr lang="zh-CN" altLang="en-US" sz="2200" dirty="0" smtClean="0"/>
          </a:p>
        </p:txBody>
      </p:sp>
      <p:graphicFrame>
        <p:nvGraphicFramePr>
          <p:cNvPr id="91155" name="Group 1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0070149"/>
              </p:ext>
            </p:extLst>
          </p:nvPr>
        </p:nvGraphicFramePr>
        <p:xfrm>
          <a:off x="838200" y="2438400"/>
          <a:ext cx="7772400" cy="1920875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920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public class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MyBroadcastReceiver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 extends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BroadcastReceiver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 {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	@Override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	public void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onReceive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(Context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context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, Intent intent) {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		//TODO: React to the Intent received.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	}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}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490DB-EC9C-40FD-87E1-824FA0845F2F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6.3 </a:t>
            </a:r>
            <a:r>
              <a:rPr lang="zh-CN" altLang="de-DE" sz="3800" smtClean="0"/>
              <a:t>广播消息</a:t>
            </a:r>
            <a:endParaRPr lang="zh-CN" altLang="en-US" sz="380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609600"/>
          </a:xfrm>
        </p:spPr>
        <p:txBody>
          <a:bodyPr/>
          <a:lstStyle/>
          <a:p>
            <a:r>
              <a:rPr lang="zh-CN" altLang="en-US" dirty="0" smtClean="0"/>
              <a:t>广播消息</a:t>
            </a:r>
            <a:r>
              <a:rPr lang="zh-CN" altLang="de-DE" dirty="0" smtClean="0"/>
              <a:t>示例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23" y="2438400"/>
            <a:ext cx="77597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490DB-EC9C-40FD-87E1-824FA0845F2F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6.3 </a:t>
            </a:r>
            <a:r>
              <a:rPr lang="zh-CN" altLang="de-DE" sz="3800" smtClean="0"/>
              <a:t>广播消息</a:t>
            </a:r>
            <a:endParaRPr lang="zh-CN" altLang="en-US" sz="380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3962400" cy="4953000"/>
          </a:xfrm>
        </p:spPr>
        <p:txBody>
          <a:bodyPr/>
          <a:lstStyle/>
          <a:p>
            <a:pPr lvl="1" eaLnBrk="1">
              <a:buClr>
                <a:srgbClr val="3B812F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</a:t>
            </a:r>
            <a:r>
              <a:rPr lang="zh-CN" altLang="en-US" sz="2800" dirty="0">
                <a:solidFill>
                  <a:srgbClr val="000000"/>
                </a:solidFill>
              </a:rPr>
              <a:t>、在</a:t>
            </a:r>
            <a:r>
              <a:rPr lang="en-US" altLang="zh-CN" sz="2800" dirty="0" smtClean="0">
                <a:solidFill>
                  <a:srgbClr val="000000"/>
                </a:solidFill>
              </a:rPr>
              <a:t>6.2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练习的基础上加入广播消息，</a:t>
            </a:r>
            <a:r>
              <a:rPr lang="zh-CN" altLang="zh-CN" sz="2800" dirty="0" smtClean="0"/>
              <a:t>点击</a:t>
            </a:r>
            <a:r>
              <a:rPr lang="zh-CN" altLang="en-US" sz="2800" dirty="0" smtClean="0"/>
              <a:t>右图</a:t>
            </a:r>
            <a:r>
              <a:rPr lang="zh-CN" altLang="en-US" sz="2800" dirty="0" smtClean="0">
                <a:solidFill>
                  <a:srgbClr val="000000"/>
                </a:solidFill>
              </a:rPr>
              <a:t>“专业设置”</a:t>
            </a:r>
            <a:r>
              <a:rPr lang="zh-CN" altLang="en-US" sz="2800" dirty="0">
                <a:solidFill>
                  <a:srgbClr val="000000"/>
                </a:solidFill>
              </a:rPr>
              <a:t>界面</a:t>
            </a:r>
            <a:r>
              <a:rPr lang="zh-CN" altLang="zh-CN" sz="2800" dirty="0" smtClean="0"/>
              <a:t>“返回”</a:t>
            </a:r>
            <a:r>
              <a:rPr lang="zh-CN" altLang="zh-CN" sz="2800" dirty="0"/>
              <a:t>按钮将</a:t>
            </a:r>
            <a:r>
              <a:rPr lang="zh-CN" altLang="en-US" sz="2800" dirty="0"/>
              <a:t>返</a:t>
            </a:r>
            <a:r>
              <a:rPr lang="zh-CN" altLang="zh-CN" sz="2800" dirty="0"/>
              <a:t>回基本信息界面，此时在专业设置界面上做的任何改变</a:t>
            </a:r>
            <a:r>
              <a:rPr lang="zh-CN" altLang="zh-CN" sz="2800" dirty="0" smtClean="0"/>
              <a:t>都给</a:t>
            </a:r>
            <a:r>
              <a:rPr lang="zh-CN" altLang="zh-CN" sz="2800" dirty="0"/>
              <a:t>出广播消息</a:t>
            </a:r>
            <a:r>
              <a:rPr lang="zh-CN" altLang="zh-CN" sz="2800" dirty="0" smtClean="0"/>
              <a:t>提示。</a:t>
            </a:r>
            <a:endParaRPr lang="zh-CN" alt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61911"/>
            <a:ext cx="3505200" cy="496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490DB-EC9C-40FD-87E1-824FA0845F2F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6.3 </a:t>
            </a:r>
            <a:r>
              <a:rPr lang="zh-CN" altLang="de-DE" sz="3800" smtClean="0"/>
              <a:t>广播消息</a:t>
            </a:r>
            <a:endParaRPr lang="zh-CN" altLang="en-US" sz="380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1143000"/>
          </a:xfrm>
        </p:spPr>
        <p:txBody>
          <a:bodyPr/>
          <a:lstStyle/>
          <a:p>
            <a:pPr lvl="1" eaLnBrk="1">
              <a:buClr>
                <a:srgbClr val="3B812F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思考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zh-CN" altLang="zh-CN" sz="2800" dirty="0"/>
              <a:t>如何实现</a:t>
            </a:r>
            <a:r>
              <a:rPr lang="en-US" altLang="zh-CN" sz="2800" dirty="0"/>
              <a:t>Android</a:t>
            </a:r>
            <a:r>
              <a:rPr lang="zh-CN" altLang="zh-CN" sz="2800" dirty="0"/>
              <a:t>程序的开机自启动？</a:t>
            </a:r>
            <a:endParaRPr lang="zh-CN" alt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11066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4342-0A97-4B7A-99B0-3EDC97AF62CF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514600"/>
          </a:xfrm>
        </p:spPr>
        <p:txBody>
          <a:bodyPr/>
          <a:lstStyle/>
          <a:p>
            <a:r>
              <a:rPr lang="en-US" altLang="zh-CN" sz="3200" dirty="0" smtClean="0"/>
              <a:t>6.1.1</a:t>
            </a:r>
            <a:r>
              <a:rPr lang="zh-CN" altLang="en-US" sz="3200" dirty="0" smtClean="0"/>
              <a:t> 启动</a:t>
            </a:r>
            <a:r>
              <a:rPr lang="en-US" altLang="zh-CN" sz="3200" dirty="0" smtClean="0"/>
              <a:t>Activity</a:t>
            </a:r>
          </a:p>
          <a:p>
            <a:pPr lvl="1"/>
            <a:r>
              <a:rPr lang="zh-CN" altLang="en-US" sz="2800" dirty="0" smtClean="0"/>
              <a:t>显式启动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显式启动示例包含两个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，默认启动的是左下的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，点击“启动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按钮后会跳转到右下的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。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03" y="3651953"/>
            <a:ext cx="3950697" cy="2356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83" y="3651953"/>
            <a:ext cx="3561817" cy="2356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9A66D-53D2-4DC5-8FEC-F869A1B925CC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r>
              <a:rPr lang="en-US" altLang="zh-CN" sz="3200" dirty="0" smtClean="0"/>
              <a:t>6.1.1</a:t>
            </a:r>
            <a:r>
              <a:rPr lang="zh-CN" altLang="en-US" sz="3200" dirty="0" smtClean="0"/>
              <a:t> 启动</a:t>
            </a:r>
            <a:r>
              <a:rPr lang="en-US" altLang="zh-CN" sz="3200" dirty="0" smtClean="0"/>
              <a:t>Activity</a:t>
            </a:r>
          </a:p>
          <a:p>
            <a:pPr lvl="1"/>
            <a:r>
              <a:rPr lang="zh-CN" altLang="en-US" sz="2800" dirty="0" smtClean="0"/>
              <a:t>隐式启动</a:t>
            </a:r>
          </a:p>
          <a:p>
            <a:pPr lvl="2">
              <a:spcBef>
                <a:spcPts val="0"/>
              </a:spcBef>
            </a:pPr>
            <a:r>
              <a:rPr lang="zh-CN" altLang="en-US" sz="2800" dirty="0" smtClean="0"/>
              <a:t>选择隐式启动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系统会在程序运行时解析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，并根据一定的规则对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进行匹配，使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上的动作、数据与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完全吻合。</a:t>
            </a:r>
          </a:p>
          <a:p>
            <a:pPr lvl="2">
              <a:spcBef>
                <a:spcPts val="0"/>
              </a:spcBef>
            </a:pPr>
            <a:r>
              <a:rPr lang="zh-CN" altLang="en-US" sz="2800" dirty="0" smtClean="0"/>
              <a:t>匹配的组件可以是程序本身的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，也可以是其他程序的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。</a:t>
            </a:r>
          </a:p>
          <a:p>
            <a:pPr lvl="2">
              <a:spcBef>
                <a:spcPts val="0"/>
              </a:spcBef>
            </a:pPr>
            <a:r>
              <a:rPr lang="zh-CN" altLang="en-US" sz="2800" dirty="0"/>
              <a:t>隐式启动的好处在于不用指明具体的</a:t>
            </a:r>
            <a:r>
              <a:rPr lang="en-US" altLang="zh-CN" sz="2800" dirty="0"/>
              <a:t>Activity</a:t>
            </a:r>
            <a:r>
              <a:rPr lang="zh-CN" altLang="en-US" sz="2800" dirty="0"/>
              <a:t>，而由系统来决定，</a:t>
            </a:r>
            <a:r>
              <a:rPr lang="zh-CN" altLang="en-US" sz="2800" dirty="0" smtClean="0"/>
              <a:t>这样可以</a:t>
            </a:r>
            <a:r>
              <a:rPr lang="zh-CN" altLang="en-US" sz="2800" dirty="0" smtClean="0">
                <a:solidFill>
                  <a:srgbClr val="FF0000"/>
                </a:solidFill>
              </a:rPr>
              <a:t>降低</a:t>
            </a:r>
            <a:r>
              <a:rPr lang="zh-CN" altLang="en-US" sz="2800" dirty="0">
                <a:solidFill>
                  <a:srgbClr val="FF0000"/>
                </a:solidFill>
              </a:rPr>
              <a:t>组件之间的</a:t>
            </a:r>
            <a:r>
              <a:rPr lang="zh-CN" altLang="en-US" sz="2800" dirty="0" smtClean="0">
                <a:solidFill>
                  <a:srgbClr val="FF0000"/>
                </a:solidFill>
              </a:rPr>
              <a:t>耦合度，提高了组件的可复用性</a:t>
            </a:r>
            <a:r>
              <a:rPr lang="zh-CN" altLang="en-US" sz="2800" dirty="0" smtClean="0"/>
              <a:t>。 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FA6A5-9F3B-4B77-9FA2-D0E462E7DD72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6387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zh-CN" sz="3800" smtClean="0">
                <a:latin typeface="Arial" charset="0"/>
              </a:rPr>
              <a:t>6.1 </a:t>
            </a:r>
            <a:r>
              <a:rPr lang="en-US" altLang="zh-CN" sz="3800" smtClean="0"/>
              <a:t>Intent</a:t>
            </a:r>
            <a:r>
              <a:rPr lang="zh-CN" altLang="en-US" sz="3800" smtClean="0"/>
              <a:t>简介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077200" cy="4724400"/>
          </a:xfrm>
        </p:spPr>
        <p:txBody>
          <a:bodyPr/>
          <a:lstStyle/>
          <a:p>
            <a:r>
              <a:rPr lang="en-US" altLang="zh-CN" sz="3200" dirty="0" smtClean="0"/>
              <a:t>6.1.1</a:t>
            </a:r>
            <a:r>
              <a:rPr lang="zh-CN" altLang="en-US" sz="3200" dirty="0" smtClean="0"/>
              <a:t> 启动</a:t>
            </a:r>
            <a:r>
              <a:rPr lang="en-US" altLang="zh-CN" sz="3200" dirty="0" smtClean="0"/>
              <a:t>Activity</a:t>
            </a:r>
          </a:p>
          <a:p>
            <a:pPr lvl="1"/>
            <a:r>
              <a:rPr lang="zh-CN" altLang="en-US" sz="2800" dirty="0" smtClean="0"/>
              <a:t>隐式启动</a:t>
            </a:r>
            <a:endParaRPr lang="en-US" altLang="zh-CN" sz="2800" dirty="0" smtClean="0"/>
          </a:p>
          <a:p>
            <a:pPr lvl="2"/>
            <a:r>
              <a:rPr lang="en-US" altLang="zh-CN" sz="2800" dirty="0" smtClean="0"/>
              <a:t>Intent</a:t>
            </a:r>
            <a:r>
              <a:rPr lang="zh-CN" altLang="en-US" sz="2800" dirty="0" smtClean="0"/>
              <a:t>的语法如下：</a:t>
            </a:r>
            <a:endParaRPr lang="en-US" altLang="zh-CN" sz="2800" dirty="0" smtClean="0"/>
          </a:p>
          <a:p>
            <a:pPr marL="671512" lvl="2" indent="0">
              <a:buNone/>
            </a:pPr>
            <a:endParaRPr lang="en-US" altLang="zh-CN" sz="2400" dirty="0" smtClean="0"/>
          </a:p>
          <a:p>
            <a:pPr marL="671512" lvl="2" indent="0">
              <a:buNone/>
            </a:pPr>
            <a:endParaRPr lang="en-US" altLang="zh-CN" sz="2400" dirty="0"/>
          </a:p>
          <a:p>
            <a:pPr lvl="2"/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构造函数的第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个参数是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需要执行的动作，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系统支持的常见动作字符串常量可以参考表</a:t>
            </a:r>
            <a:r>
              <a:rPr lang="en-US" altLang="zh-CN" sz="2800" dirty="0" smtClean="0"/>
              <a:t>6.1</a:t>
            </a:r>
            <a:r>
              <a:rPr lang="zh-CN" altLang="en-US" sz="2800" dirty="0" smtClean="0"/>
              <a:t>。第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个参数是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，表示需要传递的数据。</a:t>
            </a:r>
          </a:p>
          <a:p>
            <a:pPr lvl="2"/>
            <a:endParaRPr lang="zh-CN" altLang="en-US" sz="2000" dirty="0" smtClean="0"/>
          </a:p>
        </p:txBody>
      </p:sp>
      <p:graphicFrame>
        <p:nvGraphicFramePr>
          <p:cNvPr id="135184" name="Group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6127281"/>
              </p:ext>
            </p:extLst>
          </p:nvPr>
        </p:nvGraphicFramePr>
        <p:xfrm>
          <a:off x="1219200" y="2910840"/>
          <a:ext cx="7086600" cy="822960"/>
        </p:xfrm>
        <a:graphic>
          <a:graphicData uri="http://schemas.openxmlformats.org/drawingml/2006/table">
            <a:tbl>
              <a:tblPr/>
              <a:tblGrid>
                <a:gridCol w="7086600"/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Intent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intent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 = new Intent(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Intent.ACTION_VIEW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Uri.parse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urlString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));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8D0EE-1610-4177-840D-62EEB05E7DA4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6.1 </a:t>
            </a:r>
            <a:r>
              <a:rPr lang="en-US" altLang="zh-CN" sz="3800" dirty="0" smtClean="0"/>
              <a:t>Intent</a:t>
            </a:r>
            <a:r>
              <a:rPr lang="zh-CN" altLang="en-US" sz="3800" dirty="0" smtClean="0"/>
              <a:t>简介</a:t>
            </a:r>
          </a:p>
        </p:txBody>
      </p:sp>
      <p:graphicFrame>
        <p:nvGraphicFramePr>
          <p:cNvPr id="176185" name="Group 5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60859647"/>
              </p:ext>
            </p:extLst>
          </p:nvPr>
        </p:nvGraphicFramePr>
        <p:xfrm>
          <a:off x="381000" y="1249650"/>
          <a:ext cx="8382000" cy="4907310"/>
        </p:xfrm>
        <a:graphic>
          <a:graphicData uri="http://schemas.openxmlformats.org/drawingml/2006/table">
            <a:tbl>
              <a:tblPr/>
              <a:tblGrid>
                <a:gridCol w="2851468"/>
                <a:gridCol w="5530532"/>
              </a:tblGrid>
              <a:tr h="33530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动作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0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ACTION_ANSWER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打开接听电话的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Activity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，默认为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Android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内置的拨号界面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0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ACTION_CALL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打开拨号盘界面并拨打电话，使用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Uri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中的数字部分作为电话号码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0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ACTION_EDIT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打开一个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Activity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，对所提供的数据进行编辑操作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1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ACTION_VIEW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最常用的动作，对以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Uri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方式传送的数据，根据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Uri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协议部分以最佳方式启动相应的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Activity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进行处理。对于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http:address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将打开浏览器查看；对于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tel:address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将打开拨号界面并呼叫指定的电话号码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0389D-D268-4C90-9AF1-6BD80E0951B9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6.1 </a:t>
            </a:r>
            <a:r>
              <a:rPr lang="en-US" altLang="zh-CN" sz="3800" dirty="0" smtClean="0"/>
              <a:t>Intent</a:t>
            </a:r>
            <a:r>
              <a:rPr lang="zh-CN" altLang="en-US" sz="3800" dirty="0" smtClean="0"/>
              <a:t>简介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8229600" cy="3733800"/>
          </a:xfrm>
        </p:spPr>
        <p:txBody>
          <a:bodyPr/>
          <a:lstStyle/>
          <a:p>
            <a:r>
              <a:rPr lang="en-US" altLang="zh-CN" sz="3200" dirty="0" smtClean="0"/>
              <a:t>6.1.1</a:t>
            </a:r>
            <a:r>
              <a:rPr lang="zh-CN" altLang="en-US" sz="3200" dirty="0" smtClean="0"/>
              <a:t> 启动</a:t>
            </a:r>
            <a:r>
              <a:rPr lang="en-US" altLang="zh-CN" sz="3200" dirty="0" smtClean="0"/>
              <a:t>Activity</a:t>
            </a:r>
          </a:p>
          <a:p>
            <a:pPr lvl="1"/>
            <a:r>
              <a:rPr lang="zh-CN" altLang="en-US" sz="2800" dirty="0" smtClean="0"/>
              <a:t>隐式启动</a:t>
            </a:r>
          </a:p>
          <a:p>
            <a:pPr lvl="2"/>
            <a:r>
              <a:rPr lang="zh-CN" altLang="en-US" sz="2800" dirty="0" smtClean="0"/>
              <a:t>如果要查看某个网页内容，却不能确定应该启动哪一个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，此时可以使用隐式启动方式来</a:t>
            </a:r>
            <a:r>
              <a:rPr lang="zh-CN" altLang="en-US" sz="2800" dirty="0"/>
              <a:t>实现，将浏览动作和</a:t>
            </a:r>
            <a:r>
              <a:rPr lang="en-US" altLang="zh-CN" sz="2800" dirty="0"/>
              <a:t>Web</a:t>
            </a:r>
            <a:r>
              <a:rPr lang="zh-CN" altLang="en-US" sz="2800" dirty="0"/>
              <a:t>地址作为参数传递给</a:t>
            </a:r>
            <a:r>
              <a:rPr lang="en-US" altLang="zh-CN" sz="2800" dirty="0"/>
              <a:t>Intent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Android</a:t>
            </a:r>
            <a:r>
              <a:rPr lang="zh-CN" altLang="en-US" sz="2800" dirty="0" smtClean="0"/>
              <a:t>系统会通过</a:t>
            </a:r>
            <a:r>
              <a:rPr lang="zh-CN" altLang="en-US" sz="2800" dirty="0"/>
              <a:t>匹配动作和数据格式，找到最适合于此动作和数据格式的组件</a:t>
            </a:r>
            <a:r>
              <a:rPr lang="zh-CN" altLang="en-US" sz="2800" dirty="0" smtClean="0"/>
              <a:t>。</a:t>
            </a:r>
          </a:p>
        </p:txBody>
      </p:sp>
      <p:graphicFrame>
        <p:nvGraphicFramePr>
          <p:cNvPr id="137232" name="Group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2362181"/>
              </p:ext>
            </p:extLst>
          </p:nvPr>
        </p:nvGraphicFramePr>
        <p:xfrm>
          <a:off x="1143000" y="4800600"/>
          <a:ext cx="7010400" cy="1219200"/>
        </p:xfrm>
        <a:graphic>
          <a:graphicData uri="http://schemas.openxmlformats.org/drawingml/2006/table">
            <a:tbl>
              <a:tblPr/>
              <a:tblGrid>
                <a:gridCol w="7010400"/>
              </a:tblGrid>
              <a:tr h="1219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Intent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intent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 = new Intent(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Intent.ACTION_VIEW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Uri.parse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("http://www.cczu.edu.cn"));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startActivity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(intent);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17865</TotalTime>
  <Words>2967</Words>
  <Application>Microsoft Office PowerPoint</Application>
  <PresentationFormat>全屏显示(4:3)</PresentationFormat>
  <Paragraphs>314</Paragraphs>
  <Slides>43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Edge</vt:lpstr>
      <vt:lpstr>第6章 组件通信与广播消息 </vt:lpstr>
      <vt:lpstr>6.1 Intent简介 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6.1 Intent简介</vt:lpstr>
      <vt:lpstr>6.2 Intent过滤器</vt:lpstr>
      <vt:lpstr>6.2 Intent过滤器</vt:lpstr>
      <vt:lpstr>6.2 Intent过滤器</vt:lpstr>
      <vt:lpstr>6.2 Intent过滤器</vt:lpstr>
      <vt:lpstr>6.2 Intent过滤器</vt:lpstr>
      <vt:lpstr>6.2 Intent过滤器</vt:lpstr>
      <vt:lpstr>6.2 Intent过滤器</vt:lpstr>
      <vt:lpstr>6.2 Intent过滤器</vt:lpstr>
      <vt:lpstr>6.3 广播消息</vt:lpstr>
      <vt:lpstr>6.3 广播消息</vt:lpstr>
      <vt:lpstr>6.3 广播消息</vt:lpstr>
      <vt:lpstr>6.3 广播消息</vt:lpstr>
      <vt:lpstr>6.3 广播消息</vt:lpstr>
      <vt:lpstr>6.3 广播消息</vt:lpstr>
      <vt:lpstr>6.3 广播消息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gjs</cp:lastModifiedBy>
  <cp:revision>1034</cp:revision>
  <cp:lastPrinted>1601-01-01T00:00:00Z</cp:lastPrinted>
  <dcterms:created xsi:type="dcterms:W3CDTF">1601-01-01T00:00:00Z</dcterms:created>
  <dcterms:modified xsi:type="dcterms:W3CDTF">2018-10-21T10:49:07Z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