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68"/>
  </p:notesMasterIdLst>
  <p:sldIdLst>
    <p:sldId id="256" r:id="rId2"/>
    <p:sldId id="765" r:id="rId3"/>
    <p:sldId id="910" r:id="rId4"/>
    <p:sldId id="911" r:id="rId5"/>
    <p:sldId id="1058" r:id="rId6"/>
    <p:sldId id="794" r:id="rId7"/>
    <p:sldId id="795" r:id="rId8"/>
    <p:sldId id="796" r:id="rId9"/>
    <p:sldId id="797" r:id="rId10"/>
    <p:sldId id="798" r:id="rId11"/>
    <p:sldId id="915" r:id="rId12"/>
    <p:sldId id="994" r:id="rId13"/>
    <p:sldId id="919" r:id="rId14"/>
    <p:sldId id="920" r:id="rId15"/>
    <p:sldId id="921" r:id="rId16"/>
    <p:sldId id="922" r:id="rId17"/>
    <p:sldId id="923" r:id="rId18"/>
    <p:sldId id="1059" r:id="rId19"/>
    <p:sldId id="1064" r:id="rId20"/>
    <p:sldId id="1063" r:id="rId21"/>
    <p:sldId id="817" r:id="rId22"/>
    <p:sldId id="818" r:id="rId23"/>
    <p:sldId id="936" r:id="rId24"/>
    <p:sldId id="937" r:id="rId25"/>
    <p:sldId id="938" r:id="rId26"/>
    <p:sldId id="939" r:id="rId27"/>
    <p:sldId id="813" r:id="rId28"/>
    <p:sldId id="810" r:id="rId29"/>
    <p:sldId id="995" r:id="rId30"/>
    <p:sldId id="811" r:id="rId31"/>
    <p:sldId id="1065" r:id="rId32"/>
    <p:sldId id="832" r:id="rId33"/>
    <p:sldId id="950" r:id="rId34"/>
    <p:sldId id="835" r:id="rId35"/>
    <p:sldId id="836" r:id="rId36"/>
    <p:sldId id="837" r:id="rId37"/>
    <p:sldId id="951" r:id="rId38"/>
    <p:sldId id="839" r:id="rId39"/>
    <p:sldId id="952" r:id="rId40"/>
    <p:sldId id="1061" r:id="rId41"/>
    <p:sldId id="996" r:id="rId42"/>
    <p:sldId id="1062" r:id="rId43"/>
    <p:sldId id="998" r:id="rId44"/>
    <p:sldId id="999" r:id="rId45"/>
    <p:sldId id="1000" r:id="rId46"/>
    <p:sldId id="1026" r:id="rId47"/>
    <p:sldId id="1001" r:id="rId48"/>
    <p:sldId id="1003" r:id="rId49"/>
    <p:sldId id="1004" r:id="rId50"/>
    <p:sldId id="1014" r:id="rId51"/>
    <p:sldId id="1015" r:id="rId52"/>
    <p:sldId id="1016" r:id="rId53"/>
    <p:sldId id="1017" r:id="rId54"/>
    <p:sldId id="1021" r:id="rId55"/>
    <p:sldId id="1028" r:id="rId56"/>
    <p:sldId id="1030" r:id="rId57"/>
    <p:sldId id="1067" r:id="rId58"/>
    <p:sldId id="1040" r:id="rId59"/>
    <p:sldId id="1041" r:id="rId60"/>
    <p:sldId id="1042" r:id="rId61"/>
    <p:sldId id="1044" r:id="rId62"/>
    <p:sldId id="1045" r:id="rId63"/>
    <p:sldId id="1046" r:id="rId64"/>
    <p:sldId id="1052" r:id="rId65"/>
    <p:sldId id="1053" r:id="rId66"/>
    <p:sldId id="1069" r:id="rId6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4" autoAdjust="0"/>
    <p:restoredTop sz="91837" autoAdjust="0"/>
  </p:normalViewPr>
  <p:slideViewPr>
    <p:cSldViewPr>
      <p:cViewPr varScale="1">
        <p:scale>
          <a:sx n="78" d="100"/>
          <a:sy n="78" d="100"/>
        </p:scale>
        <p:origin x="-1565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6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714E2E7-DFBE-48E0-ABE5-A842F31802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260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39B1CCC6-4F16-49F2-B391-8F98E6B75E89}" type="slidenum">
              <a:rPr lang="en-US" altLang="zh-CN" sz="1200" smtClean="0"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1D8894-FB0B-4C8F-93C3-765A09964326}" type="datetime1">
              <a:rPr lang="zh-CN" altLang="en-US"/>
              <a:pPr>
                <a:defRPr/>
              </a:pPr>
              <a:t>2018-10-24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85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0C160-1BF2-4DC9-A508-46256CE4FEB3}" type="datetime1">
              <a:rPr lang="zh-CN" altLang="en-US"/>
              <a:pPr>
                <a:defRPr/>
              </a:pPr>
              <a:t>2018-10-24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5EA1A-89B9-4C48-B0AA-FEDFA8803E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323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10615-7E66-4A43-A357-C31FFE59B0C3}" type="datetime1">
              <a:rPr lang="zh-CN" altLang="en-US"/>
              <a:pPr>
                <a:defRPr/>
              </a:pPr>
              <a:t>2018-10-24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86CB5-EBEB-4403-B3A4-DCCF94ECF5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16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7185A-1E68-4764-A50E-45FB320C48B3}" type="datetime1">
              <a:rPr lang="zh-CN" altLang="en-US"/>
              <a:pPr>
                <a:defRPr/>
              </a:pPr>
              <a:t>2018-10-24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FC7BD-D8FE-41EA-91F8-486F937A57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466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4ED4A-8103-48AE-A68C-841B436F7B80}" type="datetime1">
              <a:rPr lang="zh-CN" altLang="en-US"/>
              <a:pPr>
                <a:defRPr/>
              </a:pPr>
              <a:t>2018-10-24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CF5A3-5A43-4DCE-B69E-3CDEF102A3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43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E9E91-9843-48DA-BB93-6533C2EE6DEE}" type="datetime1">
              <a:rPr lang="zh-CN" altLang="en-US"/>
              <a:pPr>
                <a:defRPr/>
              </a:pPr>
              <a:t>2018-10-24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D9A45-D50B-4A9F-8FD0-048AE35B8F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522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D6EBB-A1F3-4478-8F76-C683E77F083E}" type="datetime1">
              <a:rPr lang="zh-CN" altLang="en-US"/>
              <a:pPr>
                <a:defRPr/>
              </a:pPr>
              <a:t>2018-10-24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CA9FE-5088-45CE-A0EB-EF70D2F766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58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999EC-525F-4BEF-954F-16FC2913459B}" type="datetime1">
              <a:rPr lang="zh-CN" altLang="en-US"/>
              <a:pPr>
                <a:defRPr/>
              </a:pPr>
              <a:t>2018-10-24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3A84A-DBFB-415E-B8A9-5DE523FF75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97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A3D18-7A45-48F2-88B7-03B34D079C04}" type="datetime1">
              <a:rPr lang="zh-CN" altLang="en-US"/>
              <a:pPr>
                <a:defRPr/>
              </a:pPr>
              <a:t>2018-10-24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B18D2-FE5B-45FF-B8D1-139CBB5774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257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32E3F-F7E0-4D76-887F-E4487A27495E}" type="datetime1">
              <a:rPr lang="zh-CN" altLang="en-US"/>
              <a:pPr>
                <a:defRPr/>
              </a:pPr>
              <a:t>2018-10-24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ABA68-C99D-4050-8455-01B466F19D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96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54876-8FD2-4B94-98A7-06B2FBF71EF1}" type="datetime1">
              <a:rPr lang="zh-CN" altLang="en-US"/>
              <a:pPr>
                <a:defRPr/>
              </a:pPr>
              <a:t>2018-10-24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28A0E-4A94-4507-9475-AFF68B470A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5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5256E-9F79-4AEF-8DCE-D9065D330327}" type="datetime1">
              <a:rPr lang="zh-CN" altLang="en-US"/>
              <a:pPr>
                <a:defRPr/>
              </a:pPr>
              <a:t>2018-10-24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D0D4A-6C7A-46F6-989C-64F1F21A03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098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58EF5-A17C-4F0F-936B-4B915C596C86}" type="datetime1">
              <a:rPr lang="zh-CN" altLang="en-US"/>
              <a:pPr>
                <a:defRPr/>
              </a:pPr>
              <a:t>2018-10-24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3CDF3-8823-422A-AACF-E20778DDFD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38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smtClean="0"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0CB2C6B-4418-4F20-A3BD-3609016AE529}" type="datetime1">
              <a:rPr lang="zh-CN" altLang="en-US"/>
              <a:pPr>
                <a:defRPr/>
              </a:pPr>
              <a:t>2018-10-24</a:t>
            </a:fld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smtClean="0"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8D19E9E9-0FC8-4248-A230-C845BC835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195513"/>
            <a:ext cx="6553200" cy="852487"/>
          </a:xfrm>
        </p:spPr>
        <p:txBody>
          <a:bodyPr/>
          <a:lstStyle/>
          <a:p>
            <a:pPr algn="ctr" eaLnBrk="1" hangingPunct="1"/>
            <a:r>
              <a:rPr lang="zh-CN" altLang="en-US" sz="5400" b="1" dirty="0" smtClean="0"/>
              <a:t>第</a:t>
            </a:r>
            <a:r>
              <a:rPr lang="en-US" altLang="zh-CN" sz="5400" b="1" dirty="0" smtClean="0"/>
              <a:t>7</a:t>
            </a:r>
            <a:r>
              <a:rPr lang="zh-CN" altLang="en-US" sz="5400" b="1" dirty="0" smtClean="0"/>
              <a:t>章  后台服务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4724400"/>
            <a:ext cx="2971800" cy="457200"/>
          </a:xfrm>
        </p:spPr>
        <p:txBody>
          <a:bodyPr/>
          <a:lstStyle/>
          <a:p>
            <a:pPr eaLnBrk="1" hangingPunct="1"/>
            <a:endParaRPr lang="en-US" altLang="zh-CN" sz="240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4989513" y="304800"/>
            <a:ext cx="4154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>
              <a:ea typeface="华文新魏" pitchFamily="2" charset="-122"/>
            </a:endParaRPr>
          </a:p>
        </p:txBody>
      </p:sp>
      <p:sp>
        <p:nvSpPr>
          <p:cNvPr id="3077" name="TextBox 9"/>
          <p:cNvSpPr txBox="1">
            <a:spLocks noChangeArrowheads="1"/>
          </p:cNvSpPr>
          <p:nvPr/>
        </p:nvSpPr>
        <p:spPr bwMode="auto">
          <a:xfrm>
            <a:off x="7162800" y="152400"/>
            <a:ext cx="1828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BA0F6-0AB2-44A5-98A4-10738E03EB09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733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13316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smtClean="0"/>
              <a:t>7.2.1</a:t>
            </a:r>
            <a:r>
              <a:rPr lang="zh-CN" altLang="en-US" smtClean="0"/>
              <a:t> 服务管理</a:t>
            </a:r>
            <a:endParaRPr lang="en-US" altLang="zh-CN" smtClean="0"/>
          </a:p>
        </p:txBody>
      </p:sp>
      <p:graphicFrame>
        <p:nvGraphicFramePr>
          <p:cNvPr id="13326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55749"/>
              </p:ext>
            </p:extLst>
          </p:nvPr>
        </p:nvGraphicFramePr>
        <p:xfrm>
          <a:off x="381000" y="1676400"/>
          <a:ext cx="8458200" cy="4572000"/>
        </p:xfrm>
        <a:graphic>
          <a:graphicData uri="http://schemas.openxmlformats.org/drawingml/2006/table">
            <a:tbl>
              <a:tblPr/>
              <a:tblGrid>
                <a:gridCol w="8458200"/>
              </a:tblGrid>
              <a:tr h="45720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+mj-lt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public class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MyService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extends Service{</a:t>
                      </a:r>
                    </a:p>
                    <a:p>
                      <a:pPr marL="514350" marR="0" lvl="0" indent="-514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+mj-lt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public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MyService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 {</a:t>
                      </a:r>
                    </a:p>
                    <a:p>
                      <a:pPr marL="514350" marR="0" lvl="0" indent="-514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+mj-lt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}</a:t>
                      </a:r>
                    </a:p>
                    <a:p>
                      <a:pPr marL="514350" marR="0" lvl="0" indent="-514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+mj-lt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@Override</a:t>
                      </a:r>
                    </a:p>
                    <a:p>
                      <a:pPr marL="514350" marR="0" lvl="0" indent="-514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+mj-lt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public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IBinder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onBind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(Intent intent) {</a:t>
                      </a:r>
                    </a:p>
                    <a:p>
                      <a:pPr marL="514350" marR="0" lvl="0" indent="-514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+mj-lt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  throw new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UnsupportedOperationException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("Not          yet implemented");</a:t>
                      </a:r>
                    </a:p>
                    <a:p>
                      <a:pPr marL="514350" marR="0" lvl="0" indent="-514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+mj-lt"/>
                        <a:buAutoNum type="arabicPeriod"/>
                        <a:tabLst>
                          <a:tab pos="1079500" algn="l"/>
                        </a:tabLst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}</a:t>
                      </a:r>
                    </a:p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+mj-lt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}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0774A3-B5E3-447D-882D-E3D923981265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733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15364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r>
              <a:rPr lang="en-US" altLang="zh-CN" sz="3200" dirty="0" smtClean="0"/>
              <a:t>7.2.1</a:t>
            </a:r>
            <a:r>
              <a:rPr lang="zh-CN" altLang="en-US" sz="3200" dirty="0" smtClean="0"/>
              <a:t> 服务管理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这个最小代码集没有任何实际的功能，一般还需要重写</a:t>
            </a:r>
            <a:r>
              <a:rPr lang="en-US" altLang="zh-CN" sz="2800" dirty="0" err="1" smtClean="0">
                <a:cs typeface="Times New Roman" pitchFamily="18" charset="0"/>
              </a:rPr>
              <a:t>onCreate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、</a:t>
            </a:r>
            <a:r>
              <a:rPr lang="en-US" altLang="zh-CN" sz="2800" dirty="0" err="1" smtClean="0">
                <a:cs typeface="Times New Roman" pitchFamily="18" charset="0"/>
              </a:rPr>
              <a:t>onStart</a:t>
            </a:r>
            <a:r>
              <a:rPr lang="en-US" altLang="zh-CN" sz="2800" dirty="0" err="1"/>
              <a:t>Command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和</a:t>
            </a:r>
            <a:r>
              <a:rPr lang="en-US" altLang="zh-CN" sz="2800" dirty="0" err="1" smtClean="0">
                <a:cs typeface="Times New Roman" pitchFamily="18" charset="0"/>
              </a:rPr>
              <a:t>onDestroy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。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>
              <a:buClr>
                <a:srgbClr val="3B812F"/>
              </a:buClr>
            </a:pPr>
            <a:r>
              <a:rPr lang="zh-CN" altLang="en-US" sz="2800" dirty="0" smtClean="0">
                <a:solidFill>
                  <a:srgbClr val="000000"/>
                </a:solidFill>
                <a:cs typeface="Times New Roman" pitchFamily="18" charset="0"/>
              </a:rPr>
              <a:t>完成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Service</a:t>
            </a:r>
            <a:r>
              <a:rPr lang="zh-CN" altLang="en-US" sz="2800" dirty="0">
                <a:solidFill>
                  <a:srgbClr val="000000"/>
                </a:solidFill>
                <a:cs typeface="Times New Roman" pitchFamily="18" charset="0"/>
              </a:rPr>
              <a:t>类后，需要在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AndroidManifest.xml</a:t>
            </a:r>
            <a:r>
              <a:rPr lang="zh-CN" altLang="en-US" sz="2800" dirty="0">
                <a:solidFill>
                  <a:srgbClr val="000000"/>
                </a:solidFill>
                <a:cs typeface="Times New Roman" pitchFamily="18" charset="0"/>
              </a:rPr>
              <a:t>文件中注册这个</a:t>
            </a:r>
            <a:r>
              <a:rPr lang="en-US" altLang="zh-CN" sz="2800" dirty="0" smtClean="0">
                <a:solidFill>
                  <a:srgbClr val="000000"/>
                </a:solidFill>
                <a:cs typeface="Times New Roman" pitchFamily="18" charset="0"/>
              </a:rPr>
              <a:t>Service</a:t>
            </a:r>
            <a:r>
              <a:rPr lang="zh-CN" altLang="en-US" sz="2800" dirty="0" smtClean="0">
                <a:cs typeface="Times New Roman" pitchFamily="18" charset="0"/>
              </a:rPr>
              <a:t>。</a:t>
            </a:r>
            <a:endParaRPr lang="en-US" altLang="zh-CN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477A2-BD7B-44C8-BCF9-D53A8691B967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733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24580" name="内容占位符 2"/>
          <p:cNvSpPr>
            <a:spLocks noGrp="1"/>
          </p:cNvSpPr>
          <p:nvPr>
            <p:ph idx="4294967295"/>
          </p:nvPr>
        </p:nvSpPr>
        <p:spPr>
          <a:xfrm>
            <a:off x="457200" y="914400"/>
            <a:ext cx="8153400" cy="5638800"/>
          </a:xfrm>
        </p:spPr>
        <p:txBody>
          <a:bodyPr/>
          <a:lstStyle/>
          <a:p>
            <a:r>
              <a:rPr lang="en-US" altLang="zh-CN" sz="3200" dirty="0" smtClean="0"/>
              <a:t>7.2.1</a:t>
            </a:r>
            <a:r>
              <a:rPr lang="zh-CN" altLang="en-US" sz="3200" dirty="0" smtClean="0"/>
              <a:t> 服务管理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dirty="0" err="1" smtClean="0"/>
              <a:t>onStartCommand</a:t>
            </a:r>
            <a:r>
              <a:rPr lang="zh-CN" altLang="en-US" sz="2800" dirty="0" smtClean="0"/>
              <a:t>的四种返回值： </a:t>
            </a:r>
          </a:p>
          <a:p>
            <a:pPr lvl="1">
              <a:spcBef>
                <a:spcPts val="0"/>
              </a:spcBef>
            </a:pPr>
            <a:r>
              <a:rPr lang="en-US" altLang="zh-CN" sz="2800" dirty="0" smtClean="0"/>
              <a:t>START_STICKY</a:t>
            </a:r>
            <a:r>
              <a:rPr lang="zh-CN" altLang="en-US" sz="2800" dirty="0" smtClean="0"/>
              <a:t>：函数执行完后，服务被异常</a:t>
            </a:r>
            <a:r>
              <a:rPr lang="en-US" altLang="zh-CN" sz="2800" dirty="0" smtClean="0"/>
              <a:t>kill</a:t>
            </a:r>
            <a:r>
              <a:rPr lang="zh-CN" altLang="en-US" sz="2800" dirty="0" smtClean="0"/>
              <a:t>掉，系统会自动重启该服务，传入的第一个参数是</a:t>
            </a:r>
            <a:r>
              <a:rPr lang="en-US" altLang="zh-CN" sz="2800" dirty="0" smtClean="0"/>
              <a:t>null</a:t>
            </a:r>
            <a:r>
              <a:rPr lang="zh-CN" altLang="en-US" sz="2800" dirty="0" smtClean="0"/>
              <a:t>。</a:t>
            </a:r>
          </a:p>
          <a:p>
            <a:pPr lvl="1">
              <a:spcBef>
                <a:spcPts val="0"/>
              </a:spcBef>
            </a:pPr>
            <a:r>
              <a:rPr lang="en-US" altLang="zh-CN" sz="2800" dirty="0" smtClean="0"/>
              <a:t>START_NOT_STICKY</a:t>
            </a:r>
            <a:r>
              <a:rPr lang="zh-CN" altLang="en-US" sz="2800" dirty="0" smtClean="0"/>
              <a:t>：函数执行完后，服务被异常</a:t>
            </a:r>
            <a:r>
              <a:rPr lang="en-US" altLang="zh-CN" sz="2800" dirty="0" smtClean="0"/>
              <a:t>kill</a:t>
            </a:r>
            <a:r>
              <a:rPr lang="zh-CN" altLang="en-US" sz="2800" dirty="0" smtClean="0"/>
              <a:t>掉，系统不会自动重启该服务。</a:t>
            </a:r>
          </a:p>
          <a:p>
            <a:pPr lvl="1">
              <a:spcBef>
                <a:spcPts val="0"/>
              </a:spcBef>
            </a:pPr>
            <a:r>
              <a:rPr lang="en-US" altLang="zh-CN" sz="2800" dirty="0" smtClean="0"/>
              <a:t>START_REDELIVER_INTENT</a:t>
            </a:r>
            <a:r>
              <a:rPr lang="zh-CN" altLang="en-US" sz="2800" dirty="0" smtClean="0"/>
              <a:t>：重传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，函数执行完后，服务被异常</a:t>
            </a:r>
            <a:r>
              <a:rPr lang="en-US" altLang="zh-CN" sz="2800" dirty="0" smtClean="0"/>
              <a:t>kill</a:t>
            </a:r>
            <a:r>
              <a:rPr lang="zh-CN" altLang="en-US" sz="2800" dirty="0" smtClean="0"/>
              <a:t>掉，系统会自动重启该服务，并传入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的值。</a:t>
            </a:r>
          </a:p>
          <a:p>
            <a:pPr lvl="1">
              <a:spcBef>
                <a:spcPts val="0"/>
              </a:spcBef>
            </a:pPr>
            <a:r>
              <a:rPr lang="en-US" altLang="zh-CN" sz="2800" dirty="0" smtClean="0"/>
              <a:t>START_STICKY_COMPATIBILITY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START_STICKY</a:t>
            </a:r>
            <a:r>
              <a:rPr lang="zh-CN" altLang="en-US" sz="2800" dirty="0" smtClean="0"/>
              <a:t>的兼容版本，但不保证服务被</a:t>
            </a:r>
            <a:r>
              <a:rPr lang="en-US" altLang="zh-CN" sz="2800" dirty="0" smtClean="0"/>
              <a:t>kill</a:t>
            </a:r>
            <a:r>
              <a:rPr lang="zh-CN" altLang="en-US" sz="2800" dirty="0" smtClean="0"/>
              <a:t>后一定能重启。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514A2-3B13-4370-97BA-FA5D22BB50D8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733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18436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sz="3200" dirty="0" smtClean="0">
                <a:cs typeface="Times New Roman" pitchFamily="18" charset="0"/>
              </a:rPr>
              <a:t>7.2.1</a:t>
            </a:r>
            <a:r>
              <a:rPr lang="zh-CN" altLang="en-US" sz="3200" dirty="0" smtClean="0">
                <a:cs typeface="Times New Roman" pitchFamily="18" charset="0"/>
              </a:rPr>
              <a:t> 服务管理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有两种方法启动</a:t>
            </a:r>
            <a:r>
              <a:rPr lang="en-US" altLang="zh-CN" sz="2800" dirty="0" smtClean="0">
                <a:cs typeface="Times New Roman" pitchFamily="18" charset="0"/>
              </a:rPr>
              <a:t>Service</a:t>
            </a:r>
            <a:r>
              <a:rPr lang="zh-CN" altLang="en-US" sz="2800" dirty="0" smtClean="0">
                <a:cs typeface="Times New Roman" pitchFamily="18" charset="0"/>
              </a:rPr>
              <a:t>，显式启动和隐式启动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显式启动需要在</a:t>
            </a:r>
            <a:r>
              <a:rPr lang="en-US" altLang="zh-CN" sz="2800" dirty="0" smtClean="0">
                <a:cs typeface="Times New Roman" pitchFamily="18" charset="0"/>
              </a:rPr>
              <a:t>Intent</a:t>
            </a:r>
            <a:r>
              <a:rPr lang="zh-CN" altLang="en-US" sz="2800" dirty="0" smtClean="0">
                <a:cs typeface="Times New Roman" pitchFamily="18" charset="0"/>
              </a:rPr>
              <a:t>中指明</a:t>
            </a:r>
            <a:r>
              <a:rPr lang="en-US" altLang="zh-CN" sz="2800" dirty="0" smtClean="0">
                <a:cs typeface="Times New Roman" pitchFamily="18" charset="0"/>
              </a:rPr>
              <a:t>Service</a:t>
            </a:r>
            <a:r>
              <a:rPr lang="zh-CN" altLang="en-US" sz="2800" dirty="0" smtClean="0">
                <a:cs typeface="Times New Roman" pitchFamily="18" charset="0"/>
              </a:rPr>
              <a:t>所在的类，并调用</a:t>
            </a:r>
            <a:r>
              <a:rPr lang="en-US" altLang="zh-CN" sz="2800" dirty="0" err="1" smtClean="0">
                <a:cs typeface="Times New Roman" pitchFamily="18" charset="0"/>
              </a:rPr>
              <a:t>startService</a:t>
            </a:r>
            <a:r>
              <a:rPr lang="en-US" altLang="zh-CN" sz="2800" dirty="0" smtClean="0">
                <a:cs typeface="Times New Roman" pitchFamily="18" charset="0"/>
              </a:rPr>
              <a:t>(Intent)</a:t>
            </a:r>
            <a:r>
              <a:rPr lang="zh-CN" altLang="en-US" sz="2800" dirty="0" smtClean="0">
                <a:cs typeface="Times New Roman" pitchFamily="18" charset="0"/>
              </a:rPr>
              <a:t>启动</a:t>
            </a:r>
            <a:r>
              <a:rPr lang="en-US" altLang="zh-CN" sz="2800" dirty="0" smtClean="0">
                <a:cs typeface="Times New Roman" pitchFamily="18" charset="0"/>
              </a:rPr>
              <a:t>Service</a:t>
            </a:r>
            <a:r>
              <a:rPr lang="zh-CN" altLang="en-US" sz="2800" dirty="0" smtClean="0">
                <a:cs typeface="Times New Roman" pitchFamily="18" charset="0"/>
              </a:rPr>
              <a:t>，示例代码如下：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352539"/>
              </p:ext>
            </p:extLst>
          </p:nvPr>
        </p:nvGraphicFramePr>
        <p:xfrm>
          <a:off x="914400" y="3581400"/>
          <a:ext cx="7391400" cy="1450848"/>
        </p:xfrm>
        <a:graphic>
          <a:graphicData uri="http://schemas.openxmlformats.org/drawingml/2006/table">
            <a:tbl>
              <a:tblPr/>
              <a:tblGrid>
                <a:gridCol w="7391400"/>
              </a:tblGrid>
              <a:tr h="762000">
                <a:tc>
                  <a:txBody>
                    <a:bodyPr/>
                    <a:lstStyle/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    final Intent 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serviceIntent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Intent(this,            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MyService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.class);</a:t>
                      </a:r>
                    </a:p>
                    <a:p>
                      <a:pPr marL="669925" marR="0" lvl="1" indent="-6699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    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startService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serviceIntent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9E4488-BCE5-4CB9-AC5C-528F5FE327C6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733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19460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382000" cy="4495800"/>
          </a:xfrm>
        </p:spPr>
        <p:txBody>
          <a:bodyPr/>
          <a:lstStyle/>
          <a:p>
            <a:r>
              <a:rPr lang="en-US" altLang="zh-CN" sz="3200" dirty="0" smtClean="0"/>
              <a:t>7.2.1</a:t>
            </a:r>
            <a:r>
              <a:rPr lang="zh-CN" altLang="en-US" sz="3200" dirty="0" smtClean="0"/>
              <a:t> 服务管理</a:t>
            </a:r>
          </a:p>
          <a:p>
            <a:pPr lvl="1"/>
            <a:r>
              <a:rPr lang="zh-CN" altLang="en-US" sz="2800" dirty="0" smtClean="0"/>
              <a:t>隐式启动需要在注册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时，声明</a:t>
            </a:r>
            <a:r>
              <a:rPr lang="en-US" altLang="zh-CN" sz="2800" dirty="0" smtClean="0"/>
              <a:t>Intent-filter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action</a:t>
            </a:r>
            <a:r>
              <a:rPr lang="zh-CN" altLang="en-US" sz="2800" dirty="0" smtClean="0"/>
              <a:t>属性 </a:t>
            </a:r>
            <a:endParaRPr lang="en-US" altLang="zh-CN" sz="2800" dirty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/>
          </a:p>
          <a:p>
            <a:pPr lvl="1">
              <a:buClr>
                <a:srgbClr val="3B812F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隐</a:t>
            </a:r>
            <a:r>
              <a:rPr lang="zh-CN" altLang="en-US" sz="2800" dirty="0">
                <a:solidFill>
                  <a:srgbClr val="000000"/>
                </a:solidFill>
              </a:rPr>
              <a:t>式启动</a:t>
            </a:r>
            <a:r>
              <a:rPr lang="en-US" altLang="zh-CN" sz="2800" dirty="0">
                <a:solidFill>
                  <a:srgbClr val="000000"/>
                </a:solidFill>
              </a:rPr>
              <a:t>Service</a:t>
            </a:r>
            <a:r>
              <a:rPr lang="zh-CN" altLang="en-US" sz="2800" dirty="0">
                <a:solidFill>
                  <a:srgbClr val="000000"/>
                </a:solidFill>
              </a:rPr>
              <a:t>时，需要设置</a:t>
            </a:r>
            <a:r>
              <a:rPr lang="en-US" altLang="zh-CN" sz="2800" dirty="0">
                <a:solidFill>
                  <a:srgbClr val="000000"/>
                </a:solidFill>
              </a:rPr>
              <a:t>Intent</a:t>
            </a:r>
            <a:r>
              <a:rPr lang="zh-CN" altLang="en-US" sz="2800" dirty="0">
                <a:solidFill>
                  <a:srgbClr val="000000"/>
                </a:solidFill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</a:rPr>
              <a:t>action</a:t>
            </a:r>
            <a:r>
              <a:rPr lang="zh-CN" altLang="en-US" sz="2800" dirty="0">
                <a:solidFill>
                  <a:srgbClr val="000000"/>
                </a:solidFill>
              </a:rPr>
              <a:t>属性</a:t>
            </a:r>
            <a:r>
              <a:rPr lang="zh-CN" altLang="en-US" sz="2800" dirty="0" smtClean="0">
                <a:solidFill>
                  <a:srgbClr val="000000"/>
                </a:solidFill>
              </a:rPr>
              <a:t>，隐</a:t>
            </a:r>
            <a:r>
              <a:rPr lang="zh-CN" altLang="en-US" sz="2800" dirty="0">
                <a:solidFill>
                  <a:srgbClr val="000000"/>
                </a:solidFill>
              </a:rPr>
              <a:t>式启动的代码</a:t>
            </a:r>
            <a:r>
              <a:rPr lang="zh-CN" altLang="en-US" sz="2800" dirty="0" smtClean="0">
                <a:solidFill>
                  <a:srgbClr val="000000"/>
                </a:solidFill>
              </a:rPr>
              <a:t>如下：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lvl="1"/>
            <a:endParaRPr lang="zh-CN" altLang="en-US" dirty="0" smtClean="0"/>
          </a:p>
        </p:txBody>
      </p:sp>
      <p:graphicFrame>
        <p:nvGraphicFramePr>
          <p:cNvPr id="1495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19270"/>
              </p:ext>
            </p:extLst>
          </p:nvPr>
        </p:nvGraphicFramePr>
        <p:xfrm>
          <a:off x="533400" y="2495144"/>
          <a:ext cx="8229600" cy="21336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16764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&lt;service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android:name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=".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MyService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"&gt;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        &lt;intent-filter&gt;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            &lt;action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android:name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="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edu.cczu.myservice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" /&gt;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        &lt;/intent-filter&gt;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    &lt;/service&gt;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68975"/>
              </p:ext>
            </p:extLst>
          </p:nvPr>
        </p:nvGraphicFramePr>
        <p:xfrm>
          <a:off x="533400" y="5596128"/>
          <a:ext cx="8153400" cy="762000"/>
        </p:xfrm>
        <a:graphic>
          <a:graphicData uri="http://schemas.openxmlformats.org/drawingml/2006/table">
            <a:tbl>
              <a:tblPr/>
              <a:tblGrid>
                <a:gridCol w="8153400"/>
              </a:tblGrid>
              <a:tr h="762000">
                <a:tc>
                  <a:txBody>
                    <a:bodyPr/>
                    <a:lstStyle/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</a:rPr>
                        <a:t>1    final Intent </a:t>
                      </a:r>
                      <a:r>
                        <a:rPr kumimoji="0" lang="en-US" altLang="zh-CN" sz="2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</a:rPr>
                        <a:t>serviceIntent</a:t>
                      </a:r>
                      <a:r>
                        <a:rPr kumimoji="0" lang="en-US" altLang="zh-CN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</a:rPr>
                        <a:t> = new Intent("</a:t>
                      </a:r>
                      <a:r>
                        <a:rPr kumimoji="0" lang="en-US" altLang="zh-CN" sz="2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</a:rPr>
                        <a:t>edu.cczu.myservice</a:t>
                      </a:r>
                      <a:r>
                        <a:rPr kumimoji="0" lang="en-US" altLang="zh-CN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</a:rPr>
                        <a:t>");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</a:rPr>
                        <a:t>2    </a:t>
                      </a:r>
                      <a:r>
                        <a:rPr kumimoji="0" lang="en-US" altLang="zh-CN" sz="2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</a:rPr>
                        <a:t>serviceIntent.setPackage</a:t>
                      </a:r>
                      <a:r>
                        <a:rPr kumimoji="0" lang="en-US" altLang="zh-CN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</a:rPr>
                        <a:t>("</a:t>
                      </a:r>
                      <a:r>
                        <a:rPr kumimoji="0" lang="en-US" altLang="zh-CN" sz="2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</a:rPr>
                        <a:t>edu.cczu.hello</a:t>
                      </a:r>
                      <a:r>
                        <a:rPr kumimoji="0" lang="en-US" altLang="zh-CN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</a:rPr>
                        <a:t>");</a:t>
                      </a:r>
                      <a:r>
                        <a:rPr kumimoji="0" lang="en-US" altLang="zh-CN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</a:rPr>
                        <a:t> </a:t>
                      </a:r>
                      <a:endParaRPr kumimoji="0" lang="en-US" altLang="zh-CN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3C10F0-5ECE-4F53-B256-66B480D32427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733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20484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382000" cy="3733800"/>
          </a:xfrm>
        </p:spPr>
        <p:txBody>
          <a:bodyPr/>
          <a:lstStyle/>
          <a:p>
            <a:r>
              <a:rPr lang="en-US" altLang="zh-CN" sz="3200" dirty="0" smtClean="0">
                <a:cs typeface="Times New Roman" pitchFamily="18" charset="0"/>
              </a:rPr>
              <a:t>7.2.1</a:t>
            </a:r>
            <a:r>
              <a:rPr lang="zh-CN" altLang="en-US" sz="3200" dirty="0" smtClean="0">
                <a:cs typeface="Times New Roman" pitchFamily="18" charset="0"/>
              </a:rPr>
              <a:t> 服务管理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如果</a:t>
            </a:r>
            <a:r>
              <a:rPr lang="en-US" altLang="zh-CN" sz="2800" dirty="0" smtClean="0">
                <a:cs typeface="Times New Roman" pitchFamily="18" charset="0"/>
              </a:rPr>
              <a:t>Service</a:t>
            </a:r>
            <a:r>
              <a:rPr lang="zh-CN" altLang="en-US" sz="2800" dirty="0" smtClean="0">
                <a:cs typeface="Times New Roman" pitchFamily="18" charset="0"/>
              </a:rPr>
              <a:t>和调用服务的组件在同一个应用程序中，可以使用显式启动或隐式启动，但如果服务和调用服务的组件在不同的应用程序中，则只能使用隐式启动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>
              <a:buClr>
                <a:srgbClr val="3B812F"/>
              </a:buClr>
            </a:pPr>
            <a:r>
              <a:rPr lang="zh-CN" altLang="en-US" sz="2800" dirty="0">
                <a:solidFill>
                  <a:srgbClr val="000000"/>
                </a:solidFill>
                <a:cs typeface="Times New Roman" pitchFamily="18" charset="0"/>
              </a:rPr>
              <a:t>无论是显式启动还是隐式启动，停止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Service</a:t>
            </a:r>
            <a:r>
              <a:rPr lang="zh-CN" altLang="en-US" sz="2800" dirty="0">
                <a:solidFill>
                  <a:srgbClr val="000000"/>
                </a:solidFill>
                <a:cs typeface="Times New Roman" pitchFamily="18" charset="0"/>
              </a:rPr>
              <a:t>的方法都是相同的，将启动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Service</a:t>
            </a:r>
            <a:r>
              <a:rPr lang="zh-CN" altLang="en-US" sz="2800" dirty="0">
                <a:solidFill>
                  <a:srgbClr val="000000"/>
                </a:solidFill>
                <a:cs typeface="Times New Roman" pitchFamily="18" charset="0"/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Intent</a:t>
            </a:r>
            <a:r>
              <a:rPr lang="zh-CN" altLang="en-US" sz="2800" dirty="0">
                <a:solidFill>
                  <a:srgbClr val="000000"/>
                </a:solidFill>
                <a:cs typeface="Times New Roman" pitchFamily="18" charset="0"/>
              </a:rPr>
              <a:t>传递给</a:t>
            </a:r>
            <a:r>
              <a:rPr lang="en-US" altLang="zh-CN" sz="2800" dirty="0" err="1">
                <a:solidFill>
                  <a:srgbClr val="000000"/>
                </a:solidFill>
                <a:cs typeface="Times New Roman" pitchFamily="18" charset="0"/>
              </a:rPr>
              <a:t>stopService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(Intent)</a:t>
            </a:r>
            <a:r>
              <a:rPr lang="zh-CN" altLang="en-US" sz="2800" dirty="0">
                <a:solidFill>
                  <a:srgbClr val="000000"/>
                </a:solidFill>
                <a:cs typeface="Times New Roman" pitchFamily="18" charset="0"/>
              </a:rPr>
              <a:t>函数即可，示例代码</a:t>
            </a:r>
            <a:r>
              <a:rPr lang="zh-CN" altLang="en-US" sz="2800" dirty="0" smtClean="0">
                <a:solidFill>
                  <a:srgbClr val="000000"/>
                </a:solidFill>
                <a:cs typeface="Times New Roman" pitchFamily="18" charset="0"/>
              </a:rPr>
              <a:t>如下：</a:t>
            </a:r>
            <a:endParaRPr lang="zh-CN" altLang="en-US" sz="2800" dirty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endParaRPr lang="zh-CN" altLang="en-US" sz="2800" dirty="0" smtClean="0">
              <a:cs typeface="Times New Roman" pitchFamily="18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79770"/>
              </p:ext>
            </p:extLst>
          </p:nvPr>
        </p:nvGraphicFramePr>
        <p:xfrm>
          <a:off x="914400" y="4876800"/>
          <a:ext cx="7543800" cy="426720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423672">
                <a:tc>
                  <a:txBody>
                    <a:bodyPr/>
                    <a:lstStyle/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</a:rPr>
                        <a:t>1    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</a:rPr>
                        <a:t>stopService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</a:rPr>
                        <a:t>(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</a:rPr>
                        <a:t>serviceIntent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</a:rPr>
                        <a:t>);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4D4A0-A296-46CE-978D-4653E5A78B4A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733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21508" name="内容占位符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458200" cy="5181600"/>
          </a:xfrm>
        </p:spPr>
        <p:txBody>
          <a:bodyPr/>
          <a:lstStyle/>
          <a:p>
            <a:r>
              <a:rPr lang="en-US" altLang="zh-CN" sz="3200" dirty="0" smtClean="0">
                <a:cs typeface="Times New Roman" pitchFamily="18" charset="0"/>
              </a:rPr>
              <a:t>7.2.1</a:t>
            </a:r>
            <a:r>
              <a:rPr lang="zh-CN" altLang="en-US" sz="3200" dirty="0" smtClean="0">
                <a:cs typeface="Times New Roman" pitchFamily="18" charset="0"/>
              </a:rPr>
              <a:t> 服务管理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首次调用</a:t>
            </a:r>
            <a:r>
              <a:rPr lang="en-US" altLang="zh-CN" sz="2800" dirty="0" err="1" smtClean="0">
                <a:cs typeface="Times New Roman" pitchFamily="18" charset="0"/>
              </a:rPr>
              <a:t>startService</a:t>
            </a:r>
            <a:r>
              <a:rPr lang="en-US" altLang="zh-CN" sz="2800" dirty="0" smtClean="0">
                <a:cs typeface="Times New Roman" pitchFamily="18" charset="0"/>
              </a:rPr>
              <a:t>(Intent)</a:t>
            </a:r>
            <a:r>
              <a:rPr lang="zh-CN" altLang="en-US" sz="2800" dirty="0" smtClean="0">
                <a:cs typeface="Times New Roman" pitchFamily="18" charset="0"/>
              </a:rPr>
              <a:t>函数启动</a:t>
            </a:r>
            <a:r>
              <a:rPr lang="en-US" altLang="zh-CN" sz="2800" dirty="0" smtClean="0">
                <a:cs typeface="Times New Roman" pitchFamily="18" charset="0"/>
              </a:rPr>
              <a:t>Service</a:t>
            </a:r>
            <a:r>
              <a:rPr lang="zh-CN" altLang="en-US" sz="2800" dirty="0" smtClean="0">
                <a:cs typeface="Times New Roman" pitchFamily="18" charset="0"/>
              </a:rPr>
              <a:t>后，系统会先后调用</a:t>
            </a:r>
            <a:r>
              <a:rPr lang="en-US" altLang="zh-CN" sz="2800" dirty="0" err="1" smtClean="0">
                <a:cs typeface="Times New Roman" pitchFamily="18" charset="0"/>
              </a:rPr>
              <a:t>onCreate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和</a:t>
            </a:r>
            <a:r>
              <a:rPr lang="en-US" altLang="zh-CN" sz="2800" dirty="0" err="1"/>
              <a:t>onStartCommand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第二次调用</a:t>
            </a:r>
            <a:r>
              <a:rPr lang="en-US" altLang="zh-CN" sz="2800" dirty="0" err="1" smtClean="0">
                <a:cs typeface="Times New Roman" pitchFamily="18" charset="0"/>
              </a:rPr>
              <a:t>startService</a:t>
            </a:r>
            <a:r>
              <a:rPr lang="en-US" altLang="zh-CN" sz="2800" dirty="0" smtClean="0">
                <a:cs typeface="Times New Roman" pitchFamily="18" charset="0"/>
              </a:rPr>
              <a:t>(Intent)</a:t>
            </a:r>
            <a:r>
              <a:rPr lang="zh-CN" altLang="en-US" sz="2800" dirty="0" smtClean="0">
                <a:cs typeface="Times New Roman" pitchFamily="18" charset="0"/>
              </a:rPr>
              <a:t>函数，系统则仅调用</a:t>
            </a:r>
            <a:r>
              <a:rPr lang="en-US" altLang="zh-CN" sz="2800" dirty="0" err="1"/>
              <a:t>onStartCommand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，而不再调用</a:t>
            </a:r>
            <a:r>
              <a:rPr lang="en-US" altLang="zh-CN" sz="2800" dirty="0" err="1" smtClean="0">
                <a:cs typeface="Times New Roman" pitchFamily="18" charset="0"/>
              </a:rPr>
              <a:t>onCreate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调用</a:t>
            </a:r>
            <a:r>
              <a:rPr lang="en-US" altLang="zh-CN" sz="2800" dirty="0" err="1" smtClean="0">
                <a:cs typeface="Times New Roman" pitchFamily="18" charset="0"/>
              </a:rPr>
              <a:t>stopService</a:t>
            </a:r>
            <a:r>
              <a:rPr lang="en-US" altLang="zh-CN" sz="2800" dirty="0" smtClean="0">
                <a:cs typeface="Times New Roman" pitchFamily="18" charset="0"/>
              </a:rPr>
              <a:t>(Intent)</a:t>
            </a:r>
            <a:r>
              <a:rPr lang="zh-CN" altLang="en-US" sz="2800" dirty="0" smtClean="0">
                <a:cs typeface="Times New Roman" pitchFamily="18" charset="0"/>
              </a:rPr>
              <a:t>函数停止</a:t>
            </a:r>
            <a:r>
              <a:rPr lang="en-US" altLang="zh-CN" sz="2800" dirty="0" smtClean="0">
                <a:cs typeface="Times New Roman" pitchFamily="18" charset="0"/>
              </a:rPr>
              <a:t>Service</a:t>
            </a:r>
            <a:r>
              <a:rPr lang="zh-CN" altLang="en-US" sz="2800" dirty="0" smtClean="0">
                <a:cs typeface="Times New Roman" pitchFamily="18" charset="0"/>
              </a:rPr>
              <a:t>时，系统会调用</a:t>
            </a:r>
            <a:r>
              <a:rPr lang="en-US" altLang="zh-CN" sz="2800" dirty="0" err="1" smtClean="0">
                <a:cs typeface="Times New Roman" pitchFamily="18" charset="0"/>
              </a:rPr>
              <a:t>onDestroy</a:t>
            </a:r>
            <a:r>
              <a:rPr lang="en-US" altLang="zh-CN" sz="2800" dirty="0" smtClean="0">
                <a:cs typeface="Times New Roman" pitchFamily="18" charset="0"/>
              </a:rPr>
              <a:t>() 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无论调用过多少次</a:t>
            </a:r>
            <a:r>
              <a:rPr lang="en-US" altLang="zh-CN" sz="2800" dirty="0" err="1" smtClean="0">
                <a:cs typeface="Times New Roman" pitchFamily="18" charset="0"/>
              </a:rPr>
              <a:t>startService</a:t>
            </a:r>
            <a:r>
              <a:rPr lang="en-US" altLang="zh-CN" sz="2800" dirty="0" smtClean="0">
                <a:cs typeface="Times New Roman" pitchFamily="18" charset="0"/>
              </a:rPr>
              <a:t>(Intent)</a:t>
            </a:r>
            <a:r>
              <a:rPr lang="zh-CN" altLang="en-US" sz="2800" dirty="0" smtClean="0">
                <a:cs typeface="Times New Roman" pitchFamily="18" charset="0"/>
              </a:rPr>
              <a:t>，在调用</a:t>
            </a:r>
            <a:r>
              <a:rPr lang="en-US" altLang="zh-CN" sz="2800" dirty="0" err="1" smtClean="0">
                <a:cs typeface="Times New Roman" pitchFamily="18" charset="0"/>
              </a:rPr>
              <a:t>stopService</a:t>
            </a:r>
            <a:r>
              <a:rPr lang="en-US" altLang="zh-CN" sz="2800" dirty="0" smtClean="0">
                <a:cs typeface="Times New Roman" pitchFamily="18" charset="0"/>
              </a:rPr>
              <a:t>(Intent)</a:t>
            </a:r>
            <a:r>
              <a:rPr lang="zh-CN" altLang="en-US" sz="2800" dirty="0" smtClean="0">
                <a:cs typeface="Times New Roman" pitchFamily="18" charset="0"/>
              </a:rPr>
              <a:t>函数时，系统仅调用一次</a:t>
            </a:r>
            <a:r>
              <a:rPr lang="en-US" altLang="zh-CN" sz="2800" dirty="0" err="1" smtClean="0">
                <a:cs typeface="Times New Roman" pitchFamily="18" charset="0"/>
              </a:rPr>
              <a:t>onDestroy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endParaRPr lang="zh-CN" altLang="en-US" sz="2800" dirty="0" smtClean="0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CAEF9-246C-459D-A0A8-9C14F2EEB68E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733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22532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altLang="zh-CN" sz="3200" dirty="0" smtClean="0">
                <a:cs typeface="Times New Roman" pitchFamily="18" charset="0"/>
              </a:rPr>
              <a:t>7.2.1</a:t>
            </a:r>
            <a:r>
              <a:rPr lang="zh-CN" altLang="en-US" sz="3200" dirty="0" smtClean="0">
                <a:cs typeface="Times New Roman" pitchFamily="18" charset="0"/>
              </a:rPr>
              <a:t> 服务管理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启动方式使用</a:t>
            </a:r>
            <a:r>
              <a:rPr lang="en-US" altLang="zh-CN" sz="2800" dirty="0" smtClean="0">
                <a:cs typeface="Times New Roman" pitchFamily="18" charset="0"/>
              </a:rPr>
              <a:t>Service</a:t>
            </a:r>
            <a:r>
              <a:rPr lang="zh-CN" altLang="en-US" sz="2800" dirty="0" smtClean="0">
                <a:cs typeface="Times New Roman" pitchFamily="18" charset="0"/>
              </a:rPr>
              <a:t>的示例。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127" y="2362200"/>
            <a:ext cx="601014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CAEF9-246C-459D-A0A8-9C14F2EEB68E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733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22532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3810000" cy="5105400"/>
          </a:xfrm>
        </p:spPr>
        <p:txBody>
          <a:bodyPr/>
          <a:lstStyle/>
          <a:p>
            <a:r>
              <a:rPr lang="en-US" altLang="zh-CN" sz="3200" dirty="0" smtClean="0">
                <a:cs typeface="Times New Roman" pitchFamily="18" charset="0"/>
              </a:rPr>
              <a:t>7.2.1</a:t>
            </a:r>
            <a:r>
              <a:rPr lang="zh-CN" altLang="en-US" sz="3200" dirty="0" smtClean="0">
                <a:cs typeface="Times New Roman" pitchFamily="18" charset="0"/>
              </a:rPr>
              <a:t> 服务管理</a:t>
            </a:r>
          </a:p>
          <a:p>
            <a:pPr lvl="1" eaLnBrk="1"/>
            <a:r>
              <a:rPr lang="zh-CN" altLang="en-US" sz="2800" dirty="0">
                <a:solidFill>
                  <a:srgbClr val="000000"/>
                </a:solidFill>
              </a:rPr>
              <a:t>练习</a:t>
            </a:r>
          </a:p>
          <a:p>
            <a:pPr marL="0" lv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1</a:t>
            </a:r>
            <a:r>
              <a:rPr lang="zh-CN" altLang="en-US" sz="2800" dirty="0">
                <a:solidFill>
                  <a:srgbClr val="000000"/>
                </a:solidFill>
              </a:rPr>
              <a:t>、在</a:t>
            </a:r>
            <a:r>
              <a:rPr lang="en-US" altLang="zh-CN" sz="2800" dirty="0" smtClean="0">
                <a:solidFill>
                  <a:srgbClr val="000000"/>
                </a:solidFill>
              </a:rPr>
              <a:t>6.3</a:t>
            </a:r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r>
              <a:rPr lang="zh-CN" altLang="en-US" sz="2800" dirty="0">
                <a:solidFill>
                  <a:srgbClr val="000000"/>
                </a:solidFill>
              </a:rPr>
              <a:t>的基础</a:t>
            </a:r>
            <a:r>
              <a:rPr lang="zh-CN" altLang="en-US" sz="2800" dirty="0" smtClean="0">
                <a:solidFill>
                  <a:srgbClr val="000000"/>
                </a:solidFill>
              </a:rPr>
              <a:t>上，通过启动方式使用本地</a:t>
            </a:r>
            <a:r>
              <a:rPr lang="zh-CN" altLang="en-US" sz="2800" dirty="0">
                <a:solidFill>
                  <a:srgbClr val="000000"/>
                </a:solidFill>
              </a:rPr>
              <a:t>服务来计算</a:t>
            </a:r>
            <a:r>
              <a:rPr lang="en-US" altLang="zh-CN" sz="2800" dirty="0"/>
              <a:t>BMI</a:t>
            </a:r>
            <a:r>
              <a:rPr lang="zh-CN" altLang="zh-CN" sz="2800" dirty="0"/>
              <a:t>指数</a:t>
            </a:r>
            <a:r>
              <a:rPr lang="zh-CN" altLang="en-US" sz="2800" dirty="0"/>
              <a:t>（</a:t>
            </a:r>
            <a:r>
              <a:rPr lang="en-US" altLang="zh-CN" sz="2800" dirty="0"/>
              <a:t>BMI</a:t>
            </a:r>
            <a:r>
              <a:rPr lang="zh-CN" altLang="zh-CN" sz="2800" dirty="0"/>
              <a:t>指数</a:t>
            </a:r>
            <a:r>
              <a:rPr lang="zh-CN" altLang="en-US" sz="2800" dirty="0"/>
              <a:t>的相关概念参见实验指导书</a:t>
            </a:r>
            <a:r>
              <a:rPr lang="zh-CN" altLang="en-US" sz="2800" dirty="0" smtClean="0"/>
              <a:t>）。   </a:t>
            </a:r>
            <a:endParaRPr lang="en-US" altLang="zh-CN" sz="2800" dirty="0" smtClean="0"/>
          </a:p>
          <a:p>
            <a:pPr marL="0" lv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      2</a:t>
            </a:r>
            <a:r>
              <a:rPr lang="zh-CN" altLang="en-US" sz="2800" dirty="0" smtClean="0">
                <a:solidFill>
                  <a:srgbClr val="000000"/>
                </a:solidFill>
              </a:rPr>
              <a:t>、在“基本信息”界面上添加</a:t>
            </a:r>
            <a:r>
              <a:rPr lang="zh-CN" altLang="zh-CN" sz="2800" dirty="0" smtClean="0"/>
              <a:t>“计算”</a:t>
            </a:r>
            <a:r>
              <a:rPr lang="zh-CN" altLang="zh-CN" sz="2800" dirty="0"/>
              <a:t>按钮</a:t>
            </a:r>
            <a:r>
              <a:rPr lang="zh-CN" altLang="zh-CN" sz="2800" dirty="0" smtClean="0"/>
              <a:t>，如</a:t>
            </a:r>
            <a:r>
              <a:rPr lang="zh-CN" altLang="en-US" sz="2800" dirty="0" smtClean="0"/>
              <a:t>右</a:t>
            </a:r>
            <a:r>
              <a:rPr lang="zh-CN" altLang="zh-CN" sz="2800" dirty="0" smtClean="0"/>
              <a:t>图所</a:t>
            </a:r>
            <a:r>
              <a:rPr lang="zh-CN" altLang="zh-CN" sz="2800" dirty="0"/>
              <a:t>示。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47800"/>
            <a:ext cx="3505200" cy="497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4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CAEF9-246C-459D-A0A8-9C14F2EEB68E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733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22532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3886200"/>
          </a:xfrm>
        </p:spPr>
        <p:txBody>
          <a:bodyPr/>
          <a:lstStyle/>
          <a:p>
            <a:r>
              <a:rPr lang="en-US" altLang="zh-CN" sz="3200" dirty="0" smtClean="0">
                <a:cs typeface="Times New Roman" pitchFamily="18" charset="0"/>
              </a:rPr>
              <a:t>7.2.1</a:t>
            </a:r>
            <a:r>
              <a:rPr lang="zh-CN" altLang="en-US" sz="3200" dirty="0" smtClean="0">
                <a:cs typeface="Times New Roman" pitchFamily="18" charset="0"/>
              </a:rPr>
              <a:t> 服务管理</a:t>
            </a:r>
          </a:p>
          <a:p>
            <a:pPr lvl="1" eaLnBrk="1"/>
            <a:r>
              <a:rPr lang="zh-CN" altLang="en-US" sz="2800" dirty="0">
                <a:solidFill>
                  <a:srgbClr val="000000"/>
                </a:solidFill>
              </a:rPr>
              <a:t>练习</a:t>
            </a:r>
          </a:p>
          <a:p>
            <a:pPr marL="0" lv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zh-CN" altLang="zh-CN" sz="2800" dirty="0" smtClean="0"/>
              <a:t>在</a:t>
            </a:r>
            <a:r>
              <a:rPr lang="zh-CN" altLang="en-US" sz="2800" dirty="0" smtClean="0"/>
              <a:t>“基本信息”</a:t>
            </a:r>
            <a:r>
              <a:rPr lang="zh-CN" altLang="zh-CN" sz="2800" dirty="0" smtClean="0"/>
              <a:t>界面</a:t>
            </a:r>
            <a:r>
              <a:rPr lang="zh-CN" altLang="zh-CN" sz="2800" dirty="0"/>
              <a:t>上输入姓名、身高和体重数据后，点击“计算”按钮后调用本地</a:t>
            </a:r>
            <a:r>
              <a:rPr lang="zh-CN" altLang="zh-CN" sz="2800" dirty="0" smtClean="0"/>
              <a:t>服务计算</a:t>
            </a:r>
            <a:r>
              <a:rPr lang="en-US" altLang="zh-CN" sz="2800" dirty="0"/>
              <a:t>BMI</a:t>
            </a:r>
            <a:r>
              <a:rPr lang="zh-CN" altLang="zh-CN" sz="2800" dirty="0"/>
              <a:t>指数，然后根据计算得出的</a:t>
            </a:r>
            <a:r>
              <a:rPr lang="en-US" altLang="zh-CN" sz="2800" dirty="0"/>
              <a:t>BMI</a:t>
            </a:r>
            <a:r>
              <a:rPr lang="zh-CN" altLang="zh-CN" sz="2800" dirty="0"/>
              <a:t>指数，给出对应的提示</a:t>
            </a:r>
            <a:r>
              <a:rPr lang="zh-CN" altLang="zh-CN" sz="2800" dirty="0" smtClean="0"/>
              <a:t>信息。</a:t>
            </a:r>
            <a:endParaRPr lang="en-US" altLang="zh-CN" sz="2800" dirty="0" smtClean="0"/>
          </a:p>
          <a:p>
            <a:pPr marL="0" lv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       4</a:t>
            </a:r>
            <a:r>
              <a:rPr lang="zh-CN" altLang="en-US" sz="2800" dirty="0" smtClean="0">
                <a:solidFill>
                  <a:srgbClr val="000000"/>
                </a:solidFill>
              </a:rPr>
              <a:t>、尝试使用显式和隐式两种不同的方式去启动服务。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63DCB-CD9B-486B-828E-36A7B496A2D4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33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n-lt"/>
              </a:rPr>
              <a:t>7.1</a:t>
            </a:r>
            <a:r>
              <a:rPr lang="zh-CN" altLang="en-US" dirty="0" smtClean="0">
                <a:latin typeface="+mj-ea"/>
              </a:rPr>
              <a:t> </a:t>
            </a:r>
            <a:r>
              <a:rPr lang="en-US" altLang="zh-CN" dirty="0" smtClean="0">
                <a:latin typeface="+mn-lt"/>
              </a:rPr>
              <a:t>Service</a:t>
            </a:r>
            <a:r>
              <a:rPr lang="zh-CN" altLang="en-US" dirty="0" smtClean="0">
                <a:latin typeface="+mj-ea"/>
              </a:rPr>
              <a:t>简介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4290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cs typeface="Times New Roman" pitchFamily="18" charset="0"/>
              </a:rPr>
              <a:t>Service</a:t>
            </a:r>
          </a:p>
          <a:p>
            <a:pPr lvl="1" eaLnBrk="1" hangingPunct="1">
              <a:buClr>
                <a:srgbClr val="3B812F"/>
              </a:buClr>
            </a:pPr>
            <a:r>
              <a:rPr lang="en-US" altLang="zh-CN" sz="2800" dirty="0" smtClean="0">
                <a:cs typeface="Times New Roman" pitchFamily="18" charset="0"/>
              </a:rPr>
              <a:t>Service</a:t>
            </a:r>
            <a:r>
              <a:rPr lang="zh-CN" altLang="en-US" sz="2800" dirty="0" smtClean="0">
                <a:cs typeface="Times New Roman" pitchFamily="18" charset="0"/>
              </a:rPr>
              <a:t>是</a:t>
            </a:r>
            <a:r>
              <a:rPr lang="en-US" altLang="zh-CN" sz="2800" dirty="0" smtClean="0">
                <a:cs typeface="Times New Roman" pitchFamily="18" charset="0"/>
              </a:rPr>
              <a:t>Android</a:t>
            </a:r>
            <a:r>
              <a:rPr lang="zh-CN" altLang="en-US" sz="2800" dirty="0" smtClean="0">
                <a:cs typeface="Times New Roman" pitchFamily="18" charset="0"/>
              </a:rPr>
              <a:t>系统的组件之一，允许在没有用户界面的情况下，使程序能够长时间在后台运行，处理</a:t>
            </a:r>
            <a:r>
              <a:rPr lang="zh-CN" altLang="en-US" sz="2800" dirty="0">
                <a:cs typeface="Times New Roman" pitchFamily="18" charset="0"/>
              </a:rPr>
              <a:t>事件或更新数据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 eaLnBrk="1" hangingPunct="1">
              <a:buClr>
                <a:srgbClr val="3B812F"/>
              </a:buClr>
            </a:pPr>
            <a:r>
              <a:rPr lang="zh-CN" altLang="en-US" sz="2800" dirty="0" smtClean="0">
                <a:solidFill>
                  <a:srgbClr val="000000"/>
                </a:solidFill>
                <a:cs typeface="Times New Roman" pitchFamily="18" charset="0"/>
              </a:rPr>
              <a:t>在实际应用中，有很多应用需要使用</a:t>
            </a:r>
            <a:r>
              <a:rPr lang="en-US" altLang="zh-CN" sz="2800" dirty="0" smtClean="0">
                <a:solidFill>
                  <a:srgbClr val="000000"/>
                </a:solidFill>
                <a:cs typeface="Times New Roman" pitchFamily="18" charset="0"/>
              </a:rPr>
              <a:t>Service</a:t>
            </a:r>
            <a:r>
              <a:rPr lang="zh-CN" altLang="en-US" sz="2800" dirty="0" smtClean="0">
                <a:solidFill>
                  <a:srgbClr val="000000"/>
                </a:solidFill>
                <a:cs typeface="Times New Roman" pitchFamily="18" charset="0"/>
              </a:rPr>
              <a:t>，典型的例子就是音乐播放器，关闭播放器界面后，仍能够利用</a:t>
            </a:r>
            <a:r>
              <a:rPr lang="en-US" altLang="zh-CN" sz="2800" dirty="0" smtClean="0">
                <a:solidFill>
                  <a:srgbClr val="000000"/>
                </a:solidFill>
                <a:cs typeface="Times New Roman" pitchFamily="18" charset="0"/>
              </a:rPr>
              <a:t>Service</a:t>
            </a:r>
            <a:r>
              <a:rPr lang="zh-CN" altLang="en-US" sz="2800" dirty="0" smtClean="0">
                <a:solidFill>
                  <a:srgbClr val="000000"/>
                </a:solidFill>
                <a:cs typeface="Times New Roman" pitchFamily="18" charset="0"/>
              </a:rPr>
              <a:t>在后台持续播放音乐</a:t>
            </a:r>
            <a:endParaRPr lang="zh-CN" altLang="en-US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CAEF9-246C-459D-A0A8-9C14F2EEB68E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733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22532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2438400"/>
          </a:xfrm>
        </p:spPr>
        <p:txBody>
          <a:bodyPr/>
          <a:lstStyle/>
          <a:p>
            <a:r>
              <a:rPr lang="en-US" altLang="zh-CN" sz="3200" dirty="0" smtClean="0">
                <a:cs typeface="Times New Roman" pitchFamily="18" charset="0"/>
              </a:rPr>
              <a:t>7.2.1</a:t>
            </a:r>
            <a:r>
              <a:rPr lang="zh-CN" altLang="en-US" sz="3200" dirty="0" smtClean="0">
                <a:cs typeface="Times New Roman" pitchFamily="18" charset="0"/>
              </a:rPr>
              <a:t> 服务管理</a:t>
            </a:r>
          </a:p>
          <a:p>
            <a:pPr lvl="1" eaLnBrk="1"/>
            <a:r>
              <a:rPr lang="zh-CN" altLang="en-US" sz="2800" dirty="0">
                <a:solidFill>
                  <a:srgbClr val="000000"/>
                </a:solidFill>
              </a:rPr>
              <a:t>练习</a:t>
            </a:r>
          </a:p>
          <a:p>
            <a:pPr marL="0" lvl="0" indent="0">
              <a:buClr>
                <a:srgbClr val="CC9900"/>
              </a:buClr>
              <a:buNone/>
            </a:pPr>
            <a:r>
              <a:rPr lang="en-US" altLang="zh-CN" sz="2800" dirty="0" smtClean="0"/>
              <a:t>       5</a:t>
            </a:r>
            <a:r>
              <a:rPr lang="zh-CN" altLang="en-US" sz="2800" dirty="0" smtClean="0"/>
              <a:t>、在“</a:t>
            </a:r>
            <a:r>
              <a:rPr lang="zh-CN" altLang="zh-CN" sz="2800" dirty="0" smtClean="0"/>
              <a:t>信息显示</a:t>
            </a:r>
            <a:r>
              <a:rPr lang="zh-CN" altLang="en-US" sz="2800" dirty="0" smtClean="0"/>
              <a:t>”</a:t>
            </a:r>
            <a:r>
              <a:rPr lang="zh-CN" altLang="zh-CN" sz="2800" dirty="0" smtClean="0"/>
              <a:t>界面</a:t>
            </a:r>
            <a:r>
              <a:rPr lang="zh-CN" altLang="zh-CN" sz="2800" dirty="0"/>
              <a:t>中添加一项“体质”，根据计算得出的</a:t>
            </a:r>
            <a:r>
              <a:rPr lang="en-US" altLang="zh-CN" sz="2800" dirty="0"/>
              <a:t>BMI</a:t>
            </a:r>
            <a:r>
              <a:rPr lang="zh-CN" altLang="zh-CN" sz="2800" dirty="0"/>
              <a:t>指数给出相应的体质状况，</a:t>
            </a:r>
            <a:r>
              <a:rPr lang="zh-CN" altLang="zh-CN" sz="2800" dirty="0" smtClean="0"/>
              <a:t>界面如下图所</a:t>
            </a:r>
            <a:r>
              <a:rPr lang="zh-CN" altLang="zh-CN" sz="2800" dirty="0"/>
              <a:t>示。</a:t>
            </a:r>
            <a:endParaRPr lang="en-US" altLang="zh-CN" sz="2800" dirty="0" smtClean="0"/>
          </a:p>
          <a:p>
            <a:pPr marL="0" lv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      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131" y="3429000"/>
            <a:ext cx="4995069" cy="311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91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5D9B19-7992-41EC-B310-C544ED183144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343400" cy="914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34820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2895600"/>
          </a:xfrm>
        </p:spPr>
        <p:txBody>
          <a:bodyPr/>
          <a:lstStyle/>
          <a:p>
            <a:r>
              <a:rPr lang="en-US" altLang="zh-CN" sz="3200" dirty="0" smtClean="0">
                <a:cs typeface="Times New Roman" pitchFamily="18" charset="0"/>
              </a:rPr>
              <a:t>7.2.2 </a:t>
            </a:r>
            <a:r>
              <a:rPr lang="zh-CN" altLang="en-US" sz="3200" dirty="0" smtClean="0">
                <a:cs typeface="Times New Roman" pitchFamily="18" charset="0"/>
              </a:rPr>
              <a:t>使用线程</a:t>
            </a:r>
            <a:endParaRPr lang="en-US" altLang="zh-CN" sz="32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在</a:t>
            </a:r>
            <a:r>
              <a:rPr lang="en-US" altLang="zh-CN" sz="2800" dirty="0" smtClean="0">
                <a:cs typeface="Times New Roman" pitchFamily="18" charset="0"/>
              </a:rPr>
              <a:t>Android</a:t>
            </a:r>
            <a:r>
              <a:rPr lang="zh-CN" altLang="en-US" sz="2800" dirty="0" smtClean="0">
                <a:cs typeface="Times New Roman" pitchFamily="18" charset="0"/>
              </a:rPr>
              <a:t>系统中，一般组件都是工作在主线程上，因此任何耗时的处理过程都会降低用户界面的响应速度，甚至导致用户界面失去响应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当用户界面失去响应超过</a:t>
            </a:r>
            <a:r>
              <a:rPr lang="en-US" altLang="zh-CN" sz="2800" dirty="0" smtClean="0">
                <a:cs typeface="Times New Roman" pitchFamily="18" charset="0"/>
              </a:rPr>
              <a:t>5</a:t>
            </a:r>
            <a:r>
              <a:rPr lang="zh-CN" altLang="en-US" sz="2800" dirty="0" smtClean="0">
                <a:cs typeface="Times New Roman" pitchFamily="18" charset="0"/>
              </a:rPr>
              <a:t>秒后，</a:t>
            </a:r>
            <a:r>
              <a:rPr lang="en-US" altLang="zh-CN" sz="2800" dirty="0" smtClean="0">
                <a:cs typeface="Times New Roman" pitchFamily="18" charset="0"/>
              </a:rPr>
              <a:t>Android</a:t>
            </a:r>
            <a:r>
              <a:rPr lang="zh-CN" altLang="en-US" sz="2800" dirty="0" smtClean="0">
                <a:cs typeface="Times New Roman" pitchFamily="18" charset="0"/>
              </a:rPr>
              <a:t>系统会允许用户强行关闭应用程序，如下图所示</a:t>
            </a:r>
            <a:endParaRPr lang="en-US" altLang="zh-CN" sz="2800" dirty="0" smtClean="0">
              <a:cs typeface="Times New Roman" pitchFamily="18" charset="0"/>
            </a:endParaRPr>
          </a:p>
        </p:txBody>
      </p:sp>
      <p:pic>
        <p:nvPicPr>
          <p:cNvPr id="34821" name="图片 4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61441"/>
            <a:ext cx="5562600" cy="251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AE498-3745-4A9E-BE52-F94C520012C9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657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35844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352800"/>
          </a:xfrm>
        </p:spPr>
        <p:txBody>
          <a:bodyPr/>
          <a:lstStyle/>
          <a:p>
            <a:r>
              <a:rPr lang="en-US" altLang="zh-CN" sz="3200" dirty="0" smtClean="0">
                <a:cs typeface="Times New Roman" pitchFamily="18" charset="0"/>
              </a:rPr>
              <a:t>7.2.2 </a:t>
            </a:r>
            <a:r>
              <a:rPr lang="zh-CN" altLang="en-US" sz="3200" dirty="0" smtClean="0">
                <a:cs typeface="Times New Roman" pitchFamily="18" charset="0"/>
              </a:rPr>
              <a:t>使用线程</a:t>
            </a:r>
            <a:endParaRPr lang="en-US" altLang="zh-CN" sz="32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较好的解决方法是将耗时的处理过程转移到子线程上，这样可以缩短主线程的事件处理时间，从而避免用户界面长时间失去响应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“耗时的处理过程”一般指复杂运算过程、大量的文件操作、存在延时的网络通讯和数据库操作等等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A6633-96B4-4B0F-AF11-14AA9926110A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657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36868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2057400"/>
          </a:xfrm>
        </p:spPr>
        <p:txBody>
          <a:bodyPr/>
          <a:lstStyle/>
          <a:p>
            <a:r>
              <a:rPr lang="en-US" altLang="zh-CN" sz="3200" dirty="0" smtClean="0">
                <a:cs typeface="Times New Roman" pitchFamily="18" charset="0"/>
              </a:rPr>
              <a:t>7.2.2 </a:t>
            </a:r>
            <a:r>
              <a:rPr lang="zh-CN" altLang="en-US" sz="3200" dirty="0" smtClean="0">
                <a:cs typeface="Times New Roman" pitchFamily="18" charset="0"/>
              </a:rPr>
              <a:t>使用线程</a:t>
            </a:r>
            <a:endParaRPr lang="en-US" altLang="zh-CN" sz="32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在</a:t>
            </a:r>
            <a:r>
              <a:rPr lang="en-US" altLang="zh-CN" sz="2800" dirty="0" smtClean="0">
                <a:cs typeface="Times New Roman" pitchFamily="18" charset="0"/>
              </a:rPr>
              <a:t>Java</a:t>
            </a:r>
            <a:r>
              <a:rPr lang="zh-CN" altLang="en-US" sz="2800" dirty="0" smtClean="0">
                <a:cs typeface="Times New Roman" pitchFamily="18" charset="0"/>
              </a:rPr>
              <a:t>语言中，建立和使用线程比较简单，首先实现</a:t>
            </a:r>
            <a:r>
              <a:rPr lang="en-US" altLang="zh-CN" sz="2800" dirty="0" smtClean="0">
                <a:cs typeface="Times New Roman" pitchFamily="18" charset="0"/>
              </a:rPr>
              <a:t>Java</a:t>
            </a:r>
            <a:r>
              <a:rPr lang="zh-CN" altLang="en-US" sz="2800" dirty="0" smtClean="0">
                <a:cs typeface="Times New Roman" pitchFamily="18" charset="0"/>
              </a:rPr>
              <a:t>的</a:t>
            </a:r>
            <a:r>
              <a:rPr lang="en-US" altLang="zh-CN" sz="2800" dirty="0" smtClean="0">
                <a:cs typeface="Times New Roman" pitchFamily="18" charset="0"/>
              </a:rPr>
              <a:t>Runnable</a:t>
            </a:r>
            <a:r>
              <a:rPr lang="zh-CN" altLang="en-US" sz="2800" dirty="0" smtClean="0">
                <a:cs typeface="Times New Roman" pitchFamily="18" charset="0"/>
              </a:rPr>
              <a:t>接口，并重</a:t>
            </a:r>
            <a:r>
              <a:rPr lang="zh-CN" altLang="en-US" sz="2800" dirty="0">
                <a:cs typeface="Times New Roman" pitchFamily="18" charset="0"/>
              </a:rPr>
              <a:t>写</a:t>
            </a:r>
            <a:r>
              <a:rPr lang="en-US" altLang="zh-CN" sz="2800" dirty="0" smtClean="0">
                <a:cs typeface="Times New Roman" pitchFamily="18" charset="0"/>
              </a:rPr>
              <a:t>run()</a:t>
            </a:r>
            <a:r>
              <a:rPr lang="zh-CN" altLang="en-US" sz="2800" dirty="0" smtClean="0">
                <a:cs typeface="Times New Roman" pitchFamily="18" charset="0"/>
              </a:rPr>
              <a:t>函数，在</a:t>
            </a:r>
            <a:r>
              <a:rPr lang="en-US" altLang="zh-CN" sz="2800" dirty="0" smtClean="0">
                <a:cs typeface="Times New Roman" pitchFamily="18" charset="0"/>
              </a:rPr>
              <a:t>run()</a:t>
            </a:r>
            <a:r>
              <a:rPr lang="zh-CN" altLang="en-US" sz="2800" dirty="0" smtClean="0">
                <a:cs typeface="Times New Roman" pitchFamily="18" charset="0"/>
              </a:rPr>
              <a:t>中放置代码的主体部分</a:t>
            </a:r>
          </a:p>
        </p:txBody>
      </p:sp>
      <p:graphicFrame>
        <p:nvGraphicFramePr>
          <p:cNvPr id="16692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93199"/>
              </p:ext>
            </p:extLst>
          </p:nvPr>
        </p:nvGraphicFramePr>
        <p:xfrm>
          <a:off x="914400" y="3124200"/>
          <a:ext cx="7543800" cy="2987040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19812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private Runnable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backWork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new Runnable(){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            @Override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            public void run() 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                //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过程代码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            }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    };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2C029-E43E-4888-87FB-F19194E9BC83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657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37892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4419600"/>
          </a:xfrm>
        </p:spPr>
        <p:txBody>
          <a:bodyPr/>
          <a:lstStyle/>
          <a:p>
            <a:r>
              <a:rPr lang="en-US" altLang="zh-CN" sz="3200" dirty="0" smtClean="0">
                <a:cs typeface="Times New Roman" pitchFamily="18" charset="0"/>
              </a:rPr>
              <a:t>7.2.2 </a:t>
            </a:r>
            <a:r>
              <a:rPr lang="zh-CN" altLang="en-US" sz="3200" dirty="0" smtClean="0">
                <a:cs typeface="Times New Roman" pitchFamily="18" charset="0"/>
              </a:rPr>
              <a:t>使用线程</a:t>
            </a:r>
            <a:endParaRPr lang="en-US" altLang="zh-CN" sz="32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然后创建</a:t>
            </a:r>
            <a:r>
              <a:rPr lang="en-US" altLang="zh-CN" sz="2800" dirty="0" smtClean="0">
                <a:cs typeface="Times New Roman" pitchFamily="18" charset="0"/>
              </a:rPr>
              <a:t>Thread</a:t>
            </a:r>
            <a:r>
              <a:rPr lang="zh-CN" altLang="en-US" sz="2800" dirty="0" smtClean="0">
                <a:cs typeface="Times New Roman" pitchFamily="18" charset="0"/>
              </a:rPr>
              <a:t>对象，并将</a:t>
            </a:r>
            <a:r>
              <a:rPr lang="en-US" altLang="zh-CN" sz="2800" dirty="0" smtClean="0">
                <a:cs typeface="Times New Roman" pitchFamily="18" charset="0"/>
              </a:rPr>
              <a:t>Runnable</a:t>
            </a:r>
            <a:r>
              <a:rPr lang="zh-CN" altLang="en-US" sz="2800" dirty="0" smtClean="0">
                <a:cs typeface="Times New Roman" pitchFamily="18" charset="0"/>
              </a:rPr>
              <a:t>对象作为参数传递给</a:t>
            </a:r>
            <a:r>
              <a:rPr lang="en-US" altLang="zh-CN" sz="2800" dirty="0" smtClean="0">
                <a:cs typeface="Times New Roman" pitchFamily="18" charset="0"/>
              </a:rPr>
              <a:t>Thread</a:t>
            </a:r>
            <a:r>
              <a:rPr lang="zh-CN" altLang="en-US" sz="2800" dirty="0" smtClean="0">
                <a:cs typeface="Times New Roman" pitchFamily="18" charset="0"/>
              </a:rPr>
              <a:t>对象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在</a:t>
            </a:r>
            <a:r>
              <a:rPr lang="en-US" altLang="zh-CN" sz="2800" dirty="0" smtClean="0">
                <a:cs typeface="Times New Roman" pitchFamily="18" charset="0"/>
              </a:rPr>
              <a:t>Thread</a:t>
            </a:r>
            <a:r>
              <a:rPr lang="zh-CN" altLang="en-US" sz="2800" dirty="0" smtClean="0">
                <a:cs typeface="Times New Roman" pitchFamily="18" charset="0"/>
              </a:rPr>
              <a:t>的构造函数中，第</a:t>
            </a:r>
            <a:r>
              <a:rPr lang="en-US" altLang="zh-CN" sz="2800" dirty="0" smtClean="0">
                <a:cs typeface="Times New Roman" pitchFamily="18" charset="0"/>
              </a:rPr>
              <a:t>1</a:t>
            </a:r>
            <a:r>
              <a:rPr lang="zh-CN" altLang="en-US" sz="2800" dirty="0" smtClean="0">
                <a:cs typeface="Times New Roman" pitchFamily="18" charset="0"/>
              </a:rPr>
              <a:t>个参数用来表示线程组，第</a:t>
            </a:r>
            <a:r>
              <a:rPr lang="en-US" altLang="zh-CN" sz="2800" dirty="0" smtClean="0">
                <a:cs typeface="Times New Roman" pitchFamily="18" charset="0"/>
              </a:rPr>
              <a:t>2</a:t>
            </a:r>
            <a:r>
              <a:rPr lang="zh-CN" altLang="en-US" sz="2800" dirty="0" smtClean="0">
                <a:cs typeface="Times New Roman" pitchFamily="18" charset="0"/>
              </a:rPr>
              <a:t>个参数是需要执行的</a:t>
            </a:r>
            <a:r>
              <a:rPr lang="en-US" altLang="zh-CN" sz="2800" dirty="0" smtClean="0">
                <a:cs typeface="Times New Roman" pitchFamily="18" charset="0"/>
              </a:rPr>
              <a:t>Runnable</a:t>
            </a:r>
            <a:r>
              <a:rPr lang="zh-CN" altLang="en-US" sz="2800" dirty="0" smtClean="0">
                <a:cs typeface="Times New Roman" pitchFamily="18" charset="0"/>
              </a:rPr>
              <a:t>对象，第</a:t>
            </a:r>
            <a:r>
              <a:rPr lang="en-US" altLang="zh-CN" sz="2800" dirty="0" smtClean="0">
                <a:cs typeface="Times New Roman" pitchFamily="18" charset="0"/>
              </a:rPr>
              <a:t>3</a:t>
            </a:r>
            <a:r>
              <a:rPr lang="zh-CN" altLang="en-US" sz="2800" dirty="0" smtClean="0">
                <a:cs typeface="Times New Roman" pitchFamily="18" charset="0"/>
              </a:rPr>
              <a:t>个参数是线程的名称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endParaRPr lang="en-US" altLang="zh-CN" sz="2800" dirty="0" smtClean="0">
              <a:cs typeface="Times New Roman" pitchFamily="18" charset="0"/>
            </a:endParaRPr>
          </a:p>
          <a:p>
            <a:pPr lvl="1"/>
            <a:endParaRPr lang="zh-CN" altLang="en-US" sz="28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最后，调用</a:t>
            </a:r>
            <a:r>
              <a:rPr lang="en-US" altLang="zh-CN" sz="2800" dirty="0" smtClean="0">
                <a:cs typeface="Times New Roman" pitchFamily="18" charset="0"/>
              </a:rPr>
              <a:t>start()</a:t>
            </a:r>
            <a:r>
              <a:rPr lang="zh-CN" altLang="en-US" sz="2800" dirty="0" smtClean="0">
                <a:cs typeface="Times New Roman" pitchFamily="18" charset="0"/>
              </a:rPr>
              <a:t>方法启动线程</a:t>
            </a:r>
          </a:p>
        </p:txBody>
      </p:sp>
      <p:graphicFrame>
        <p:nvGraphicFramePr>
          <p:cNvPr id="5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04313"/>
              </p:ext>
            </p:extLst>
          </p:nvPr>
        </p:nvGraphicFramePr>
        <p:xfrm>
          <a:off x="838200" y="3938016"/>
          <a:ext cx="7848600" cy="938784"/>
        </p:xfrm>
        <a:graphic>
          <a:graphicData uri="http://schemas.openxmlformats.org/drawingml/2006/table">
            <a:tbl>
              <a:tblPr/>
              <a:tblGrid>
                <a:gridCol w="7848600"/>
              </a:tblGrid>
              <a:tr h="7620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private Thread work;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    work = new Thread(null,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backWork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,"Work");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54433"/>
              </p:ext>
            </p:extLst>
          </p:nvPr>
        </p:nvGraphicFramePr>
        <p:xfrm>
          <a:off x="838200" y="5516880"/>
          <a:ext cx="7848600" cy="426720"/>
        </p:xfrm>
        <a:graphic>
          <a:graphicData uri="http://schemas.openxmlformats.org/drawingml/2006/table">
            <a:tbl>
              <a:tblPr/>
              <a:tblGrid>
                <a:gridCol w="7848600"/>
              </a:tblGrid>
              <a:tr h="3810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work.start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133FF-21D0-4B90-82C7-DF2835CBB204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657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38916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marL="360363" indent="-360363"/>
            <a:r>
              <a:rPr lang="en-US" altLang="zh-CN" sz="3200" dirty="0" smtClean="0"/>
              <a:t>7.2.2 </a:t>
            </a:r>
            <a:r>
              <a:rPr lang="zh-CN" altLang="en-US" sz="3200" dirty="0" smtClean="0"/>
              <a:t>使用线程</a:t>
            </a:r>
            <a:endParaRPr lang="en-US" altLang="zh-CN" sz="3200" dirty="0" smtClean="0"/>
          </a:p>
          <a:p>
            <a:pPr marL="839788" lvl="1" indent="-495300"/>
            <a:r>
              <a:rPr lang="zh-CN" altLang="en-US" sz="2800" dirty="0" smtClean="0">
                <a:cs typeface="Times New Roman" pitchFamily="18" charset="0"/>
              </a:rPr>
              <a:t>调用</a:t>
            </a:r>
            <a:r>
              <a:rPr lang="en-US" altLang="zh-CN" sz="2800" dirty="0">
                <a:cs typeface="Times New Roman" pitchFamily="18" charset="0"/>
              </a:rPr>
              <a:t>stop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可以终止线程，但这种方法不</a:t>
            </a:r>
            <a:r>
              <a:rPr lang="zh-CN" altLang="en-US" sz="2800" dirty="0">
                <a:cs typeface="Times New Roman" pitchFamily="18" charset="0"/>
              </a:rPr>
              <a:t>安全，</a:t>
            </a:r>
            <a:r>
              <a:rPr lang="zh-CN" altLang="en-US" sz="2800" dirty="0" smtClean="0">
                <a:cs typeface="Times New Roman" pitchFamily="18" charset="0"/>
              </a:rPr>
              <a:t>有可能会</a:t>
            </a:r>
            <a:r>
              <a:rPr lang="zh-CN" altLang="en-US" sz="2800" dirty="0">
                <a:cs typeface="Times New Roman" pitchFamily="18" charset="0"/>
              </a:rPr>
              <a:t>产生</a:t>
            </a:r>
            <a:r>
              <a:rPr lang="zh-CN" altLang="en-US" sz="2800" dirty="0" smtClean="0">
                <a:cs typeface="Times New Roman" pitchFamily="18" charset="0"/>
              </a:rPr>
              <a:t>异常，不推荐使用；</a:t>
            </a:r>
            <a:endParaRPr lang="en-US" altLang="zh-CN" sz="2800" dirty="0" smtClean="0">
              <a:cs typeface="Times New Roman" pitchFamily="18" charset="0"/>
            </a:endParaRPr>
          </a:p>
          <a:p>
            <a:pPr marL="839788" lvl="1" indent="-495300"/>
            <a:r>
              <a:rPr lang="zh-CN" altLang="en-US" sz="2800" dirty="0" smtClean="0">
                <a:cs typeface="Times New Roman" pitchFamily="18" charset="0"/>
              </a:rPr>
              <a:t>最好是通知线程自行终止，调用</a:t>
            </a:r>
            <a:r>
              <a:rPr lang="en-US" altLang="zh-CN" sz="2800" dirty="0" smtClean="0">
                <a:cs typeface="Times New Roman" pitchFamily="18" charset="0"/>
              </a:rPr>
              <a:t>interrupt()</a:t>
            </a:r>
            <a:r>
              <a:rPr lang="zh-CN" altLang="en-US" sz="2800" dirty="0" smtClean="0">
                <a:cs typeface="Times New Roman" pitchFamily="18" charset="0"/>
              </a:rPr>
              <a:t>方法可以通知线程准备终止，线程会释放它使用的资源，完成清理工作后自行关闭。</a:t>
            </a:r>
            <a:endParaRPr lang="en-US" altLang="zh-CN" sz="2800" dirty="0" smtClean="0">
              <a:cs typeface="Times New Roman" pitchFamily="18" charset="0"/>
            </a:endParaRPr>
          </a:p>
          <a:p>
            <a:pPr marL="839788" lvl="1" indent="-495300"/>
            <a:endParaRPr lang="zh-CN" altLang="en-US" sz="2400" dirty="0" smtClean="0">
              <a:cs typeface="Times New Roman" pitchFamily="18" charset="0"/>
            </a:endParaRPr>
          </a:p>
          <a:p>
            <a:pPr marL="839788" lvl="1" indent="-495300"/>
            <a:r>
              <a:rPr lang="en-US" altLang="zh-CN" sz="2800" dirty="0" smtClean="0">
                <a:cs typeface="Times New Roman" pitchFamily="18" charset="0"/>
              </a:rPr>
              <a:t>interrupt()</a:t>
            </a:r>
            <a:r>
              <a:rPr lang="zh-CN" altLang="en-US" sz="2800" dirty="0" smtClean="0">
                <a:cs typeface="Times New Roman" pitchFamily="18" charset="0"/>
              </a:rPr>
              <a:t>方法并不能直接终止线程，仅是改变了线程内部的一个布尔值，</a:t>
            </a:r>
            <a:r>
              <a:rPr lang="en-US" altLang="zh-CN" sz="2800" dirty="0" smtClean="0">
                <a:cs typeface="Times New Roman" pitchFamily="18" charset="0"/>
              </a:rPr>
              <a:t>run()</a:t>
            </a:r>
            <a:r>
              <a:rPr lang="zh-CN" altLang="en-US" sz="2800" dirty="0" smtClean="0">
                <a:cs typeface="Times New Roman" pitchFamily="18" charset="0"/>
              </a:rPr>
              <a:t>方法能够检测到这个布尔值的改变，从而在适当的时候释放资源和终止线程</a:t>
            </a:r>
          </a:p>
        </p:txBody>
      </p:sp>
      <p:graphicFrame>
        <p:nvGraphicFramePr>
          <p:cNvPr id="5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74709"/>
              </p:ext>
            </p:extLst>
          </p:nvPr>
        </p:nvGraphicFramePr>
        <p:xfrm>
          <a:off x="914400" y="3886200"/>
          <a:ext cx="7467600" cy="426720"/>
        </p:xfrm>
        <a:graphic>
          <a:graphicData uri="http://schemas.openxmlformats.org/drawingml/2006/table">
            <a:tbl>
              <a:tblPr/>
              <a:tblGrid>
                <a:gridCol w="7467600"/>
              </a:tblGrid>
              <a:tr h="3810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</a:t>
                      </a:r>
                      <a:r>
                        <a:rPr lang="en-US" altLang="zh-CN" sz="2800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work.interrupt</a:t>
                      </a:r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();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C2A98-007D-45B0-9F26-BECD537DF187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657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39940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382000" cy="1981200"/>
          </a:xfrm>
        </p:spPr>
        <p:txBody>
          <a:bodyPr/>
          <a:lstStyle/>
          <a:p>
            <a:pPr marL="360363" indent="-360363"/>
            <a:r>
              <a:rPr lang="en-US" altLang="zh-CN" sz="3200" dirty="0" smtClean="0"/>
              <a:t>7.2.2 </a:t>
            </a:r>
            <a:r>
              <a:rPr lang="zh-CN" altLang="en-US" sz="3200" dirty="0" smtClean="0"/>
              <a:t>使用线程</a:t>
            </a:r>
            <a:endParaRPr lang="en-US" altLang="zh-CN" sz="3200" dirty="0" smtClean="0"/>
          </a:p>
          <a:p>
            <a:pPr marL="719138" lvl="1" indent="-374650"/>
            <a:r>
              <a:rPr lang="zh-CN" altLang="en-US" sz="2800" dirty="0"/>
              <a:t>一般需要子线程无限</a:t>
            </a:r>
            <a:r>
              <a:rPr lang="zh-CN" altLang="en-US" sz="2800" dirty="0" smtClean="0"/>
              <a:t>运行，通常会将程序主体放置在</a:t>
            </a:r>
            <a:r>
              <a:rPr lang="en-US" altLang="zh-CN" sz="2800" dirty="0" smtClean="0"/>
              <a:t>while()</a:t>
            </a:r>
            <a:r>
              <a:rPr lang="zh-CN" altLang="en-US" sz="2800" dirty="0" smtClean="0"/>
              <a:t>函数内，并调用</a:t>
            </a:r>
            <a:r>
              <a:rPr lang="en-US" altLang="zh-CN" sz="2800" dirty="0" err="1" smtClean="0"/>
              <a:t>Thread.interrupted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方法判断线程是否应被中断</a:t>
            </a:r>
          </a:p>
        </p:txBody>
      </p:sp>
      <p:graphicFrame>
        <p:nvGraphicFramePr>
          <p:cNvPr id="171019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3863"/>
              </p:ext>
            </p:extLst>
          </p:nvPr>
        </p:nvGraphicFramePr>
        <p:xfrm>
          <a:off x="914400" y="3087624"/>
          <a:ext cx="7467600" cy="2474976"/>
        </p:xfrm>
        <a:graphic>
          <a:graphicData uri="http://schemas.openxmlformats.org/drawingml/2006/table">
            <a:tbl>
              <a:tblPr/>
              <a:tblGrid>
                <a:gridCol w="7467600"/>
              </a:tblGrid>
              <a:tr h="19812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public void run() 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        while(!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Thread.interrupted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()){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            //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过程代码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        }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    }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2AF7A-A43E-42F6-B264-675B9D01EF8A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6576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</a:p>
        </p:txBody>
      </p:sp>
      <p:sp>
        <p:nvSpPr>
          <p:cNvPr id="46084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sz="3200" dirty="0" smtClean="0"/>
              <a:t>7.2.2 </a:t>
            </a:r>
            <a:r>
              <a:rPr lang="zh-CN" altLang="en-US" sz="3200" dirty="0" smtClean="0"/>
              <a:t>使用线程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latin typeface="楷体_GB2312" pitchFamily="49" charset="-122"/>
              </a:rPr>
              <a:t>使用线程持续产生随机数的示例</a:t>
            </a:r>
            <a:endParaRPr lang="en-US" altLang="zh-CN" sz="2800" dirty="0" smtClean="0">
              <a:latin typeface="楷体_GB2312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411353"/>
            <a:ext cx="7391400" cy="3456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852C8-AD88-49AA-BB64-1F735BB3F7A6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886200" cy="8382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41988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43400"/>
          </a:xfrm>
        </p:spPr>
        <p:txBody>
          <a:bodyPr/>
          <a:lstStyle/>
          <a:p>
            <a:r>
              <a:rPr lang="en-US" altLang="zh-CN" sz="3200" dirty="0" smtClean="0">
                <a:cs typeface="Times New Roman" pitchFamily="18" charset="0"/>
              </a:rPr>
              <a:t>7.2.2 </a:t>
            </a:r>
            <a:r>
              <a:rPr lang="zh-CN" altLang="en-US" sz="3200" dirty="0" smtClean="0">
                <a:cs typeface="Times New Roman" pitchFamily="18" charset="0"/>
              </a:rPr>
              <a:t>使用线程</a:t>
            </a:r>
            <a:endParaRPr lang="en-US" altLang="zh-CN" sz="32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使用</a:t>
            </a:r>
            <a:r>
              <a:rPr lang="en-US" altLang="zh-CN" sz="2800" dirty="0" smtClean="0">
                <a:cs typeface="Times New Roman" pitchFamily="18" charset="0"/>
              </a:rPr>
              <a:t>Handler</a:t>
            </a:r>
            <a:r>
              <a:rPr lang="zh-CN" altLang="en-US" sz="2800" dirty="0" smtClean="0">
                <a:cs typeface="Times New Roman" pitchFamily="18" charset="0"/>
              </a:rPr>
              <a:t>更新用户界面</a:t>
            </a:r>
            <a:endParaRPr lang="en-US" altLang="zh-CN" sz="2800" dirty="0" smtClean="0">
              <a:cs typeface="Times New Roman" pitchFamily="18" charset="0"/>
            </a:endParaRPr>
          </a:p>
          <a:p>
            <a:pPr lvl="2"/>
            <a:r>
              <a:rPr lang="en-US" altLang="zh-CN" sz="2800" dirty="0" smtClean="0">
                <a:cs typeface="Times New Roman" pitchFamily="18" charset="0"/>
              </a:rPr>
              <a:t>Handler</a:t>
            </a:r>
            <a:r>
              <a:rPr lang="zh-CN" altLang="en-US" sz="2800" dirty="0" smtClean="0">
                <a:cs typeface="Times New Roman" pitchFamily="18" charset="0"/>
              </a:rPr>
              <a:t>允许将</a:t>
            </a:r>
            <a:r>
              <a:rPr lang="en-US" altLang="zh-CN" sz="2800" dirty="0" smtClean="0">
                <a:cs typeface="Times New Roman" pitchFamily="18" charset="0"/>
              </a:rPr>
              <a:t>Runnable</a:t>
            </a:r>
            <a:r>
              <a:rPr lang="zh-CN" altLang="en-US" sz="2800" dirty="0" smtClean="0">
                <a:cs typeface="Times New Roman" pitchFamily="18" charset="0"/>
              </a:rPr>
              <a:t>对象发送到主线程的消息队列中，每个</a:t>
            </a:r>
            <a:r>
              <a:rPr lang="en-US" altLang="zh-CN" sz="2800" dirty="0" smtClean="0">
                <a:cs typeface="Times New Roman" pitchFamily="18" charset="0"/>
              </a:rPr>
              <a:t>Handler</a:t>
            </a:r>
            <a:r>
              <a:rPr lang="zh-CN" altLang="en-US" sz="2800" dirty="0" smtClean="0">
                <a:cs typeface="Times New Roman" pitchFamily="18" charset="0"/>
              </a:rPr>
              <a:t>实例绑定到一个单独的线程和消息队列上</a:t>
            </a:r>
          </a:p>
          <a:p>
            <a:pPr lvl="2"/>
            <a:r>
              <a:rPr lang="zh-CN" altLang="en-US" sz="2800" dirty="0" smtClean="0">
                <a:cs typeface="Times New Roman" pitchFamily="18" charset="0"/>
              </a:rPr>
              <a:t>当用户建立一个新的</a:t>
            </a:r>
            <a:r>
              <a:rPr lang="en-US" altLang="zh-CN" sz="2800" dirty="0" smtClean="0">
                <a:cs typeface="Times New Roman" pitchFamily="18" charset="0"/>
              </a:rPr>
              <a:t>Handler</a:t>
            </a:r>
            <a:r>
              <a:rPr lang="zh-CN" altLang="en-US" sz="2800" dirty="0" smtClean="0">
                <a:cs typeface="Times New Roman" pitchFamily="18" charset="0"/>
              </a:rPr>
              <a:t>实例，通过</a:t>
            </a:r>
            <a:r>
              <a:rPr lang="en-US" altLang="zh-CN" sz="2800" dirty="0" smtClean="0">
                <a:cs typeface="Times New Roman" pitchFamily="18" charset="0"/>
              </a:rPr>
              <a:t>post()</a:t>
            </a:r>
            <a:r>
              <a:rPr lang="zh-CN" altLang="en-US" sz="2800" dirty="0" smtClean="0">
                <a:cs typeface="Times New Roman" pitchFamily="18" charset="0"/>
              </a:rPr>
              <a:t>方法将</a:t>
            </a:r>
            <a:r>
              <a:rPr lang="en-US" altLang="zh-CN" sz="2800" dirty="0" smtClean="0">
                <a:cs typeface="Times New Roman" pitchFamily="18" charset="0"/>
              </a:rPr>
              <a:t>Runnable</a:t>
            </a:r>
            <a:r>
              <a:rPr lang="zh-CN" altLang="en-US" sz="2800" dirty="0" smtClean="0">
                <a:cs typeface="Times New Roman" pitchFamily="18" charset="0"/>
              </a:rPr>
              <a:t>对象从后台线程发送给</a:t>
            </a:r>
            <a:r>
              <a:rPr lang="zh-CN" altLang="en-US" sz="2800" dirty="0">
                <a:cs typeface="Times New Roman" pitchFamily="18" charset="0"/>
              </a:rPr>
              <a:t>主</a:t>
            </a:r>
            <a:r>
              <a:rPr lang="zh-CN" altLang="en-US" sz="2800" dirty="0" smtClean="0">
                <a:cs typeface="Times New Roman" pitchFamily="18" charset="0"/>
              </a:rPr>
              <a:t>线程的消息队列，当</a:t>
            </a:r>
            <a:r>
              <a:rPr lang="en-US" altLang="zh-CN" sz="2800" dirty="0" smtClean="0">
                <a:cs typeface="Times New Roman" pitchFamily="18" charset="0"/>
              </a:rPr>
              <a:t>Runnable</a:t>
            </a:r>
            <a:r>
              <a:rPr lang="zh-CN" altLang="en-US" sz="2800" dirty="0" smtClean="0">
                <a:cs typeface="Times New Roman" pitchFamily="18" charset="0"/>
              </a:rPr>
              <a:t>对象通过消息队列后，这个</a:t>
            </a:r>
            <a:r>
              <a:rPr lang="en-US" altLang="zh-CN" sz="2800" dirty="0" smtClean="0">
                <a:cs typeface="Times New Roman" pitchFamily="18" charset="0"/>
              </a:rPr>
              <a:t>Runnable</a:t>
            </a:r>
            <a:r>
              <a:rPr lang="zh-CN" altLang="en-US" sz="2800" dirty="0" smtClean="0">
                <a:cs typeface="Times New Roman" pitchFamily="18" charset="0"/>
              </a:rPr>
              <a:t>对象将被运行</a:t>
            </a:r>
            <a:endParaRPr lang="zh-CN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101C78-928C-4890-A9E3-F381994326B1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584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733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</a:p>
        </p:txBody>
      </p:sp>
      <p:pic>
        <p:nvPicPr>
          <p:cNvPr id="45060" name="Picture 5" descr="230909_t2PP_5566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062038"/>
            <a:ext cx="721995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9413B-6A0C-4FC1-B3B0-AF5C6D1159DD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533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n-lt"/>
              </a:rPr>
              <a:t>7.1</a:t>
            </a:r>
            <a:r>
              <a:rPr lang="zh-CN" altLang="en-US" dirty="0" smtClean="0">
                <a:latin typeface="+mj-ea"/>
              </a:rPr>
              <a:t> </a:t>
            </a:r>
            <a:r>
              <a:rPr lang="en-US" altLang="zh-CN" dirty="0" smtClean="0">
                <a:latin typeface="+mn-lt"/>
              </a:rPr>
              <a:t>Service</a:t>
            </a:r>
            <a:r>
              <a:rPr lang="zh-CN" altLang="en-US" dirty="0" smtClean="0">
                <a:latin typeface="+mj-ea"/>
              </a:rPr>
              <a:t>简介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cs typeface="Times New Roman" pitchFamily="18" charset="0"/>
              </a:rPr>
              <a:t>Service</a:t>
            </a:r>
            <a:r>
              <a:rPr lang="zh-CN" altLang="en-US" sz="3200" dirty="0" smtClean="0">
                <a:cs typeface="Times New Roman" pitchFamily="18" charset="0"/>
              </a:rPr>
              <a:t>的特点</a:t>
            </a:r>
            <a:endParaRPr lang="en-US" altLang="zh-CN" sz="3200" dirty="0" smtClean="0">
              <a:cs typeface="Times New Roman" pitchFamily="18" charset="0"/>
            </a:endParaRPr>
          </a:p>
          <a:p>
            <a:pPr lvl="1" eaLnBrk="1" hangingPunct="1"/>
            <a:r>
              <a:rPr lang="en-US" altLang="zh-CN" sz="2800" dirty="0" smtClean="0">
                <a:cs typeface="Times New Roman" pitchFamily="18" charset="0"/>
              </a:rPr>
              <a:t>Service</a:t>
            </a:r>
            <a:r>
              <a:rPr lang="zh-CN" altLang="en-US" sz="2800" dirty="0" smtClean="0">
                <a:cs typeface="Times New Roman" pitchFamily="18" charset="0"/>
              </a:rPr>
              <a:t>没有用户界面，系统资源要求更低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 eaLnBrk="1" hangingPunct="1"/>
            <a:r>
              <a:rPr lang="en-US" altLang="zh-CN" sz="2800" dirty="0" smtClean="0">
                <a:cs typeface="Times New Roman" pitchFamily="18" charset="0"/>
              </a:rPr>
              <a:t>Service</a:t>
            </a:r>
            <a:r>
              <a:rPr lang="zh-CN" altLang="en-US" sz="2800" dirty="0" smtClean="0">
                <a:cs typeface="Times New Roman" pitchFamily="18" charset="0"/>
              </a:rPr>
              <a:t>比</a:t>
            </a:r>
            <a:r>
              <a:rPr lang="en-US" altLang="zh-CN" sz="2800" dirty="0" smtClean="0">
                <a:cs typeface="Times New Roman" pitchFamily="18" charset="0"/>
              </a:rPr>
              <a:t>Activity</a:t>
            </a:r>
            <a:r>
              <a:rPr lang="zh-CN" altLang="en-US" sz="2800" dirty="0" smtClean="0">
                <a:cs typeface="Times New Roman" pitchFamily="18" charset="0"/>
              </a:rPr>
              <a:t>具有更高的优先级，在系统资源紧张时，</a:t>
            </a:r>
            <a:r>
              <a:rPr lang="en-US" altLang="zh-CN" sz="2800" dirty="0" smtClean="0">
                <a:cs typeface="Times New Roman" pitchFamily="18" charset="0"/>
              </a:rPr>
              <a:t>Service</a:t>
            </a:r>
            <a:r>
              <a:rPr lang="zh-CN" altLang="en-US" sz="2800" dirty="0" smtClean="0">
                <a:cs typeface="Times New Roman" pitchFamily="18" charset="0"/>
              </a:rPr>
              <a:t>不会被</a:t>
            </a:r>
            <a:r>
              <a:rPr lang="en-US" altLang="zh-CN" sz="2800" dirty="0" smtClean="0">
                <a:cs typeface="Times New Roman" pitchFamily="18" charset="0"/>
              </a:rPr>
              <a:t>Android</a:t>
            </a:r>
            <a:r>
              <a:rPr lang="zh-CN" altLang="en-US" sz="2800" dirty="0" smtClean="0">
                <a:cs typeface="Times New Roman" pitchFamily="18" charset="0"/>
              </a:rPr>
              <a:t>系统优先终止，即使</a:t>
            </a:r>
            <a:r>
              <a:rPr lang="en-US" altLang="zh-CN" sz="2800" dirty="0" smtClean="0">
                <a:cs typeface="Times New Roman" pitchFamily="18" charset="0"/>
              </a:rPr>
              <a:t>Service</a:t>
            </a:r>
            <a:r>
              <a:rPr lang="zh-CN" altLang="en-US" sz="2800" dirty="0" smtClean="0">
                <a:cs typeface="Times New Roman" pitchFamily="18" charset="0"/>
              </a:rPr>
              <a:t>被系统终止，在系统资源恢复后</a:t>
            </a:r>
            <a:r>
              <a:rPr lang="en-US" altLang="zh-CN" sz="2800" dirty="0" smtClean="0">
                <a:cs typeface="Times New Roman" pitchFamily="18" charset="0"/>
              </a:rPr>
              <a:t>Service</a:t>
            </a:r>
            <a:r>
              <a:rPr lang="zh-CN" altLang="en-US" sz="2800" dirty="0" smtClean="0">
                <a:cs typeface="Times New Roman" pitchFamily="18" charset="0"/>
              </a:rPr>
              <a:t>也可以自动恢复运行状态，因此可以认为</a:t>
            </a:r>
            <a:r>
              <a:rPr lang="en-US" altLang="zh-CN" sz="2800" dirty="0" smtClean="0">
                <a:cs typeface="Times New Roman" pitchFamily="18" charset="0"/>
              </a:rPr>
              <a:t>Service</a:t>
            </a:r>
            <a:r>
              <a:rPr lang="zh-CN" altLang="en-US" sz="2800" dirty="0" smtClean="0">
                <a:cs typeface="Times New Roman" pitchFamily="18" charset="0"/>
              </a:rPr>
              <a:t>是在系统中永久运行的组件</a:t>
            </a:r>
          </a:p>
          <a:p>
            <a:pPr lvl="1" eaLnBrk="1" hangingPunct="1"/>
            <a:r>
              <a:rPr lang="en-US" altLang="zh-CN" sz="2800" dirty="0" smtClean="0">
                <a:cs typeface="Times New Roman" pitchFamily="18" charset="0"/>
              </a:rPr>
              <a:t>Service</a:t>
            </a:r>
            <a:r>
              <a:rPr lang="zh-CN" altLang="en-US" sz="2800" dirty="0" smtClean="0">
                <a:cs typeface="Times New Roman" pitchFamily="18" charset="0"/>
              </a:rPr>
              <a:t>除了可以实现后台服务功能，还可以用于进程间通信（</a:t>
            </a:r>
            <a:r>
              <a:rPr lang="en-US" altLang="zh-CN" sz="2800" dirty="0" smtClean="0">
                <a:cs typeface="Times New Roman" pitchFamily="18" charset="0"/>
              </a:rPr>
              <a:t>Inter Process Communication</a:t>
            </a:r>
            <a:r>
              <a:rPr lang="zh-CN" altLang="en-US" sz="2800" dirty="0" smtClean="0">
                <a:cs typeface="Times New Roman" pitchFamily="18" charset="0"/>
              </a:rPr>
              <a:t>，</a:t>
            </a:r>
            <a:r>
              <a:rPr lang="en-US" altLang="zh-CN" sz="2800" dirty="0" smtClean="0">
                <a:cs typeface="Times New Roman" pitchFamily="18" charset="0"/>
              </a:rPr>
              <a:t>IPC</a:t>
            </a:r>
            <a:r>
              <a:rPr lang="zh-CN" altLang="en-US" sz="2800" dirty="0" smtClean="0">
                <a:cs typeface="Times New Roman" pitchFamily="18" charset="0"/>
              </a:rPr>
              <a:t>），解决不同</a:t>
            </a:r>
            <a:r>
              <a:rPr lang="en-US" altLang="zh-CN" sz="2800" dirty="0" smtClean="0">
                <a:cs typeface="Times New Roman" pitchFamily="18" charset="0"/>
              </a:rPr>
              <a:t>Android</a:t>
            </a:r>
            <a:r>
              <a:rPr lang="zh-CN" altLang="en-US" sz="2800" dirty="0" smtClean="0">
                <a:cs typeface="Times New Roman" pitchFamily="18" charset="0"/>
              </a:rPr>
              <a:t>应用程序进程之间的调用和通讯问题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572FC-48CB-4009-84A3-72AAC859D9FC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495800" cy="8382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43012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7.2.2 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使用线程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883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82977"/>
              </p:ext>
            </p:extLst>
          </p:nvPr>
        </p:nvGraphicFramePr>
        <p:xfrm>
          <a:off x="533400" y="1752600"/>
          <a:ext cx="8153400" cy="4267200"/>
        </p:xfrm>
        <a:graphic>
          <a:graphicData uri="http://schemas.openxmlformats.org/drawingml/2006/table">
            <a:tbl>
              <a:tblPr/>
              <a:tblGrid>
                <a:gridCol w="8153400"/>
              </a:tblGrid>
              <a:tr h="3565525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private static Handler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handler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new Handler();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    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    public static void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UpdateGUI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(final double refresh){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       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handler.post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(new Runnable() 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               @Override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               public void run() 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                      //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过程代码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             }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        });</a:t>
                      </a:r>
                    </a:p>
                    <a:p>
                      <a:pPr marL="534988" marR="0" lvl="0" indent="-5349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  }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572FC-48CB-4009-84A3-72AAC859D9FC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495800" cy="8382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43012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altLang="zh-CN" sz="3200" dirty="0" smtClean="0">
                <a:cs typeface="Times New Roman" pitchFamily="18" charset="0"/>
              </a:rPr>
              <a:t>7.2.2 </a:t>
            </a:r>
            <a:r>
              <a:rPr lang="zh-CN" altLang="en-US" sz="3200" dirty="0" smtClean="0">
                <a:cs typeface="Times New Roman" pitchFamily="18" charset="0"/>
              </a:rPr>
              <a:t>使用线程</a:t>
            </a:r>
            <a:endParaRPr lang="en-US" altLang="zh-CN" sz="3200" dirty="0" smtClean="0">
              <a:cs typeface="Times New Roman" pitchFamily="18" charset="0"/>
            </a:endParaRPr>
          </a:p>
          <a:p>
            <a:pPr lvl="1" eaLnBrk="1"/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</a:p>
          <a:p>
            <a:pPr marL="0" lvl="0" indent="0">
              <a:buClr>
                <a:srgbClr val="CC9900"/>
              </a:buClr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      1</a:t>
            </a:r>
            <a:r>
              <a:rPr lang="zh-CN" altLang="en-US" sz="2800" dirty="0">
                <a:solidFill>
                  <a:srgbClr val="000000"/>
                </a:solidFill>
              </a:rPr>
              <a:t>、</a:t>
            </a:r>
            <a:r>
              <a:rPr lang="zh-CN" altLang="en-US" sz="2800" dirty="0" smtClean="0">
                <a:solidFill>
                  <a:srgbClr val="000000"/>
                </a:solidFill>
              </a:rPr>
              <a:t>在</a:t>
            </a:r>
            <a:r>
              <a:rPr lang="en-US" altLang="zh-CN" sz="2800" dirty="0" smtClean="0">
                <a:solidFill>
                  <a:srgbClr val="000000"/>
                </a:solidFill>
              </a:rPr>
              <a:t>7.2.1</a:t>
            </a:r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r>
              <a:rPr lang="zh-CN" altLang="en-US" sz="2800" dirty="0">
                <a:solidFill>
                  <a:srgbClr val="000000"/>
                </a:solidFill>
              </a:rPr>
              <a:t>的基础上</a:t>
            </a:r>
            <a:r>
              <a:rPr lang="zh-CN" altLang="en-US" sz="2800" dirty="0" smtClean="0">
                <a:solidFill>
                  <a:srgbClr val="000000"/>
                </a:solidFill>
              </a:rPr>
              <a:t>，尝试使用线程来计算</a:t>
            </a:r>
            <a:r>
              <a:rPr lang="en-US" altLang="zh-CN" sz="2800" dirty="0"/>
              <a:t>BMI</a:t>
            </a:r>
            <a:r>
              <a:rPr lang="zh-CN" altLang="zh-CN" sz="2800" dirty="0" smtClean="0"/>
              <a:t>指数</a:t>
            </a:r>
            <a:endParaRPr lang="en-US" altLang="zh-CN" sz="2800" dirty="0" smtClean="0"/>
          </a:p>
          <a:p>
            <a:pPr lvl="1" eaLnBrk="1"/>
            <a:r>
              <a:rPr lang="zh-CN" altLang="en-US" sz="2800" dirty="0">
                <a:solidFill>
                  <a:srgbClr val="000000"/>
                </a:solidFill>
              </a:rPr>
              <a:t>思考</a:t>
            </a:r>
          </a:p>
          <a:p>
            <a:pPr marL="0" lv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1</a:t>
            </a:r>
            <a:r>
              <a:rPr lang="zh-CN" altLang="en-US" sz="2800" dirty="0" smtClean="0">
                <a:solidFill>
                  <a:srgbClr val="000000"/>
                </a:solidFill>
              </a:rPr>
              <a:t>、为什么不能让子线程直接去更新界面？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lv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      2</a:t>
            </a:r>
            <a:r>
              <a:rPr lang="zh-CN" altLang="en-US" sz="2800" dirty="0" smtClean="0">
                <a:solidFill>
                  <a:srgbClr val="000000"/>
                </a:solidFill>
              </a:rPr>
              <a:t>、除了</a:t>
            </a:r>
            <a:r>
              <a:rPr lang="zh-CN" altLang="en-US" sz="2800" dirty="0">
                <a:solidFill>
                  <a:srgbClr val="000000"/>
                </a:solidFill>
              </a:rPr>
              <a:t>使用</a:t>
            </a:r>
            <a:r>
              <a:rPr lang="en-US" altLang="zh-CN" sz="2800" dirty="0">
                <a:solidFill>
                  <a:srgbClr val="000000"/>
                </a:solidFill>
              </a:rPr>
              <a:t>Handler</a:t>
            </a:r>
            <a:r>
              <a:rPr lang="zh-CN" altLang="en-US" sz="2800" dirty="0">
                <a:solidFill>
                  <a:srgbClr val="000000"/>
                </a:solidFill>
              </a:rPr>
              <a:t>更新界面，还有哪些其他方法</a:t>
            </a:r>
            <a:r>
              <a:rPr lang="zh-CN" altLang="en-US" sz="2800" dirty="0" smtClean="0">
                <a:solidFill>
                  <a:srgbClr val="000000"/>
                </a:solidFill>
              </a:rPr>
              <a:t>？</a:t>
            </a:r>
            <a:endParaRPr lang="en-US" altLang="zh-CN" sz="32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732AA-630E-45D4-ADE0-167DE4670FF8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505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57348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352800"/>
          </a:xfrm>
        </p:spPr>
        <p:txBody>
          <a:bodyPr/>
          <a:lstStyle/>
          <a:p>
            <a:r>
              <a:rPr lang="en-US" altLang="zh-CN" sz="3200" dirty="0" smtClean="0"/>
              <a:t>7.2.3 </a:t>
            </a:r>
            <a:r>
              <a:rPr lang="zh-CN" altLang="en-US" sz="3200" dirty="0" smtClean="0"/>
              <a:t>服务绑定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以绑定方式使用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，能够获取到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实例，不仅能够正常启动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，还能够调用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中的公有方法和属性</a:t>
            </a:r>
          </a:p>
          <a:p>
            <a:pPr lvl="1"/>
            <a:r>
              <a:rPr lang="zh-CN" altLang="en-US" sz="2800" dirty="0" smtClean="0"/>
              <a:t>为了使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支持绑定，需要在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类中重写</a:t>
            </a:r>
            <a:r>
              <a:rPr lang="en-US" altLang="zh-CN" sz="2800" dirty="0" err="1" smtClean="0"/>
              <a:t>onBind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方法，并在</a:t>
            </a:r>
            <a:r>
              <a:rPr lang="en-US" altLang="zh-CN" sz="2800" dirty="0" err="1" smtClean="0"/>
              <a:t>onBind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方法中返回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实例，示例代码如下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DA39-6AED-4136-950A-55197E353ED7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191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58372" name="内容占位符 2"/>
          <p:cNvSpPr>
            <a:spLocks noGrp="1"/>
          </p:cNvSpPr>
          <p:nvPr>
            <p:ph idx="4294967295"/>
          </p:nvPr>
        </p:nvSpPr>
        <p:spPr>
          <a:xfrm>
            <a:off x="457200" y="914400"/>
            <a:ext cx="8229600" cy="5181600"/>
          </a:xfrm>
        </p:spPr>
        <p:txBody>
          <a:bodyPr/>
          <a:lstStyle/>
          <a:p>
            <a:r>
              <a:rPr lang="en-US" altLang="zh-CN" sz="3200" dirty="0" smtClean="0"/>
              <a:t>7.2.3 </a:t>
            </a:r>
            <a:r>
              <a:rPr lang="zh-CN" altLang="en-US" sz="3200" dirty="0" smtClean="0">
                <a:latin typeface="楷体_GB2312" pitchFamily="49" charset="-122"/>
              </a:rPr>
              <a:t>服务绑定</a:t>
            </a:r>
          </a:p>
        </p:txBody>
      </p:sp>
      <p:graphicFrame>
        <p:nvGraphicFramePr>
          <p:cNvPr id="184336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531571"/>
              </p:ext>
            </p:extLst>
          </p:nvPr>
        </p:nvGraphicFramePr>
        <p:xfrm>
          <a:off x="533400" y="1447800"/>
          <a:ext cx="8077200" cy="5120640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50593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public class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MyService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extends Service{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        private final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IBinder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mBinder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new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LocalBinder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   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        public class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LocalBinder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extends Binder{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            public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MyService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getService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 {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                return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MyService.this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            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        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   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        @Override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11        public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IBinder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onBind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(Intent intent) {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            return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mBinder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13        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14    }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3A2D7-2010-4AF3-908B-B58497B6538D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8862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60420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191000"/>
          </a:xfrm>
        </p:spPr>
        <p:txBody>
          <a:bodyPr/>
          <a:lstStyle/>
          <a:p>
            <a:r>
              <a:rPr lang="en-US" altLang="zh-CN" sz="3200" dirty="0" smtClean="0"/>
              <a:t>7.2.3 </a:t>
            </a:r>
            <a:r>
              <a:rPr lang="zh-CN" altLang="en-US" sz="3200" dirty="0" smtClean="0"/>
              <a:t>服务绑定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通过</a:t>
            </a:r>
            <a:r>
              <a:rPr lang="en-US" altLang="zh-CN" sz="2800" dirty="0" err="1" smtClean="0"/>
              <a:t>bindService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函数绑定服务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个参数中将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传递给</a:t>
            </a:r>
            <a:r>
              <a:rPr lang="en-US" altLang="zh-CN" sz="2800" dirty="0" err="1" smtClean="0"/>
              <a:t>bindService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函数，声明需要启动的</a:t>
            </a:r>
            <a:r>
              <a:rPr lang="en-US" altLang="zh-CN" sz="2800" dirty="0" smtClean="0"/>
              <a:t>Service</a:t>
            </a:r>
          </a:p>
          <a:p>
            <a:pPr lvl="2"/>
            <a:r>
              <a:rPr lang="zh-CN" altLang="en-US" sz="2800" dirty="0" smtClean="0"/>
              <a:t>第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个参数</a:t>
            </a:r>
            <a:r>
              <a:rPr lang="en-US" altLang="zh-CN" sz="2800" dirty="0" smtClean="0"/>
              <a:t>BIND_AUTO_CREATE</a:t>
            </a:r>
            <a:r>
              <a:rPr lang="zh-CN" altLang="en-US" sz="2800" dirty="0" smtClean="0"/>
              <a:t>表明只要绑定存在，就自动建立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，同时也告知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系统，这个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的重要程度与调用者相同，除非考虑终止调用者，否则不要关闭这个</a:t>
            </a:r>
            <a:r>
              <a:rPr lang="en-US" altLang="zh-CN" sz="2800" dirty="0" smtClean="0"/>
              <a:t>Service</a:t>
            </a:r>
            <a:endParaRPr lang="zh-CN" altLang="en-US" sz="2800" dirty="0" smtClean="0"/>
          </a:p>
        </p:txBody>
      </p:sp>
      <p:graphicFrame>
        <p:nvGraphicFramePr>
          <p:cNvPr id="5121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18887"/>
              </p:ext>
            </p:extLst>
          </p:nvPr>
        </p:nvGraphicFramePr>
        <p:xfrm>
          <a:off x="457200" y="5334000"/>
          <a:ext cx="8305800" cy="804672"/>
        </p:xfrm>
        <a:graphic>
          <a:graphicData uri="http://schemas.openxmlformats.org/drawingml/2006/table">
            <a:tbl>
              <a:tblPr/>
              <a:tblGrid>
                <a:gridCol w="8305800"/>
              </a:tblGrid>
              <a:tr h="6858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final Intent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serIntent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new Intent(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this,MyService.class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bindService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serIntent,mConnection,BIND_AUTO_CREATE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);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FA549-F6CB-49E3-B835-683521D25E6E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4196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61444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077200" cy="3962400"/>
          </a:xfrm>
        </p:spPr>
        <p:txBody>
          <a:bodyPr/>
          <a:lstStyle/>
          <a:p>
            <a:r>
              <a:rPr lang="en-US" altLang="zh-CN" sz="3200" dirty="0" smtClean="0"/>
              <a:t>7.2.3 </a:t>
            </a:r>
            <a:r>
              <a:rPr lang="zh-CN" altLang="en-US" sz="3200" dirty="0" smtClean="0"/>
              <a:t>服务绑定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个参数是</a:t>
            </a:r>
            <a:r>
              <a:rPr lang="en-US" altLang="zh-CN" sz="2800" dirty="0" err="1" smtClean="0"/>
              <a:t>ServiceConnnection</a:t>
            </a:r>
            <a:r>
              <a:rPr lang="zh-CN" altLang="en-US" sz="2800" dirty="0" smtClean="0"/>
              <a:t>，由调用者声明</a:t>
            </a:r>
            <a:r>
              <a:rPr lang="zh-CN" altLang="en-US" sz="2800" smtClean="0"/>
              <a:t>，并重写内部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onServiceConnected</a:t>
            </a:r>
            <a:r>
              <a:rPr lang="en-US" altLang="zh-CN" sz="2800" dirty="0"/>
              <a:t>()</a:t>
            </a:r>
            <a:r>
              <a:rPr lang="zh-CN" altLang="en-US" sz="2800" dirty="0"/>
              <a:t>方法和</a:t>
            </a:r>
            <a:r>
              <a:rPr lang="en-US" altLang="zh-CN" sz="2800" dirty="0" err="1"/>
              <a:t>onServiceDisconnected</a:t>
            </a:r>
            <a:r>
              <a:rPr lang="en-US" altLang="zh-CN" sz="2800" dirty="0"/>
              <a:t>()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绑定成功，系统调用</a:t>
            </a:r>
            <a:r>
              <a:rPr lang="en-US" altLang="zh-CN" sz="2800" dirty="0" err="1" smtClean="0"/>
              <a:t>onServiceConnected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绑定</a:t>
            </a:r>
            <a:r>
              <a:rPr lang="zh-CN" altLang="en-US" sz="2800" dirty="0" smtClean="0">
                <a:solidFill>
                  <a:srgbClr val="FF0000"/>
                </a:solidFill>
              </a:rPr>
              <a:t>意外断开</a:t>
            </a:r>
            <a:r>
              <a:rPr lang="zh-CN" altLang="en-US" sz="2800" dirty="0" smtClean="0"/>
              <a:t>，系统调用</a:t>
            </a:r>
            <a:r>
              <a:rPr lang="en-US" altLang="zh-CN" sz="2800" dirty="0" err="1" smtClean="0"/>
              <a:t>onServiceDisconnected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B800D-3253-4E68-B9C2-C2439482CEA3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8100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62468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sz="3200" dirty="0" smtClean="0"/>
              <a:t>7.2.3</a:t>
            </a:r>
            <a:r>
              <a:rPr lang="en-US" altLang="zh-CN" sz="3200" dirty="0" smtClean="0">
                <a:latin typeface="楷体_GB2312" pitchFamily="49" charset="-122"/>
              </a:rPr>
              <a:t> </a:t>
            </a:r>
            <a:r>
              <a:rPr lang="zh-CN" altLang="en-US" sz="3200" dirty="0" smtClean="0">
                <a:latin typeface="楷体_GB2312" pitchFamily="49" charset="-122"/>
              </a:rPr>
              <a:t>服务绑定</a:t>
            </a:r>
            <a:endParaRPr lang="en-US" altLang="zh-CN" sz="3200" dirty="0" smtClean="0"/>
          </a:p>
        </p:txBody>
      </p:sp>
      <p:graphicFrame>
        <p:nvGraphicFramePr>
          <p:cNvPr id="53263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164304"/>
              </p:ext>
            </p:extLst>
          </p:nvPr>
        </p:nvGraphicFramePr>
        <p:xfrm>
          <a:off x="762000" y="1752600"/>
          <a:ext cx="7924800" cy="3657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36576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private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ServiceConnection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mConnection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new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ServiceConnection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 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        @Override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        public void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onServiceConnected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ComName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name,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IBinder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service) 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           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myService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((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MyService.LocalBinder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)service).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getService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        }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        @Override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        public void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onServiceDisconnected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ComName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name) 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           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myService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null;    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        }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  };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F242E-BE4F-44D4-9091-444DE521EA18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4196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63492" name="内容占位符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153400" cy="3352800"/>
          </a:xfrm>
        </p:spPr>
        <p:txBody>
          <a:bodyPr/>
          <a:lstStyle/>
          <a:p>
            <a:r>
              <a:rPr lang="en-US" altLang="zh-CN" sz="3200" dirty="0" smtClean="0"/>
              <a:t>7.2.3 </a:t>
            </a:r>
            <a:r>
              <a:rPr lang="zh-CN" altLang="en-US" sz="3200" dirty="0" smtClean="0"/>
              <a:t>服务绑定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2800" dirty="0" smtClean="0"/>
              <a:t>       取消绑定仅需要使用</a:t>
            </a:r>
            <a:r>
              <a:rPr lang="en-US" altLang="zh-CN" sz="2800" dirty="0" err="1" smtClean="0"/>
              <a:t>unbindService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方法，并将</a:t>
            </a:r>
            <a:r>
              <a:rPr lang="en-US" altLang="zh-CN" sz="2800" dirty="0" err="1" smtClean="0"/>
              <a:t>ServiceConnnection</a:t>
            </a:r>
            <a:r>
              <a:rPr lang="zh-CN" altLang="en-US" sz="2800" dirty="0" smtClean="0"/>
              <a:t>传递给</a:t>
            </a:r>
            <a:r>
              <a:rPr lang="en-US" altLang="zh-CN" sz="2800" dirty="0" err="1" smtClean="0"/>
              <a:t>unbindService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</a:t>
            </a:r>
          </a:p>
          <a:p>
            <a:pPr marL="0" indent="0">
              <a:buNone/>
            </a:pPr>
            <a:r>
              <a:rPr lang="zh-CN" altLang="en-US" sz="2800" dirty="0" smtClean="0"/>
              <a:t>       </a:t>
            </a:r>
            <a:r>
              <a:rPr lang="zh-CN" altLang="en-US" sz="2800" dirty="0" smtClean="0">
                <a:solidFill>
                  <a:srgbClr val="FF0000"/>
                </a:solidFill>
              </a:rPr>
              <a:t>注意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unbindService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方法成功后，系统并不会调用</a:t>
            </a:r>
            <a:r>
              <a:rPr lang="en-US" altLang="zh-CN" sz="2800" dirty="0" err="1" smtClean="0"/>
              <a:t>onServiceDisconnected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，因为</a:t>
            </a:r>
            <a:r>
              <a:rPr lang="en-US" altLang="zh-CN" sz="2800" dirty="0" err="1" smtClean="0"/>
              <a:t>onServiceDisconnected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仅在意外断开绑定时才被调用</a:t>
            </a:r>
          </a:p>
        </p:txBody>
      </p:sp>
      <p:graphicFrame>
        <p:nvGraphicFramePr>
          <p:cNvPr id="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60268"/>
              </p:ext>
            </p:extLst>
          </p:nvPr>
        </p:nvGraphicFramePr>
        <p:xfrm>
          <a:off x="533400" y="4526280"/>
          <a:ext cx="8001000" cy="42672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3810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</a:t>
                      </a:r>
                      <a:r>
                        <a:rPr lang="en-US" altLang="zh-CN" sz="2800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</a:rPr>
                        <a:t>unbindService</a:t>
                      </a:r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</a:rPr>
                        <a:t>(</a:t>
                      </a:r>
                      <a:r>
                        <a:rPr lang="en-US" altLang="zh-CN" sz="2800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</a:rPr>
                        <a:t>mConnection</a:t>
                      </a:r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</a:rPr>
                        <a:t>);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18000-41AC-4C1E-BBB1-F24C10733FF8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1910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64516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3352800"/>
          </a:xfrm>
        </p:spPr>
        <p:txBody>
          <a:bodyPr/>
          <a:lstStyle/>
          <a:p>
            <a:r>
              <a:rPr lang="en-US" altLang="zh-CN" sz="3200" dirty="0" smtClean="0"/>
              <a:t>7.2.3 </a:t>
            </a:r>
            <a:r>
              <a:rPr lang="zh-CN" altLang="en-US" sz="3200" dirty="0" smtClean="0"/>
              <a:t>服务绑定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绑定方式中，当调用者通过</a:t>
            </a:r>
            <a:r>
              <a:rPr lang="en-US" altLang="zh-CN" sz="2800" dirty="0" err="1" smtClean="0"/>
              <a:t>bindService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绑定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时，</a:t>
            </a:r>
            <a:r>
              <a:rPr lang="en-US" altLang="zh-CN" sz="2800" dirty="0" err="1" smtClean="0"/>
              <a:t>onCreate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onBind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先后</a:t>
            </a:r>
            <a:r>
              <a:rPr lang="zh-CN" altLang="en-US" sz="2800" dirty="0"/>
              <a:t>被调用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当调用者通过</a:t>
            </a:r>
            <a:r>
              <a:rPr lang="en-US" altLang="zh-CN" sz="2800" dirty="0" err="1" smtClean="0"/>
              <a:t>unbindService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取消绑定</a:t>
            </a:r>
            <a:r>
              <a:rPr lang="en-US" altLang="zh-CN" sz="2800" dirty="0" err="1" smtClean="0"/>
              <a:t>Servcie</a:t>
            </a:r>
            <a:r>
              <a:rPr lang="zh-CN" altLang="en-US" sz="2800" dirty="0" smtClean="0"/>
              <a:t>时，</a:t>
            </a:r>
            <a:r>
              <a:rPr lang="en-US" altLang="zh-CN" sz="2800" dirty="0" err="1" smtClean="0"/>
              <a:t>onUnbind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被调用。如果</a:t>
            </a:r>
            <a:r>
              <a:rPr lang="en-US" altLang="zh-CN" sz="2800" dirty="0" err="1" smtClean="0"/>
              <a:t>onUnbind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返回</a:t>
            </a:r>
            <a:r>
              <a:rPr lang="en-US" altLang="zh-CN" sz="2800" dirty="0" smtClean="0"/>
              <a:t>true</a:t>
            </a:r>
            <a:r>
              <a:rPr lang="zh-CN" altLang="en-US" sz="2800" dirty="0" smtClean="0"/>
              <a:t>，则表示重新绑定服务时，</a:t>
            </a:r>
            <a:r>
              <a:rPr lang="en-US" altLang="zh-CN" sz="2800" dirty="0" err="1" smtClean="0"/>
              <a:t>onRebind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将被调用。</a:t>
            </a:r>
          </a:p>
        </p:txBody>
      </p:sp>
      <p:sp>
        <p:nvSpPr>
          <p:cNvPr id="645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451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19600"/>
            <a:ext cx="76962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EFEF6-B1A6-4881-86F5-31AFF53512BC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733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66564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 altLang="zh-CN" sz="3200" dirty="0" smtClean="0"/>
              <a:t>7.2.3</a:t>
            </a:r>
            <a:r>
              <a:rPr lang="en-US" altLang="zh-CN" sz="3200" dirty="0" smtClean="0">
                <a:latin typeface="楷体_GB2312" pitchFamily="49" charset="-122"/>
              </a:rPr>
              <a:t> </a:t>
            </a:r>
            <a:r>
              <a:rPr lang="zh-CN" altLang="en-US" sz="3200" dirty="0" smtClean="0">
                <a:latin typeface="楷体_GB2312" pitchFamily="49" charset="-122"/>
              </a:rPr>
              <a:t>服务绑定</a:t>
            </a:r>
            <a:endParaRPr lang="en-US" altLang="zh-CN" sz="3200" dirty="0" smtClean="0">
              <a:latin typeface="楷体_GB2312" pitchFamily="49" charset="-122"/>
            </a:endParaRPr>
          </a:p>
          <a:p>
            <a:pPr lvl="1"/>
            <a:r>
              <a:rPr lang="zh-CN" altLang="en-US" sz="2800" dirty="0" smtClean="0"/>
              <a:t>绑定方式使用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的示例</a:t>
            </a:r>
            <a:endParaRPr lang="en-US" altLang="zh-CN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599"/>
            <a:ext cx="5562600" cy="429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0F922-C059-4267-8934-D3D6B0BF262D}" type="slidenum">
              <a:rPr lang="en-US" altLang="zh-CN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8006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7.1</a:t>
            </a:r>
            <a:r>
              <a:rPr lang="zh-CN" altLang="en-US" dirty="0" smtClean="0">
                <a:latin typeface="+mj-ea"/>
              </a:rPr>
              <a:t> </a:t>
            </a:r>
            <a:r>
              <a:rPr lang="en-US" altLang="zh-CN" dirty="0" smtClean="0">
                <a:latin typeface="+mn-lt"/>
              </a:rPr>
              <a:t>Service</a:t>
            </a:r>
            <a:r>
              <a:rPr lang="zh-CN" altLang="en-US" dirty="0" smtClean="0">
                <a:latin typeface="+mj-ea"/>
              </a:rPr>
              <a:t>简介 </a:t>
            </a:r>
            <a:endParaRPr lang="zh-CN" altLang="en-US" b="1" dirty="0">
              <a:latin typeface="+mj-ea"/>
            </a:endParaRPr>
          </a:p>
        </p:txBody>
      </p:sp>
      <p:sp>
        <p:nvSpPr>
          <p:cNvPr id="7172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458200" cy="1600200"/>
          </a:xfrm>
        </p:spPr>
        <p:txBody>
          <a:bodyPr/>
          <a:lstStyle/>
          <a:p>
            <a:r>
              <a:rPr lang="en-US" altLang="zh-CN" sz="3200" dirty="0" smtClean="0"/>
              <a:t>Service</a:t>
            </a:r>
            <a:r>
              <a:rPr lang="zh-CN" altLang="en-US" sz="3200" dirty="0" smtClean="0"/>
              <a:t>生命周期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涉及到三个事件回调函数，分别是</a:t>
            </a:r>
            <a:r>
              <a:rPr lang="en-US" altLang="zh-CN" sz="2800" dirty="0" err="1" smtClean="0"/>
              <a:t>onCreate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onStartCommand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onDestroy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。</a:t>
            </a: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7200" y="2679701"/>
            <a:ext cx="8250280" cy="1130299"/>
            <a:chOff x="457200" y="2667000"/>
            <a:chExt cx="8250280" cy="1130299"/>
          </a:xfrm>
        </p:grpSpPr>
        <p:cxnSp>
          <p:nvCxnSpPr>
            <p:cNvPr id="70" name="直接箭头连接符 69"/>
            <p:cNvCxnSpPr/>
            <p:nvPr/>
          </p:nvCxnSpPr>
          <p:spPr bwMode="auto">
            <a:xfrm>
              <a:off x="4106593" y="3228975"/>
              <a:ext cx="14400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5284970" y="3228975"/>
              <a:ext cx="14400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57200" y="2668586"/>
              <a:ext cx="1324481" cy="1128713"/>
            </a:xfrm>
            <a:custGeom>
              <a:avLst/>
              <a:gdLst>
                <a:gd name="T0" fmla="*/ 1451 w 1753"/>
                <a:gd name="T1" fmla="*/ 1330 h 1330"/>
                <a:gd name="T2" fmla="*/ 1753 w 1753"/>
                <a:gd name="T3" fmla="*/ 1028 h 1330"/>
                <a:gd name="T4" fmla="*/ 1753 w 1753"/>
                <a:gd name="T5" fmla="*/ 1028 h 1330"/>
                <a:gd name="T6" fmla="*/ 1753 w 1753"/>
                <a:gd name="T7" fmla="*/ 302 h 1330"/>
                <a:gd name="T8" fmla="*/ 1451 w 1753"/>
                <a:gd name="T9" fmla="*/ 0 h 1330"/>
                <a:gd name="T10" fmla="*/ 1451 w 1753"/>
                <a:gd name="T11" fmla="*/ 0 h 1330"/>
                <a:gd name="T12" fmla="*/ 302 w 1753"/>
                <a:gd name="T13" fmla="*/ 0 h 1330"/>
                <a:gd name="T14" fmla="*/ 0 w 1753"/>
                <a:gd name="T15" fmla="*/ 302 h 1330"/>
                <a:gd name="T16" fmla="*/ 0 w 1753"/>
                <a:gd name="T17" fmla="*/ 302 h 1330"/>
                <a:gd name="T18" fmla="*/ 0 w 1753"/>
                <a:gd name="T19" fmla="*/ 1028 h 1330"/>
                <a:gd name="T20" fmla="*/ 302 w 1753"/>
                <a:gd name="T21" fmla="*/ 1330 h 1330"/>
                <a:gd name="T22" fmla="*/ 302 w 1753"/>
                <a:gd name="T23" fmla="*/ 1330 h 1330"/>
                <a:gd name="T24" fmla="*/ 1451 w 1753"/>
                <a:gd name="T25" fmla="*/ 133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3" h="1330">
                  <a:moveTo>
                    <a:pt x="1451" y="1330"/>
                  </a:moveTo>
                  <a:cubicBezTo>
                    <a:pt x="1618" y="1330"/>
                    <a:pt x="1753" y="1195"/>
                    <a:pt x="1753" y="1028"/>
                  </a:cubicBezTo>
                  <a:lnTo>
                    <a:pt x="1753" y="1028"/>
                  </a:lnTo>
                  <a:lnTo>
                    <a:pt x="1753" y="302"/>
                  </a:lnTo>
                  <a:cubicBezTo>
                    <a:pt x="1753" y="135"/>
                    <a:pt x="1618" y="0"/>
                    <a:pt x="1451" y="0"/>
                  </a:cubicBezTo>
                  <a:lnTo>
                    <a:pt x="1451" y="0"/>
                  </a:lnTo>
                  <a:lnTo>
                    <a:pt x="302" y="0"/>
                  </a:lnTo>
                  <a:cubicBezTo>
                    <a:pt x="135" y="0"/>
                    <a:pt x="0" y="135"/>
                    <a:pt x="0" y="302"/>
                  </a:cubicBezTo>
                  <a:lnTo>
                    <a:pt x="0" y="302"/>
                  </a:lnTo>
                  <a:lnTo>
                    <a:pt x="0" y="1028"/>
                  </a:lnTo>
                  <a:cubicBezTo>
                    <a:pt x="0" y="1195"/>
                    <a:pt x="135" y="1330"/>
                    <a:pt x="302" y="1330"/>
                  </a:cubicBezTo>
                  <a:lnTo>
                    <a:pt x="302" y="1330"/>
                  </a:lnTo>
                  <a:lnTo>
                    <a:pt x="1451" y="1330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zh-CN" altLang="zh-CN" sz="1600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宋体" pitchFamily="2" charset="-122"/>
                </a:rPr>
                <a:t>调用</a:t>
              </a:r>
              <a:endParaRPr lang="zh-CN" altLang="zh-CN" sz="16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algn="ctr"/>
              <a:r>
                <a:rPr lang="en-US" altLang="zh-CN" sz="1600" dirty="0" err="1" smtClean="0"/>
                <a:t>startService</a:t>
              </a:r>
              <a:r>
                <a:rPr lang="zh-CN" altLang="en-US" sz="1600" dirty="0" smtClean="0"/>
                <a:t>启动</a:t>
              </a:r>
              <a:r>
                <a:rPr lang="en-US" altLang="zh-CN" sz="1600" dirty="0" smtClean="0"/>
                <a:t>Service</a:t>
              </a:r>
              <a:endParaRPr lang="zh-CN" altLang="en-US" sz="1600" dirty="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928593" y="2859745"/>
              <a:ext cx="1035000" cy="717550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lvl="0"/>
              <a:r>
                <a:rPr lang="zh-CN" altLang="zh-CN" sz="1600" dirty="0" smtClean="0">
                  <a:solidFill>
                    <a:srgbClr val="FF0000"/>
                  </a:solidFill>
                  <a:latin typeface="+mn-lt"/>
                  <a:ea typeface="宋体" pitchFamily="2" charset="-122"/>
                  <a:cs typeface="宋体" pitchFamily="2" charset="-122"/>
                </a:rPr>
                <a:t>onCreate</a:t>
              </a:r>
              <a:endParaRPr lang="zh-CN" altLang="zh-CN" sz="2000" dirty="0">
                <a:solidFill>
                  <a:srgbClr val="FF0000"/>
                </a:solidFill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124200" y="2864643"/>
              <a:ext cx="990600" cy="736600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324000" rIns="0" bIns="45720" numCol="1" anchor="ctr" anchorCtr="1" compatLnSpc="1">
              <a:prstTxWarp prst="textNoShape">
                <a:avLst/>
              </a:prstTxWarp>
            </a:bodyPr>
            <a:lstStyle/>
            <a:p>
              <a:pPr lvl="0" algn="ctr">
                <a:spcBef>
                  <a:spcPct val="0"/>
                </a:spcBef>
                <a:buClrTx/>
                <a:buSzTx/>
              </a:pPr>
              <a:r>
                <a:rPr lang="zh-CN" altLang="zh-CN" sz="1600" dirty="0" smtClean="0">
                  <a:solidFill>
                    <a:srgbClr val="FF0000"/>
                  </a:solidFill>
                  <a:latin typeface="+mn-lt"/>
                  <a:ea typeface="宋体" pitchFamily="2" charset="-122"/>
                  <a:cs typeface="宋体" pitchFamily="2" charset="-122"/>
                </a:rPr>
                <a:t>onStart</a:t>
              </a:r>
              <a:endParaRPr lang="en-US" altLang="zh-CN" sz="1600" dirty="0" smtClean="0">
                <a:solidFill>
                  <a:srgbClr val="FF0000"/>
                </a:solidFill>
                <a:latin typeface="+mn-lt"/>
                <a:ea typeface="宋体" pitchFamily="2" charset="-122"/>
                <a:cs typeface="宋体" pitchFamily="2" charset="-122"/>
              </a:endParaRPr>
            </a:p>
            <a:p>
              <a:pPr lvl="0" algn="ctr">
                <a:spcBef>
                  <a:spcPct val="0"/>
                </a:spcBef>
                <a:buClrTx/>
                <a:buSzTx/>
              </a:pPr>
              <a:r>
                <a:rPr lang="en-US" altLang="zh-CN" sz="1600" dirty="0" smtClean="0">
                  <a:solidFill>
                    <a:srgbClr val="FF0000"/>
                  </a:solidFill>
                  <a:latin typeface="+mn-lt"/>
                  <a:ea typeface="宋体" pitchFamily="2" charset="-122"/>
                  <a:cs typeface="宋体" pitchFamily="2" charset="-122"/>
                </a:rPr>
                <a:t>Command</a:t>
              </a:r>
              <a:endParaRPr lang="zh-CN" altLang="zh-CN" sz="1600" dirty="0">
                <a:solidFill>
                  <a:srgbClr val="FF0000"/>
                </a:solidFill>
                <a:latin typeface="+mn-lt"/>
                <a:ea typeface="宋体" pitchFamily="2" charset="-122"/>
                <a:cs typeface="宋体" pitchFamily="2" charset="-122"/>
              </a:endParaRPr>
            </a:p>
            <a:p>
              <a:pPr algn="ctr"/>
              <a:endParaRPr lang="zh-CN" altLang="en-US" sz="16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245770" y="2667000"/>
              <a:ext cx="1039200" cy="1128713"/>
            </a:xfrm>
            <a:custGeom>
              <a:avLst/>
              <a:gdLst>
                <a:gd name="T0" fmla="*/ 1270 w 1512"/>
                <a:gd name="T1" fmla="*/ 1330 h 1330"/>
                <a:gd name="T2" fmla="*/ 1512 w 1512"/>
                <a:gd name="T3" fmla="*/ 1088 h 1330"/>
                <a:gd name="T4" fmla="*/ 1512 w 1512"/>
                <a:gd name="T5" fmla="*/ 1088 h 1330"/>
                <a:gd name="T6" fmla="*/ 1512 w 1512"/>
                <a:gd name="T7" fmla="*/ 241 h 1330"/>
                <a:gd name="T8" fmla="*/ 1270 w 1512"/>
                <a:gd name="T9" fmla="*/ 0 h 1330"/>
                <a:gd name="T10" fmla="*/ 1270 w 1512"/>
                <a:gd name="T11" fmla="*/ 0 h 1330"/>
                <a:gd name="T12" fmla="*/ 242 w 1512"/>
                <a:gd name="T13" fmla="*/ 0 h 1330"/>
                <a:gd name="T14" fmla="*/ 0 w 1512"/>
                <a:gd name="T15" fmla="*/ 241 h 1330"/>
                <a:gd name="T16" fmla="*/ 0 w 1512"/>
                <a:gd name="T17" fmla="*/ 241 h 1330"/>
                <a:gd name="T18" fmla="*/ 0 w 1512"/>
                <a:gd name="T19" fmla="*/ 1088 h 1330"/>
                <a:gd name="T20" fmla="*/ 242 w 1512"/>
                <a:gd name="T21" fmla="*/ 1330 h 1330"/>
                <a:gd name="T22" fmla="*/ 1270 w 1512"/>
                <a:gd name="T23" fmla="*/ 133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12" h="1330">
                  <a:moveTo>
                    <a:pt x="1270" y="1330"/>
                  </a:moveTo>
                  <a:cubicBezTo>
                    <a:pt x="1404" y="1330"/>
                    <a:pt x="1512" y="1222"/>
                    <a:pt x="1512" y="1088"/>
                  </a:cubicBezTo>
                  <a:lnTo>
                    <a:pt x="1512" y="1088"/>
                  </a:lnTo>
                  <a:lnTo>
                    <a:pt x="1512" y="241"/>
                  </a:lnTo>
                  <a:cubicBezTo>
                    <a:pt x="1512" y="108"/>
                    <a:pt x="1404" y="0"/>
                    <a:pt x="1270" y="0"/>
                  </a:cubicBezTo>
                  <a:lnTo>
                    <a:pt x="1270" y="0"/>
                  </a:lnTo>
                  <a:lnTo>
                    <a:pt x="242" y="0"/>
                  </a:lnTo>
                  <a:cubicBezTo>
                    <a:pt x="108" y="0"/>
                    <a:pt x="0" y="108"/>
                    <a:pt x="0" y="241"/>
                  </a:cubicBezTo>
                  <a:lnTo>
                    <a:pt x="0" y="241"/>
                  </a:lnTo>
                  <a:lnTo>
                    <a:pt x="0" y="1088"/>
                  </a:lnTo>
                  <a:cubicBezTo>
                    <a:pt x="0" y="1222"/>
                    <a:pt x="108" y="1330"/>
                    <a:pt x="242" y="1330"/>
                  </a:cubicBezTo>
                  <a:lnTo>
                    <a:pt x="1270" y="1330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zh-CN" altLang="zh-CN" sz="1600" dirty="0" smtClean="0">
                  <a:solidFill>
                    <a:srgbClr val="000000"/>
                  </a:solidFill>
                  <a:latin typeface="+mn-lt"/>
                  <a:ea typeface="宋体" pitchFamily="2" charset="-122"/>
                  <a:cs typeface="宋体" pitchFamily="2" charset="-122"/>
                </a:rPr>
                <a:t>Service</a:t>
              </a:r>
              <a:endParaRPr lang="en-US" altLang="zh-CN" sz="1600" dirty="0" smtClean="0">
                <a:solidFill>
                  <a:srgbClr val="000000"/>
                </a:solidFill>
                <a:latin typeface="+mn-lt"/>
                <a:ea typeface="宋体" pitchFamily="2" charset="-122"/>
                <a:cs typeface="宋体" pitchFamily="2" charset="-122"/>
              </a:endParaRPr>
            </a:p>
            <a:p>
              <a:pPr lvl="0" algn="ctr"/>
              <a:r>
                <a:rPr lang="zh-CN" altLang="en-US" sz="1600" dirty="0" smtClean="0"/>
                <a:t>正在运行</a:t>
              </a:r>
              <a:endParaRPr lang="zh-CN" altLang="zh-CN" sz="16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424437" y="2878137"/>
              <a:ext cx="956517" cy="709613"/>
            </a:xfrm>
            <a:custGeom>
              <a:avLst/>
              <a:gdLst>
                <a:gd name="T0" fmla="*/ 181 w 1663"/>
                <a:gd name="T1" fmla="*/ 837 h 837"/>
                <a:gd name="T2" fmla="*/ 1481 w 1663"/>
                <a:gd name="T3" fmla="*/ 837 h 837"/>
                <a:gd name="T4" fmla="*/ 1663 w 1663"/>
                <a:gd name="T5" fmla="*/ 656 h 837"/>
                <a:gd name="T6" fmla="*/ 1663 w 1663"/>
                <a:gd name="T7" fmla="*/ 656 h 837"/>
                <a:gd name="T8" fmla="*/ 1663 w 1663"/>
                <a:gd name="T9" fmla="*/ 656 h 837"/>
                <a:gd name="T10" fmla="*/ 1663 w 1663"/>
                <a:gd name="T11" fmla="*/ 181 h 837"/>
                <a:gd name="T12" fmla="*/ 1481 w 1663"/>
                <a:gd name="T13" fmla="*/ 0 h 837"/>
                <a:gd name="T14" fmla="*/ 181 w 1663"/>
                <a:gd name="T15" fmla="*/ 0 h 837"/>
                <a:gd name="T16" fmla="*/ 0 w 1663"/>
                <a:gd name="T17" fmla="*/ 181 h 837"/>
                <a:gd name="T18" fmla="*/ 0 w 1663"/>
                <a:gd name="T19" fmla="*/ 181 h 837"/>
                <a:gd name="T20" fmla="*/ 0 w 1663"/>
                <a:gd name="T21" fmla="*/ 656 h 837"/>
                <a:gd name="T22" fmla="*/ 181 w 1663"/>
                <a:gd name="T23" fmla="*/ 83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3" h="837">
                  <a:moveTo>
                    <a:pt x="181" y="837"/>
                  </a:moveTo>
                  <a:lnTo>
                    <a:pt x="1481" y="837"/>
                  </a:lnTo>
                  <a:cubicBezTo>
                    <a:pt x="1581" y="837"/>
                    <a:pt x="1663" y="756"/>
                    <a:pt x="1663" y="656"/>
                  </a:cubicBezTo>
                  <a:cubicBezTo>
                    <a:pt x="1663" y="656"/>
                    <a:pt x="1663" y="656"/>
                    <a:pt x="1663" y="656"/>
                  </a:cubicBezTo>
                  <a:lnTo>
                    <a:pt x="1663" y="656"/>
                  </a:lnTo>
                  <a:lnTo>
                    <a:pt x="1663" y="181"/>
                  </a:lnTo>
                  <a:cubicBezTo>
                    <a:pt x="1663" y="81"/>
                    <a:pt x="1581" y="0"/>
                    <a:pt x="1481" y="0"/>
                  </a:cubicBezTo>
                  <a:lnTo>
                    <a:pt x="181" y="0"/>
                  </a:lnTo>
                  <a:cubicBezTo>
                    <a:pt x="81" y="0"/>
                    <a:pt x="0" y="81"/>
                    <a:pt x="0" y="181"/>
                  </a:cubicBezTo>
                  <a:lnTo>
                    <a:pt x="0" y="181"/>
                  </a:lnTo>
                  <a:lnTo>
                    <a:pt x="0" y="656"/>
                  </a:lnTo>
                  <a:cubicBezTo>
                    <a:pt x="0" y="756"/>
                    <a:pt x="81" y="837"/>
                    <a:pt x="181" y="837"/>
                  </a:cubicBez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zh-CN" altLang="zh-CN" sz="1600" dirty="0">
                  <a:solidFill>
                    <a:srgbClr val="000000"/>
                  </a:solidFill>
                  <a:latin typeface="+mn-lt"/>
                  <a:ea typeface="宋体" pitchFamily="2" charset="-122"/>
                  <a:cs typeface="宋体" pitchFamily="2" charset="-122"/>
                </a:rPr>
                <a:t>Service</a:t>
              </a: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宋体" pitchFamily="2" charset="-122"/>
                  <a:cs typeface="宋体" pitchFamily="2" charset="-122"/>
                </a:rPr>
                <a:t>       </a:t>
              </a:r>
              <a:r>
                <a:rPr lang="zh-CN" altLang="en-US" sz="1600" dirty="0" smtClean="0">
                  <a:latin typeface="+mn-lt"/>
                </a:rPr>
                <a:t>被停止</a:t>
              </a:r>
              <a:endParaRPr lang="zh-CN" altLang="zh-CN" sz="1600" dirty="0"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534682" y="2878930"/>
              <a:ext cx="1114399" cy="708025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lvl="0"/>
              <a:r>
                <a:rPr lang="zh-CN" altLang="zh-CN" sz="1600" dirty="0" smtClean="0">
                  <a:solidFill>
                    <a:srgbClr val="FF0000"/>
                  </a:solidFill>
                  <a:latin typeface="+mn-lt"/>
                  <a:ea typeface="宋体" pitchFamily="2" charset="-122"/>
                  <a:cs typeface="宋体" pitchFamily="2" charset="-122"/>
                </a:rPr>
                <a:t>onDestroy</a:t>
              </a:r>
              <a:endParaRPr lang="zh-CN" altLang="zh-CN" sz="1600" dirty="0">
                <a:solidFill>
                  <a:srgbClr val="FF0000"/>
                </a:solidFill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7793081" y="2668586"/>
              <a:ext cx="914399" cy="1128713"/>
            </a:xfrm>
            <a:custGeom>
              <a:avLst/>
              <a:gdLst>
                <a:gd name="T0" fmla="*/ 1270 w 1512"/>
                <a:gd name="T1" fmla="*/ 1330 h 1330"/>
                <a:gd name="T2" fmla="*/ 1512 w 1512"/>
                <a:gd name="T3" fmla="*/ 1088 h 1330"/>
                <a:gd name="T4" fmla="*/ 1512 w 1512"/>
                <a:gd name="T5" fmla="*/ 1088 h 1330"/>
                <a:gd name="T6" fmla="*/ 1512 w 1512"/>
                <a:gd name="T7" fmla="*/ 241 h 1330"/>
                <a:gd name="T8" fmla="*/ 1270 w 1512"/>
                <a:gd name="T9" fmla="*/ 0 h 1330"/>
                <a:gd name="T10" fmla="*/ 1270 w 1512"/>
                <a:gd name="T11" fmla="*/ 0 h 1330"/>
                <a:gd name="T12" fmla="*/ 242 w 1512"/>
                <a:gd name="T13" fmla="*/ 0 h 1330"/>
                <a:gd name="T14" fmla="*/ 0 w 1512"/>
                <a:gd name="T15" fmla="*/ 241 h 1330"/>
                <a:gd name="T16" fmla="*/ 0 w 1512"/>
                <a:gd name="T17" fmla="*/ 241 h 1330"/>
                <a:gd name="T18" fmla="*/ 0 w 1512"/>
                <a:gd name="T19" fmla="*/ 1088 h 1330"/>
                <a:gd name="T20" fmla="*/ 242 w 1512"/>
                <a:gd name="T21" fmla="*/ 1330 h 1330"/>
                <a:gd name="T22" fmla="*/ 1270 w 1512"/>
                <a:gd name="T23" fmla="*/ 133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12" h="1330">
                  <a:moveTo>
                    <a:pt x="1270" y="1330"/>
                  </a:moveTo>
                  <a:cubicBezTo>
                    <a:pt x="1404" y="1330"/>
                    <a:pt x="1512" y="1222"/>
                    <a:pt x="1512" y="1088"/>
                  </a:cubicBezTo>
                  <a:lnTo>
                    <a:pt x="1512" y="1088"/>
                  </a:lnTo>
                  <a:lnTo>
                    <a:pt x="1512" y="241"/>
                  </a:lnTo>
                  <a:cubicBezTo>
                    <a:pt x="1512" y="108"/>
                    <a:pt x="1404" y="0"/>
                    <a:pt x="1270" y="0"/>
                  </a:cubicBezTo>
                  <a:lnTo>
                    <a:pt x="1270" y="0"/>
                  </a:lnTo>
                  <a:lnTo>
                    <a:pt x="242" y="0"/>
                  </a:lnTo>
                  <a:cubicBezTo>
                    <a:pt x="108" y="0"/>
                    <a:pt x="0" y="108"/>
                    <a:pt x="0" y="241"/>
                  </a:cubicBezTo>
                  <a:lnTo>
                    <a:pt x="0" y="241"/>
                  </a:lnTo>
                  <a:lnTo>
                    <a:pt x="0" y="1088"/>
                  </a:lnTo>
                  <a:cubicBezTo>
                    <a:pt x="0" y="1222"/>
                    <a:pt x="108" y="1330"/>
                    <a:pt x="242" y="1330"/>
                  </a:cubicBezTo>
                  <a:lnTo>
                    <a:pt x="1270" y="1330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lvl="0" algn="ctr">
                <a:spcBef>
                  <a:spcPct val="0"/>
                </a:spcBef>
                <a:buClrTx/>
                <a:buSzTx/>
              </a:pPr>
              <a:r>
                <a:rPr lang="zh-CN" altLang="en-US" sz="1600" dirty="0">
                  <a:solidFill>
                    <a:srgbClr val="000000"/>
                  </a:solidFill>
                  <a:latin typeface="+mn-lt"/>
                  <a:ea typeface="宋体" pitchFamily="2" charset="-122"/>
                  <a:cs typeface="宋体" pitchFamily="2" charset="-122"/>
                </a:rPr>
                <a:t>关闭</a:t>
              </a:r>
              <a:endParaRPr lang="en-US" altLang="zh-CN" sz="1600" dirty="0">
                <a:solidFill>
                  <a:srgbClr val="000000"/>
                </a:solidFill>
                <a:latin typeface="+mn-lt"/>
                <a:ea typeface="宋体" pitchFamily="2" charset="-122"/>
                <a:cs typeface="宋体" pitchFamily="2" charset="-122"/>
              </a:endParaRPr>
            </a:p>
            <a:p>
              <a:pPr lvl="0" algn="ctr">
                <a:spcBef>
                  <a:spcPct val="0"/>
                </a:spcBef>
                <a:buClrTx/>
                <a:buSzTx/>
              </a:pPr>
              <a:r>
                <a:rPr lang="zh-CN" altLang="zh-CN" sz="1600" dirty="0" smtClean="0">
                  <a:solidFill>
                    <a:srgbClr val="000000"/>
                  </a:solidFill>
                  <a:latin typeface="+mn-lt"/>
                  <a:ea typeface="宋体" pitchFamily="2" charset="-122"/>
                  <a:cs typeface="宋体" pitchFamily="2" charset="-122"/>
                </a:rPr>
                <a:t>Service</a:t>
              </a:r>
              <a:endParaRPr lang="zh-CN" altLang="zh-CN" sz="1600" dirty="0"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 bwMode="auto">
            <a:xfrm>
              <a:off x="2971993" y="3228975"/>
              <a:ext cx="14400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1794321" y="3232943"/>
              <a:ext cx="14400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6390682" y="3232943"/>
              <a:ext cx="14400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>
              <a:off x="7649081" y="3232943"/>
              <a:ext cx="14400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342900" y="3910591"/>
            <a:ext cx="8458200" cy="238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/>
            <a:r>
              <a:rPr lang="en-US" altLang="zh-CN" sz="2800" dirty="0" err="1" smtClean="0">
                <a:cs typeface="Times New Roman" pitchFamily="18" charset="0"/>
              </a:rPr>
              <a:t>onCreate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在创建</a:t>
            </a:r>
            <a:r>
              <a:rPr lang="en-US" altLang="zh-CN" sz="2800" dirty="0" smtClean="0">
                <a:cs typeface="Times New Roman" pitchFamily="18" charset="0"/>
              </a:rPr>
              <a:t>Service</a:t>
            </a:r>
            <a:r>
              <a:rPr lang="zh-CN" altLang="en-US" sz="2800" dirty="0" smtClean="0">
                <a:cs typeface="Times New Roman" pitchFamily="18" charset="0"/>
              </a:rPr>
              <a:t>时会被调用，用于初始化工作。</a:t>
            </a:r>
          </a:p>
          <a:p>
            <a:pPr lvl="1"/>
            <a:r>
              <a:rPr lang="en-US" altLang="zh-CN" sz="2800" dirty="0" err="1" smtClean="0">
                <a:cs typeface="Times New Roman" pitchFamily="18" charset="0"/>
              </a:rPr>
              <a:t>onStart</a:t>
            </a:r>
            <a:r>
              <a:rPr lang="en-US" altLang="zh-CN" sz="2800" dirty="0" err="1" smtClean="0"/>
              <a:t>Command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启动</a:t>
            </a:r>
            <a:r>
              <a:rPr lang="en-US" altLang="zh-CN" sz="2800" dirty="0" smtClean="0">
                <a:cs typeface="Times New Roman" pitchFamily="18" charset="0"/>
              </a:rPr>
              <a:t>Service</a:t>
            </a:r>
            <a:r>
              <a:rPr lang="zh-CN" altLang="en-US" sz="2800" dirty="0" smtClean="0">
                <a:cs typeface="Times New Roman" pitchFamily="18" charset="0"/>
              </a:rPr>
              <a:t>时会被调用。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en-US" altLang="zh-CN" sz="2800" dirty="0" err="1" smtClean="0">
                <a:cs typeface="Times New Roman" pitchFamily="18" charset="0"/>
              </a:rPr>
              <a:t>onDestroy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在</a:t>
            </a:r>
            <a:r>
              <a:rPr lang="en-US" altLang="zh-CN" sz="2800" dirty="0" smtClean="0">
                <a:cs typeface="Times New Roman" pitchFamily="18" charset="0"/>
              </a:rPr>
              <a:t>Service</a:t>
            </a:r>
            <a:r>
              <a:rPr lang="zh-CN" altLang="en-US" sz="2800" dirty="0" smtClean="0">
                <a:cs typeface="Times New Roman" pitchFamily="18" charset="0"/>
              </a:rPr>
              <a:t>关闭前，会被调用来释放所占用的资源。</a:t>
            </a:r>
            <a:endParaRPr lang="en-US" altLang="zh-CN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EFEF6-B1A6-4881-86F5-31AFF53512BC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733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66564" name="内容占位符 2"/>
          <p:cNvSpPr>
            <a:spLocks noGrp="1"/>
          </p:cNvSpPr>
          <p:nvPr>
            <p:ph idx="4294967295"/>
          </p:nvPr>
        </p:nvSpPr>
        <p:spPr>
          <a:xfrm>
            <a:off x="457200" y="990601"/>
            <a:ext cx="8229600" cy="2133600"/>
          </a:xfrm>
        </p:spPr>
        <p:txBody>
          <a:bodyPr/>
          <a:lstStyle/>
          <a:p>
            <a:r>
              <a:rPr lang="en-US" altLang="zh-CN" sz="3200" dirty="0" smtClean="0"/>
              <a:t>7.2.3 </a:t>
            </a:r>
            <a:r>
              <a:rPr lang="zh-CN" altLang="en-US" sz="3200" dirty="0" smtClean="0"/>
              <a:t>服务绑定</a:t>
            </a:r>
            <a:endParaRPr lang="en-US" altLang="zh-CN" sz="3200" dirty="0" smtClean="0"/>
          </a:p>
          <a:p>
            <a:pPr lvl="1" eaLnBrk="1"/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1</a:t>
            </a:r>
            <a:r>
              <a:rPr lang="zh-CN" altLang="en-US" sz="2800" dirty="0">
                <a:solidFill>
                  <a:srgbClr val="000000"/>
                </a:solidFill>
              </a:rPr>
              <a:t>、在</a:t>
            </a:r>
            <a:r>
              <a:rPr lang="en-US" altLang="zh-CN" sz="2800" dirty="0" smtClean="0">
                <a:solidFill>
                  <a:srgbClr val="000000"/>
                </a:solidFill>
              </a:rPr>
              <a:t>7.2.2</a:t>
            </a:r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r>
              <a:rPr lang="zh-CN" altLang="en-US" sz="2800" dirty="0">
                <a:solidFill>
                  <a:srgbClr val="000000"/>
                </a:solidFill>
              </a:rPr>
              <a:t>的基础上，</a:t>
            </a:r>
            <a:r>
              <a:rPr lang="zh-CN" altLang="en-US" sz="2800" dirty="0" smtClean="0">
                <a:solidFill>
                  <a:srgbClr val="000000"/>
                </a:solidFill>
              </a:rPr>
              <a:t>尝试通过绑定方式</a:t>
            </a:r>
            <a:r>
              <a:rPr lang="zh-CN" altLang="en-US" sz="2800" dirty="0">
                <a:solidFill>
                  <a:srgbClr val="000000"/>
                </a:solidFill>
              </a:rPr>
              <a:t>使用本地服务来计算</a:t>
            </a:r>
            <a:r>
              <a:rPr lang="en-US" altLang="zh-CN" sz="2800" dirty="0">
                <a:solidFill>
                  <a:srgbClr val="000000"/>
                </a:solidFill>
              </a:rPr>
              <a:t>BMI</a:t>
            </a:r>
            <a:r>
              <a:rPr lang="zh-CN" altLang="zh-CN" sz="2800" dirty="0" smtClean="0">
                <a:solidFill>
                  <a:srgbClr val="000000"/>
                </a:solidFill>
              </a:rPr>
              <a:t>指数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8201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904B6B-45B2-4A15-A281-D347B411A03B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4290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  <a:r>
              <a:rPr lang="en-US" altLang="zh-CN" dirty="0" smtClean="0">
                <a:latin typeface="+mj-ea"/>
              </a:rPr>
              <a:t/>
            </a:r>
            <a:br>
              <a:rPr lang="en-US" altLang="zh-CN" dirty="0" smtClean="0">
                <a:latin typeface="+mj-ea"/>
              </a:rPr>
            </a:br>
            <a:endParaRPr lang="zh-CN" altLang="en-US" dirty="0">
              <a:latin typeface="+mj-ea"/>
            </a:endParaRPr>
          </a:p>
        </p:txBody>
      </p:sp>
      <p:sp>
        <p:nvSpPr>
          <p:cNvPr id="78852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sz="3200" dirty="0" smtClean="0"/>
              <a:t>7.3.1 </a:t>
            </a:r>
            <a:r>
              <a:rPr lang="zh-CN" altLang="en-US" sz="3200" dirty="0" smtClean="0"/>
              <a:t>进程间通信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一般来说，进程之间彼此是隔离的</a:t>
            </a:r>
            <a:r>
              <a:rPr lang="zh-CN" altLang="en-US" sz="2800" dirty="0"/>
              <a:t>，不能直接相互访问，进程</a:t>
            </a:r>
            <a:r>
              <a:rPr lang="zh-CN" altLang="en-US" sz="2800" dirty="0" smtClean="0"/>
              <a:t>之间传递数据和对象，需要通过操作系统支持的进程间通信（</a:t>
            </a:r>
            <a:r>
              <a:rPr lang="en-US" altLang="zh-CN" sz="2800" dirty="0" smtClean="0"/>
              <a:t>Inter-Process Communication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IPC</a:t>
            </a:r>
            <a:r>
              <a:rPr lang="zh-CN" altLang="en-US" sz="2800" dirty="0" smtClean="0"/>
              <a:t>）机制来实现。</a:t>
            </a:r>
            <a:endParaRPr lang="en-US" altLang="zh-CN" sz="2800" dirty="0" smtClean="0"/>
          </a:p>
          <a:p>
            <a:pPr lvl="1">
              <a:buClr>
                <a:srgbClr val="3B812F"/>
              </a:buClr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Unix/Linux</a:t>
            </a:r>
            <a:r>
              <a:rPr lang="zh-CN" altLang="en-US" sz="2800" dirty="0" smtClean="0"/>
              <a:t>系统中，传统的</a:t>
            </a:r>
            <a:r>
              <a:rPr lang="en-US" altLang="zh-CN" sz="2800" dirty="0" smtClean="0"/>
              <a:t>IPC</a:t>
            </a:r>
            <a:r>
              <a:rPr lang="zh-CN" altLang="en-US" sz="2800" dirty="0" smtClean="0"/>
              <a:t>机制包括共享内存、管道、消息队列和</a:t>
            </a:r>
            <a:r>
              <a:rPr lang="en-US" altLang="zh-CN" sz="2800" dirty="0" smtClean="0"/>
              <a:t>socket</a:t>
            </a:r>
            <a:r>
              <a:rPr lang="zh-CN" altLang="en-US" sz="2800" dirty="0" smtClean="0"/>
              <a:t>等等，</a:t>
            </a:r>
            <a:r>
              <a:rPr lang="zh-CN" altLang="en-US" sz="2800" dirty="0">
                <a:solidFill>
                  <a:srgbClr val="000000"/>
                </a:solidFill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</a:rPr>
              <a:t>Android</a:t>
            </a:r>
            <a:r>
              <a:rPr lang="zh-CN" altLang="en-US" sz="2800" dirty="0">
                <a:solidFill>
                  <a:srgbClr val="000000"/>
                </a:solidFill>
              </a:rPr>
              <a:t>系统中，没有使用传统的</a:t>
            </a:r>
            <a:r>
              <a:rPr lang="en-US" altLang="zh-CN" sz="2800" dirty="0">
                <a:solidFill>
                  <a:srgbClr val="000000"/>
                </a:solidFill>
              </a:rPr>
              <a:t>IPC</a:t>
            </a:r>
            <a:r>
              <a:rPr lang="zh-CN" altLang="en-US" sz="2800" dirty="0">
                <a:solidFill>
                  <a:srgbClr val="000000"/>
                </a:solidFill>
              </a:rPr>
              <a:t>机制，而是采用</a:t>
            </a:r>
            <a:r>
              <a:rPr lang="en-US" altLang="zh-CN" sz="2800" dirty="0">
                <a:solidFill>
                  <a:srgbClr val="FF0000"/>
                </a:solidFill>
              </a:rPr>
              <a:t>Intent</a:t>
            </a:r>
            <a:r>
              <a:rPr lang="zh-CN" altLang="en-US" sz="2800" dirty="0">
                <a:solidFill>
                  <a:srgbClr val="000000"/>
                </a:solidFill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远程服务</a:t>
            </a:r>
            <a:r>
              <a:rPr lang="zh-CN" altLang="en-US" sz="2800" dirty="0">
                <a:solidFill>
                  <a:srgbClr val="000000"/>
                </a:solidFill>
              </a:rPr>
              <a:t>的方式实现</a:t>
            </a:r>
            <a:r>
              <a:rPr lang="en-US" altLang="zh-CN" sz="2800" dirty="0" smtClean="0">
                <a:solidFill>
                  <a:srgbClr val="000000"/>
                </a:solidFill>
              </a:rPr>
              <a:t>IPC</a:t>
            </a:r>
          </a:p>
          <a:p>
            <a:pPr lvl="1">
              <a:buClr>
                <a:srgbClr val="3B812F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所谓远程</a:t>
            </a:r>
            <a:r>
              <a:rPr lang="zh-CN" altLang="en-US" sz="2800" dirty="0">
                <a:solidFill>
                  <a:srgbClr val="000000"/>
                </a:solidFill>
              </a:rPr>
              <a:t>服务</a:t>
            </a:r>
            <a:r>
              <a:rPr lang="zh-CN" altLang="en-US" sz="2800" dirty="0" smtClean="0">
                <a:solidFill>
                  <a:srgbClr val="000000"/>
                </a:solidFill>
              </a:rPr>
              <a:t>，即是服务</a:t>
            </a:r>
            <a:r>
              <a:rPr lang="zh-CN" altLang="en-US" sz="2800" dirty="0">
                <a:solidFill>
                  <a:srgbClr val="000000"/>
                </a:solidFill>
              </a:rPr>
              <a:t>方和调用方在不同</a:t>
            </a:r>
            <a:r>
              <a:rPr lang="zh-CN" altLang="en-US" sz="2800" dirty="0" smtClean="0">
                <a:solidFill>
                  <a:srgbClr val="000000"/>
                </a:solidFill>
              </a:rPr>
              <a:t>的进程</a:t>
            </a:r>
            <a:r>
              <a:rPr lang="zh-CN" altLang="en-US" sz="2800" dirty="0">
                <a:solidFill>
                  <a:srgbClr val="000000"/>
                </a:solidFill>
              </a:rPr>
              <a:t>中</a:t>
            </a:r>
            <a:r>
              <a:rPr lang="zh-CN" altLang="en-US" sz="2800" dirty="0" smtClean="0">
                <a:solidFill>
                  <a:srgbClr val="000000"/>
                </a:solidFill>
              </a:rPr>
              <a:t>，使用服务需要</a:t>
            </a:r>
            <a:r>
              <a:rPr lang="zh-CN" altLang="en-US" sz="2800" dirty="0">
                <a:solidFill>
                  <a:srgbClr val="000000"/>
                </a:solidFill>
              </a:rPr>
              <a:t>跨越进程才能实现</a:t>
            </a:r>
          </a:p>
          <a:p>
            <a:pPr lvl="1"/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BD695E-8563-4302-93F4-DE521DC62965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4290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  <a:r>
              <a:rPr lang="en-US" altLang="zh-CN" dirty="0" smtClean="0">
                <a:latin typeface="+mj-ea"/>
              </a:rPr>
              <a:t/>
            </a:r>
            <a:br>
              <a:rPr lang="en-US" altLang="zh-CN" dirty="0" smtClean="0">
                <a:latin typeface="+mj-ea"/>
              </a:rPr>
            </a:br>
            <a:endParaRPr lang="zh-CN" altLang="en-US" dirty="0">
              <a:latin typeface="+mj-ea"/>
            </a:endParaRPr>
          </a:p>
        </p:txBody>
      </p:sp>
      <p:sp>
        <p:nvSpPr>
          <p:cNvPr id="79876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4038600"/>
          </a:xfrm>
        </p:spPr>
        <p:txBody>
          <a:bodyPr/>
          <a:lstStyle/>
          <a:p>
            <a:r>
              <a:rPr lang="en-US" altLang="zh-CN" sz="3200" dirty="0" smtClean="0"/>
              <a:t>7.3.1 </a:t>
            </a:r>
            <a:r>
              <a:rPr lang="zh-CN" altLang="en-US" sz="3200" dirty="0" smtClean="0"/>
              <a:t>进程间通信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在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系统中使用远程服务，一般按照以下三个步骤实现</a:t>
            </a:r>
          </a:p>
          <a:p>
            <a:pPr lvl="2"/>
            <a:r>
              <a:rPr lang="zh-CN" altLang="en-US" sz="2800" dirty="0" smtClean="0"/>
              <a:t>使用</a:t>
            </a:r>
            <a:r>
              <a:rPr lang="en-US" altLang="zh-CN" sz="2800" dirty="0" smtClean="0"/>
              <a:t>AIDL</a:t>
            </a:r>
            <a:r>
              <a:rPr lang="zh-CN" altLang="en-US" sz="2800" dirty="0" smtClean="0"/>
              <a:t>语言定义远程服务的接口</a:t>
            </a:r>
          </a:p>
          <a:p>
            <a:pPr lvl="2"/>
            <a:r>
              <a:rPr lang="zh-CN" altLang="en-US" sz="2800" dirty="0" smtClean="0"/>
              <a:t>根据</a:t>
            </a:r>
            <a:r>
              <a:rPr lang="en-US" altLang="zh-CN" sz="2800" dirty="0" smtClean="0"/>
              <a:t>AIDL</a:t>
            </a:r>
            <a:r>
              <a:rPr lang="zh-CN" altLang="en-US" sz="2800" dirty="0" smtClean="0"/>
              <a:t>语言定义的接口，在具体的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类中实现接口中定义的方法和属性 </a:t>
            </a:r>
          </a:p>
          <a:p>
            <a:pPr lvl="2"/>
            <a:r>
              <a:rPr lang="zh-CN" altLang="en-US" sz="2800" dirty="0" smtClean="0"/>
              <a:t>在需要调用远程服务的组件中，通过相同的</a:t>
            </a:r>
            <a:r>
              <a:rPr lang="en-US" altLang="zh-CN" sz="2800" dirty="0" smtClean="0"/>
              <a:t>AIDL</a:t>
            </a:r>
            <a:r>
              <a:rPr lang="zh-CN" altLang="en-US" sz="2800" dirty="0" smtClean="0"/>
              <a:t>接口文件，调用远程服务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865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8F571-C0CC-41F5-871C-7962CC6495CC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5814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  <a:endParaRPr lang="zh-CN" altLang="en-US" dirty="0">
              <a:latin typeface="+mj-ea"/>
            </a:endParaRPr>
          </a:p>
        </p:txBody>
      </p:sp>
      <p:sp>
        <p:nvSpPr>
          <p:cNvPr id="80900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sz="3200" dirty="0" smtClean="0"/>
              <a:t>7.3.2 </a:t>
            </a:r>
            <a:r>
              <a:rPr lang="zh-CN" altLang="en-US" sz="3200" dirty="0" smtClean="0"/>
              <a:t>服务</a:t>
            </a:r>
            <a:r>
              <a:rPr lang="zh-CN" altLang="en-US" sz="3200" dirty="0"/>
              <a:t>创建与调用</a:t>
            </a:r>
            <a:endParaRPr lang="zh-CN" altLang="en-US" sz="3200" dirty="0" smtClean="0"/>
          </a:p>
          <a:p>
            <a:pPr lvl="1"/>
            <a:r>
              <a:rPr lang="zh-CN" altLang="en-US" sz="2800" dirty="0"/>
              <a:t>在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系统中，进程间不能</a:t>
            </a:r>
            <a:r>
              <a:rPr lang="zh-CN" altLang="en-US" sz="2800" dirty="0"/>
              <a:t>直接相互</a:t>
            </a:r>
            <a:r>
              <a:rPr lang="zh-CN" altLang="en-US" sz="2800" dirty="0" smtClean="0"/>
              <a:t>访问，为了能够在不同进程间</a:t>
            </a:r>
            <a:r>
              <a:rPr lang="zh-CN" altLang="en-US" sz="2800" dirty="0"/>
              <a:t>传递数据，</a:t>
            </a:r>
            <a:r>
              <a:rPr lang="zh-CN" altLang="en-US" sz="2800" dirty="0" smtClean="0"/>
              <a:t>数据必须转换成能够穿越进程边界的系统级原语，同时，在数据完成进程边界穿越后，还需要转换回原有的格式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AIDL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Android Interface Definition Language</a:t>
            </a:r>
            <a:r>
              <a:rPr lang="zh-CN" altLang="en-US" sz="2800" dirty="0" smtClean="0"/>
              <a:t>）是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系统自定义的接口描述语言，可以简化进程间数据格式转换和数据交换的代码，通过定义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内部的公共方法，允许在不同进程间的调用者和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之间相互传递数据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E0FB72-ABE8-465F-865F-EB3CBFE9784F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886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  <a:endParaRPr lang="zh-CN" altLang="en-US" dirty="0">
              <a:latin typeface="+mj-ea"/>
            </a:endParaRPr>
          </a:p>
        </p:txBody>
      </p:sp>
      <p:sp>
        <p:nvSpPr>
          <p:cNvPr id="81924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458200" cy="4953000"/>
          </a:xfrm>
        </p:spPr>
        <p:txBody>
          <a:bodyPr/>
          <a:lstStyle/>
          <a:p>
            <a:pPr lvl="0">
              <a:buClr>
                <a:srgbClr val="CC9900"/>
              </a:buClr>
            </a:pPr>
            <a:r>
              <a:rPr lang="en-US" altLang="zh-CN" sz="3200" dirty="0" smtClean="0"/>
              <a:t>7.3.2 </a:t>
            </a:r>
            <a:r>
              <a:rPr lang="zh-CN" altLang="en-US" sz="3200" dirty="0" smtClean="0"/>
              <a:t>服务</a:t>
            </a:r>
            <a:r>
              <a:rPr lang="zh-CN" altLang="en-US" sz="3200" dirty="0"/>
              <a:t>创建与调用</a:t>
            </a:r>
            <a:endParaRPr lang="zh-CN" altLang="en-US" sz="3200" dirty="0" smtClean="0"/>
          </a:p>
          <a:p>
            <a:pPr lvl="1"/>
            <a:r>
              <a:rPr lang="en-US" altLang="zh-CN" sz="2800" dirty="0" smtClean="0"/>
              <a:t>AIDL</a:t>
            </a:r>
            <a:r>
              <a:rPr lang="zh-CN" altLang="en-US" sz="2800" dirty="0" smtClean="0"/>
              <a:t>的语法与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的接口定义非常相似，唯一不同之处在于，</a:t>
            </a:r>
            <a:r>
              <a:rPr lang="en-US" altLang="zh-CN" sz="2800" dirty="0" smtClean="0"/>
              <a:t>AIDL</a:t>
            </a:r>
            <a:r>
              <a:rPr lang="zh-CN" altLang="en-US" sz="2800" dirty="0" smtClean="0"/>
              <a:t>允许定义函数参数的传递方向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AIDL</a:t>
            </a:r>
            <a:r>
              <a:rPr lang="zh-CN" altLang="en-US" sz="2800" dirty="0" smtClean="0"/>
              <a:t>支持三种方向：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out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inout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标识为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的参数将从调用者传递到远程服务中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标识为</a:t>
            </a:r>
            <a:r>
              <a:rPr lang="en-US" altLang="zh-CN" sz="2800" dirty="0" smtClean="0"/>
              <a:t>out</a:t>
            </a:r>
            <a:r>
              <a:rPr lang="zh-CN" altLang="en-US" sz="2800" dirty="0" smtClean="0"/>
              <a:t>的参数将从远程服务传递到调用者中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标识为</a:t>
            </a:r>
            <a:r>
              <a:rPr lang="en-US" altLang="zh-CN" sz="2800" dirty="0" err="1" smtClean="0"/>
              <a:t>inout</a:t>
            </a:r>
            <a:r>
              <a:rPr lang="zh-CN" altLang="en-US" sz="2800" dirty="0" smtClean="0"/>
              <a:t>的参数将先从调用者传递到远程服务中，再从远程服务返回给调用者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默认所有函数的传递方向为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，出于性能方面的考虑，不要在参数中标识不需要的传递方向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0C680-C33B-4CCB-A203-33CF1ADB287E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0386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  <a:endParaRPr lang="zh-CN" altLang="en-US" dirty="0">
              <a:latin typeface="+mj-ea"/>
            </a:endParaRPr>
          </a:p>
        </p:txBody>
      </p:sp>
      <p:sp>
        <p:nvSpPr>
          <p:cNvPr id="82948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sz="3200" dirty="0" smtClean="0"/>
              <a:t>7.3.2 </a:t>
            </a:r>
            <a:r>
              <a:rPr lang="zh-CN" altLang="en-US" sz="3200" dirty="0" smtClean="0"/>
              <a:t>服务创建与调用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远程服务的创建和调用一般分为以下几个过程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使用</a:t>
            </a:r>
            <a:r>
              <a:rPr lang="en-US" altLang="zh-CN" sz="2800" dirty="0" smtClean="0"/>
              <a:t>AIDL</a:t>
            </a:r>
            <a:r>
              <a:rPr lang="zh-CN" altLang="en-US" sz="2800" dirty="0" smtClean="0"/>
              <a:t>语言定义远程服务的接口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通过继承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类实现远程服务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绑定和使用远程服务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179D0-DF2A-42C5-B4B1-7AD155B2E74F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429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  <a:endParaRPr lang="zh-CN" altLang="en-US" dirty="0">
              <a:latin typeface="+mj-ea"/>
            </a:endParaRPr>
          </a:p>
        </p:txBody>
      </p:sp>
      <p:sp>
        <p:nvSpPr>
          <p:cNvPr id="109572" name="内容占位符 2"/>
          <p:cNvSpPr>
            <a:spLocks noGrp="1"/>
          </p:cNvSpPr>
          <p:nvPr>
            <p:ph type="body" sz="half" idx="4294967295"/>
          </p:nvPr>
        </p:nvSpPr>
        <p:spPr>
          <a:xfrm>
            <a:off x="457200" y="990600"/>
            <a:ext cx="8305800" cy="1219200"/>
          </a:xfrm>
        </p:spPr>
        <p:txBody>
          <a:bodyPr/>
          <a:lstStyle/>
          <a:p>
            <a:r>
              <a:rPr lang="en-US" altLang="zh-CN" sz="3200" dirty="0" smtClean="0"/>
              <a:t>7.3.2 </a:t>
            </a:r>
            <a:r>
              <a:rPr lang="zh-CN" altLang="en-US" sz="3200" dirty="0" smtClean="0"/>
              <a:t>服务创建与调用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绑定和使用远程服务</a:t>
            </a:r>
            <a:endParaRPr lang="en-US" altLang="zh-CN" sz="32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599"/>
            <a:ext cx="5562600" cy="429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923E3-BA79-4A1C-9C88-6349E9945466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581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  <a:endParaRPr lang="zh-CN" altLang="en-US" dirty="0">
              <a:latin typeface="+mj-ea"/>
            </a:endParaRPr>
          </a:p>
        </p:txBody>
      </p:sp>
      <p:sp>
        <p:nvSpPr>
          <p:cNvPr id="83972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2590800"/>
          </a:xfrm>
        </p:spPr>
        <p:txBody>
          <a:bodyPr/>
          <a:lstStyle/>
          <a:p>
            <a:pPr lvl="0">
              <a:buClr>
                <a:srgbClr val="CC9900"/>
              </a:buClr>
            </a:pPr>
            <a:r>
              <a:rPr lang="en-US" altLang="zh-CN" sz="3200" dirty="0" smtClean="0"/>
              <a:t>7.3.2 </a:t>
            </a:r>
            <a:r>
              <a:rPr lang="zh-CN" altLang="en-US" sz="3200" dirty="0" smtClean="0"/>
              <a:t>服务</a:t>
            </a:r>
            <a:r>
              <a:rPr lang="zh-CN" altLang="en-US" sz="3200" dirty="0"/>
              <a:t>创建与调用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lvl="1"/>
            <a:r>
              <a:rPr lang="zh-CN" altLang="en-US" sz="2800" dirty="0" smtClean="0"/>
              <a:t>使用</a:t>
            </a:r>
            <a:r>
              <a:rPr lang="en-US" altLang="zh-CN" sz="2800" dirty="0" smtClean="0"/>
              <a:t>AIDL</a:t>
            </a:r>
            <a:r>
              <a:rPr lang="zh-CN" altLang="en-US" sz="2800" dirty="0" smtClean="0"/>
              <a:t>语言定义远程服务的接口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服务接口文件的扩展名为</a:t>
            </a:r>
            <a:r>
              <a:rPr lang="en-US" altLang="zh-CN" sz="2800" dirty="0" smtClean="0"/>
              <a:t>.</a:t>
            </a:r>
            <a:r>
              <a:rPr lang="en-US" altLang="zh-CN" sz="2800" dirty="0" err="1" smtClean="0"/>
              <a:t>aidl</a:t>
            </a:r>
            <a:r>
              <a:rPr lang="zh-CN" altLang="en-US" sz="2800" dirty="0" smtClean="0"/>
              <a:t>，使用的包名称与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项目所使用的相同</a:t>
            </a:r>
          </a:p>
          <a:p>
            <a:pPr lvl="2"/>
            <a:r>
              <a:rPr lang="zh-CN" altLang="en-US" sz="2800" dirty="0" smtClean="0"/>
              <a:t>在</a:t>
            </a:r>
            <a:r>
              <a:rPr lang="en-US" altLang="zh-CN" sz="2800" dirty="0" err="1" smtClean="0"/>
              <a:t>src</a:t>
            </a:r>
            <a:r>
              <a:rPr lang="zh-CN" altLang="en-US" sz="2800" dirty="0" smtClean="0"/>
              <a:t>目录下建立</a:t>
            </a:r>
            <a:r>
              <a:rPr lang="en-US" altLang="zh-CN" sz="2800" dirty="0" err="1" smtClean="0"/>
              <a:t>IMyService.aidl</a:t>
            </a:r>
            <a:r>
              <a:rPr lang="zh-CN" altLang="en-US" sz="2800" dirty="0" smtClean="0"/>
              <a:t>文件</a:t>
            </a:r>
            <a:endParaRPr lang="en-US" altLang="zh-CN" sz="2800" dirty="0" smtClean="0"/>
          </a:p>
        </p:txBody>
      </p:sp>
      <p:graphicFrame>
        <p:nvGraphicFramePr>
          <p:cNvPr id="2396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6642"/>
              </p:ext>
            </p:extLst>
          </p:nvPr>
        </p:nvGraphicFramePr>
        <p:xfrm>
          <a:off x="609600" y="3675888"/>
          <a:ext cx="8077200" cy="1962912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16827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package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edu.cczu.RemoteService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    interface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IMyService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{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        long Add(long a, long b);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    }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5DA586-529A-4D30-A232-9E649D891707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657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  <a:endParaRPr lang="zh-CN" altLang="en-US" dirty="0">
              <a:latin typeface="+mj-ea"/>
            </a:endParaRPr>
          </a:p>
        </p:txBody>
      </p:sp>
      <p:sp>
        <p:nvSpPr>
          <p:cNvPr id="86020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7924800" cy="4800600"/>
          </a:xfrm>
        </p:spPr>
        <p:txBody>
          <a:bodyPr/>
          <a:lstStyle/>
          <a:p>
            <a:pPr lvl="0">
              <a:buClr>
                <a:srgbClr val="CC9900"/>
              </a:buClr>
            </a:pPr>
            <a:r>
              <a:rPr lang="en-US" altLang="zh-CN" sz="3200" dirty="0" smtClean="0"/>
              <a:t>7.3.2 </a:t>
            </a:r>
            <a:r>
              <a:rPr lang="zh-CN" altLang="en-US" sz="3200" dirty="0" smtClean="0"/>
              <a:t>服务</a:t>
            </a:r>
            <a:r>
              <a:rPr lang="zh-CN" altLang="en-US" sz="3200" dirty="0"/>
              <a:t>创建与</a:t>
            </a:r>
            <a:r>
              <a:rPr lang="zh-CN" altLang="en-US" sz="3200" dirty="0" smtClean="0"/>
              <a:t>调用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使用</a:t>
            </a:r>
            <a:r>
              <a:rPr lang="en-US" altLang="zh-CN" sz="2800" dirty="0" smtClean="0"/>
              <a:t>AIDL</a:t>
            </a:r>
            <a:r>
              <a:rPr lang="zh-CN" altLang="en-US" sz="2800" dirty="0" smtClean="0"/>
              <a:t>语言定义远程服务的接口</a:t>
            </a:r>
            <a:endParaRPr lang="en-US" altLang="zh-CN" sz="2800" dirty="0" smtClean="0"/>
          </a:p>
          <a:p>
            <a:pPr lvl="2"/>
            <a:r>
              <a:rPr lang="en-US" altLang="zh-CN" sz="2800" dirty="0" err="1"/>
              <a:t>IMyService</a:t>
            </a:r>
            <a:r>
              <a:rPr lang="zh-CN" altLang="en-US" sz="2800" dirty="0"/>
              <a:t>继承了</a:t>
            </a:r>
            <a:r>
              <a:rPr lang="en-US" altLang="zh-CN" sz="2800" dirty="0" err="1"/>
              <a:t>android.os.IInterface</a:t>
            </a:r>
            <a:r>
              <a:rPr lang="zh-CN" altLang="en-US" sz="2800" dirty="0"/>
              <a:t>，这是所有使用</a:t>
            </a:r>
            <a:r>
              <a:rPr lang="en-US" altLang="zh-CN" sz="2800" dirty="0"/>
              <a:t>AIDL</a:t>
            </a:r>
            <a:r>
              <a:rPr lang="zh-CN" altLang="en-US" sz="2800" dirty="0"/>
              <a:t>建立的接口都必须</a:t>
            </a:r>
            <a:r>
              <a:rPr lang="zh-CN" altLang="en-US" sz="2800" dirty="0" smtClean="0"/>
              <a:t>继承的基</a:t>
            </a:r>
            <a:r>
              <a:rPr lang="zh-CN" altLang="en-US" sz="2800" dirty="0"/>
              <a:t>类接口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生成了一个内部静态抽象类</a:t>
            </a:r>
            <a:r>
              <a:rPr lang="en-US" altLang="zh-CN" sz="2800" dirty="0" smtClean="0"/>
              <a:t>Stub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Stub</a:t>
            </a:r>
            <a:r>
              <a:rPr lang="zh-CN" altLang="en-US" sz="2800" dirty="0" smtClean="0"/>
              <a:t>继承了</a:t>
            </a:r>
            <a:r>
              <a:rPr lang="en-US" altLang="zh-CN" sz="2800" dirty="0" smtClean="0"/>
              <a:t>Binder</a:t>
            </a:r>
            <a:r>
              <a:rPr lang="zh-CN" altLang="en-US" sz="2800" dirty="0" smtClean="0"/>
              <a:t>类，并实现</a:t>
            </a:r>
            <a:r>
              <a:rPr lang="en-US" altLang="zh-CN" sz="2800" dirty="0" err="1" smtClean="0"/>
              <a:t>IMyService</a:t>
            </a:r>
            <a:r>
              <a:rPr lang="zh-CN" altLang="en-US" sz="2800" dirty="0" smtClean="0"/>
              <a:t>接口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在</a:t>
            </a:r>
            <a:r>
              <a:rPr lang="en-US" altLang="zh-CN" sz="2800" dirty="0" smtClean="0"/>
              <a:t>Stub</a:t>
            </a:r>
            <a:r>
              <a:rPr lang="zh-CN" altLang="en-US" sz="2800" dirty="0" smtClean="0"/>
              <a:t>类中，还包含一个重要的静态类</a:t>
            </a:r>
            <a:r>
              <a:rPr lang="en-US" altLang="zh-CN" sz="2800" dirty="0" smtClean="0"/>
              <a:t>Proxy</a:t>
            </a:r>
            <a:r>
              <a:rPr lang="zh-CN" altLang="en-US" sz="2800" dirty="0" smtClean="0"/>
              <a:t>。可以认为</a:t>
            </a:r>
            <a:r>
              <a:rPr lang="en-US" altLang="zh-CN" sz="2800" dirty="0" smtClean="0"/>
              <a:t>Stub</a:t>
            </a:r>
            <a:r>
              <a:rPr lang="zh-CN" altLang="en-US" sz="2800" dirty="0" smtClean="0"/>
              <a:t>类用来实现本地服务调用，</a:t>
            </a:r>
            <a:r>
              <a:rPr lang="en-US" altLang="zh-CN" sz="2800" dirty="0" smtClean="0"/>
              <a:t>Proxy</a:t>
            </a:r>
            <a:r>
              <a:rPr lang="zh-CN" altLang="en-US" sz="2800" dirty="0" smtClean="0"/>
              <a:t>类用来实现远程服务调用。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493466-2A75-4000-AAF4-31D8CAAA0367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4290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  <a:endParaRPr lang="zh-CN" altLang="en-US" dirty="0">
              <a:latin typeface="+mj-ea"/>
            </a:endParaRPr>
          </a:p>
        </p:txBody>
      </p:sp>
      <p:sp>
        <p:nvSpPr>
          <p:cNvPr id="87044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1600200"/>
          </a:xfrm>
        </p:spPr>
        <p:txBody>
          <a:bodyPr/>
          <a:lstStyle/>
          <a:p>
            <a:r>
              <a:rPr lang="en-US" altLang="zh-CN" sz="3200" dirty="0" smtClean="0"/>
              <a:t>7.3.2</a:t>
            </a:r>
            <a:r>
              <a:rPr lang="zh-CN" altLang="en-US" sz="3200" dirty="0" smtClean="0">
                <a:solidFill>
                  <a:srgbClr val="000000"/>
                </a:solidFill>
              </a:rPr>
              <a:t> </a:t>
            </a:r>
            <a:r>
              <a:rPr lang="zh-CN" altLang="en-US" sz="3200" dirty="0" smtClean="0"/>
              <a:t>服务创建与调用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使用</a:t>
            </a:r>
            <a:r>
              <a:rPr lang="en-US" altLang="zh-CN" sz="2800" dirty="0" smtClean="0"/>
              <a:t>AIDL</a:t>
            </a:r>
            <a:r>
              <a:rPr lang="zh-CN" altLang="en-US" sz="2800" dirty="0" smtClean="0"/>
              <a:t>语言定义远程服务的接口</a:t>
            </a:r>
            <a:endParaRPr lang="en-US" altLang="zh-CN" sz="2800" dirty="0" smtClean="0"/>
          </a:p>
          <a:p>
            <a:pPr lvl="2"/>
            <a:r>
              <a:rPr lang="en-US" altLang="zh-CN" sz="2800" dirty="0" smtClean="0"/>
              <a:t>Stub</a:t>
            </a:r>
            <a:r>
              <a:rPr lang="zh-CN" altLang="en-US" sz="2800" dirty="0" smtClean="0"/>
              <a:t>类和</a:t>
            </a:r>
            <a:r>
              <a:rPr lang="en-US" altLang="zh-CN" sz="2800" dirty="0" smtClean="0"/>
              <a:t>Proxy</a:t>
            </a:r>
            <a:r>
              <a:rPr lang="zh-CN" altLang="en-US" sz="2800" dirty="0" smtClean="0"/>
              <a:t>类关系图</a:t>
            </a:r>
            <a:endParaRPr lang="en-US" altLang="zh-CN" sz="2800" dirty="0" smtClean="0"/>
          </a:p>
          <a:p>
            <a:pPr lvl="1">
              <a:buFont typeface="Wingdings" pitchFamily="2" charset="2"/>
              <a:buNone/>
            </a:pPr>
            <a:endParaRPr lang="en-US" altLang="zh-CN" sz="2400" dirty="0" smtClean="0"/>
          </a:p>
        </p:txBody>
      </p:sp>
      <p:sp>
        <p:nvSpPr>
          <p:cNvPr id="870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90601" y="2693566"/>
            <a:ext cx="6781799" cy="3707234"/>
            <a:chOff x="914401" y="2693566"/>
            <a:chExt cx="6781799" cy="370723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342024" y="2693566"/>
              <a:ext cx="2000021" cy="446575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36000" rIns="91440" bIns="3600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/>
                <a:t>AIDL</a:t>
              </a:r>
              <a:r>
                <a:rPr lang="zh-CN" altLang="en-US" sz="1400" dirty="0" smtClean="0"/>
                <a:t>文件</a:t>
              </a:r>
              <a:r>
                <a:rPr lang="en-US" altLang="zh-CN" sz="1400" dirty="0" err="1" smtClean="0"/>
                <a:t>IMyService.aidl</a:t>
              </a:r>
              <a:endParaRPr lang="en-US" altLang="zh-CN" sz="1400" dirty="0" smtClean="0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3602460" y="3151492"/>
              <a:ext cx="1467131" cy="658508"/>
            </a:xfrm>
            <a:custGeom>
              <a:avLst/>
              <a:gdLst>
                <a:gd name="T0" fmla="*/ 435 w 870"/>
                <a:gd name="T1" fmla="*/ 435 h 435"/>
                <a:gd name="T2" fmla="*/ 870 w 870"/>
                <a:gd name="T3" fmla="*/ 240 h 435"/>
                <a:gd name="T4" fmla="*/ 583 w 870"/>
                <a:gd name="T5" fmla="*/ 240 h 435"/>
                <a:gd name="T6" fmla="*/ 583 w 870"/>
                <a:gd name="T7" fmla="*/ 0 h 435"/>
                <a:gd name="T8" fmla="*/ 287 w 870"/>
                <a:gd name="T9" fmla="*/ 0 h 435"/>
                <a:gd name="T10" fmla="*/ 287 w 870"/>
                <a:gd name="T11" fmla="*/ 240 h 435"/>
                <a:gd name="T12" fmla="*/ 0 w 870"/>
                <a:gd name="T13" fmla="*/ 240 h 435"/>
                <a:gd name="T14" fmla="*/ 435 w 870"/>
                <a:gd name="T15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0" h="435">
                  <a:moveTo>
                    <a:pt x="435" y="435"/>
                  </a:moveTo>
                  <a:lnTo>
                    <a:pt x="870" y="240"/>
                  </a:lnTo>
                  <a:lnTo>
                    <a:pt x="583" y="240"/>
                  </a:lnTo>
                  <a:lnTo>
                    <a:pt x="583" y="0"/>
                  </a:lnTo>
                  <a:lnTo>
                    <a:pt x="287" y="0"/>
                  </a:lnTo>
                  <a:lnTo>
                    <a:pt x="287" y="240"/>
                  </a:lnTo>
                  <a:lnTo>
                    <a:pt x="0" y="240"/>
                  </a:lnTo>
                  <a:lnTo>
                    <a:pt x="435" y="43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/>
                <a:t>AIDL</a:t>
              </a:r>
            </a:p>
            <a:p>
              <a:pPr algn="ctr"/>
              <a:r>
                <a:rPr lang="zh-CN" altLang="en-US" sz="1400" dirty="0" smtClean="0"/>
                <a:t>工具</a:t>
              </a:r>
              <a:endParaRPr lang="zh-CN" altLang="en-US" sz="1400" dirty="0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3602460" y="3140896"/>
              <a:ext cx="1467131" cy="658508"/>
            </a:xfrm>
            <a:custGeom>
              <a:avLst/>
              <a:gdLst>
                <a:gd name="T0" fmla="*/ 435 w 870"/>
                <a:gd name="T1" fmla="*/ 435 h 435"/>
                <a:gd name="T2" fmla="*/ 870 w 870"/>
                <a:gd name="T3" fmla="*/ 240 h 435"/>
                <a:gd name="T4" fmla="*/ 583 w 870"/>
                <a:gd name="T5" fmla="*/ 240 h 435"/>
                <a:gd name="T6" fmla="*/ 583 w 870"/>
                <a:gd name="T7" fmla="*/ 0 h 435"/>
                <a:gd name="T8" fmla="*/ 287 w 870"/>
                <a:gd name="T9" fmla="*/ 0 h 435"/>
                <a:gd name="T10" fmla="*/ 287 w 870"/>
                <a:gd name="T11" fmla="*/ 240 h 435"/>
                <a:gd name="T12" fmla="*/ 0 w 870"/>
                <a:gd name="T13" fmla="*/ 240 h 435"/>
                <a:gd name="T14" fmla="*/ 435 w 870"/>
                <a:gd name="T15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0" h="435">
                  <a:moveTo>
                    <a:pt x="435" y="435"/>
                  </a:moveTo>
                  <a:lnTo>
                    <a:pt x="870" y="240"/>
                  </a:lnTo>
                  <a:lnTo>
                    <a:pt x="583" y="240"/>
                  </a:lnTo>
                  <a:lnTo>
                    <a:pt x="583" y="0"/>
                  </a:lnTo>
                  <a:lnTo>
                    <a:pt x="287" y="0"/>
                  </a:lnTo>
                  <a:lnTo>
                    <a:pt x="287" y="240"/>
                  </a:lnTo>
                  <a:lnTo>
                    <a:pt x="0" y="240"/>
                  </a:lnTo>
                  <a:lnTo>
                    <a:pt x="435" y="435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2655675" y="3810682"/>
              <a:ext cx="3399698" cy="16288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 smtClean="0"/>
                <a:t>生成</a:t>
              </a:r>
              <a:r>
                <a:rPr lang="en-US" altLang="zh-CN" sz="1400" dirty="0" smtClean="0"/>
                <a:t>Java</a:t>
              </a:r>
              <a:r>
                <a:rPr lang="zh-CN" altLang="en-US" sz="1400" dirty="0" smtClean="0"/>
                <a:t>接口文件</a:t>
              </a:r>
              <a:r>
                <a:rPr lang="en-US" altLang="zh-CN" sz="1400" dirty="0" smtClean="0"/>
                <a:t>IMyService.java</a:t>
              </a:r>
              <a:endParaRPr lang="zh-CN" altLang="en-US" sz="1400" dirty="0"/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2655675" y="3810682"/>
              <a:ext cx="3399698" cy="1628862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2839489" y="4131612"/>
              <a:ext cx="3033759" cy="114065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 smtClean="0"/>
                <a:t>生成内部静态类</a:t>
              </a:r>
              <a:r>
                <a:rPr lang="en-US" altLang="zh-CN" sz="1400" dirty="0" smtClean="0"/>
                <a:t>Stub</a:t>
              </a:r>
              <a:r>
                <a:rPr lang="zh-CN" altLang="en-US" sz="1400" dirty="0" smtClean="0"/>
                <a:t>类</a:t>
              </a:r>
              <a:r>
                <a:rPr lang="en-US" altLang="zh-CN" sz="1400" dirty="0" err="1" smtClean="0"/>
                <a:t>IMyService.Stub</a:t>
              </a:r>
              <a:endParaRPr lang="zh-CN" altLang="en-US" sz="1400" dirty="0"/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2839489" y="4131611"/>
              <a:ext cx="3033759" cy="1140659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3021616" y="4670528"/>
              <a:ext cx="2667818" cy="47836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>
                <a:buClr>
                  <a:srgbClr val="3B812F"/>
                </a:buClr>
              </a:pPr>
              <a:r>
                <a:rPr lang="zh-CN" altLang="en-US" sz="1400" dirty="0">
                  <a:solidFill>
                    <a:srgbClr val="000000"/>
                  </a:solidFill>
                </a:rPr>
                <a:t>生成内部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静态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Proxy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类</a:t>
              </a:r>
              <a:r>
                <a:rPr lang="en-US" altLang="zh-CN" sz="1400" dirty="0" err="1" smtClean="0">
                  <a:solidFill>
                    <a:srgbClr val="000000"/>
                  </a:solidFill>
                </a:rPr>
                <a:t>IMyService.Stub.Proxy</a:t>
              </a:r>
              <a:endParaRPr lang="zh-CN" alt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3021616" y="4670528"/>
              <a:ext cx="2667818" cy="478363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17" name="Freeform 54"/>
            <p:cNvSpPr>
              <a:spLocks/>
            </p:cNvSpPr>
            <p:nvPr/>
          </p:nvSpPr>
          <p:spPr bwMode="auto">
            <a:xfrm>
              <a:off x="914401" y="5636340"/>
              <a:ext cx="2259721" cy="764460"/>
            </a:xfrm>
            <a:custGeom>
              <a:avLst/>
              <a:gdLst>
                <a:gd name="T0" fmla="*/ 3023 w 3930"/>
                <a:gd name="T1" fmla="*/ 2509 h 2509"/>
                <a:gd name="T2" fmla="*/ 3930 w 3930"/>
                <a:gd name="T3" fmla="*/ 1602 h 2509"/>
                <a:gd name="T4" fmla="*/ 3930 w 3930"/>
                <a:gd name="T5" fmla="*/ 1602 h 2509"/>
                <a:gd name="T6" fmla="*/ 3930 w 3930"/>
                <a:gd name="T7" fmla="*/ 907 h 2509"/>
                <a:gd name="T8" fmla="*/ 3023 w 3930"/>
                <a:gd name="T9" fmla="*/ 0 h 2509"/>
                <a:gd name="T10" fmla="*/ 3023 w 3930"/>
                <a:gd name="T11" fmla="*/ 0 h 2509"/>
                <a:gd name="T12" fmla="*/ 907 w 3930"/>
                <a:gd name="T13" fmla="*/ 0 h 2509"/>
                <a:gd name="T14" fmla="*/ 0 w 3930"/>
                <a:gd name="T15" fmla="*/ 907 h 2509"/>
                <a:gd name="T16" fmla="*/ 0 w 3930"/>
                <a:gd name="T17" fmla="*/ 907 h 2509"/>
                <a:gd name="T18" fmla="*/ 0 w 3930"/>
                <a:gd name="T19" fmla="*/ 1602 h 2509"/>
                <a:gd name="T20" fmla="*/ 907 w 3930"/>
                <a:gd name="T21" fmla="*/ 2509 h 2509"/>
                <a:gd name="T22" fmla="*/ 907 w 3930"/>
                <a:gd name="T23" fmla="*/ 2509 h 2509"/>
                <a:gd name="T24" fmla="*/ 3023 w 3930"/>
                <a:gd name="T25" fmla="*/ 2509 h 2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30" h="2509">
                  <a:moveTo>
                    <a:pt x="3023" y="2509"/>
                  </a:moveTo>
                  <a:cubicBezTo>
                    <a:pt x="3524" y="2509"/>
                    <a:pt x="3930" y="2103"/>
                    <a:pt x="3930" y="1602"/>
                  </a:cubicBezTo>
                  <a:lnTo>
                    <a:pt x="3930" y="1602"/>
                  </a:lnTo>
                  <a:lnTo>
                    <a:pt x="3930" y="907"/>
                  </a:lnTo>
                  <a:cubicBezTo>
                    <a:pt x="3930" y="406"/>
                    <a:pt x="3524" y="0"/>
                    <a:pt x="3023" y="0"/>
                  </a:cubicBezTo>
                  <a:lnTo>
                    <a:pt x="3023" y="0"/>
                  </a:lnTo>
                  <a:lnTo>
                    <a:pt x="907" y="0"/>
                  </a:lnTo>
                  <a:cubicBezTo>
                    <a:pt x="406" y="0"/>
                    <a:pt x="0" y="406"/>
                    <a:pt x="0" y="907"/>
                  </a:cubicBezTo>
                  <a:lnTo>
                    <a:pt x="0" y="907"/>
                  </a:lnTo>
                  <a:lnTo>
                    <a:pt x="0" y="1602"/>
                  </a:lnTo>
                  <a:cubicBezTo>
                    <a:pt x="0" y="2103"/>
                    <a:pt x="406" y="2509"/>
                    <a:pt x="907" y="2509"/>
                  </a:cubicBezTo>
                  <a:lnTo>
                    <a:pt x="907" y="2509"/>
                  </a:lnTo>
                  <a:lnTo>
                    <a:pt x="3023" y="250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 smtClean="0"/>
                <a:t>本地服务</a:t>
              </a:r>
              <a:endParaRPr lang="en-US" altLang="zh-CN" sz="1400" dirty="0" smtClean="0"/>
            </a:p>
            <a:p>
              <a:pPr algn="ctr"/>
              <a:r>
                <a:rPr lang="en-US" altLang="zh-CN" sz="1400" dirty="0" err="1" smtClean="0"/>
                <a:t>Stub.asInterface</a:t>
              </a:r>
              <a:r>
                <a:rPr lang="en-US" altLang="zh-CN" sz="1400" dirty="0" smtClean="0"/>
                <a:t>()</a:t>
              </a:r>
              <a:r>
                <a:rPr lang="zh-CN" altLang="en-US" sz="1400" dirty="0" smtClean="0"/>
                <a:t>直接返回</a:t>
              </a:r>
              <a:r>
                <a:rPr lang="zh-CN" altLang="en-US" sz="1400" dirty="0"/>
                <a:t>本地</a:t>
              </a:r>
              <a:r>
                <a:rPr lang="zh-CN" altLang="en-US" sz="1400" dirty="0" smtClean="0"/>
                <a:t>服务对象</a:t>
              </a:r>
              <a:endParaRPr lang="en-US" altLang="zh-CN" sz="1400" dirty="0" smtClean="0"/>
            </a:p>
          </p:txBody>
        </p:sp>
        <p:sp>
          <p:nvSpPr>
            <p:cNvPr id="18" name="Freeform 112"/>
            <p:cNvSpPr>
              <a:spLocks/>
            </p:cNvSpPr>
            <p:nvPr/>
          </p:nvSpPr>
          <p:spPr bwMode="auto">
            <a:xfrm>
              <a:off x="5690167" y="4850671"/>
              <a:ext cx="885338" cy="778099"/>
            </a:xfrm>
            <a:custGeom>
              <a:avLst/>
              <a:gdLst>
                <a:gd name="T0" fmla="*/ 0 w 525"/>
                <a:gd name="T1" fmla="*/ 27 h 514"/>
                <a:gd name="T2" fmla="*/ 522 w 525"/>
                <a:gd name="T3" fmla="*/ 453 h 514"/>
                <a:gd name="T4" fmla="*/ 524 w 525"/>
                <a:gd name="T5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5" h="514">
                  <a:moveTo>
                    <a:pt x="0" y="27"/>
                  </a:moveTo>
                  <a:cubicBezTo>
                    <a:pt x="262" y="0"/>
                    <a:pt x="495" y="191"/>
                    <a:pt x="522" y="453"/>
                  </a:cubicBezTo>
                  <a:cubicBezTo>
                    <a:pt x="524" y="473"/>
                    <a:pt x="525" y="494"/>
                    <a:pt x="524" y="514"/>
                  </a:cubicBezTo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19" name="Freeform 115"/>
            <p:cNvSpPr>
              <a:spLocks/>
            </p:cNvSpPr>
            <p:nvPr/>
          </p:nvSpPr>
          <p:spPr bwMode="auto">
            <a:xfrm>
              <a:off x="2028691" y="4712915"/>
              <a:ext cx="799334" cy="915856"/>
            </a:xfrm>
            <a:custGeom>
              <a:avLst/>
              <a:gdLst>
                <a:gd name="T0" fmla="*/ 18 w 474"/>
                <a:gd name="T1" fmla="*/ 605 h 605"/>
                <a:gd name="T2" fmla="*/ 474 w 474"/>
                <a:gd name="T3" fmla="*/ 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4" h="605">
                  <a:moveTo>
                    <a:pt x="18" y="605"/>
                  </a:moveTo>
                  <a:cubicBezTo>
                    <a:pt x="0" y="319"/>
                    <a:pt x="193" y="62"/>
                    <a:pt x="474" y="0"/>
                  </a:cubicBezTo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 type="triangl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20" name="Freeform 54"/>
            <p:cNvSpPr>
              <a:spLocks/>
            </p:cNvSpPr>
            <p:nvPr/>
          </p:nvSpPr>
          <p:spPr bwMode="auto">
            <a:xfrm>
              <a:off x="5436479" y="5636340"/>
              <a:ext cx="2259721" cy="764460"/>
            </a:xfrm>
            <a:custGeom>
              <a:avLst/>
              <a:gdLst>
                <a:gd name="T0" fmla="*/ 3023 w 3930"/>
                <a:gd name="T1" fmla="*/ 2509 h 2509"/>
                <a:gd name="T2" fmla="*/ 3930 w 3930"/>
                <a:gd name="T3" fmla="*/ 1602 h 2509"/>
                <a:gd name="T4" fmla="*/ 3930 w 3930"/>
                <a:gd name="T5" fmla="*/ 1602 h 2509"/>
                <a:gd name="T6" fmla="*/ 3930 w 3930"/>
                <a:gd name="T7" fmla="*/ 907 h 2509"/>
                <a:gd name="T8" fmla="*/ 3023 w 3930"/>
                <a:gd name="T9" fmla="*/ 0 h 2509"/>
                <a:gd name="T10" fmla="*/ 3023 w 3930"/>
                <a:gd name="T11" fmla="*/ 0 h 2509"/>
                <a:gd name="T12" fmla="*/ 907 w 3930"/>
                <a:gd name="T13" fmla="*/ 0 h 2509"/>
                <a:gd name="T14" fmla="*/ 0 w 3930"/>
                <a:gd name="T15" fmla="*/ 907 h 2509"/>
                <a:gd name="T16" fmla="*/ 0 w 3930"/>
                <a:gd name="T17" fmla="*/ 907 h 2509"/>
                <a:gd name="T18" fmla="*/ 0 w 3930"/>
                <a:gd name="T19" fmla="*/ 1602 h 2509"/>
                <a:gd name="T20" fmla="*/ 907 w 3930"/>
                <a:gd name="T21" fmla="*/ 2509 h 2509"/>
                <a:gd name="T22" fmla="*/ 907 w 3930"/>
                <a:gd name="T23" fmla="*/ 2509 h 2509"/>
                <a:gd name="T24" fmla="*/ 3023 w 3930"/>
                <a:gd name="T25" fmla="*/ 2509 h 2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30" h="2509">
                  <a:moveTo>
                    <a:pt x="3023" y="2509"/>
                  </a:moveTo>
                  <a:cubicBezTo>
                    <a:pt x="3524" y="2509"/>
                    <a:pt x="3930" y="2103"/>
                    <a:pt x="3930" y="1602"/>
                  </a:cubicBezTo>
                  <a:lnTo>
                    <a:pt x="3930" y="1602"/>
                  </a:lnTo>
                  <a:lnTo>
                    <a:pt x="3930" y="907"/>
                  </a:lnTo>
                  <a:cubicBezTo>
                    <a:pt x="3930" y="406"/>
                    <a:pt x="3524" y="0"/>
                    <a:pt x="3023" y="0"/>
                  </a:cubicBezTo>
                  <a:lnTo>
                    <a:pt x="3023" y="0"/>
                  </a:lnTo>
                  <a:lnTo>
                    <a:pt x="907" y="0"/>
                  </a:lnTo>
                  <a:cubicBezTo>
                    <a:pt x="406" y="0"/>
                    <a:pt x="0" y="406"/>
                    <a:pt x="0" y="907"/>
                  </a:cubicBezTo>
                  <a:lnTo>
                    <a:pt x="0" y="907"/>
                  </a:lnTo>
                  <a:lnTo>
                    <a:pt x="0" y="1602"/>
                  </a:lnTo>
                  <a:cubicBezTo>
                    <a:pt x="0" y="2103"/>
                    <a:pt x="406" y="2509"/>
                    <a:pt x="907" y="2509"/>
                  </a:cubicBezTo>
                  <a:lnTo>
                    <a:pt x="907" y="2509"/>
                  </a:lnTo>
                  <a:lnTo>
                    <a:pt x="3023" y="250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/>
                <a:t>远程</a:t>
              </a:r>
              <a:r>
                <a:rPr lang="zh-CN" altLang="en-US" sz="1400" dirty="0" smtClean="0"/>
                <a:t>服务</a:t>
              </a:r>
              <a:endParaRPr lang="en-US" altLang="zh-CN" sz="1400" dirty="0" smtClean="0"/>
            </a:p>
            <a:p>
              <a:pPr algn="ctr"/>
              <a:r>
                <a:rPr lang="en-US" altLang="zh-CN" sz="1400" dirty="0" err="1"/>
                <a:t>Stub.asInterface</a:t>
              </a:r>
              <a:r>
                <a:rPr lang="en-US" altLang="zh-CN" sz="1400" dirty="0" smtClean="0"/>
                <a:t>()</a:t>
              </a:r>
              <a:r>
                <a:rPr lang="zh-CN" altLang="en-US" sz="1400" dirty="0" smtClean="0"/>
                <a:t>获取远程</a:t>
              </a:r>
              <a:r>
                <a:rPr lang="en-US" altLang="zh-CN" sz="1400" dirty="0" smtClean="0"/>
                <a:t>Proxy</a:t>
              </a:r>
              <a:r>
                <a:rPr lang="zh-CN" altLang="en-US" sz="1400" dirty="0" smtClean="0"/>
                <a:t>对象的引用</a:t>
              </a:r>
              <a:endParaRPr lang="en-US" altLang="zh-CN" sz="14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49C50-320C-461A-9040-461BAC60F64A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8006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7.1</a:t>
            </a:r>
            <a:r>
              <a:rPr lang="zh-CN" altLang="en-US" dirty="0" smtClean="0">
                <a:latin typeface="+mj-ea"/>
              </a:rPr>
              <a:t> </a:t>
            </a:r>
            <a:r>
              <a:rPr lang="en-US" altLang="zh-CN" dirty="0" smtClean="0">
                <a:latin typeface="+mn-lt"/>
              </a:rPr>
              <a:t>Service</a:t>
            </a:r>
            <a:r>
              <a:rPr lang="zh-CN" altLang="en-US" dirty="0" smtClean="0">
                <a:latin typeface="+mj-ea"/>
              </a:rPr>
              <a:t>简介 </a:t>
            </a:r>
            <a:endParaRPr lang="zh-CN" altLang="en-US" b="1" dirty="0">
              <a:latin typeface="+mj-ea"/>
            </a:endParaRPr>
          </a:p>
        </p:txBody>
      </p:sp>
      <p:sp>
        <p:nvSpPr>
          <p:cNvPr id="8196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sz="3200" dirty="0" smtClean="0"/>
              <a:t>Service</a:t>
            </a:r>
            <a:r>
              <a:rPr lang="zh-CN" altLang="en-US" sz="3200" dirty="0" smtClean="0"/>
              <a:t>的使用方式</a:t>
            </a:r>
            <a:endParaRPr lang="zh-CN" altLang="en-US" dirty="0" smtClean="0">
              <a:latin typeface="楷体_GB2312" pitchFamily="49" charset="-122"/>
            </a:endParaRPr>
          </a:p>
          <a:p>
            <a:pPr marL="622300" lvl="1" indent="-261938"/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启动方式</a:t>
            </a: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  <a:p>
            <a:pPr marL="622300" lvl="1" indent="-261938"/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绑定方式</a:t>
            </a: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8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046CB6-2234-43F5-8A11-8F021167701A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80898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733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</a:p>
        </p:txBody>
      </p:sp>
      <p:sp>
        <p:nvSpPr>
          <p:cNvPr id="97284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153400" cy="5486400"/>
          </a:xfrm>
        </p:spPr>
        <p:txBody>
          <a:bodyPr/>
          <a:lstStyle/>
          <a:p>
            <a:r>
              <a:rPr lang="en-US" altLang="zh-CN" sz="3200" dirty="0" smtClean="0"/>
              <a:t>7.3.2 </a:t>
            </a:r>
            <a:r>
              <a:rPr lang="zh-CN" altLang="en-US" sz="3200" dirty="0" smtClean="0"/>
              <a:t>服务创建与调用</a:t>
            </a:r>
            <a:endParaRPr lang="en-US" altLang="zh-CN" sz="3200" dirty="0" smtClean="0"/>
          </a:p>
          <a:p>
            <a:pPr lvl="2"/>
            <a:r>
              <a:rPr lang="en-US" altLang="zh-CN" sz="2800" dirty="0" err="1"/>
              <a:t>asInterface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IBinder</a:t>
            </a:r>
            <a:r>
              <a:rPr lang="en-US" altLang="zh-CN" sz="2800" dirty="0"/>
              <a:t>)</a:t>
            </a:r>
            <a:r>
              <a:rPr lang="zh-CN" altLang="en-US" sz="2800" dirty="0"/>
              <a:t>是</a:t>
            </a:r>
            <a:r>
              <a:rPr lang="en-US" altLang="zh-CN" sz="2800" dirty="0"/>
              <a:t>Stub</a:t>
            </a:r>
            <a:r>
              <a:rPr lang="zh-CN" altLang="en-US" sz="2800" dirty="0"/>
              <a:t>内部的远程服务接口，调用者可以通过该方法获取到远程服务的</a:t>
            </a:r>
            <a:r>
              <a:rPr lang="zh-CN" altLang="en-US" sz="2800" dirty="0" smtClean="0"/>
              <a:t>实例</a:t>
            </a:r>
            <a:endParaRPr lang="en-US" altLang="zh-CN" sz="2800" dirty="0" smtClean="0"/>
          </a:p>
          <a:p>
            <a:pPr lvl="2"/>
            <a:r>
              <a:rPr lang="en-US" altLang="zh-CN" sz="2800" dirty="0" err="1" smtClean="0"/>
              <a:t>asInterface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IBinder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首先判断</a:t>
            </a:r>
            <a:r>
              <a:rPr lang="en-US" altLang="zh-CN" sz="2800" dirty="0" err="1" smtClean="0"/>
              <a:t>IBinder</a:t>
            </a:r>
            <a:r>
              <a:rPr lang="zh-CN" altLang="en-US" sz="2800" dirty="0" smtClean="0"/>
              <a:t>对象</a:t>
            </a:r>
            <a:r>
              <a:rPr lang="en-US" altLang="zh-CN" sz="2800" dirty="0" err="1" smtClean="0"/>
              <a:t>obj</a:t>
            </a:r>
            <a:r>
              <a:rPr lang="zh-CN" altLang="en-US" sz="2800" dirty="0" smtClean="0"/>
              <a:t>是否为</a:t>
            </a:r>
            <a:r>
              <a:rPr lang="en-US" altLang="zh-CN" sz="2800" dirty="0" smtClean="0"/>
              <a:t>null</a:t>
            </a:r>
            <a:r>
              <a:rPr lang="zh-CN" altLang="en-US" sz="2800" dirty="0" smtClean="0"/>
              <a:t>，如果是则立即返回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然后使用</a:t>
            </a:r>
            <a:r>
              <a:rPr lang="en-US" altLang="zh-CN" sz="2800" dirty="0" smtClean="0"/>
              <a:t>DESCRIPTOR</a:t>
            </a:r>
            <a:r>
              <a:rPr lang="zh-CN" altLang="en-US" sz="2800" dirty="0" smtClean="0"/>
              <a:t>构造</a:t>
            </a:r>
            <a:r>
              <a:rPr lang="en-US" altLang="zh-CN" sz="2800" dirty="0" err="1" smtClean="0"/>
              <a:t>android.os.IInterface</a:t>
            </a:r>
            <a:r>
              <a:rPr lang="zh-CN" altLang="en-US" sz="2800" dirty="0" smtClean="0"/>
              <a:t>实例，并判断</a:t>
            </a:r>
            <a:r>
              <a:rPr lang="en-US" altLang="zh-CN" sz="2800" dirty="0" err="1" smtClean="0"/>
              <a:t>android.os.IInterface</a:t>
            </a:r>
            <a:r>
              <a:rPr lang="zh-CN" altLang="en-US" sz="2800" dirty="0" smtClean="0"/>
              <a:t>实例是否为本地服务，如果是本地服务，则无需进行进程间通信，返回</a:t>
            </a:r>
            <a:r>
              <a:rPr lang="en-US" altLang="zh-CN" sz="2800" dirty="0" err="1" smtClean="0"/>
              <a:t>android.os.IInterface</a:t>
            </a:r>
            <a:r>
              <a:rPr lang="zh-CN" altLang="en-US" sz="2800" dirty="0" smtClean="0"/>
              <a:t>实例；如果不是本地服务，则构造并返回</a:t>
            </a:r>
            <a:r>
              <a:rPr lang="en-US" altLang="zh-CN" sz="2800" dirty="0" smtClean="0"/>
              <a:t>Proxy</a:t>
            </a:r>
            <a:r>
              <a:rPr lang="zh-CN" altLang="en-US" sz="2800" dirty="0" smtClean="0"/>
              <a:t>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3130E0-FDDC-4862-A1A5-D989B70CE98D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8192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4290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</a:p>
        </p:txBody>
      </p:sp>
      <p:sp>
        <p:nvSpPr>
          <p:cNvPr id="98308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305800" cy="5181600"/>
          </a:xfrm>
        </p:spPr>
        <p:txBody>
          <a:bodyPr/>
          <a:lstStyle/>
          <a:p>
            <a:r>
              <a:rPr lang="en-US" altLang="zh-CN" sz="3200" dirty="0" smtClean="0"/>
              <a:t>7.3.2 </a:t>
            </a:r>
            <a:r>
              <a:rPr lang="zh-CN" altLang="en-US" sz="3200" dirty="0" smtClean="0"/>
              <a:t>服务创建与调用</a:t>
            </a:r>
            <a:endParaRPr lang="en-US" altLang="zh-CN" sz="3200" dirty="0" smtClean="0"/>
          </a:p>
          <a:p>
            <a:pPr lvl="2"/>
            <a:r>
              <a:rPr lang="en-US" altLang="zh-CN" sz="2800" dirty="0" smtClean="0"/>
              <a:t>Proxy</a:t>
            </a:r>
            <a:r>
              <a:rPr lang="zh-CN" altLang="en-US" sz="2800" dirty="0" smtClean="0"/>
              <a:t>中有与</a:t>
            </a:r>
            <a:r>
              <a:rPr lang="en-US" altLang="zh-CN" sz="2800" dirty="0" err="1" smtClean="0"/>
              <a:t>IMyService.aidl</a:t>
            </a:r>
            <a:r>
              <a:rPr lang="zh-CN" altLang="en-US" sz="2800" dirty="0" smtClean="0"/>
              <a:t>相同的</a:t>
            </a:r>
            <a:r>
              <a:rPr lang="zh-CN" altLang="en-US" sz="2800" dirty="0"/>
              <a:t>函数</a:t>
            </a:r>
            <a:r>
              <a:rPr lang="zh-CN" altLang="en-US" sz="2800" dirty="0" smtClean="0"/>
              <a:t>，其按序将参数</a:t>
            </a:r>
            <a:r>
              <a:rPr lang="zh-CN" altLang="en-US" sz="2800" dirty="0"/>
              <a:t>写入</a:t>
            </a:r>
            <a:r>
              <a:rPr lang="en-US" altLang="zh-CN" sz="2800" dirty="0"/>
              <a:t>Parcel</a:t>
            </a:r>
            <a:r>
              <a:rPr lang="zh-CN" altLang="en-US" sz="2800" dirty="0"/>
              <a:t>对象，以供</a:t>
            </a:r>
            <a:r>
              <a:rPr lang="en-US" altLang="zh-CN" sz="2800" dirty="0"/>
              <a:t>Stub</a:t>
            </a:r>
            <a:r>
              <a:rPr lang="zh-CN" altLang="en-US" sz="2800" dirty="0"/>
              <a:t>内部的</a:t>
            </a:r>
            <a:r>
              <a:rPr lang="en-US" altLang="zh-CN" sz="2800" dirty="0" err="1"/>
              <a:t>onTransact</a:t>
            </a:r>
            <a:r>
              <a:rPr lang="en-US" altLang="zh-CN" sz="2800" dirty="0"/>
              <a:t>()</a:t>
            </a:r>
            <a:r>
              <a:rPr lang="zh-CN" altLang="en-US" sz="2800" dirty="0"/>
              <a:t>方法</a:t>
            </a:r>
            <a:r>
              <a:rPr lang="zh-CN" altLang="en-US" sz="2800" dirty="0" smtClean="0"/>
              <a:t>能正确</a:t>
            </a:r>
            <a:r>
              <a:rPr lang="zh-CN" altLang="en-US" sz="2800" dirty="0"/>
              <a:t>获取到</a:t>
            </a:r>
            <a:r>
              <a:rPr lang="zh-CN" altLang="en-US" sz="2800" dirty="0" smtClean="0"/>
              <a:t>参数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当数据以</a:t>
            </a:r>
            <a:r>
              <a:rPr lang="en-US" altLang="zh-CN" sz="2800" dirty="0" smtClean="0"/>
              <a:t>Parcel</a:t>
            </a:r>
            <a:r>
              <a:rPr lang="zh-CN" altLang="en-US" sz="2800" dirty="0" smtClean="0"/>
              <a:t>对象的形式传给远程服务时，</a:t>
            </a:r>
            <a:r>
              <a:rPr lang="en-US" altLang="zh-CN" sz="2800" dirty="0" err="1" smtClean="0"/>
              <a:t>onTransact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方法从</a:t>
            </a:r>
            <a:r>
              <a:rPr lang="en-US" altLang="zh-CN" sz="2800" dirty="0" smtClean="0"/>
              <a:t>Parcel</a:t>
            </a:r>
            <a:r>
              <a:rPr lang="zh-CN" altLang="en-US" sz="2800" dirty="0" smtClean="0"/>
              <a:t>对象中读取每个参数，然后调用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内部制定的方法，并将结果写入另一个</a:t>
            </a:r>
            <a:r>
              <a:rPr lang="en-US" altLang="zh-CN" sz="2800" dirty="0" smtClean="0"/>
              <a:t>Parcel</a:t>
            </a:r>
            <a:r>
              <a:rPr lang="zh-CN" altLang="en-US" sz="2800" dirty="0" smtClean="0"/>
              <a:t>对象返回给远程调用者</a:t>
            </a:r>
            <a:endParaRPr lang="en-US" altLang="zh-CN" sz="2800" dirty="0" smtClean="0"/>
          </a:p>
          <a:p>
            <a:pPr lvl="2"/>
            <a:r>
              <a:rPr lang="en-US" altLang="zh-CN" sz="2800" dirty="0" smtClean="0"/>
              <a:t>Parcel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系统中进程间数据传递的容器，能够在两个进程中完成数据的打包和拆包的工作。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25B1E-CD3E-47E5-AB0A-F18D03088302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8192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038600" cy="8382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</a:p>
        </p:txBody>
      </p:sp>
      <p:sp>
        <p:nvSpPr>
          <p:cNvPr id="99332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sz="3200" dirty="0" smtClean="0"/>
              <a:t>7.3.2 </a:t>
            </a:r>
            <a:r>
              <a:rPr lang="zh-CN" altLang="en-US" sz="3200" dirty="0" smtClean="0"/>
              <a:t>服务创建与调用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通过继承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类实现远程服务</a:t>
            </a:r>
          </a:p>
          <a:p>
            <a:pPr lvl="2"/>
            <a:r>
              <a:rPr lang="zh-CN" altLang="en-US" sz="2800" dirty="0" smtClean="0"/>
              <a:t>实现远程服务需要建立一个继承</a:t>
            </a:r>
            <a:r>
              <a:rPr lang="en-US" altLang="zh-CN" sz="2800" dirty="0" err="1" smtClean="0"/>
              <a:t>android.app.Service</a:t>
            </a:r>
            <a:r>
              <a:rPr lang="zh-CN" altLang="en-US" sz="2800" dirty="0" smtClean="0"/>
              <a:t>的类，并在该类中通过</a:t>
            </a:r>
            <a:r>
              <a:rPr lang="en-US" altLang="zh-CN" sz="2800" dirty="0" err="1" smtClean="0"/>
              <a:t>onBind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方法返回</a:t>
            </a:r>
            <a:r>
              <a:rPr lang="en-US" altLang="zh-CN" sz="2800" dirty="0" err="1" smtClean="0"/>
              <a:t>IBinder</a:t>
            </a:r>
            <a:r>
              <a:rPr lang="zh-CN" altLang="en-US" sz="2800" dirty="0" smtClean="0"/>
              <a:t>对象，调用者使用返回的</a:t>
            </a:r>
            <a:r>
              <a:rPr lang="en-US" altLang="zh-CN" sz="2800" dirty="0" err="1" smtClean="0"/>
              <a:t>IBinder</a:t>
            </a:r>
            <a:r>
              <a:rPr lang="zh-CN" altLang="en-US" sz="2800" dirty="0" smtClean="0"/>
              <a:t>对象访问远程服务</a:t>
            </a:r>
            <a:endParaRPr lang="en-US" altLang="zh-CN" sz="2800" dirty="0" smtClean="0"/>
          </a:p>
          <a:p>
            <a:pPr lvl="2"/>
            <a:r>
              <a:rPr lang="en-US" altLang="zh-CN" sz="2800" dirty="0" err="1" smtClean="0"/>
              <a:t>IBinder</a:t>
            </a:r>
            <a:r>
              <a:rPr lang="zh-CN" altLang="en-US" sz="2800" dirty="0" smtClean="0"/>
              <a:t>对象的建立通过使用</a:t>
            </a:r>
            <a:r>
              <a:rPr lang="en-US" altLang="zh-CN" sz="2800" dirty="0" smtClean="0"/>
              <a:t>IMyService.java</a:t>
            </a:r>
            <a:r>
              <a:rPr lang="zh-CN" altLang="en-US" sz="2800" dirty="0" smtClean="0"/>
              <a:t>内部的</a:t>
            </a:r>
            <a:r>
              <a:rPr lang="en-US" altLang="zh-CN" sz="2800" dirty="0" smtClean="0"/>
              <a:t>Stub</a:t>
            </a:r>
            <a:r>
              <a:rPr lang="zh-CN" altLang="en-US" sz="2800" dirty="0" smtClean="0"/>
              <a:t>类实现，并逐一实现在</a:t>
            </a:r>
            <a:r>
              <a:rPr lang="en-US" altLang="zh-CN" sz="2800" dirty="0" err="1" smtClean="0"/>
              <a:t>IMyService.aidl</a:t>
            </a:r>
            <a:r>
              <a:rPr lang="zh-CN" altLang="en-US" sz="2800" dirty="0" smtClean="0"/>
              <a:t>接口文件定义的函数。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C14B11-67C1-467D-ACBE-F8A5BAAE7645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82946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733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</a:p>
        </p:txBody>
      </p:sp>
      <p:sp>
        <p:nvSpPr>
          <p:cNvPr id="100356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altLang="zh-CN" sz="3200" dirty="0" smtClean="0"/>
              <a:t>7.3.2 </a:t>
            </a:r>
            <a:r>
              <a:rPr lang="zh-CN" altLang="en-US" sz="3200" dirty="0" smtClean="0"/>
              <a:t>服务创建与调用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通过继承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类实现跨进程服务</a:t>
            </a:r>
            <a:endParaRPr lang="en-US" altLang="zh-CN" sz="2800" dirty="0" smtClean="0"/>
          </a:p>
        </p:txBody>
      </p:sp>
      <p:graphicFrame>
        <p:nvGraphicFramePr>
          <p:cNvPr id="2560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11913"/>
              </p:ext>
            </p:extLst>
          </p:nvPr>
        </p:nvGraphicFramePr>
        <p:xfrm>
          <a:off x="914400" y="2209800"/>
          <a:ext cx="7543800" cy="3081528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308152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private final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IMyService.Stub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mBinder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new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IMyService.Stub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 {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         public long Add(long a, long b) {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               return a + b;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         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    };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F413C-A092-463C-8443-CEAECCC5E705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84994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191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</a:p>
        </p:txBody>
      </p:sp>
      <p:sp>
        <p:nvSpPr>
          <p:cNvPr id="104452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7848600" cy="5181600"/>
          </a:xfrm>
        </p:spPr>
        <p:txBody>
          <a:bodyPr/>
          <a:lstStyle/>
          <a:p>
            <a:r>
              <a:rPr lang="en-US" altLang="zh-CN" sz="3200" dirty="0" smtClean="0"/>
              <a:t>7.3.2 </a:t>
            </a:r>
            <a:r>
              <a:rPr lang="zh-CN" altLang="en-US" sz="3200" dirty="0" smtClean="0"/>
              <a:t>服务创建与调用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通过继承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类实现跨进程服务</a:t>
            </a:r>
            <a:endParaRPr lang="en-US" altLang="zh-CN" sz="2800" dirty="0" smtClean="0"/>
          </a:p>
          <a:p>
            <a:pPr lvl="2"/>
            <a:r>
              <a:rPr lang="zh-CN" altLang="en-US" sz="2800" dirty="0"/>
              <a:t>因为</a:t>
            </a:r>
            <a:r>
              <a:rPr lang="zh-CN" altLang="en-US" sz="2800" dirty="0" smtClean="0"/>
              <a:t>没有用户界面的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，所以模拟器上不会有任何用户界面出现，只是将应用程序同步到设备上</a:t>
            </a:r>
            <a:endParaRPr lang="en-US" altLang="zh-CN" sz="2800" dirty="0" smtClean="0"/>
          </a:p>
          <a:p>
            <a:pPr lvl="2"/>
            <a:r>
              <a:rPr lang="zh-CN" altLang="en-US" sz="2800" dirty="0"/>
              <a:t>为了进一步确认编译好的</a:t>
            </a:r>
            <a:r>
              <a:rPr lang="en-US" altLang="zh-CN" sz="2800" dirty="0"/>
              <a:t>.</a:t>
            </a:r>
            <a:r>
              <a:rPr lang="en-US" altLang="zh-CN" sz="2800" dirty="0" err="1"/>
              <a:t>apk</a:t>
            </a:r>
            <a:r>
              <a:rPr lang="zh-CN" altLang="en-US" sz="2800" dirty="0"/>
              <a:t>文件是否正确上传到模拟器中，可以使用</a:t>
            </a:r>
            <a:r>
              <a:rPr lang="en-US" altLang="zh-CN" sz="2800" dirty="0"/>
              <a:t>File Explorer</a:t>
            </a:r>
            <a:r>
              <a:rPr lang="zh-CN" altLang="en-US" sz="2800" dirty="0"/>
              <a:t>查看模拟器的文件系统</a:t>
            </a:r>
          </a:p>
          <a:p>
            <a:pPr lvl="2"/>
            <a:r>
              <a:rPr lang="zh-CN" altLang="en-US" sz="2800" dirty="0"/>
              <a:t>如果能在</a:t>
            </a:r>
            <a:r>
              <a:rPr lang="en-US" altLang="zh-CN" sz="2800" dirty="0"/>
              <a:t>/data/app/</a:t>
            </a:r>
            <a:r>
              <a:rPr lang="zh-CN" altLang="en-US" sz="2800" dirty="0"/>
              <a:t>下</a:t>
            </a:r>
            <a:r>
              <a:rPr lang="zh-CN" altLang="en-US" sz="2800" dirty="0" smtClean="0"/>
              <a:t>找到对应的包文件夹，</a:t>
            </a:r>
            <a:r>
              <a:rPr lang="zh-CN" altLang="en-US" sz="2800" dirty="0"/>
              <a:t>说明提供远程服务的</a:t>
            </a:r>
            <a:r>
              <a:rPr lang="en-US" altLang="zh-CN" sz="2800" dirty="0"/>
              <a:t>.</a:t>
            </a:r>
            <a:r>
              <a:rPr lang="en-US" altLang="zh-CN" sz="2800" dirty="0" err="1"/>
              <a:t>apk</a:t>
            </a:r>
            <a:r>
              <a:rPr lang="zh-CN" altLang="en-US" sz="2800" dirty="0"/>
              <a:t>文件已经正确上传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F011D-C379-4476-AB6D-D2EA28C230D5}" type="slidenum">
              <a:rPr lang="en-US" altLang="zh-CN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7338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  <a:endParaRPr lang="zh-CN" altLang="en-US" dirty="0">
              <a:latin typeface="+mj-ea"/>
            </a:endParaRPr>
          </a:p>
        </p:txBody>
      </p:sp>
      <p:sp>
        <p:nvSpPr>
          <p:cNvPr id="111620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4724400"/>
          </a:xfrm>
        </p:spPr>
        <p:txBody>
          <a:bodyPr/>
          <a:lstStyle/>
          <a:p>
            <a:r>
              <a:rPr lang="en-US" altLang="zh-CN" sz="3200" dirty="0" smtClean="0"/>
              <a:t>7.3.2 </a:t>
            </a:r>
            <a:r>
              <a:rPr lang="zh-CN" altLang="en-US" sz="3200" dirty="0" smtClean="0"/>
              <a:t>服务创建与调用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绑定和使用远程服务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应用程序在调用远程服务时，需要具有相同的</a:t>
            </a:r>
            <a:r>
              <a:rPr lang="en-US" altLang="zh-CN" sz="2800" dirty="0" smtClean="0"/>
              <a:t>Proxy</a:t>
            </a:r>
            <a:r>
              <a:rPr lang="zh-CN" altLang="en-US" sz="2800" dirty="0" smtClean="0"/>
              <a:t>类和签名调用函数，这样才能够使数据在调用者处打包后，可以在远程服务处正确拆包，反之亦然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因此，调用者需要使用与远程服务相同的</a:t>
            </a:r>
            <a:r>
              <a:rPr lang="en-US" altLang="zh-CN" sz="2800" dirty="0" smtClean="0"/>
              <a:t>AIDL</a:t>
            </a:r>
            <a:r>
              <a:rPr lang="zh-CN" altLang="en-US" sz="2800" dirty="0" smtClean="0"/>
              <a:t>文件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引入与远程服务相同的</a:t>
            </a:r>
            <a:r>
              <a:rPr lang="en-US" altLang="zh-CN" sz="2800" dirty="0" smtClean="0"/>
              <a:t>AIDL</a:t>
            </a:r>
            <a:r>
              <a:rPr lang="zh-CN" altLang="en-US" sz="2800" dirty="0" smtClean="0"/>
              <a:t>文件</a:t>
            </a:r>
            <a:r>
              <a:rPr lang="en-US" altLang="zh-CN" sz="2800" dirty="0" err="1" smtClean="0"/>
              <a:t>IMyService.aidl</a:t>
            </a:r>
            <a:r>
              <a:rPr lang="zh-CN" altLang="en-US" sz="2800" dirty="0" smtClean="0"/>
              <a:t>，在</a:t>
            </a:r>
            <a:r>
              <a:rPr lang="en-US" altLang="zh-CN" sz="2800" dirty="0"/>
              <a:t>build</a:t>
            </a:r>
            <a:r>
              <a:rPr lang="zh-CN" altLang="en-US" sz="2800" dirty="0" smtClean="0"/>
              <a:t>目录下会生成相同的</a:t>
            </a:r>
            <a:r>
              <a:rPr lang="en-US" altLang="zh-CN" sz="2800" dirty="0" smtClean="0"/>
              <a:t>IMyService.java</a:t>
            </a:r>
            <a:r>
              <a:rPr lang="zh-CN" altLang="en-US" sz="2800" dirty="0" smtClean="0"/>
              <a:t>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3951F-BF8B-4132-BD78-4D3DBDB7C894}" type="slidenum">
              <a:rPr lang="en-US" altLang="zh-CN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4290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  <a:endParaRPr lang="zh-CN" altLang="en-US" dirty="0">
              <a:latin typeface="+mj-ea"/>
            </a:endParaRPr>
          </a:p>
        </p:txBody>
      </p:sp>
      <p:sp>
        <p:nvSpPr>
          <p:cNvPr id="113668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sz="3200" dirty="0" smtClean="0"/>
              <a:t>7.3.2 </a:t>
            </a:r>
            <a:r>
              <a:rPr lang="zh-CN" altLang="en-US" sz="3200" dirty="0" smtClean="0"/>
              <a:t>服务创建与调用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绑定和使用远程服务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远程服务的绑定和使用方法与本地服务绑定相似</a:t>
            </a:r>
          </a:p>
          <a:p>
            <a:pPr lvl="2"/>
            <a:r>
              <a:rPr lang="zh-CN" altLang="en-US" sz="2800" dirty="0" smtClean="0"/>
              <a:t>主要有两个不同之处</a:t>
            </a:r>
            <a:endParaRPr lang="en-US" altLang="zh-CN" sz="2800" dirty="0" smtClean="0"/>
          </a:p>
          <a:p>
            <a:pPr lvl="3"/>
            <a:r>
              <a:rPr lang="zh-CN" altLang="en-US" sz="2800" dirty="0" smtClean="0">
                <a:ea typeface="楷体_GB2312" pitchFamily="49" charset="-122"/>
              </a:rPr>
              <a:t>一是使用</a:t>
            </a:r>
            <a:r>
              <a:rPr lang="en-US" altLang="zh-CN" sz="2800" dirty="0" err="1" smtClean="0">
                <a:ea typeface="楷体_GB2312" pitchFamily="49" charset="-122"/>
              </a:rPr>
              <a:t>IMyService</a:t>
            </a:r>
            <a:r>
              <a:rPr lang="zh-CN" altLang="en-US" sz="2800" dirty="0" smtClean="0">
                <a:ea typeface="楷体_GB2312" pitchFamily="49" charset="-122"/>
              </a:rPr>
              <a:t>声明远程服务实例</a:t>
            </a:r>
            <a:endParaRPr lang="en-US" altLang="zh-CN" sz="2800" dirty="0" smtClean="0">
              <a:ea typeface="楷体_GB2312" pitchFamily="49" charset="-122"/>
            </a:endParaRPr>
          </a:p>
          <a:p>
            <a:pPr lvl="3"/>
            <a:r>
              <a:rPr lang="zh-CN" altLang="en-US" sz="2800" dirty="0" smtClean="0">
                <a:ea typeface="楷体_GB2312" pitchFamily="49" charset="-122"/>
              </a:rPr>
              <a:t>二是通过</a:t>
            </a:r>
            <a:r>
              <a:rPr lang="en-US" altLang="zh-CN" sz="2800" dirty="0" err="1" smtClean="0">
                <a:ea typeface="楷体_GB2312" pitchFamily="49" charset="-122"/>
              </a:rPr>
              <a:t>IMyService.Stub</a:t>
            </a:r>
            <a:r>
              <a:rPr lang="zh-CN" altLang="en-US" sz="2800" dirty="0" smtClean="0">
                <a:ea typeface="楷体_GB2312" pitchFamily="49" charset="-122"/>
              </a:rPr>
              <a:t>的</a:t>
            </a:r>
            <a:r>
              <a:rPr lang="en-US" altLang="zh-CN" sz="2800" dirty="0" err="1" smtClean="0">
                <a:ea typeface="楷体_GB2312" pitchFamily="49" charset="-122"/>
              </a:rPr>
              <a:t>asInterface</a:t>
            </a:r>
            <a:r>
              <a:rPr lang="en-US" altLang="zh-CN" sz="2800" dirty="0" smtClean="0">
                <a:ea typeface="楷体_GB2312" pitchFamily="49" charset="-122"/>
              </a:rPr>
              <a:t>()</a:t>
            </a:r>
            <a:r>
              <a:rPr lang="zh-CN" altLang="en-US" sz="2800" dirty="0" smtClean="0">
                <a:ea typeface="楷体_GB2312" pitchFamily="49" charset="-122"/>
              </a:rPr>
              <a:t>方法获取服务实例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179D0-DF2A-42C5-B4B1-7AD155B2E74F}" type="slidenum">
              <a:rPr lang="en-US" altLang="zh-CN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429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  <a:endParaRPr lang="zh-CN" altLang="en-US" dirty="0">
              <a:latin typeface="+mj-ea"/>
            </a:endParaRPr>
          </a:p>
        </p:txBody>
      </p:sp>
      <p:sp>
        <p:nvSpPr>
          <p:cNvPr id="109572" name="内容占位符 2"/>
          <p:cNvSpPr>
            <a:spLocks noGrp="1"/>
          </p:cNvSpPr>
          <p:nvPr>
            <p:ph type="body" sz="half" idx="4294967295"/>
          </p:nvPr>
        </p:nvSpPr>
        <p:spPr>
          <a:xfrm>
            <a:off x="457200" y="990600"/>
            <a:ext cx="8305800" cy="2057400"/>
          </a:xfrm>
        </p:spPr>
        <p:txBody>
          <a:bodyPr/>
          <a:lstStyle/>
          <a:p>
            <a:r>
              <a:rPr lang="en-US" altLang="zh-CN" sz="3200" dirty="0" smtClean="0"/>
              <a:t>7.3.2 </a:t>
            </a:r>
            <a:r>
              <a:rPr lang="zh-CN" altLang="en-US" sz="3200" dirty="0" smtClean="0"/>
              <a:t>服务创建与调用</a:t>
            </a:r>
            <a:endParaRPr lang="en-US" altLang="zh-CN" sz="3200" dirty="0" smtClean="0"/>
          </a:p>
          <a:p>
            <a:pPr lvl="1" eaLnBrk="1"/>
            <a:r>
              <a:rPr lang="zh-CN" altLang="en-US" sz="2800" dirty="0">
                <a:solidFill>
                  <a:srgbClr val="000000"/>
                </a:solidFill>
              </a:rPr>
              <a:t>练习</a:t>
            </a:r>
          </a:p>
          <a:p>
            <a:pPr mar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1</a:t>
            </a:r>
            <a:r>
              <a:rPr lang="zh-CN" altLang="en-US" sz="2800" dirty="0">
                <a:solidFill>
                  <a:srgbClr val="000000"/>
                </a:solidFill>
              </a:rPr>
              <a:t>、在</a:t>
            </a:r>
            <a:r>
              <a:rPr lang="en-US" altLang="zh-CN" sz="2800" dirty="0" smtClean="0">
                <a:solidFill>
                  <a:srgbClr val="000000"/>
                </a:solidFill>
              </a:rPr>
              <a:t>7.2.3</a:t>
            </a:r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r>
              <a:rPr lang="zh-CN" altLang="en-US" sz="2800" dirty="0">
                <a:solidFill>
                  <a:srgbClr val="000000"/>
                </a:solidFill>
              </a:rPr>
              <a:t>的基础上</a:t>
            </a:r>
            <a:r>
              <a:rPr lang="zh-CN" altLang="en-US" sz="2800" dirty="0" smtClean="0">
                <a:solidFill>
                  <a:srgbClr val="000000"/>
                </a:solidFill>
              </a:rPr>
              <a:t>，建立远程服务来计算</a:t>
            </a:r>
            <a:r>
              <a:rPr lang="en-US" altLang="zh-CN" sz="2800" dirty="0">
                <a:solidFill>
                  <a:srgbClr val="000000"/>
                </a:solidFill>
              </a:rPr>
              <a:t>BMI</a:t>
            </a:r>
            <a:r>
              <a:rPr lang="zh-CN" altLang="zh-CN" sz="2800" dirty="0">
                <a:solidFill>
                  <a:srgbClr val="000000"/>
                </a:solidFill>
              </a:rPr>
              <a:t>指数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008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D323E5-9F13-4B77-94B8-40BA84541B75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0386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  <a:endParaRPr lang="zh-CN" altLang="en-US" dirty="0">
              <a:latin typeface="+mj-ea"/>
            </a:endParaRPr>
          </a:p>
        </p:txBody>
      </p:sp>
      <p:sp>
        <p:nvSpPr>
          <p:cNvPr id="123908" name="内容占位符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altLang="zh-CN" sz="3200" dirty="0" smtClean="0"/>
              <a:t>7.3.3 </a:t>
            </a:r>
            <a:r>
              <a:rPr lang="zh-CN" altLang="en-US" sz="3200" dirty="0" smtClean="0"/>
              <a:t>数据传递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在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系统中，进程间传递的数据包括：</a:t>
            </a:r>
            <a:endParaRPr lang="en-US" altLang="zh-CN" sz="2800" dirty="0" smtClean="0"/>
          </a:p>
          <a:p>
            <a:pPr lvl="2"/>
            <a:r>
              <a:rPr lang="en-US" altLang="zh-CN" sz="2800" dirty="0" smtClean="0"/>
              <a:t>Java</a:t>
            </a:r>
            <a:r>
              <a:rPr lang="zh-CN" altLang="en-US" sz="2800" dirty="0" smtClean="0"/>
              <a:t>语言支持的基本数据类型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用户自定义的数据类型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为了使数据能够穿越进程边界，所有数据都必须是“可打包”的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对于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语言的基本数据类型，打包过程是自动完成的；对于自定义的数据类型，则需要实现</a:t>
            </a:r>
            <a:r>
              <a:rPr lang="en-US" altLang="zh-CN" sz="2800" dirty="0" err="1" smtClean="0"/>
              <a:t>Parcelable</a:t>
            </a:r>
            <a:r>
              <a:rPr lang="zh-CN" altLang="en-US" sz="2800" dirty="0" smtClean="0"/>
              <a:t>接口，使自定义的数据类型能够转换为系统级原语保存在</a:t>
            </a:r>
            <a:r>
              <a:rPr lang="en-US" altLang="zh-CN" sz="2800" dirty="0" smtClean="0"/>
              <a:t>Parcel</a:t>
            </a:r>
            <a:r>
              <a:rPr lang="zh-CN" altLang="en-US" sz="2800" dirty="0" smtClean="0"/>
              <a:t>对象中，穿越进程边界后可再转换为初始格式 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0C2F32-F1B5-4928-8341-26E4D351C5C4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8100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/>
              <a:t>7.3.3 </a:t>
            </a:r>
            <a:r>
              <a:rPr lang="zh-CN" altLang="en-US" sz="3200" dirty="0" smtClean="0"/>
              <a:t>数据传递</a:t>
            </a:r>
            <a:endParaRPr lang="en-US" sz="3200" dirty="0" smtClean="0"/>
          </a:p>
          <a:p>
            <a:pPr lvl="1">
              <a:defRPr/>
            </a:pPr>
            <a:r>
              <a:rPr lang="en-US" sz="2800" dirty="0" smtClean="0">
                <a:cs typeface="+mn-cs"/>
              </a:rPr>
              <a:t>AIDL</a:t>
            </a:r>
            <a:r>
              <a:rPr lang="zh-CN" sz="2800" dirty="0" smtClean="0">
                <a:cs typeface="+mn-cs"/>
              </a:rPr>
              <a:t>支持的数据类型表</a:t>
            </a:r>
            <a:endParaRPr lang="zh-CN" altLang="en-US" sz="2800" dirty="0"/>
          </a:p>
        </p:txBody>
      </p:sp>
      <p:graphicFrame>
        <p:nvGraphicFramePr>
          <p:cNvPr id="2805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099190"/>
              </p:ext>
            </p:extLst>
          </p:nvPr>
        </p:nvGraphicFramePr>
        <p:xfrm>
          <a:off x="457200" y="2240140"/>
          <a:ext cx="8417242" cy="3779660"/>
        </p:xfrm>
        <a:graphic>
          <a:graphicData uri="http://schemas.openxmlformats.org/drawingml/2006/table">
            <a:tbl>
              <a:tblPr/>
              <a:tblGrid>
                <a:gridCol w="2475230"/>
                <a:gridCol w="4609782"/>
                <a:gridCol w="1332230"/>
              </a:tblGrid>
              <a:tr h="3962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需要引入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3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语言的基本类型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包括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否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java.lang.String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否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CharSequence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java.lang.CharSequence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否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List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其中所有的元素都必须是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AIDL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支持的数据类型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否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3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Map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其中所有的键和元素都必须是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AIDL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支持的数据类型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否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其它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AIDL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接口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任何其它使用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AIDL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语言生成的接口类型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Parcelable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对象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实现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Parcelable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接口的对象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95D8D-E044-45BB-86FC-B6D7A53DD89A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3434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7.1</a:t>
            </a:r>
            <a:r>
              <a:rPr lang="zh-CN" altLang="en-US" dirty="0" smtClean="0">
                <a:latin typeface="+mj-ea"/>
              </a:rPr>
              <a:t> </a:t>
            </a:r>
            <a:r>
              <a:rPr lang="en-US" altLang="zh-CN" dirty="0" smtClean="0">
                <a:latin typeface="+mn-lt"/>
              </a:rPr>
              <a:t>Service</a:t>
            </a:r>
            <a:r>
              <a:rPr lang="zh-CN" altLang="en-US" dirty="0" smtClean="0">
                <a:latin typeface="+mj-ea"/>
              </a:rPr>
              <a:t>简介 </a:t>
            </a:r>
            <a:endParaRPr lang="zh-CN" altLang="en-US" dirty="0">
              <a:latin typeface="+mj-ea"/>
            </a:endParaRPr>
          </a:p>
        </p:txBody>
      </p:sp>
      <p:sp>
        <p:nvSpPr>
          <p:cNvPr id="9220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r>
              <a:rPr lang="zh-CN" altLang="en-US" sz="3200" dirty="0" smtClean="0"/>
              <a:t>启动方式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通过调用</a:t>
            </a:r>
            <a:r>
              <a:rPr lang="en-US" altLang="zh-CN" sz="2800" dirty="0" err="1" smtClean="0"/>
              <a:t>startService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启动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，通过调用</a:t>
            </a:r>
            <a:r>
              <a:rPr lang="en-US" altLang="zh-CN" sz="2800" dirty="0" err="1" smtClean="0"/>
              <a:t>stopService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或</a:t>
            </a:r>
            <a:r>
              <a:rPr lang="en-US" altLang="zh-CN" sz="2800" dirty="0" err="1" smtClean="0"/>
              <a:t>stopSelf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停止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。因此，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一定是由其它组件启动</a:t>
            </a:r>
            <a:r>
              <a:rPr lang="zh-CN" altLang="en-US" sz="2800" dirty="0"/>
              <a:t>，但可以通过其它组件或自身</a:t>
            </a:r>
            <a:r>
              <a:rPr lang="zh-CN" altLang="en-US" sz="2800" dirty="0" smtClean="0"/>
              <a:t>停止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在启动方式中，启动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的组件不能够获取到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的对象实例，因此无法调用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中的任何函数，也</a:t>
            </a:r>
            <a:r>
              <a:rPr lang="zh-CN" altLang="en-US" sz="2800" dirty="0"/>
              <a:t>无法</a:t>
            </a:r>
            <a:r>
              <a:rPr lang="zh-CN" altLang="en-US" sz="2800" dirty="0" smtClean="0"/>
              <a:t>获取到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中的任何状态和数据信息</a:t>
            </a:r>
          </a:p>
          <a:p>
            <a:pPr lvl="1"/>
            <a:r>
              <a:rPr lang="zh-CN" altLang="en-US" sz="2800" dirty="0" smtClean="0"/>
              <a:t>以启动方式使用的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，需要具备自管理的能力，而且不需要从通过函数调用获取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的功能和数据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C90DD-DAE6-4F12-AC9C-46FB7FE733A2}" type="slidenum">
              <a:rPr lang="en-US" altLang="zh-CN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5052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  <a:endParaRPr lang="zh-CN" altLang="en-US" dirty="0">
              <a:latin typeface="+mj-ea"/>
            </a:endParaRPr>
          </a:p>
        </p:txBody>
      </p:sp>
      <p:sp>
        <p:nvSpPr>
          <p:cNvPr id="125956" name="内容占位符 3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sz="3200" dirty="0" smtClean="0"/>
              <a:t>7.3.3 </a:t>
            </a:r>
            <a:r>
              <a:rPr lang="zh-CN" altLang="en-US" sz="3200" dirty="0" smtClean="0"/>
              <a:t>数据传递</a:t>
            </a:r>
            <a:endParaRPr lang="en-US" sz="3200" dirty="0" smtClean="0"/>
          </a:p>
          <a:p>
            <a:pPr lvl="1"/>
            <a:r>
              <a:rPr lang="zh-CN" altLang="en-US" sz="2800" dirty="0" smtClean="0"/>
              <a:t>在远程服务中增加“全运算”功能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    在接收到输入参数后，将向调用者返回一个包含“加、减、乘、除”全部运算结果的对象。这个对象是一个自定义的类，为了能够使其它</a:t>
            </a:r>
            <a:r>
              <a:rPr lang="en-US" altLang="zh-CN" sz="2800" dirty="0" smtClean="0"/>
              <a:t>AIDL</a:t>
            </a:r>
            <a:r>
              <a:rPr lang="zh-CN" altLang="en-US" sz="2800" dirty="0" smtClean="0"/>
              <a:t>文件可使用这个自定义类，需要使用</a:t>
            </a:r>
            <a:r>
              <a:rPr lang="en-US" altLang="zh-CN" sz="2800" dirty="0" smtClean="0"/>
              <a:t>AIDL</a:t>
            </a:r>
            <a:r>
              <a:rPr lang="zh-CN" altLang="en-US" sz="2800" dirty="0" smtClean="0"/>
              <a:t>语言声明这个类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5C11F-FCF6-4A2C-AA67-A6476F534570}" type="slidenum">
              <a:rPr lang="en-US" altLang="zh-CN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505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  <a:endParaRPr lang="zh-CN" altLang="en-US" dirty="0">
              <a:latin typeface="+mj-ea"/>
            </a:endParaRPr>
          </a:p>
        </p:txBody>
      </p:sp>
      <p:sp>
        <p:nvSpPr>
          <p:cNvPr id="128004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r>
              <a:rPr lang="en-US" altLang="zh-CN" sz="3200" dirty="0" smtClean="0"/>
              <a:t>7.3.3 </a:t>
            </a:r>
            <a:r>
              <a:rPr lang="zh-CN" altLang="en-US" sz="3200" dirty="0" smtClean="0"/>
              <a:t>数据传递</a:t>
            </a:r>
            <a:endParaRPr lang="en-US" sz="3200" dirty="0" smtClean="0"/>
          </a:p>
          <a:p>
            <a:pPr lvl="1"/>
            <a:r>
              <a:rPr lang="zh-CN" altLang="en-US" sz="2800" dirty="0" smtClean="0"/>
              <a:t>首先建立</a:t>
            </a:r>
            <a:r>
              <a:rPr lang="en-US" altLang="zh-CN" sz="2800" dirty="0" err="1" smtClean="0"/>
              <a:t>AllResult.aidl</a:t>
            </a:r>
            <a:r>
              <a:rPr lang="zh-CN" altLang="en-US" sz="2800" dirty="0" smtClean="0"/>
              <a:t>文件，声明</a:t>
            </a:r>
            <a:r>
              <a:rPr lang="en-US" altLang="zh-CN" sz="2800" dirty="0" err="1" smtClean="0"/>
              <a:t>AllResult</a:t>
            </a:r>
            <a:r>
              <a:rPr lang="zh-CN" altLang="en-US" sz="2800" dirty="0" smtClean="0"/>
              <a:t>类</a:t>
            </a:r>
            <a:endParaRPr lang="en-US" altLang="zh-CN" sz="2800" dirty="0" smtClean="0"/>
          </a:p>
          <a:p>
            <a:pPr lvl="2">
              <a:buFont typeface="Wingdings" pitchFamily="2" charset="2"/>
              <a:buNone/>
            </a:pPr>
            <a:endParaRPr lang="en-US" altLang="zh-CN" sz="2800" dirty="0" smtClean="0"/>
          </a:p>
          <a:p>
            <a:pPr lvl="2">
              <a:buFont typeface="Wingdings" pitchFamily="2" charset="2"/>
              <a:buNone/>
            </a:pPr>
            <a:endParaRPr lang="en-US" altLang="zh-CN" sz="2800" dirty="0" smtClean="0"/>
          </a:p>
          <a:p>
            <a:pPr lvl="1"/>
            <a:r>
              <a:rPr lang="zh-CN" altLang="en-US" sz="2800" dirty="0" smtClean="0"/>
              <a:t>然后在</a:t>
            </a:r>
            <a:r>
              <a:rPr lang="en-US" altLang="zh-CN" sz="2800" dirty="0" err="1" smtClean="0"/>
              <a:t>IMyService.aidl</a:t>
            </a:r>
            <a:r>
              <a:rPr lang="zh-CN" altLang="en-US" sz="2800" dirty="0" smtClean="0"/>
              <a:t>文件中，增加全运算函数</a:t>
            </a:r>
            <a:r>
              <a:rPr lang="en-US" altLang="zh-CN" sz="2800" dirty="0" err="1" smtClean="0"/>
              <a:t>ComputeAll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，该函数的返回值就是在</a:t>
            </a:r>
            <a:r>
              <a:rPr lang="en-US" altLang="zh-CN" sz="2800" dirty="0" err="1" smtClean="0"/>
              <a:t>AllResult.aidl</a:t>
            </a:r>
            <a:r>
              <a:rPr lang="zh-CN" altLang="en-US" sz="2800" dirty="0" smtClean="0"/>
              <a:t>文件中声明的</a:t>
            </a:r>
            <a:r>
              <a:rPr lang="en-US" altLang="zh-CN" sz="2800" dirty="0" err="1" smtClean="0"/>
              <a:t>AllResult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为了能够使用自定义的</a:t>
            </a:r>
            <a:r>
              <a:rPr lang="en-US" altLang="zh-CN" sz="2800" dirty="0" err="1" smtClean="0"/>
              <a:t>AllResult</a:t>
            </a:r>
            <a:r>
              <a:rPr lang="zh-CN" altLang="en-US" sz="2800" dirty="0" smtClean="0"/>
              <a:t>，在代码中需引入</a:t>
            </a:r>
            <a:r>
              <a:rPr lang="en-US" altLang="zh-CN" sz="2800" dirty="0" err="1" smtClean="0">
                <a:ea typeface="楷体_GB2312" pitchFamily="49" charset="-122"/>
              </a:rPr>
              <a:t>edu.cczu.RemoteService</a:t>
            </a:r>
            <a:r>
              <a:rPr lang="en-US" altLang="zh-CN" sz="2800" dirty="0" err="1" smtClean="0"/>
              <a:t>.AllResult</a:t>
            </a:r>
            <a:r>
              <a:rPr lang="zh-CN" altLang="en-US" sz="2800" dirty="0" smtClean="0"/>
              <a:t>包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30443"/>
              </p:ext>
            </p:extLst>
          </p:nvPr>
        </p:nvGraphicFramePr>
        <p:xfrm>
          <a:off x="914400" y="2109216"/>
          <a:ext cx="7467600" cy="938784"/>
        </p:xfrm>
        <a:graphic>
          <a:graphicData uri="http://schemas.openxmlformats.org/drawingml/2006/table">
            <a:tbl>
              <a:tblPr/>
              <a:tblGrid>
                <a:gridCol w="7467600"/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package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edu.cczu.RemoteService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   </a:t>
                      </a:r>
                      <a:r>
                        <a:rPr lang="en-US" altLang="zh-CN" sz="2800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</a:rPr>
                        <a:t>parcelable</a:t>
                      </a:r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</a:rPr>
                        <a:t> </a:t>
                      </a:r>
                      <a:r>
                        <a:rPr lang="en-US" altLang="zh-CN" sz="2800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</a:rPr>
                        <a:t>AllResult</a:t>
                      </a:r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</a:rPr>
                        <a:t>;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13320-8562-4AF3-B531-181537A58F87}" type="slidenum">
              <a:rPr lang="en-US" altLang="zh-CN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505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  <a:endParaRPr lang="zh-CN" altLang="en-US" dirty="0">
              <a:latin typeface="+mj-ea"/>
            </a:endParaRPr>
          </a:p>
        </p:txBody>
      </p:sp>
      <p:sp>
        <p:nvSpPr>
          <p:cNvPr id="129028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smtClean="0"/>
              <a:t>7.3.3 </a:t>
            </a:r>
            <a:r>
              <a:rPr lang="zh-CN" altLang="en-US" smtClean="0"/>
              <a:t>数据传递</a:t>
            </a:r>
            <a:endParaRPr lang="en-US" smtClean="0"/>
          </a:p>
        </p:txBody>
      </p:sp>
      <p:graphicFrame>
        <p:nvGraphicFramePr>
          <p:cNvPr id="2846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767538"/>
              </p:ext>
            </p:extLst>
          </p:nvPr>
        </p:nvGraphicFramePr>
        <p:xfrm>
          <a:off x="533400" y="1682496"/>
          <a:ext cx="8077200" cy="3499104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22860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package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edu.cczu.RemoteService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    import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edu.cczu.RemoteService.AllResult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    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    interface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IMyService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{       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        long Add(long a, long b);          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       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AllResult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ComputeAll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(long a, long b);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    }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1EA45B-434D-4644-B13C-D682342C1163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505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  <a:endParaRPr lang="zh-CN" altLang="en-US" dirty="0">
              <a:latin typeface="+mj-ea"/>
            </a:endParaRPr>
          </a:p>
        </p:txBody>
      </p:sp>
      <p:sp>
        <p:nvSpPr>
          <p:cNvPr id="130052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3352800"/>
          </a:xfrm>
        </p:spPr>
        <p:txBody>
          <a:bodyPr/>
          <a:lstStyle/>
          <a:p>
            <a:r>
              <a:rPr lang="en-US" altLang="zh-CN" sz="3200" dirty="0" smtClean="0"/>
              <a:t>7.3.3 </a:t>
            </a:r>
            <a:r>
              <a:rPr lang="zh-CN" altLang="en-US" sz="3200" dirty="0" smtClean="0"/>
              <a:t>数据传递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在</a:t>
            </a:r>
            <a:r>
              <a:rPr lang="en-US" altLang="zh-CN" sz="2800" dirty="0" smtClean="0"/>
              <a:t>AIDL</a:t>
            </a:r>
            <a:r>
              <a:rPr lang="zh-CN" altLang="en-US" sz="2800" dirty="0" smtClean="0"/>
              <a:t>文件定义完毕后，需要构造</a:t>
            </a:r>
            <a:r>
              <a:rPr lang="en-US" altLang="zh-CN" sz="2800" dirty="0" err="1" smtClean="0"/>
              <a:t>AllResult</a:t>
            </a:r>
            <a:r>
              <a:rPr lang="zh-CN" altLang="en-US" sz="2800" dirty="0" smtClean="0"/>
              <a:t>类</a:t>
            </a:r>
          </a:p>
          <a:p>
            <a:pPr lvl="1"/>
            <a:r>
              <a:rPr lang="en-US" altLang="zh-CN" sz="2800" dirty="0" err="1" smtClean="0"/>
              <a:t>AllResult</a:t>
            </a:r>
            <a:r>
              <a:rPr lang="zh-CN" altLang="en-US" sz="2800" dirty="0" smtClean="0"/>
              <a:t>类除了</a:t>
            </a:r>
            <a:r>
              <a:rPr lang="zh-CN" altLang="en-US" sz="2800" dirty="0" smtClean="0">
                <a:solidFill>
                  <a:srgbClr val="FF0000"/>
                </a:solidFill>
              </a:rPr>
              <a:t>基本的构造函数</a:t>
            </a:r>
            <a:r>
              <a:rPr lang="zh-CN" altLang="en-US" sz="2800" dirty="0" smtClean="0"/>
              <a:t>以外，还需要有</a:t>
            </a:r>
            <a:r>
              <a:rPr lang="zh-CN" altLang="en-US" sz="2800" dirty="0" smtClean="0">
                <a:solidFill>
                  <a:srgbClr val="FF0000"/>
                </a:solidFill>
              </a:rPr>
              <a:t>以</a:t>
            </a:r>
            <a:r>
              <a:rPr lang="en-US" altLang="zh-CN" sz="2800" dirty="0" smtClean="0">
                <a:solidFill>
                  <a:srgbClr val="FF0000"/>
                </a:solidFill>
              </a:rPr>
              <a:t>Parcel</a:t>
            </a:r>
            <a:r>
              <a:rPr lang="zh-CN" altLang="en-US" sz="2800" dirty="0" smtClean="0">
                <a:solidFill>
                  <a:srgbClr val="FF0000"/>
                </a:solidFill>
              </a:rPr>
              <a:t>对象为</a:t>
            </a:r>
            <a:r>
              <a:rPr lang="zh-CN" altLang="en-US" sz="2800" dirty="0">
                <a:solidFill>
                  <a:srgbClr val="FF0000"/>
                </a:solidFill>
              </a:rPr>
              <a:t>参数</a:t>
            </a:r>
            <a:r>
              <a:rPr lang="zh-CN" altLang="en-US" sz="2800" dirty="0" smtClean="0">
                <a:solidFill>
                  <a:srgbClr val="FF0000"/>
                </a:solidFill>
              </a:rPr>
              <a:t>的构造函数</a:t>
            </a:r>
            <a:r>
              <a:rPr lang="zh-CN" altLang="en-US" sz="2800" dirty="0" smtClean="0"/>
              <a:t>用来读取数据，并且需要</a:t>
            </a:r>
            <a:r>
              <a:rPr lang="zh-CN" altLang="en-US" sz="2800" dirty="0" smtClean="0">
                <a:solidFill>
                  <a:srgbClr val="FF0000"/>
                </a:solidFill>
              </a:rPr>
              <a:t>重写打包函数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writeToParcel</a:t>
            </a:r>
            <a:r>
              <a:rPr lang="en-US" altLang="zh-CN" sz="2800" dirty="0" smtClean="0">
                <a:solidFill>
                  <a:srgbClr val="FF0000"/>
                </a:solidFill>
              </a:rPr>
              <a:t>()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FF0000"/>
                </a:solidFill>
              </a:rPr>
              <a:t>实现静态公共字段</a:t>
            </a:r>
            <a:r>
              <a:rPr lang="en-US" altLang="zh-CN" sz="2800" dirty="0" smtClean="0">
                <a:solidFill>
                  <a:srgbClr val="FF0000"/>
                </a:solidFill>
              </a:rPr>
              <a:t>Creator</a:t>
            </a:r>
            <a:r>
              <a:rPr lang="zh-CN" altLang="en-US" sz="2800" dirty="0" smtClean="0"/>
              <a:t>，用来使用</a:t>
            </a:r>
            <a:r>
              <a:rPr lang="en-US" altLang="zh-CN" sz="2800" dirty="0" smtClean="0"/>
              <a:t>Parcel</a:t>
            </a:r>
            <a:r>
              <a:rPr lang="zh-CN" altLang="en-US" sz="2800" dirty="0" smtClean="0"/>
              <a:t>对象构造</a:t>
            </a:r>
            <a:r>
              <a:rPr lang="en-US" altLang="zh-CN" sz="2800" dirty="0" err="1" smtClean="0"/>
              <a:t>AllResult</a:t>
            </a:r>
            <a:r>
              <a:rPr lang="zh-CN" altLang="en-US" sz="2800" dirty="0"/>
              <a:t>对象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DD3EB-88FD-4E71-9A2F-C23FEF3FDB21}" type="slidenum">
              <a:rPr lang="en-US" altLang="zh-CN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429000" cy="914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  <a:endParaRPr lang="zh-CN" altLang="en-US" dirty="0">
              <a:latin typeface="+mj-ea"/>
            </a:endParaRPr>
          </a:p>
        </p:txBody>
      </p:sp>
      <p:sp>
        <p:nvSpPr>
          <p:cNvPr id="136196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1905000"/>
          </a:xfrm>
        </p:spPr>
        <p:txBody>
          <a:bodyPr/>
          <a:lstStyle/>
          <a:p>
            <a:r>
              <a:rPr lang="en-US" altLang="zh-CN" sz="3200" dirty="0" smtClean="0"/>
              <a:t>7.3.3 </a:t>
            </a:r>
            <a:r>
              <a:rPr lang="zh-CN" altLang="en-US" sz="3200" dirty="0" smtClean="0"/>
              <a:t>数据传递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在</a:t>
            </a:r>
            <a:r>
              <a:rPr lang="en-US" altLang="zh-CN" sz="2800" dirty="0" smtClean="0"/>
              <a:t>MyService.java</a:t>
            </a:r>
            <a:r>
              <a:rPr lang="zh-CN" altLang="en-US" sz="2800" dirty="0" smtClean="0"/>
              <a:t>文件中，增加用来进行全运算的</a:t>
            </a:r>
            <a:r>
              <a:rPr lang="en-US" altLang="zh-CN" sz="2800" dirty="0" err="1" smtClean="0"/>
              <a:t>ComputAll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函数，并将运算结果保存在</a:t>
            </a:r>
            <a:r>
              <a:rPr lang="en-US" altLang="zh-CN" sz="2800" dirty="0" err="1" smtClean="0"/>
              <a:t>AllResult</a:t>
            </a:r>
            <a:r>
              <a:rPr lang="zh-CN" altLang="en-US" sz="2800" dirty="0" smtClean="0"/>
              <a:t>对象中</a:t>
            </a:r>
          </a:p>
        </p:txBody>
      </p:sp>
      <p:graphicFrame>
        <p:nvGraphicFramePr>
          <p:cNvPr id="2918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631"/>
              </p:ext>
            </p:extLst>
          </p:nvPr>
        </p:nvGraphicFramePr>
        <p:xfrm>
          <a:off x="685800" y="2971800"/>
          <a:ext cx="8001000" cy="353568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28194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@Override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    public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AllResult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ComputeAll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(long a, long b) throws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RemoteException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{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        long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addResult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a + b;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        long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subResult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a - b;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        long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mulResult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a * b;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        double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divResult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(double) a / (double)b;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       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AllResult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allResult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new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AllResult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addResult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subResult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mulResult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divResult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        return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allResult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    }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85ED0-A945-48BD-A3F9-66031799BA87}" type="slidenum">
              <a:rPr lang="en-US" altLang="zh-CN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8862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  <a:endParaRPr lang="zh-CN" altLang="en-US" dirty="0">
              <a:latin typeface="+mj-ea"/>
            </a:endParaRPr>
          </a:p>
        </p:txBody>
      </p:sp>
      <p:sp>
        <p:nvSpPr>
          <p:cNvPr id="137220" name="内容占位符 2"/>
          <p:cNvSpPr>
            <a:spLocks noGrp="1"/>
          </p:cNvSpPr>
          <p:nvPr>
            <p:ph type="body" sz="half" idx="4294967295"/>
          </p:nvPr>
        </p:nvSpPr>
        <p:spPr>
          <a:xfrm>
            <a:off x="457200" y="990601"/>
            <a:ext cx="7620000" cy="2057400"/>
          </a:xfrm>
        </p:spPr>
        <p:txBody>
          <a:bodyPr/>
          <a:lstStyle/>
          <a:p>
            <a:r>
              <a:rPr lang="en-US" altLang="zh-CN" sz="3200" dirty="0" smtClean="0"/>
              <a:t>7.3.3 </a:t>
            </a:r>
            <a:r>
              <a:rPr lang="zh-CN" altLang="en-US" sz="3200" dirty="0" smtClean="0"/>
              <a:t>数据传递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调用者中的</a:t>
            </a:r>
            <a:r>
              <a:rPr lang="en-US" altLang="zh-CN" sz="2800" dirty="0" err="1" smtClean="0"/>
              <a:t>AllResult.aidl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AllResult.java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IMyService.aidl</a:t>
            </a:r>
            <a:r>
              <a:rPr lang="zh-CN" altLang="en-US" sz="2800" dirty="0" smtClean="0"/>
              <a:t>文件务必与远程服务中的三个文件完全一致，否则会出现错误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110" y="3048000"/>
            <a:ext cx="3740690" cy="353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85ED0-A945-48BD-A3F9-66031799BA87}" type="slidenum">
              <a:rPr lang="en-US" altLang="zh-CN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8862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远程服务</a:t>
            </a:r>
            <a:endParaRPr lang="zh-CN" altLang="en-US" dirty="0">
              <a:latin typeface="+mj-ea"/>
            </a:endParaRPr>
          </a:p>
        </p:txBody>
      </p:sp>
      <p:sp>
        <p:nvSpPr>
          <p:cNvPr id="137220" name="内容占位符 2"/>
          <p:cNvSpPr>
            <a:spLocks noGrp="1"/>
          </p:cNvSpPr>
          <p:nvPr>
            <p:ph type="body" sz="half" idx="4294967295"/>
          </p:nvPr>
        </p:nvSpPr>
        <p:spPr>
          <a:xfrm>
            <a:off x="457200" y="990601"/>
            <a:ext cx="7620000" cy="2057400"/>
          </a:xfrm>
        </p:spPr>
        <p:txBody>
          <a:bodyPr/>
          <a:lstStyle/>
          <a:p>
            <a:r>
              <a:rPr lang="en-US" altLang="zh-CN" sz="3200" dirty="0" smtClean="0"/>
              <a:t>7.3.3 </a:t>
            </a:r>
            <a:r>
              <a:rPr lang="zh-CN" altLang="en-US" sz="3200" dirty="0" smtClean="0"/>
              <a:t>数据传递</a:t>
            </a:r>
          </a:p>
          <a:p>
            <a:pPr lvl="1" eaLnBrk="1"/>
            <a:r>
              <a:rPr lang="zh-CN" altLang="en-US" sz="2800" dirty="0">
                <a:solidFill>
                  <a:srgbClr val="000000"/>
                </a:solidFill>
              </a:rPr>
              <a:t>练习</a:t>
            </a:r>
          </a:p>
          <a:p>
            <a:pPr mar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1</a:t>
            </a:r>
            <a:r>
              <a:rPr lang="zh-CN" altLang="en-US" sz="2800" dirty="0">
                <a:solidFill>
                  <a:srgbClr val="000000"/>
                </a:solidFill>
              </a:rPr>
              <a:t>、在</a:t>
            </a:r>
            <a:r>
              <a:rPr lang="en-US" altLang="zh-CN" sz="2800" dirty="0" smtClean="0">
                <a:solidFill>
                  <a:srgbClr val="000000"/>
                </a:solidFill>
              </a:rPr>
              <a:t>7.3.2</a:t>
            </a:r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r>
              <a:rPr lang="zh-CN" altLang="en-US" sz="2800" dirty="0">
                <a:solidFill>
                  <a:srgbClr val="000000"/>
                </a:solidFill>
              </a:rPr>
              <a:t>的基础上</a:t>
            </a:r>
            <a:r>
              <a:rPr lang="zh-CN" altLang="en-US" sz="2800" dirty="0" smtClean="0">
                <a:solidFill>
                  <a:srgbClr val="000000"/>
                </a:solidFill>
              </a:rPr>
              <a:t>，实现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Parcelable</a:t>
            </a:r>
            <a:r>
              <a:rPr lang="zh-CN" altLang="en-US" sz="2800" dirty="0" smtClean="0">
                <a:solidFill>
                  <a:srgbClr val="000000"/>
                </a:solidFill>
              </a:rPr>
              <a:t>接口，将</a:t>
            </a:r>
            <a:r>
              <a:rPr lang="en-US" altLang="zh-CN" sz="2800" dirty="0" smtClean="0">
                <a:solidFill>
                  <a:srgbClr val="000000"/>
                </a:solidFill>
              </a:rPr>
              <a:t>BMI</a:t>
            </a:r>
            <a:r>
              <a:rPr lang="zh-CN" altLang="en-US" sz="2800" dirty="0" smtClean="0">
                <a:solidFill>
                  <a:srgbClr val="000000"/>
                </a:solidFill>
              </a:rPr>
              <a:t>指数的计算结果使用打包方式传递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9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677A1-4025-43B1-BE0F-C2D46807C358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495800" cy="8382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7.1</a:t>
            </a:r>
            <a:r>
              <a:rPr lang="zh-CN" altLang="en-US" dirty="0" smtClean="0">
                <a:latin typeface="+mj-ea"/>
              </a:rPr>
              <a:t> </a:t>
            </a:r>
            <a:r>
              <a:rPr lang="en-US" altLang="zh-CN" dirty="0" smtClean="0">
                <a:latin typeface="+mn-lt"/>
              </a:rPr>
              <a:t>Service</a:t>
            </a:r>
            <a:r>
              <a:rPr lang="zh-CN" altLang="en-US" dirty="0" smtClean="0">
                <a:latin typeface="+mj-ea"/>
              </a:rPr>
              <a:t>简介 </a:t>
            </a:r>
            <a:endParaRPr lang="zh-CN" altLang="en-US" dirty="0">
              <a:latin typeface="+mj-ea"/>
            </a:endParaRPr>
          </a:p>
        </p:txBody>
      </p:sp>
      <p:sp>
        <p:nvSpPr>
          <p:cNvPr id="10244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sz="3200" dirty="0" smtClean="0"/>
              <a:t>绑定方式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通过服务链接（</a:t>
            </a:r>
            <a:r>
              <a:rPr lang="en-US" altLang="zh-CN" sz="2800" dirty="0" smtClean="0"/>
              <a:t>Connection</a:t>
            </a:r>
            <a:r>
              <a:rPr lang="zh-CN" altLang="en-US" sz="2800" dirty="0" smtClean="0"/>
              <a:t>）来使用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，服务链接能够获取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的对象实例，因此绑定方式下可以调用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中实现的函数</a:t>
            </a:r>
            <a:r>
              <a:rPr lang="zh-CN" altLang="en-US" sz="2800" dirty="0" smtClean="0"/>
              <a:t>，获取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中的状态和数据信息</a:t>
            </a:r>
          </a:p>
          <a:p>
            <a:pPr lvl="1"/>
            <a:r>
              <a:rPr lang="zh-CN" altLang="en-US" sz="2800" dirty="0" smtClean="0"/>
              <a:t>使用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的组件通过</a:t>
            </a:r>
            <a:r>
              <a:rPr lang="en-US" altLang="zh-CN" sz="2800" dirty="0" err="1" smtClean="0"/>
              <a:t>bindService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建立服务链接，通过</a:t>
            </a:r>
            <a:r>
              <a:rPr lang="en-US" altLang="zh-CN" sz="2800" dirty="0" err="1" smtClean="0"/>
              <a:t>unbindService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停止服务链接</a:t>
            </a:r>
          </a:p>
          <a:p>
            <a:pPr lvl="1"/>
            <a:r>
              <a:rPr lang="zh-CN" altLang="en-US" sz="2800" dirty="0" smtClean="0"/>
              <a:t>如果在绑定过程中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没有启动，</a:t>
            </a:r>
            <a:r>
              <a:rPr lang="en-US" altLang="zh-CN" sz="2800" dirty="0" err="1" smtClean="0"/>
              <a:t>bindService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会自动启动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，而且同一个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可以绑定多个服务链接，这样可以同时为多个不同的组件提供服务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93594-0032-4004-A6FE-B775F9F3988A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495800" cy="8382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7.1</a:t>
            </a:r>
            <a:r>
              <a:rPr lang="zh-CN" altLang="en-US" dirty="0" smtClean="0">
                <a:latin typeface="+mj-ea"/>
              </a:rPr>
              <a:t> </a:t>
            </a:r>
            <a:r>
              <a:rPr lang="en-US" altLang="zh-CN" dirty="0" smtClean="0">
                <a:latin typeface="+mn-lt"/>
              </a:rPr>
              <a:t>Service</a:t>
            </a:r>
            <a:r>
              <a:rPr lang="zh-CN" altLang="en-US" dirty="0" smtClean="0">
                <a:latin typeface="+mj-ea"/>
              </a:rPr>
              <a:t>简介 </a:t>
            </a:r>
            <a:endParaRPr lang="zh-CN" altLang="en-US" dirty="0">
              <a:latin typeface="+mj-ea"/>
            </a:endParaRPr>
          </a:p>
        </p:txBody>
      </p:sp>
      <p:sp>
        <p:nvSpPr>
          <p:cNvPr id="11268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zh-CN" altLang="en-US" sz="3200" dirty="0" smtClean="0"/>
              <a:t>启动方式和绑定方式的结合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2800" dirty="0" smtClean="0"/>
              <a:t>       这两种使用方法并不是完全独立的，在某些情况下可以混合使用。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以音乐播放器为例，在后台工作的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通过</a:t>
            </a:r>
            <a:r>
              <a:rPr lang="en-US" altLang="zh-CN" sz="2800" dirty="0" err="1" smtClean="0"/>
              <a:t>startService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启动某个音乐播放，在播放过程中如果用户需要暂停音乐播放，则</a:t>
            </a:r>
            <a:r>
              <a:rPr lang="zh-CN" altLang="en-US" sz="2800" dirty="0"/>
              <a:t>可以</a:t>
            </a:r>
            <a:r>
              <a:rPr lang="zh-CN" altLang="en-US" sz="2800" dirty="0" smtClean="0"/>
              <a:t>通过</a:t>
            </a:r>
            <a:r>
              <a:rPr lang="en-US" altLang="zh-CN" sz="2800" dirty="0" err="1" smtClean="0"/>
              <a:t>bindService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获取服务链接和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对象实例，进而通过调用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对象实例中的函数，暂停音乐播放过程，并保存相关信息 </a:t>
            </a:r>
          </a:p>
          <a:p>
            <a:pPr lvl="1"/>
            <a:r>
              <a:rPr lang="zh-CN" altLang="en-US" sz="2800" dirty="0" smtClean="0"/>
              <a:t>在这种情况下，调用</a:t>
            </a:r>
            <a:r>
              <a:rPr lang="en-US" altLang="zh-CN" sz="2800" dirty="0" err="1" smtClean="0"/>
              <a:t>stopService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并不能够停止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，需要在所有的服务链接关闭后，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才能够真正的停止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271480-B407-41C2-AC31-5FE5441670B1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733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7.2</a:t>
            </a:r>
            <a:r>
              <a:rPr lang="zh-CN" altLang="en-US" dirty="0" smtClean="0">
                <a:latin typeface="+mj-ea"/>
              </a:rPr>
              <a:t> 本地服务</a:t>
            </a:r>
            <a:endParaRPr lang="zh-CN" altLang="en-US" dirty="0">
              <a:latin typeface="+mj-ea"/>
            </a:endParaRPr>
          </a:p>
        </p:txBody>
      </p:sp>
      <p:sp>
        <p:nvSpPr>
          <p:cNvPr id="12292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sz="2800" dirty="0" smtClean="0"/>
              <a:t>本地服务的调用者和服务都在同一个程序中，是不需要跨进程就可以实现服务的调用</a:t>
            </a:r>
          </a:p>
          <a:p>
            <a:r>
              <a:rPr lang="zh-CN" altLang="en-US" sz="2800" dirty="0" smtClean="0"/>
              <a:t>本地服务涉及服务的建立、启动和停止，服务的绑定和取消绑定，以及如何在服务中</a:t>
            </a:r>
            <a:r>
              <a:rPr lang="zh-CN" altLang="en-US" sz="2800" dirty="0"/>
              <a:t>使用</a:t>
            </a:r>
            <a:r>
              <a:rPr lang="zh-CN" altLang="en-US" sz="2800" dirty="0" smtClean="0"/>
              <a:t>线程</a:t>
            </a:r>
          </a:p>
          <a:p>
            <a:r>
              <a:rPr lang="en-US" altLang="zh-CN" sz="3200" dirty="0" smtClean="0"/>
              <a:t>7.2.1</a:t>
            </a:r>
            <a:r>
              <a:rPr lang="zh-CN" altLang="en-US" sz="3200" dirty="0" smtClean="0"/>
              <a:t> 服务管理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服务管理主要指服务的建立、启动和停止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Service</a:t>
            </a:r>
            <a:r>
              <a:rPr lang="zh-CN" altLang="en-US" sz="2800" dirty="0" smtClean="0"/>
              <a:t>是一段在后台运行、没有用户界面的代码，其最小代码集如下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339850" marR="0" indent="-31591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339850" marR="0" indent="-31591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20010</TotalTime>
  <Words>4324</Words>
  <Application>Microsoft Office PowerPoint</Application>
  <PresentationFormat>全屏显示(4:3)</PresentationFormat>
  <Paragraphs>505</Paragraphs>
  <Slides>66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7" baseType="lpstr">
      <vt:lpstr>Edge</vt:lpstr>
      <vt:lpstr>第7章  后台服务</vt:lpstr>
      <vt:lpstr>7.1 Service简介 </vt:lpstr>
      <vt:lpstr>7.1 Service简介 </vt:lpstr>
      <vt:lpstr>7.1 Service简介 </vt:lpstr>
      <vt:lpstr>7.1 Service简介 </vt:lpstr>
      <vt:lpstr>7.1 Service简介 </vt:lpstr>
      <vt:lpstr>7.1 Service简介 </vt:lpstr>
      <vt:lpstr>7.1 Service简介 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7.2 本地服务</vt:lpstr>
      <vt:lpstr>7.3 远程服务 </vt:lpstr>
      <vt:lpstr>7.3 远程服务 </vt:lpstr>
      <vt:lpstr>7.3 远程服务</vt:lpstr>
      <vt:lpstr>7.3 远程服务</vt:lpstr>
      <vt:lpstr>7.3 远程服务</vt:lpstr>
      <vt:lpstr>7.3 远程服务</vt:lpstr>
      <vt:lpstr>7.3 远程服务</vt:lpstr>
      <vt:lpstr>7.3 远程服务</vt:lpstr>
      <vt:lpstr>7.3 远程服务</vt:lpstr>
      <vt:lpstr>7.3 远程服务</vt:lpstr>
      <vt:lpstr>7.3 远程服务</vt:lpstr>
      <vt:lpstr>7.3 远程服务</vt:lpstr>
      <vt:lpstr>7.3 远程服务</vt:lpstr>
      <vt:lpstr>7.3 远程服务</vt:lpstr>
      <vt:lpstr>7.3 远程服务</vt:lpstr>
      <vt:lpstr>7.3 远程服务</vt:lpstr>
      <vt:lpstr>7.3 远程服务</vt:lpstr>
      <vt:lpstr>7.3 远程服务</vt:lpstr>
      <vt:lpstr>7.3 远程服务</vt:lpstr>
      <vt:lpstr>7.3 远程服务</vt:lpstr>
      <vt:lpstr>7.3 远程服务</vt:lpstr>
      <vt:lpstr>7.3 远程服务</vt:lpstr>
      <vt:lpstr>7.3 远程服务</vt:lpstr>
      <vt:lpstr>7.3 远程服务</vt:lpstr>
      <vt:lpstr>7.3 远程服务</vt:lpstr>
      <vt:lpstr>7.3 远程服务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gjs</dc:creator>
  <cp:lastModifiedBy>gjs</cp:lastModifiedBy>
  <cp:revision>956</cp:revision>
  <cp:lastPrinted>1601-01-01T00:00:00Z</cp:lastPrinted>
  <dcterms:created xsi:type="dcterms:W3CDTF">1601-01-01T00:00:00Z</dcterms:created>
  <dcterms:modified xsi:type="dcterms:W3CDTF">2018-10-24T11:50:51Z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