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709" r:id="rId1"/>
  </p:sldMasterIdLst>
  <p:notesMasterIdLst>
    <p:notesMasterId r:id="rId113"/>
  </p:notesMasterIdLst>
  <p:sldIdLst>
    <p:sldId id="256" r:id="rId2"/>
    <p:sldId id="765" r:id="rId3"/>
    <p:sldId id="805" r:id="rId4"/>
    <p:sldId id="806" r:id="rId5"/>
    <p:sldId id="807" r:id="rId6"/>
    <p:sldId id="809" r:id="rId7"/>
    <p:sldId id="808" r:id="rId8"/>
    <p:sldId id="810" r:id="rId9"/>
    <p:sldId id="811" r:id="rId10"/>
    <p:sldId id="813" r:id="rId11"/>
    <p:sldId id="1037" r:id="rId12"/>
    <p:sldId id="823" r:id="rId13"/>
    <p:sldId id="824" r:id="rId14"/>
    <p:sldId id="825" r:id="rId15"/>
    <p:sldId id="826" r:id="rId16"/>
    <p:sldId id="827" r:id="rId17"/>
    <p:sldId id="828" r:id="rId18"/>
    <p:sldId id="829" r:id="rId19"/>
    <p:sldId id="1038" r:id="rId20"/>
    <p:sldId id="830" r:id="rId21"/>
    <p:sldId id="831" r:id="rId22"/>
    <p:sldId id="1052" r:id="rId23"/>
    <p:sldId id="1053" r:id="rId24"/>
    <p:sldId id="1054" r:id="rId25"/>
    <p:sldId id="837" r:id="rId26"/>
    <p:sldId id="842" r:id="rId27"/>
    <p:sldId id="843" r:id="rId28"/>
    <p:sldId id="964" r:id="rId29"/>
    <p:sldId id="963" r:id="rId30"/>
    <p:sldId id="969" r:id="rId31"/>
    <p:sldId id="1039" r:id="rId32"/>
    <p:sldId id="852" r:id="rId33"/>
    <p:sldId id="855" r:id="rId34"/>
    <p:sldId id="970" r:id="rId35"/>
    <p:sldId id="858" r:id="rId36"/>
    <p:sldId id="859" r:id="rId37"/>
    <p:sldId id="973" r:id="rId38"/>
    <p:sldId id="1035" r:id="rId39"/>
    <p:sldId id="1056" r:id="rId40"/>
    <p:sldId id="863" r:id="rId41"/>
    <p:sldId id="975" r:id="rId42"/>
    <p:sldId id="864" r:id="rId43"/>
    <p:sldId id="865" r:id="rId44"/>
    <p:sldId id="976" r:id="rId45"/>
    <p:sldId id="977" r:id="rId46"/>
    <p:sldId id="838" r:id="rId47"/>
    <p:sldId id="839" r:id="rId48"/>
    <p:sldId id="978" r:id="rId49"/>
    <p:sldId id="979" r:id="rId50"/>
    <p:sldId id="840" r:id="rId51"/>
    <p:sldId id="980" r:id="rId52"/>
    <p:sldId id="981" r:id="rId53"/>
    <p:sldId id="982" r:id="rId54"/>
    <p:sldId id="983" r:id="rId55"/>
    <p:sldId id="984" r:id="rId56"/>
    <p:sldId id="985" r:id="rId57"/>
    <p:sldId id="986" r:id="rId58"/>
    <p:sldId id="987" r:id="rId59"/>
    <p:sldId id="988" r:id="rId60"/>
    <p:sldId id="989" r:id="rId61"/>
    <p:sldId id="990" r:id="rId62"/>
    <p:sldId id="1040" r:id="rId63"/>
    <p:sldId id="878" r:id="rId64"/>
    <p:sldId id="1041" r:id="rId65"/>
    <p:sldId id="1064" r:id="rId66"/>
    <p:sldId id="1070" r:id="rId67"/>
    <p:sldId id="884" r:id="rId68"/>
    <p:sldId id="1042" r:id="rId69"/>
    <p:sldId id="992" r:id="rId70"/>
    <p:sldId id="993" r:id="rId71"/>
    <p:sldId id="1062" r:id="rId72"/>
    <p:sldId id="1063" r:id="rId73"/>
    <p:sldId id="889" r:id="rId74"/>
    <p:sldId id="892" r:id="rId75"/>
    <p:sldId id="909" r:id="rId76"/>
    <p:sldId id="893" r:id="rId77"/>
    <p:sldId id="894" r:id="rId78"/>
    <p:sldId id="895" r:id="rId79"/>
    <p:sldId id="1057" r:id="rId80"/>
    <p:sldId id="1071" r:id="rId81"/>
    <p:sldId id="896" r:id="rId82"/>
    <p:sldId id="898" r:id="rId83"/>
    <p:sldId id="903" r:id="rId84"/>
    <p:sldId id="904" r:id="rId85"/>
    <p:sldId id="1002" r:id="rId86"/>
    <p:sldId id="1072" r:id="rId87"/>
    <p:sldId id="906" r:id="rId88"/>
    <p:sldId id="908" r:id="rId89"/>
    <p:sldId id="910" r:id="rId90"/>
    <p:sldId id="1045" r:id="rId91"/>
    <p:sldId id="912" r:id="rId92"/>
    <p:sldId id="1046" r:id="rId93"/>
    <p:sldId id="913" r:id="rId94"/>
    <p:sldId id="917" r:id="rId95"/>
    <p:sldId id="919" r:id="rId96"/>
    <p:sldId id="920" r:id="rId97"/>
    <p:sldId id="921" r:id="rId98"/>
    <p:sldId id="922" r:id="rId99"/>
    <p:sldId id="925" r:id="rId100"/>
    <p:sldId id="1048" r:id="rId101"/>
    <p:sldId id="1006" r:id="rId102"/>
    <p:sldId id="1047" r:id="rId103"/>
    <p:sldId id="1005" r:id="rId104"/>
    <p:sldId id="1073" r:id="rId105"/>
    <p:sldId id="926" r:id="rId106"/>
    <p:sldId id="1049" r:id="rId107"/>
    <p:sldId id="927" r:id="rId108"/>
    <p:sldId id="1050" r:id="rId109"/>
    <p:sldId id="928" r:id="rId110"/>
    <p:sldId id="1060" r:id="rId111"/>
    <p:sldId id="1061" r:id="rId1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91" autoAdjust="0"/>
    <p:restoredTop sz="95652" autoAdjust="0"/>
  </p:normalViewPr>
  <p:slideViewPr>
    <p:cSldViewPr>
      <p:cViewPr>
        <p:scale>
          <a:sx n="60" d="100"/>
          <a:sy n="60" d="100"/>
        </p:scale>
        <p:origin x="-2045" y="-5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962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9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4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54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67BA5F0A-5336-4909-851F-2BA252CB1A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24842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fld id="{9FB263C3-0056-43F7-A895-A09CC8D7D791}" type="slidenum">
              <a:rPr lang="en-US" altLang="zh-CN" sz="1200" smtClean="0">
                <a:ea typeface="宋体" pitchFamily="2" charset="-122"/>
              </a:rPr>
              <a:pPr eaLnBrk="1" hangingPunct="1"/>
              <a:t>1</a:t>
            </a:fld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BA5F0A-5336-4909-851F-2BA252CB1A3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4004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BA5F0A-5336-4909-851F-2BA252CB1A3E}" type="slidenum">
              <a:rPr lang="en-US" altLang="zh-CN" smtClean="0"/>
              <a:pPr>
                <a:defRPr/>
              </a:pPr>
              <a:t>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1931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  <a:defRPr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  <a:defRPr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D2763F-1C69-44C3-BAC8-60B8C2C17CC0}" type="datetime1">
              <a:rPr lang="zh-CN" altLang="en-US"/>
              <a:pPr/>
              <a:t>2018-11-14</a:t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2034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42C3A-5AF9-4B9C-AB9F-5491369A7271}" type="datetime1">
              <a:rPr lang="zh-CN" altLang="en-US"/>
              <a:pPr/>
              <a:t>2018-11-14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4AC0C-DF7B-4B91-B38F-EE84785D25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52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83DB8A-9B5E-44DE-9627-549D2E1B2927}" type="datetime1">
              <a:rPr lang="zh-CN" altLang="en-US"/>
              <a:pPr/>
              <a:t>2018-11-14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27EDD1-07C4-4B4D-B30F-8B8E199B8C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6428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AAB8B-ED0E-46DF-A6CB-C3AA07A27746}" type="datetime1">
              <a:rPr lang="zh-CN" altLang="en-US"/>
              <a:pPr/>
              <a:t>2018-11-14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E025B2-B18B-4DD8-8F71-56DA687E4D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7644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3F706A-C0ED-4404-9191-293B49DE2A65}" type="datetime1">
              <a:rPr lang="zh-CN" altLang="en-US"/>
              <a:pPr/>
              <a:t>2018-11-14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05259E-1A8C-4D28-B45A-7C3D565CAC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0551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18E802-C506-417B-88E2-200F0920D53A}" type="datetime1">
              <a:rPr lang="zh-CN" altLang="en-US"/>
              <a:pPr/>
              <a:t>2018-11-14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9E9CE0-285B-437F-863A-10BAACD4A6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8655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EC4BCF-829C-46C3-8B1F-F1CB5905E541}" type="datetime1">
              <a:rPr lang="zh-CN" altLang="en-US"/>
              <a:pPr/>
              <a:t>2018-11-14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34659-9AED-46F6-AD1D-D037585969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8722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808C95-A07C-4FF4-AED3-6F9E7087155D}" type="datetime1">
              <a:rPr lang="zh-CN" altLang="en-US"/>
              <a:pPr/>
              <a:t>2018-11-14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6F3AE-D27A-48BB-8172-3CBF68485F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984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92964A-77E5-489B-AB43-6BED45378AEF}" type="datetime1">
              <a:rPr lang="zh-CN" altLang="en-US"/>
              <a:pPr/>
              <a:t>2018-11-14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1C199-C980-47F4-9803-65BFC4F385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732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A4D0AD-D700-46CC-905F-27E4E0120060}" type="datetime1">
              <a:rPr lang="zh-CN" altLang="en-US"/>
              <a:pPr/>
              <a:t>2018-11-14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D89293-36F3-45BB-8610-8A1800357E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5978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303AE5-FAE3-4D6C-AE72-AA33A87816C0}" type="datetime1">
              <a:rPr lang="zh-CN" altLang="en-US"/>
              <a:pPr/>
              <a:t>2018-11-14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DD791-0C77-4212-815C-7CA0D598AE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837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9BFD0B-3402-48F0-8BE1-DE3C4B06631D}" type="datetime1">
              <a:rPr lang="zh-CN" altLang="en-US"/>
              <a:pPr/>
              <a:t>2018-11-14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BF164-1EA0-4ED8-B5AC-4ED897E381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142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E5B58-7420-4D8A-9636-62FB856C8DC2}" type="datetime1">
              <a:rPr lang="zh-CN" altLang="en-US"/>
              <a:pPr/>
              <a:t>2018-11-14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936325-5330-4BAA-8FDC-E23E516E73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6826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fld id="{650EE9B0-BDF3-4D44-86B8-648B370486A5}" type="datetime1">
              <a:rPr lang="zh-CN" altLang="en-US"/>
              <a:pPr/>
              <a:t>2018-11-14</a:t>
            </a:fld>
            <a:endParaRPr lang="en-US" altLang="zh-CN"/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044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fld id="{D3620768-B2AB-41A5-9A8D-9196B5E9F5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4455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  <a:defRPr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104456" name="Line 8"/>
          <p:cNvSpPr>
            <a:spLocks noChangeShapeType="1"/>
          </p:cNvSpPr>
          <p:nvPr/>
        </p:nvSpPr>
        <p:spPr bwMode="auto">
          <a:xfrm>
            <a:off x="457200" y="66294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  <a:defRPr/>
            </a:pPr>
            <a:endParaRPr lang="zh-CN" altLang="en-US">
              <a:ea typeface="楷体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4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  <p:sldLayoutId id="2147484042" r:id="rId12"/>
    <p:sldLayoutId id="214748404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133600"/>
            <a:ext cx="8077200" cy="838200"/>
          </a:xfrm>
        </p:spPr>
        <p:txBody>
          <a:bodyPr/>
          <a:lstStyle/>
          <a:p>
            <a:pPr algn="ctr" eaLnBrk="1" hangingPunct="1"/>
            <a:r>
              <a:rPr lang="zh-CN" altLang="en-US" sz="5400" b="1" dirty="0" smtClean="0"/>
              <a:t>第</a:t>
            </a:r>
            <a:r>
              <a:rPr lang="en-US" altLang="zh-CN" sz="5400" b="1" dirty="0" smtClean="0"/>
              <a:t>8</a:t>
            </a:r>
            <a:r>
              <a:rPr lang="zh-CN" altLang="en-US" sz="5400" b="1" dirty="0" smtClean="0"/>
              <a:t>章</a:t>
            </a:r>
            <a:r>
              <a:rPr lang="zh-CN" altLang="ja-JP" sz="5400" b="1" dirty="0" smtClean="0"/>
              <a:t> </a:t>
            </a:r>
            <a:r>
              <a:rPr lang="zh-CN" altLang="en-US" sz="5400" b="1" dirty="0" smtClean="0"/>
              <a:t>数据存储与访问</a:t>
            </a:r>
            <a:r>
              <a:rPr lang="zh-CN" altLang="en-US" sz="5400" dirty="0" smtClean="0"/>
              <a:t>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00400" y="4724400"/>
            <a:ext cx="2971800" cy="457200"/>
          </a:xfrm>
        </p:spPr>
        <p:txBody>
          <a:bodyPr/>
          <a:lstStyle/>
          <a:p>
            <a:pPr eaLnBrk="1" hangingPunct="1"/>
            <a:endParaRPr lang="en-US" altLang="zh-CN" sz="2400" smtClean="0"/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4989513" y="304800"/>
            <a:ext cx="41544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1800">
              <a:ea typeface="华文新魏" pitchFamily="2" charset="-122"/>
            </a:endParaRPr>
          </a:p>
        </p:txBody>
      </p:sp>
      <p:sp>
        <p:nvSpPr>
          <p:cNvPr id="3077" name="TextBox 9"/>
          <p:cNvSpPr txBox="1">
            <a:spLocks noChangeArrowheads="1"/>
          </p:cNvSpPr>
          <p:nvPr/>
        </p:nvSpPr>
        <p:spPr bwMode="auto">
          <a:xfrm>
            <a:off x="7162800" y="152400"/>
            <a:ext cx="1828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zh-CN" altLang="en-US" sz="16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57020203-1D87-4083-8D1F-29C216696558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4191000" cy="762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8.1</a:t>
            </a:r>
            <a:r>
              <a:rPr lang="zh-CN" altLang="en-US" dirty="0" smtClean="0">
                <a:latin typeface="+mj-ea"/>
              </a:rPr>
              <a:t> 简单存储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/>
          <a:lstStyle/>
          <a:p>
            <a:r>
              <a:rPr lang="en-US" altLang="zh-CN" sz="3200" dirty="0"/>
              <a:t>8.1.1 </a:t>
            </a:r>
            <a:r>
              <a:rPr lang="en-US" altLang="zh-CN" sz="3200" dirty="0" err="1"/>
              <a:t>SharedPreferences</a:t>
            </a:r>
            <a:endParaRPr lang="en-US" altLang="zh-CN" sz="3200" dirty="0"/>
          </a:p>
          <a:p>
            <a:pPr lvl="1"/>
            <a:r>
              <a:rPr lang="zh-CN" altLang="en-US" sz="2800" dirty="0" smtClean="0">
                <a:cs typeface="Times New Roman" pitchFamily="18" charset="0"/>
              </a:rPr>
              <a:t>在</a:t>
            </a:r>
            <a:r>
              <a:rPr lang="en-US" altLang="zh-CN" sz="2800" dirty="0" smtClean="0">
                <a:cs typeface="Times New Roman" pitchFamily="18" charset="0"/>
              </a:rPr>
              <a:t>Linux</a:t>
            </a:r>
            <a:r>
              <a:rPr lang="zh-CN" altLang="en-US" sz="2800" dirty="0" smtClean="0">
                <a:cs typeface="Times New Roman" pitchFamily="18" charset="0"/>
              </a:rPr>
              <a:t>系统中，文件权限分别描述了创建者、同组用户和其它用户对文件的操作限制。</a:t>
            </a:r>
            <a:r>
              <a:rPr lang="en-US" altLang="zh-CN" sz="2800" dirty="0" smtClean="0">
                <a:cs typeface="Times New Roman" pitchFamily="18" charset="0"/>
              </a:rPr>
              <a:t>x</a:t>
            </a:r>
            <a:r>
              <a:rPr lang="zh-CN" altLang="en-US" sz="2800" dirty="0" smtClean="0">
                <a:cs typeface="Times New Roman" pitchFamily="18" charset="0"/>
              </a:rPr>
              <a:t>表示可执行，</a:t>
            </a:r>
            <a:r>
              <a:rPr lang="en-US" altLang="zh-CN" sz="2800" dirty="0" smtClean="0">
                <a:cs typeface="Times New Roman" pitchFamily="18" charset="0"/>
              </a:rPr>
              <a:t>r</a:t>
            </a:r>
            <a:r>
              <a:rPr lang="zh-CN" altLang="en-US" sz="2800" dirty="0" smtClean="0">
                <a:cs typeface="Times New Roman" pitchFamily="18" charset="0"/>
              </a:rPr>
              <a:t>表示可读，</a:t>
            </a:r>
            <a:r>
              <a:rPr lang="en-US" altLang="zh-CN" sz="2800" dirty="0" smtClean="0">
                <a:cs typeface="Times New Roman" pitchFamily="18" charset="0"/>
              </a:rPr>
              <a:t>w</a:t>
            </a:r>
            <a:r>
              <a:rPr lang="zh-CN" altLang="en-US" sz="2800" dirty="0" smtClean="0">
                <a:cs typeface="Times New Roman" pitchFamily="18" charset="0"/>
              </a:rPr>
              <a:t>表示可写，</a:t>
            </a:r>
            <a:r>
              <a:rPr lang="en-US" altLang="zh-CN" sz="2800" dirty="0" smtClean="0">
                <a:cs typeface="Times New Roman" pitchFamily="18" charset="0"/>
              </a:rPr>
              <a:t>d</a:t>
            </a:r>
            <a:r>
              <a:rPr lang="zh-CN" altLang="en-US" sz="2800" dirty="0" smtClean="0">
                <a:cs typeface="Times New Roman" pitchFamily="18" charset="0"/>
              </a:rPr>
              <a:t>表示目录，</a:t>
            </a:r>
            <a:r>
              <a:rPr lang="en-US" altLang="zh-CN" sz="2800" dirty="0" smtClean="0">
                <a:cs typeface="Times New Roman" pitchFamily="18" charset="0"/>
              </a:rPr>
              <a:t>-</a:t>
            </a:r>
            <a:r>
              <a:rPr lang="zh-CN" altLang="en-US" sz="2800" dirty="0" smtClean="0">
                <a:cs typeface="Times New Roman" pitchFamily="18" charset="0"/>
              </a:rPr>
              <a:t>表示普通文件</a:t>
            </a:r>
            <a:endParaRPr lang="zh-CN" altLang="ja-JP" sz="2800" dirty="0" smtClean="0">
              <a:cs typeface="Times New Roman" pitchFamily="18" charset="0"/>
            </a:endParaRPr>
          </a:p>
          <a:p>
            <a:pPr lvl="1"/>
            <a:r>
              <a:rPr lang="zh-CN" altLang="en-US" sz="2800" dirty="0" smtClean="0">
                <a:cs typeface="Times New Roman" pitchFamily="18" charset="0"/>
              </a:rPr>
              <a:t>因此，“</a:t>
            </a:r>
            <a:r>
              <a:rPr lang="en-US" altLang="zh-CN" sz="2800" dirty="0">
                <a:cs typeface="Times New Roman" pitchFamily="18" charset="0"/>
              </a:rPr>
              <a:t>-</a:t>
            </a:r>
            <a:r>
              <a:rPr lang="en-US" altLang="zh-CN" sz="2800" dirty="0" err="1">
                <a:cs typeface="Times New Roman" pitchFamily="18" charset="0"/>
              </a:rPr>
              <a:t>rw</a:t>
            </a:r>
            <a:r>
              <a:rPr lang="en-US" altLang="zh-CN" sz="2800" dirty="0">
                <a:cs typeface="Times New Roman" pitchFamily="18" charset="0"/>
              </a:rPr>
              <a:t>-</a:t>
            </a:r>
            <a:r>
              <a:rPr lang="en-US" altLang="zh-CN" sz="2800" dirty="0" err="1">
                <a:cs typeface="Times New Roman" pitchFamily="18" charset="0"/>
              </a:rPr>
              <a:t>rw</a:t>
            </a:r>
            <a:r>
              <a:rPr lang="en-US" altLang="zh-CN" sz="2800" dirty="0">
                <a:cs typeface="Times New Roman" pitchFamily="18" charset="0"/>
              </a:rPr>
              <a:t>-</a:t>
            </a:r>
            <a:r>
              <a:rPr lang="en-US" altLang="zh-CN" sz="2800" dirty="0" smtClean="0">
                <a:cs typeface="Times New Roman" pitchFamily="18" charset="0"/>
              </a:rPr>
              <a:t>--</a:t>
            </a:r>
            <a:r>
              <a:rPr lang="zh-CN" altLang="en-US" sz="2800" dirty="0" smtClean="0">
                <a:cs typeface="Times New Roman" pitchFamily="18" charset="0"/>
              </a:rPr>
              <a:t>”表示</a:t>
            </a:r>
            <a:r>
              <a:rPr lang="en-US" altLang="zh-CN" sz="2800" dirty="0" smtClean="0">
                <a:cs typeface="Times New Roman" pitchFamily="18" charset="0"/>
              </a:rPr>
              <a:t>setting.xml</a:t>
            </a:r>
            <a:r>
              <a:rPr lang="zh-CN" altLang="en-US" sz="2800" dirty="0" smtClean="0">
                <a:cs typeface="Times New Roman" pitchFamily="18" charset="0"/>
              </a:rPr>
              <a:t>可以被创建者和</a:t>
            </a:r>
            <a:r>
              <a:rPr lang="zh-CN" altLang="en-US" sz="2800" dirty="0">
                <a:cs typeface="Times New Roman" pitchFamily="18" charset="0"/>
              </a:rPr>
              <a:t>同</a:t>
            </a:r>
            <a:r>
              <a:rPr lang="zh-CN" altLang="en-US" sz="2800" dirty="0" smtClean="0">
                <a:cs typeface="Times New Roman" pitchFamily="18" charset="0"/>
              </a:rPr>
              <a:t>组</a:t>
            </a:r>
            <a:r>
              <a:rPr lang="zh-CN" altLang="en-US" sz="2800" dirty="0">
                <a:cs typeface="Times New Roman" pitchFamily="18" charset="0"/>
              </a:rPr>
              <a:t>用户进行读取和写入</a:t>
            </a:r>
            <a:r>
              <a:rPr lang="zh-CN" altLang="en-US" sz="2800" dirty="0" smtClean="0">
                <a:cs typeface="Times New Roman" pitchFamily="18" charset="0"/>
              </a:rPr>
              <a:t>操作</a:t>
            </a:r>
            <a:r>
              <a:rPr lang="zh-CN" altLang="en-US" sz="2800" dirty="0">
                <a:cs typeface="Times New Roman" pitchFamily="18" charset="0"/>
              </a:rPr>
              <a:t>，但不可</a:t>
            </a:r>
            <a:r>
              <a:rPr lang="zh-CN" altLang="en-US" sz="2800" dirty="0" smtClean="0">
                <a:cs typeface="Times New Roman" pitchFamily="18" charset="0"/>
              </a:rPr>
              <a:t>执行，而其它用户没有任何操作权限</a:t>
            </a:r>
            <a:endParaRPr lang="en-US" altLang="zh-CN" sz="2800" dirty="0" smtClean="0">
              <a:cs typeface="Times New Roman" pitchFamily="18" charset="0"/>
            </a:endParaRPr>
          </a:p>
          <a:p>
            <a:pPr lvl="1"/>
            <a:r>
              <a:rPr lang="zh-CN" altLang="en-US" sz="2800" dirty="0" smtClean="0">
                <a:cs typeface="Times New Roman" pitchFamily="18" charset="0"/>
              </a:rPr>
              <a:t>产生这样的文件权限与</a:t>
            </a:r>
            <a:r>
              <a:rPr lang="en-US" altLang="zh-CN" sz="2800" dirty="0" err="1" smtClean="0">
                <a:cs typeface="Times New Roman" pitchFamily="18" charset="0"/>
              </a:rPr>
              <a:t>SharedPreferences</a:t>
            </a:r>
            <a:r>
              <a:rPr lang="zh-CN" altLang="en-US" sz="2800" dirty="0">
                <a:cs typeface="Times New Roman" pitchFamily="18" charset="0"/>
              </a:rPr>
              <a:t>设定的访问</a:t>
            </a:r>
            <a:r>
              <a:rPr lang="zh-CN" altLang="en-US" sz="2800" dirty="0" smtClean="0">
                <a:cs typeface="Times New Roman" pitchFamily="18" charset="0"/>
              </a:rPr>
              <a:t>模式有关，“</a:t>
            </a:r>
            <a:r>
              <a:rPr lang="en-US" altLang="zh-CN" sz="2800" dirty="0" smtClean="0">
                <a:cs typeface="Times New Roman" pitchFamily="18" charset="0"/>
              </a:rPr>
              <a:t>-</a:t>
            </a:r>
            <a:r>
              <a:rPr lang="en-US" altLang="zh-CN" sz="2800" dirty="0" err="1" smtClean="0">
                <a:cs typeface="Times New Roman" pitchFamily="18" charset="0"/>
              </a:rPr>
              <a:t>rw</a:t>
            </a:r>
            <a:r>
              <a:rPr lang="en-US" altLang="zh-CN" sz="2800" dirty="0" smtClean="0">
                <a:cs typeface="Times New Roman" pitchFamily="18" charset="0"/>
              </a:rPr>
              <a:t>-</a:t>
            </a:r>
            <a:r>
              <a:rPr lang="en-US" altLang="zh-CN" sz="2800" dirty="0" err="1" smtClean="0">
                <a:cs typeface="Times New Roman" pitchFamily="18" charset="0"/>
              </a:rPr>
              <a:t>rw</a:t>
            </a:r>
            <a:r>
              <a:rPr lang="en-US" altLang="zh-CN" sz="2800" dirty="0" smtClean="0">
                <a:cs typeface="Times New Roman" pitchFamily="18" charset="0"/>
              </a:rPr>
              <a:t>---</a:t>
            </a:r>
            <a:r>
              <a:rPr lang="zh-CN" altLang="en-US" sz="2800" dirty="0" smtClean="0">
                <a:cs typeface="Times New Roman" pitchFamily="18" charset="0"/>
              </a:rPr>
              <a:t>”的权限是“私有”</a:t>
            </a:r>
            <a:r>
              <a:rPr lang="zh-CN" altLang="en-US" sz="2800" dirty="0">
                <a:cs typeface="Times New Roman" pitchFamily="18" charset="0"/>
              </a:rPr>
              <a:t>模式的</a:t>
            </a:r>
            <a:r>
              <a:rPr lang="zh-CN" altLang="en-US" sz="2800" dirty="0" smtClean="0">
                <a:cs typeface="Times New Roman" pitchFamily="18" charset="0"/>
              </a:rPr>
              <a:t>结果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14F13748-0821-4F55-B6D7-6839E5283C05}" type="slidenum">
              <a:rPr lang="en-US" altLang="zh-CN"/>
              <a:pPr>
                <a:defRPr/>
              </a:pPr>
              <a:t>100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39624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8.4</a:t>
            </a:r>
            <a:r>
              <a:rPr lang="en-US" altLang="zh-CN" dirty="0" smtClean="0">
                <a:latin typeface="+mj-ea"/>
              </a:rPr>
              <a:t> </a:t>
            </a:r>
            <a:r>
              <a:rPr lang="zh-CN" altLang="en-US" dirty="0" smtClean="0">
                <a:latin typeface="+mj-ea"/>
              </a:rPr>
              <a:t>数据分享</a:t>
            </a:r>
            <a:endParaRPr lang="zh-CN" altLang="en-US" dirty="0">
              <a:latin typeface="+mj-ea"/>
            </a:endParaRPr>
          </a:p>
        </p:txBody>
      </p:sp>
      <p:sp>
        <p:nvSpPr>
          <p:cNvPr id="139267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600200"/>
          </a:xfrm>
        </p:spPr>
        <p:txBody>
          <a:bodyPr/>
          <a:lstStyle/>
          <a:p>
            <a:r>
              <a:rPr lang="en-US" altLang="zh-CN" sz="3200" dirty="0" smtClean="0">
                <a:ea typeface="宋体" pitchFamily="2" charset="-122"/>
                <a:cs typeface="Times New Roman" pitchFamily="18" charset="0"/>
              </a:rPr>
              <a:t>8.4.3 </a:t>
            </a:r>
            <a:r>
              <a:rPr lang="zh-CN" altLang="en-US" sz="3200" dirty="0" smtClean="0">
                <a:ea typeface="宋体" pitchFamily="2" charset="-122"/>
                <a:cs typeface="Times New Roman" pitchFamily="18" charset="0"/>
              </a:rPr>
              <a:t>使用数据提供者</a:t>
            </a:r>
            <a:endParaRPr lang="en-US" altLang="zh-CN" sz="3200" dirty="0" smtClean="0"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添加操作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lvl="2"/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使用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insert()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函数添加单条数据，代码如下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139275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254154"/>
              </p:ext>
            </p:extLst>
          </p:nvPr>
        </p:nvGraphicFramePr>
        <p:xfrm>
          <a:off x="304800" y="2819400"/>
          <a:ext cx="8534400" cy="1981200"/>
        </p:xfrm>
        <a:graphic>
          <a:graphicData uri="http://schemas.openxmlformats.org/drawingml/2006/table">
            <a:tbl>
              <a:tblPr/>
              <a:tblGrid>
                <a:gridCol w="8534400"/>
              </a:tblGrid>
              <a:tr h="1981200">
                <a:tc>
                  <a:txBody>
                    <a:bodyPr/>
                    <a:lstStyle/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	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ContentValues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values = new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ContentValues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();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	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values.put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(KEYNAME, "Tom");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	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	Uri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newUri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resolver.insert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(CONTENT_URI, values);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88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E41E14C8-61BC-489C-AC6E-005D06DCCF9D}" type="slidenum">
              <a:rPr lang="en-US" altLang="zh-CN"/>
              <a:pPr>
                <a:defRPr/>
              </a:pPr>
              <a:t>101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39624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8.4</a:t>
            </a:r>
            <a:r>
              <a:rPr lang="en-US" altLang="zh-CN" dirty="0" smtClean="0">
                <a:latin typeface="+mj-ea"/>
              </a:rPr>
              <a:t> </a:t>
            </a:r>
            <a:r>
              <a:rPr lang="zh-CN" altLang="en-US" dirty="0" smtClean="0">
                <a:latin typeface="+mj-ea"/>
              </a:rPr>
              <a:t>数据分享</a:t>
            </a:r>
            <a:endParaRPr lang="zh-CN" altLang="en-US" dirty="0">
              <a:latin typeface="+mj-ea"/>
            </a:endParaRPr>
          </a:p>
        </p:txBody>
      </p:sp>
      <p:sp>
        <p:nvSpPr>
          <p:cNvPr id="140291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382000" cy="1600200"/>
          </a:xfrm>
        </p:spPr>
        <p:txBody>
          <a:bodyPr/>
          <a:lstStyle/>
          <a:p>
            <a:r>
              <a:rPr lang="en-US" altLang="zh-CN" sz="3200" dirty="0" smtClean="0">
                <a:ea typeface="宋体" pitchFamily="2" charset="-122"/>
                <a:cs typeface="Times New Roman" pitchFamily="18" charset="0"/>
              </a:rPr>
              <a:t>8.4.3 </a:t>
            </a:r>
            <a:r>
              <a:rPr lang="zh-CN" altLang="en-US" sz="3200" dirty="0" smtClean="0">
                <a:ea typeface="宋体" pitchFamily="2" charset="-122"/>
                <a:cs typeface="Times New Roman" pitchFamily="18" charset="0"/>
              </a:rPr>
              <a:t>使用数据提供者</a:t>
            </a:r>
            <a:endParaRPr lang="en-US" altLang="zh-CN" sz="3200" dirty="0" smtClean="0"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添加操作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lvl="2"/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使用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bultInsert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函数添加多条数据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，代码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如下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140299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55841"/>
              </p:ext>
            </p:extLst>
          </p:nvPr>
        </p:nvGraphicFramePr>
        <p:xfrm>
          <a:off x="762000" y="2743200"/>
          <a:ext cx="8001000" cy="2304288"/>
        </p:xfrm>
        <a:graphic>
          <a:graphicData uri="http://schemas.openxmlformats.org/drawingml/2006/table">
            <a:tbl>
              <a:tblPr/>
              <a:tblGrid>
                <a:gridCol w="8001000"/>
              </a:tblGrid>
              <a:tr h="1143000">
                <a:tc>
                  <a:txBody>
                    <a:bodyPr/>
                    <a:lstStyle/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	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ContentValues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[]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arrayValues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 = new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ContentValues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[10];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	//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实例化每一个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ContentValues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3	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 count =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resolver.bultInsert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(CONTENT_URI,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arrayValues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);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E9854CE0-7365-4C70-B869-5157A68B3ECA}" type="slidenum">
              <a:rPr lang="en-US" altLang="zh-CN"/>
              <a:pPr>
                <a:defRPr/>
              </a:pPr>
              <a:t>102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3962400" cy="762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8.4</a:t>
            </a:r>
            <a:r>
              <a:rPr lang="en-US" altLang="zh-CN" dirty="0" smtClean="0">
                <a:latin typeface="+mj-ea"/>
              </a:rPr>
              <a:t> </a:t>
            </a:r>
            <a:r>
              <a:rPr lang="zh-CN" altLang="en-US" dirty="0" smtClean="0">
                <a:latin typeface="+mj-ea"/>
              </a:rPr>
              <a:t>数据分享</a:t>
            </a:r>
            <a:endParaRPr lang="zh-CN" altLang="en-US" dirty="0">
              <a:latin typeface="+mj-ea"/>
            </a:endParaRPr>
          </a:p>
        </p:txBody>
      </p:sp>
      <p:sp>
        <p:nvSpPr>
          <p:cNvPr id="138243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3200" dirty="0" smtClean="0">
                <a:ea typeface="宋体" pitchFamily="2" charset="-122"/>
              </a:rPr>
              <a:t>8.4.3 </a:t>
            </a:r>
            <a:r>
              <a:rPr lang="zh-CN" altLang="en-US" sz="3200" dirty="0" smtClean="0">
                <a:ea typeface="宋体" pitchFamily="2" charset="-122"/>
              </a:rPr>
              <a:t>使用数据提供者</a:t>
            </a:r>
            <a:endParaRPr lang="en-US" altLang="zh-CN" sz="3200" dirty="0" smtClean="0">
              <a:ea typeface="宋体" pitchFamily="2" charset="-122"/>
            </a:endParaRPr>
          </a:p>
          <a:p>
            <a:pPr lvl="1">
              <a:spcBef>
                <a:spcPts val="600"/>
              </a:spcBef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查询操作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 lvl="2">
              <a:spcBef>
                <a:spcPts val="600"/>
              </a:spcBef>
            </a:pP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在获取到</a:t>
            </a:r>
            <a:r>
              <a:rPr lang="en-US" altLang="zh-CN" sz="2800" dirty="0" err="1">
                <a:ea typeface="宋体" pitchFamily="2" charset="-122"/>
                <a:cs typeface="Times New Roman" pitchFamily="18" charset="0"/>
              </a:rPr>
              <a:t>ContentResolver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对象后，可以使用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query()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函数查询目标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数据，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ContentResolver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的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query()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函数与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SQLite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数据库的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query()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函数非常相似，语法结构如下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lvl="2">
              <a:spcBef>
                <a:spcPts val="600"/>
              </a:spcBef>
            </a:pP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671512" lvl="2" indent="0">
              <a:spcBef>
                <a:spcPts val="600"/>
              </a:spcBef>
              <a:buNone/>
            </a:pP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 marL="671512" lvl="2" indent="0">
              <a:spcBef>
                <a:spcPts val="600"/>
              </a:spcBef>
              <a:buNone/>
            </a:pP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 lvl="2">
              <a:spcBef>
                <a:spcPts val="600"/>
              </a:spcBef>
            </a:pP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uri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定义了查询的数据集，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projection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定义了返回数据的属性列，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selection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定义了查询条件</a:t>
            </a:r>
          </a:p>
        </p:txBody>
      </p:sp>
      <p:graphicFrame>
        <p:nvGraphicFramePr>
          <p:cNvPr id="5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7746"/>
              </p:ext>
            </p:extLst>
          </p:nvPr>
        </p:nvGraphicFramePr>
        <p:xfrm>
          <a:off x="533400" y="3977640"/>
          <a:ext cx="8229600" cy="128016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304800">
                <a:tc>
                  <a:txBody>
                    <a:bodyPr/>
                    <a:lstStyle/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	Cursor query(Uri </a:t>
                      </a: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uri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, String[] projection, String selection, String[] </a:t>
                      </a: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selectionArgs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, String </a:t>
                      </a: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sortOrder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669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E9854CE0-7365-4C70-B869-5157A68B3ECA}" type="slidenum">
              <a:rPr lang="en-US" altLang="zh-CN"/>
              <a:pPr>
                <a:defRPr/>
              </a:pPr>
              <a:t>103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3962400" cy="762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8.4</a:t>
            </a:r>
            <a:r>
              <a:rPr lang="en-US" altLang="zh-CN" dirty="0" smtClean="0">
                <a:latin typeface="+mj-ea"/>
              </a:rPr>
              <a:t> </a:t>
            </a:r>
            <a:r>
              <a:rPr lang="zh-CN" altLang="en-US" dirty="0" smtClean="0">
                <a:latin typeface="+mj-ea"/>
              </a:rPr>
              <a:t>数据分享</a:t>
            </a:r>
            <a:endParaRPr lang="zh-CN" altLang="en-US" dirty="0">
              <a:latin typeface="+mj-ea"/>
            </a:endParaRPr>
          </a:p>
        </p:txBody>
      </p:sp>
      <p:sp>
        <p:nvSpPr>
          <p:cNvPr id="138243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4267200"/>
          </a:xfrm>
        </p:spPr>
        <p:txBody>
          <a:bodyPr/>
          <a:lstStyle/>
          <a:p>
            <a:r>
              <a:rPr lang="en-US" altLang="zh-CN" sz="3200" dirty="0" smtClean="0">
                <a:ea typeface="宋体" pitchFamily="2" charset="-122"/>
              </a:rPr>
              <a:t>8.4.3 </a:t>
            </a:r>
            <a:r>
              <a:rPr lang="zh-CN" altLang="en-US" sz="3200" dirty="0" smtClean="0">
                <a:ea typeface="宋体" pitchFamily="2" charset="-122"/>
              </a:rPr>
              <a:t>使用数据提供者</a:t>
            </a:r>
            <a:endParaRPr lang="en-US" altLang="zh-CN" sz="3200" dirty="0" smtClean="0">
              <a:ea typeface="宋体" pitchFamily="2" charset="-122"/>
            </a:endParaRPr>
          </a:p>
          <a:p>
            <a:pPr lvl="1"/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查询操作</a:t>
            </a:r>
          </a:p>
          <a:p>
            <a:pPr lvl="3"/>
            <a:r>
              <a:rPr lang="zh-CN" altLang="en-US" sz="2800" dirty="0" smtClean="0">
                <a:cs typeface="Times New Roman" pitchFamily="18" charset="0"/>
              </a:rPr>
              <a:t>在</a:t>
            </a:r>
            <a:r>
              <a:rPr lang="en-US" altLang="zh-CN" sz="2800" dirty="0" smtClean="0">
                <a:cs typeface="Times New Roman" pitchFamily="18" charset="0"/>
              </a:rPr>
              <a:t>URI</a:t>
            </a:r>
            <a:r>
              <a:rPr lang="zh-CN" altLang="en-US" sz="2800" dirty="0" smtClean="0">
                <a:cs typeface="Times New Roman" pitchFamily="18" charset="0"/>
              </a:rPr>
              <a:t>中定义了需要查询数据的</a:t>
            </a:r>
            <a:r>
              <a:rPr lang="en-US" altLang="zh-CN" sz="2800" dirty="0" smtClean="0">
                <a:cs typeface="Times New Roman" pitchFamily="18" charset="0"/>
              </a:rPr>
              <a:t>ID</a:t>
            </a:r>
            <a:r>
              <a:rPr lang="zh-CN" altLang="en-US" sz="2800" dirty="0" smtClean="0">
                <a:cs typeface="Times New Roman" pitchFamily="18" charset="0"/>
              </a:rPr>
              <a:t>后，在</a:t>
            </a:r>
            <a:r>
              <a:rPr lang="en-US" altLang="zh-CN" sz="2800" dirty="0" smtClean="0">
                <a:cs typeface="Times New Roman" pitchFamily="18" charset="0"/>
              </a:rPr>
              <a:t>query()</a:t>
            </a:r>
            <a:r>
              <a:rPr lang="zh-CN" altLang="en-US" sz="2800" dirty="0" smtClean="0">
                <a:cs typeface="Times New Roman" pitchFamily="18" charset="0"/>
              </a:rPr>
              <a:t>函数中则没有必要再加入其他的查询条件</a:t>
            </a:r>
          </a:p>
          <a:p>
            <a:pPr lvl="3"/>
            <a:r>
              <a:rPr lang="zh-CN" altLang="en-US" sz="2800" dirty="0" smtClean="0">
                <a:cs typeface="Times New Roman" pitchFamily="18" charset="0"/>
              </a:rPr>
              <a:t>如果需要获取数据集中的全部数据，则可直接使用</a:t>
            </a:r>
            <a:r>
              <a:rPr lang="en-US" altLang="zh-CN" sz="2800" dirty="0" smtClean="0">
                <a:cs typeface="Times New Roman" pitchFamily="18" charset="0"/>
              </a:rPr>
              <a:t>CONTENT_URI</a:t>
            </a:r>
            <a:r>
              <a:rPr lang="zh-CN" altLang="en-US" sz="2800" dirty="0" smtClean="0">
                <a:cs typeface="Times New Roman" pitchFamily="18" charset="0"/>
              </a:rPr>
              <a:t>，此时</a:t>
            </a:r>
            <a:r>
              <a:rPr lang="en-US" altLang="zh-CN" sz="2800" dirty="0" err="1" smtClean="0">
                <a:cs typeface="Times New Roman" pitchFamily="18" charset="0"/>
              </a:rPr>
              <a:t>ContentProvider</a:t>
            </a:r>
            <a:r>
              <a:rPr lang="zh-CN" altLang="en-US" sz="2800" dirty="0" smtClean="0">
                <a:cs typeface="Times New Roman" pitchFamily="18" charset="0"/>
              </a:rPr>
              <a:t>在分析</a:t>
            </a:r>
            <a:r>
              <a:rPr lang="en-US" altLang="zh-CN" sz="2800" dirty="0" smtClean="0">
                <a:cs typeface="Times New Roman" pitchFamily="18" charset="0"/>
              </a:rPr>
              <a:t>URI</a:t>
            </a:r>
            <a:r>
              <a:rPr lang="zh-CN" altLang="en-US" sz="2800" dirty="0" smtClean="0">
                <a:cs typeface="Times New Roman" pitchFamily="18" charset="0"/>
              </a:rPr>
              <a:t>时将认为需要返回全部数据</a:t>
            </a:r>
            <a:endParaRPr lang="en-US" altLang="zh-CN" sz="2800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A58BC2E1-0A9F-4CD5-857B-301E965CF6AE}" type="slidenum">
              <a:rPr lang="en-US" altLang="zh-CN"/>
              <a:pPr>
                <a:defRPr/>
              </a:pPr>
              <a:t>104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3962400" cy="762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8.4</a:t>
            </a:r>
            <a:r>
              <a:rPr lang="en-US" altLang="zh-CN" dirty="0" smtClean="0">
                <a:latin typeface="+mj-ea"/>
              </a:rPr>
              <a:t> </a:t>
            </a:r>
            <a:r>
              <a:rPr lang="zh-CN" altLang="en-US" dirty="0" smtClean="0">
                <a:latin typeface="+mj-ea"/>
              </a:rPr>
              <a:t>数据分享</a:t>
            </a:r>
            <a:endParaRPr lang="zh-CN" altLang="en-US" dirty="0">
              <a:latin typeface="+mj-ea"/>
            </a:endParaRPr>
          </a:p>
        </p:txBody>
      </p:sp>
      <p:sp>
        <p:nvSpPr>
          <p:cNvPr id="137219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600200"/>
          </a:xfrm>
        </p:spPr>
        <p:txBody>
          <a:bodyPr/>
          <a:lstStyle/>
          <a:p>
            <a:r>
              <a:rPr lang="en-US" altLang="zh-CN" sz="3200" dirty="0" smtClean="0">
                <a:ea typeface="宋体" pitchFamily="2" charset="-122"/>
              </a:rPr>
              <a:t>8.4.3 </a:t>
            </a:r>
            <a:r>
              <a:rPr lang="zh-CN" altLang="en-US" sz="3200" dirty="0" smtClean="0">
                <a:ea typeface="宋体" pitchFamily="2" charset="-122"/>
              </a:rPr>
              <a:t>使用数据提供者</a:t>
            </a:r>
            <a:endParaRPr lang="en-US" altLang="zh-CN" sz="3200" dirty="0" smtClean="0">
              <a:ea typeface="宋体" pitchFamily="2" charset="-122"/>
            </a:endParaRPr>
          </a:p>
          <a:p>
            <a:pPr lvl="1"/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查询操作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lvl="2"/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下面的代码是查询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ID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为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的数据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137227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019569"/>
              </p:ext>
            </p:extLst>
          </p:nvPr>
        </p:nvGraphicFramePr>
        <p:xfrm>
          <a:off x="533400" y="2743200"/>
          <a:ext cx="8077200" cy="2304288"/>
        </p:xfrm>
        <a:graphic>
          <a:graphicData uri="http://schemas.openxmlformats.org/drawingml/2006/table">
            <a:tbl>
              <a:tblPr/>
              <a:tblGrid>
                <a:gridCol w="8077200"/>
              </a:tblGrid>
              <a:tr h="1447800">
                <a:tc>
                  <a:txBody>
                    <a:bodyPr/>
                    <a:lstStyle/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	Uri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uri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Uri.parse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(CONTENT_URI_STRING + "/" + "2");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	Cursor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cursor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resolver.query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(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uri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,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		new String[] {KEY_ID, KEY_NAME, KEY_AGE, KEY_HEIGHT}, null, null, null);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832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FEAA2F31-9F48-41E2-970A-887A87D89BF2}" type="slidenum">
              <a:rPr lang="en-US" altLang="zh-CN"/>
              <a:pPr>
                <a:defRPr/>
              </a:pPr>
              <a:t>105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40386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8.4</a:t>
            </a:r>
            <a:r>
              <a:rPr lang="en-US" altLang="zh-CN" dirty="0" smtClean="0">
                <a:latin typeface="+mj-ea"/>
              </a:rPr>
              <a:t> </a:t>
            </a:r>
            <a:r>
              <a:rPr lang="zh-CN" altLang="en-US" dirty="0" smtClean="0">
                <a:latin typeface="+mj-ea"/>
              </a:rPr>
              <a:t>数据分享</a:t>
            </a:r>
            <a:endParaRPr lang="zh-CN" altLang="en-US" dirty="0">
              <a:latin typeface="+mj-ea"/>
            </a:endParaRPr>
          </a:p>
        </p:txBody>
      </p:sp>
      <p:sp>
        <p:nvSpPr>
          <p:cNvPr id="141315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3505200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8.4.3 </a:t>
            </a:r>
            <a:r>
              <a:rPr lang="zh-CN" altLang="en-US" dirty="0" smtClean="0">
                <a:ea typeface="宋体" pitchFamily="2" charset="-122"/>
              </a:rPr>
              <a:t>使用数据提供者</a:t>
            </a:r>
            <a:endParaRPr lang="en-US" altLang="zh-CN" dirty="0" smtClean="0">
              <a:ea typeface="宋体" pitchFamily="2" charset="-122"/>
            </a:endParaRPr>
          </a:p>
          <a:p>
            <a:pPr lvl="1"/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删除操作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lvl="2"/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删除操作需要使用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delete()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函数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lvl="2"/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如果需要删除单条数据，则可以在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URI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中指定需要删除数据的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ID</a:t>
            </a:r>
          </a:p>
          <a:p>
            <a:pPr lvl="2"/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如果需要删除多条数据，则可以在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selection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中声明删除条件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FEAA2F31-9F48-41E2-970A-887A87D89BF2}" type="slidenum">
              <a:rPr lang="en-US" altLang="zh-CN"/>
              <a:pPr>
                <a:defRPr/>
              </a:pPr>
              <a:t>106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40386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8.4</a:t>
            </a:r>
            <a:r>
              <a:rPr lang="en-US" altLang="zh-CN" dirty="0" smtClean="0">
                <a:latin typeface="+mj-ea"/>
              </a:rPr>
              <a:t> </a:t>
            </a:r>
            <a:r>
              <a:rPr lang="zh-CN" altLang="en-US" dirty="0" smtClean="0">
                <a:latin typeface="+mj-ea"/>
              </a:rPr>
              <a:t>数据分享</a:t>
            </a:r>
            <a:endParaRPr lang="zh-CN" altLang="en-US" dirty="0">
              <a:latin typeface="+mj-ea"/>
            </a:endParaRPr>
          </a:p>
        </p:txBody>
      </p:sp>
      <p:sp>
        <p:nvSpPr>
          <p:cNvPr id="141315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038600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8.4.3 </a:t>
            </a:r>
            <a:r>
              <a:rPr lang="zh-CN" altLang="en-US" dirty="0" smtClean="0">
                <a:ea typeface="宋体" pitchFamily="2" charset="-122"/>
              </a:rPr>
              <a:t>使用数据提供者</a:t>
            </a:r>
            <a:endParaRPr lang="en-US" altLang="zh-CN" dirty="0" smtClean="0">
              <a:ea typeface="宋体" pitchFamily="2" charset="-122"/>
            </a:endParaRPr>
          </a:p>
          <a:p>
            <a:pPr lvl="1"/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删除操作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lvl="2"/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删除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ID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为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的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数据，代码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如下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lvl="2"/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lvl="2"/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 lvl="2"/>
            <a:endParaRPr lang="zh-CN" altLang="en-US" sz="2800" dirty="0" smtClean="0">
              <a:ea typeface="宋体" pitchFamily="2" charset="-122"/>
              <a:cs typeface="Times New Roman" pitchFamily="18" charset="0"/>
            </a:endParaRPr>
          </a:p>
          <a:p>
            <a:pPr lvl="2"/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也可以在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selection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将删除条件定义为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ID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大于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的数据</a:t>
            </a:r>
          </a:p>
        </p:txBody>
      </p:sp>
      <p:graphicFrame>
        <p:nvGraphicFramePr>
          <p:cNvPr id="5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109412"/>
              </p:ext>
            </p:extLst>
          </p:nvPr>
        </p:nvGraphicFramePr>
        <p:xfrm>
          <a:off x="533400" y="2673096"/>
          <a:ext cx="8001000" cy="1365504"/>
        </p:xfrm>
        <a:graphic>
          <a:graphicData uri="http://schemas.openxmlformats.org/drawingml/2006/table">
            <a:tbl>
              <a:tblPr/>
              <a:tblGrid>
                <a:gridCol w="8001000"/>
              </a:tblGrid>
              <a:tr h="1143000">
                <a:tc>
                  <a:txBody>
                    <a:bodyPr/>
                    <a:lstStyle/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	Uri uri = Uri.parse(CONTENT_URI_STRING + "/" + "2");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	int result = resolver.delete(uri, null, null);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303520"/>
              </p:ext>
            </p:extLst>
          </p:nvPr>
        </p:nvGraphicFramePr>
        <p:xfrm>
          <a:off x="533400" y="5035296"/>
          <a:ext cx="8001000" cy="1365504"/>
        </p:xfrm>
        <a:graphic>
          <a:graphicData uri="http://schemas.openxmlformats.org/drawingml/2006/table">
            <a:tbl>
              <a:tblPr/>
              <a:tblGrid>
                <a:gridCol w="8001000"/>
              </a:tblGrid>
              <a:tr h="1143000">
                <a:tc>
                  <a:txBody>
                    <a:bodyPr/>
                    <a:lstStyle/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	String selection = KEY_ID + "&gt;4";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	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 result =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resolver.delete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(CONTENT_URI, selection, null);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710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3EC05B56-CD41-4017-9EA8-26FAF26F0099}" type="slidenum">
              <a:rPr lang="en-US" altLang="zh-CN"/>
              <a:pPr>
                <a:defRPr/>
              </a:pPr>
              <a:t>107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43434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8.4</a:t>
            </a:r>
            <a:r>
              <a:rPr lang="en-US" altLang="zh-CN" dirty="0" smtClean="0">
                <a:latin typeface="+mj-ea"/>
              </a:rPr>
              <a:t> </a:t>
            </a:r>
            <a:r>
              <a:rPr lang="zh-CN" altLang="en-US" dirty="0" smtClean="0">
                <a:latin typeface="+mj-ea"/>
              </a:rPr>
              <a:t>数据分享</a:t>
            </a:r>
            <a:endParaRPr lang="zh-CN" altLang="en-US" dirty="0">
              <a:latin typeface="+mj-ea"/>
            </a:endParaRPr>
          </a:p>
        </p:txBody>
      </p:sp>
      <p:sp>
        <p:nvSpPr>
          <p:cNvPr id="142339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514600"/>
          </a:xfrm>
        </p:spPr>
        <p:txBody>
          <a:bodyPr/>
          <a:lstStyle/>
          <a:p>
            <a:r>
              <a:rPr lang="en-US" altLang="zh-CN" sz="3200" dirty="0" smtClean="0">
                <a:ea typeface="宋体" pitchFamily="2" charset="-122"/>
              </a:rPr>
              <a:t>8.4.3 </a:t>
            </a:r>
            <a:r>
              <a:rPr lang="zh-CN" altLang="en-US" sz="3200" dirty="0" smtClean="0">
                <a:ea typeface="宋体" pitchFamily="2" charset="-122"/>
              </a:rPr>
              <a:t>使用数据提供者</a:t>
            </a:r>
            <a:endParaRPr lang="en-US" altLang="zh-CN" sz="3200" dirty="0" smtClean="0">
              <a:ea typeface="宋体" pitchFamily="2" charset="-122"/>
            </a:endParaRPr>
          </a:p>
          <a:p>
            <a:pPr lvl="1"/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更新操作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lvl="2"/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更新操作需要使用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update()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函数，同样可以在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URI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中指定需要更新数据的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ID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，也可以在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selection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中声明更新条件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3EC05B56-CD41-4017-9EA8-26FAF26F0099}" type="slidenum">
              <a:rPr lang="en-US" altLang="zh-CN"/>
              <a:pPr>
                <a:defRPr/>
              </a:pPr>
              <a:t>108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43434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8.4</a:t>
            </a:r>
            <a:r>
              <a:rPr lang="en-US" altLang="zh-CN" dirty="0" smtClean="0">
                <a:latin typeface="+mj-ea"/>
              </a:rPr>
              <a:t> </a:t>
            </a:r>
            <a:r>
              <a:rPr lang="zh-CN" altLang="en-US" dirty="0" smtClean="0">
                <a:latin typeface="+mj-ea"/>
              </a:rPr>
              <a:t>数据分享</a:t>
            </a:r>
            <a:endParaRPr lang="zh-CN" altLang="en-US" dirty="0">
              <a:latin typeface="+mj-ea"/>
            </a:endParaRPr>
          </a:p>
        </p:txBody>
      </p:sp>
      <p:sp>
        <p:nvSpPr>
          <p:cNvPr id="142339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600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3200" dirty="0" smtClean="0">
                <a:ea typeface="宋体" pitchFamily="2" charset="-122"/>
              </a:rPr>
              <a:t>8.4.3 </a:t>
            </a:r>
            <a:r>
              <a:rPr lang="zh-CN" altLang="en-US" sz="3200" dirty="0" smtClean="0">
                <a:ea typeface="宋体" pitchFamily="2" charset="-122"/>
              </a:rPr>
              <a:t>使用数据提供者</a:t>
            </a:r>
            <a:endParaRPr lang="en-US" altLang="zh-CN" sz="3200" dirty="0" smtClean="0">
              <a:ea typeface="宋体" pitchFamily="2" charset="-122"/>
            </a:endParaRPr>
          </a:p>
          <a:p>
            <a:pPr lvl="1">
              <a:spcBef>
                <a:spcPts val="600"/>
              </a:spcBef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更新操作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lvl="2">
              <a:spcBef>
                <a:spcPts val="600"/>
              </a:spcBef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更新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ID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为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7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的数据，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代码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如下</a:t>
            </a:r>
          </a:p>
        </p:txBody>
      </p:sp>
      <p:graphicFrame>
        <p:nvGraphicFramePr>
          <p:cNvPr id="142347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173505"/>
              </p:ext>
            </p:extLst>
          </p:nvPr>
        </p:nvGraphicFramePr>
        <p:xfrm>
          <a:off x="533400" y="2551176"/>
          <a:ext cx="8001000" cy="2478024"/>
        </p:xfrm>
        <a:graphic>
          <a:graphicData uri="http://schemas.openxmlformats.org/drawingml/2006/table">
            <a:tbl>
              <a:tblPr/>
              <a:tblGrid>
                <a:gridCol w="8001000"/>
              </a:tblGrid>
              <a:tr h="2478024">
                <a:tc>
                  <a:txBody>
                    <a:bodyPr/>
                    <a:lstStyle/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	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ContentValues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values = new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ContentValues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();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	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values.put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(KEYNAME, “Lily");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	Uri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uri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Uri.parse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(CONTENT_URI_STRING + "/" + “2");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	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int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result =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resolver.update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(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uri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, values, null, null);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662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FEE210DA-430D-4902-B057-5965BC918226}" type="slidenum">
              <a:rPr lang="en-US" altLang="zh-CN"/>
              <a:pPr>
                <a:defRPr/>
              </a:pPr>
              <a:t>109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36576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8.4</a:t>
            </a:r>
            <a:r>
              <a:rPr lang="en-US" altLang="zh-CN" dirty="0" smtClean="0">
                <a:latin typeface="+mj-ea"/>
              </a:rPr>
              <a:t> </a:t>
            </a:r>
            <a:r>
              <a:rPr lang="zh-CN" altLang="en-US" dirty="0" smtClean="0">
                <a:latin typeface="+mj-ea"/>
              </a:rPr>
              <a:t>数据分享</a:t>
            </a:r>
            <a:endParaRPr lang="zh-CN" altLang="en-US" dirty="0">
              <a:latin typeface="+mj-ea"/>
            </a:endParaRPr>
          </a:p>
        </p:txBody>
      </p:sp>
      <p:sp>
        <p:nvSpPr>
          <p:cNvPr id="143363" name="内容占位符 2"/>
          <p:cNvSpPr>
            <a:spLocks noGrp="1"/>
          </p:cNvSpPr>
          <p:nvPr>
            <p:ph type="body" sz="half" idx="1"/>
          </p:nvPr>
        </p:nvSpPr>
        <p:spPr>
          <a:xfrm>
            <a:off x="457200" y="990600"/>
            <a:ext cx="8534400" cy="533400"/>
          </a:xfrm>
        </p:spPr>
        <p:txBody>
          <a:bodyPr/>
          <a:lstStyle/>
          <a:p>
            <a:r>
              <a:rPr lang="en-US" altLang="zh-CN" sz="3200" dirty="0" smtClean="0"/>
              <a:t>8.4.4 </a:t>
            </a:r>
            <a:r>
              <a:rPr lang="zh-CN" altLang="en-US" sz="3200" dirty="0" smtClean="0"/>
              <a:t>数据分享示例</a:t>
            </a:r>
            <a:endParaRPr lang="zh-CN" altLang="en-US" sz="3200" b="1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76399"/>
            <a:ext cx="6629400" cy="4782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5509CA15-36AD-41E6-8EBE-ACFCDB130864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38862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8.1</a:t>
            </a:r>
            <a:r>
              <a:rPr lang="zh-CN" altLang="en-US" dirty="0" smtClean="0">
                <a:latin typeface="+mj-ea"/>
              </a:rPr>
              <a:t> 简单存储 </a:t>
            </a:r>
            <a:endParaRPr lang="zh-CN" altLang="en-US" dirty="0">
              <a:latin typeface="+mj-ea"/>
            </a:endParaRP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5105400" cy="3352800"/>
          </a:xfrm>
        </p:spPr>
        <p:txBody>
          <a:bodyPr/>
          <a:lstStyle/>
          <a:p>
            <a:r>
              <a:rPr lang="en-US" altLang="zh-CN" sz="3200" dirty="0"/>
              <a:t>8.1.1 </a:t>
            </a:r>
            <a:r>
              <a:rPr lang="en-US" altLang="zh-CN" sz="3200" dirty="0" err="1"/>
              <a:t>SharedPreferences</a:t>
            </a:r>
            <a:endParaRPr lang="en-US" altLang="zh-CN" sz="3200" dirty="0"/>
          </a:p>
          <a:p>
            <a:pPr lvl="1" eaLnBrk="1"/>
            <a:r>
              <a:rPr lang="zh-CN" altLang="en-US" sz="2800" dirty="0" smtClean="0">
                <a:solidFill>
                  <a:srgbClr val="000000"/>
                </a:solidFill>
              </a:rPr>
              <a:t>练习</a:t>
            </a:r>
            <a:endParaRPr lang="zh-CN" altLang="en-US" sz="2800" dirty="0">
              <a:solidFill>
                <a:srgbClr val="000000"/>
              </a:solidFill>
            </a:endParaRPr>
          </a:p>
          <a:p>
            <a:pPr marL="0" indent="0">
              <a:buClr>
                <a:srgbClr val="CC9900"/>
              </a:buClr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       1</a:t>
            </a:r>
            <a:r>
              <a:rPr lang="zh-CN" altLang="en-US" sz="2800" dirty="0">
                <a:solidFill>
                  <a:srgbClr val="000000"/>
                </a:solidFill>
              </a:rPr>
              <a:t>、在</a:t>
            </a:r>
            <a:r>
              <a:rPr lang="en-US" altLang="zh-CN" sz="2800" dirty="0" smtClean="0">
                <a:solidFill>
                  <a:srgbClr val="000000"/>
                </a:solidFill>
              </a:rPr>
              <a:t>7.3.3</a:t>
            </a:r>
            <a:r>
              <a:rPr lang="zh-CN" altLang="en-US" sz="2800" dirty="0" smtClean="0">
                <a:solidFill>
                  <a:srgbClr val="000000"/>
                </a:solidFill>
              </a:rPr>
              <a:t>练习</a:t>
            </a:r>
            <a:r>
              <a:rPr lang="zh-CN" altLang="en-US" sz="2800" dirty="0">
                <a:solidFill>
                  <a:srgbClr val="000000"/>
                </a:solidFill>
              </a:rPr>
              <a:t>的基础上</a:t>
            </a:r>
            <a:r>
              <a:rPr lang="zh-CN" altLang="en-US" sz="2800" dirty="0" smtClean="0">
                <a:solidFill>
                  <a:srgbClr val="000000"/>
                </a:solidFill>
              </a:rPr>
              <a:t>，</a:t>
            </a:r>
            <a:r>
              <a:rPr lang="zh-CN" altLang="zh-CN" sz="2800" dirty="0"/>
              <a:t>使用</a:t>
            </a:r>
            <a:r>
              <a:rPr lang="en-US" altLang="zh-CN" sz="2800" dirty="0" err="1"/>
              <a:t>SharedPreferences</a:t>
            </a:r>
            <a:r>
              <a:rPr lang="zh-CN" altLang="zh-CN" sz="2800" dirty="0"/>
              <a:t>方式在程序关闭时保存用户</a:t>
            </a:r>
            <a:r>
              <a:rPr lang="zh-CN" altLang="zh-CN" sz="2800" dirty="0" smtClean="0"/>
              <a:t>在</a:t>
            </a:r>
            <a:r>
              <a:rPr lang="zh-CN" altLang="en-US" sz="2800" dirty="0"/>
              <a:t>右</a:t>
            </a:r>
            <a:r>
              <a:rPr lang="zh-CN" altLang="en-US" sz="2800" dirty="0" smtClean="0"/>
              <a:t>图</a:t>
            </a:r>
            <a:r>
              <a:rPr lang="zh-CN" altLang="zh-CN" sz="2800" dirty="0" smtClean="0"/>
              <a:t>界面</a:t>
            </a:r>
            <a:r>
              <a:rPr lang="zh-CN" altLang="zh-CN" sz="2800" dirty="0"/>
              <a:t>上输入的数据，并在程序重新启动时自动恢复这些数据。</a:t>
            </a:r>
            <a:endParaRPr lang="en-US" altLang="zh-CN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752599"/>
            <a:ext cx="3272241" cy="4648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964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FEE210DA-430D-4902-B057-5965BC918226}" type="slidenum">
              <a:rPr lang="en-US" altLang="zh-CN"/>
              <a:pPr>
                <a:defRPr/>
              </a:pPr>
              <a:t>110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36576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8.4</a:t>
            </a:r>
            <a:r>
              <a:rPr lang="en-US" altLang="zh-CN" dirty="0" smtClean="0">
                <a:latin typeface="+mj-ea"/>
              </a:rPr>
              <a:t> </a:t>
            </a:r>
            <a:r>
              <a:rPr lang="zh-CN" altLang="en-US" dirty="0" smtClean="0">
                <a:latin typeface="+mj-ea"/>
              </a:rPr>
              <a:t>数据分享</a:t>
            </a:r>
            <a:endParaRPr lang="zh-CN" altLang="en-US" dirty="0">
              <a:latin typeface="+mj-ea"/>
            </a:endParaRPr>
          </a:p>
        </p:txBody>
      </p:sp>
      <p:sp>
        <p:nvSpPr>
          <p:cNvPr id="143363" name="内容占位符 2"/>
          <p:cNvSpPr>
            <a:spLocks noGrp="1"/>
          </p:cNvSpPr>
          <p:nvPr>
            <p:ph type="body" sz="half" idx="1"/>
          </p:nvPr>
        </p:nvSpPr>
        <p:spPr>
          <a:xfrm>
            <a:off x="457200" y="990600"/>
            <a:ext cx="8534400" cy="1981200"/>
          </a:xfrm>
        </p:spPr>
        <p:txBody>
          <a:bodyPr/>
          <a:lstStyle/>
          <a:p>
            <a:r>
              <a:rPr lang="en-US" altLang="zh-CN" sz="3200" dirty="0" smtClean="0"/>
              <a:t>8.4.4 </a:t>
            </a:r>
            <a:r>
              <a:rPr lang="zh-CN" altLang="en-US" sz="3200" dirty="0" smtClean="0"/>
              <a:t>数据分享示例</a:t>
            </a:r>
            <a:endParaRPr lang="en-US" altLang="zh-CN" sz="3200" dirty="0" smtClean="0"/>
          </a:p>
          <a:p>
            <a:pPr lvl="1" eaLnBrk="1">
              <a:buClr>
                <a:srgbClr val="3B812F"/>
              </a:buClr>
            </a:pPr>
            <a:r>
              <a:rPr lang="zh-CN" altLang="en-US" sz="2800" dirty="0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练习</a:t>
            </a:r>
          </a:p>
          <a:p>
            <a:pPr marL="0" lvl="0" indent="0">
              <a:spcBef>
                <a:spcPts val="0"/>
              </a:spcBef>
              <a:buClr>
                <a:srgbClr val="CC9900"/>
              </a:buClr>
              <a:buNone/>
            </a:pP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       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、</a:t>
            </a:r>
            <a:r>
              <a:rPr lang="zh-CN" altLang="en-US" sz="2800" dirty="0">
                <a:solidFill>
                  <a:srgbClr val="000000"/>
                </a:solidFill>
              </a:rPr>
              <a:t>在</a:t>
            </a:r>
            <a:r>
              <a:rPr lang="en-US" altLang="zh-CN" sz="2800" dirty="0" smtClean="0">
                <a:solidFill>
                  <a:srgbClr val="000000"/>
                </a:solidFill>
              </a:rPr>
              <a:t>8.3.4</a:t>
            </a:r>
            <a:r>
              <a:rPr lang="zh-CN" altLang="en-US" sz="2800" dirty="0" smtClean="0">
                <a:solidFill>
                  <a:srgbClr val="000000"/>
                </a:solidFill>
              </a:rPr>
              <a:t>练习</a:t>
            </a:r>
            <a:r>
              <a:rPr lang="zh-CN" altLang="en-US" sz="2800" dirty="0">
                <a:solidFill>
                  <a:srgbClr val="000000"/>
                </a:solidFill>
              </a:rPr>
              <a:t>的基础上</a:t>
            </a:r>
            <a:r>
              <a:rPr lang="zh-CN" altLang="en-US" sz="2800" dirty="0" smtClean="0">
                <a:solidFill>
                  <a:srgbClr val="000000"/>
                </a:solidFill>
              </a:rPr>
              <a:t>，</a:t>
            </a:r>
            <a:r>
              <a:rPr lang="zh-CN" altLang="zh-CN" sz="2800" dirty="0" smtClean="0"/>
              <a:t>在</a:t>
            </a:r>
            <a:r>
              <a:rPr lang="zh-CN" altLang="en-US" sz="2800" dirty="0" smtClean="0"/>
              <a:t>“基本信息”</a:t>
            </a:r>
            <a:r>
              <a:rPr lang="zh-CN" altLang="zh-CN" sz="2800" dirty="0" smtClean="0"/>
              <a:t>界面</a:t>
            </a:r>
            <a:r>
              <a:rPr lang="zh-CN" altLang="zh-CN" sz="2800" dirty="0"/>
              <a:t>上添加一个“通讯录”选项菜单</a:t>
            </a:r>
            <a:r>
              <a:rPr lang="zh-CN" altLang="zh-CN" sz="2800" dirty="0" smtClean="0"/>
              <a:t>，如</a:t>
            </a:r>
            <a:r>
              <a:rPr lang="zh-CN" altLang="en-US" sz="2800" dirty="0" smtClean="0"/>
              <a:t>下</a:t>
            </a:r>
            <a:r>
              <a:rPr lang="zh-CN" altLang="zh-CN" sz="2800" dirty="0" smtClean="0"/>
              <a:t>图所</a:t>
            </a:r>
            <a:r>
              <a:rPr lang="zh-CN" altLang="zh-CN" sz="2800" dirty="0"/>
              <a:t>示。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971800"/>
            <a:ext cx="5181600" cy="3434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938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FEE210DA-430D-4902-B057-5965BC918226}" type="slidenum">
              <a:rPr lang="en-US" altLang="zh-CN"/>
              <a:pPr>
                <a:defRPr/>
              </a:pPr>
              <a:t>111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36576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8.4</a:t>
            </a:r>
            <a:r>
              <a:rPr lang="en-US" altLang="zh-CN" dirty="0" smtClean="0">
                <a:latin typeface="+mj-ea"/>
              </a:rPr>
              <a:t> </a:t>
            </a:r>
            <a:r>
              <a:rPr lang="zh-CN" altLang="en-US" dirty="0" smtClean="0">
                <a:latin typeface="+mj-ea"/>
              </a:rPr>
              <a:t>数据分享</a:t>
            </a:r>
            <a:endParaRPr lang="zh-CN" altLang="en-US" dirty="0">
              <a:latin typeface="+mj-ea"/>
            </a:endParaRPr>
          </a:p>
        </p:txBody>
      </p:sp>
      <p:sp>
        <p:nvSpPr>
          <p:cNvPr id="143363" name="内容占位符 2"/>
          <p:cNvSpPr>
            <a:spLocks noGrp="1"/>
          </p:cNvSpPr>
          <p:nvPr>
            <p:ph type="body" sz="half" idx="1"/>
          </p:nvPr>
        </p:nvSpPr>
        <p:spPr>
          <a:xfrm>
            <a:off x="457200" y="990600"/>
            <a:ext cx="8534400" cy="3657600"/>
          </a:xfrm>
        </p:spPr>
        <p:txBody>
          <a:bodyPr/>
          <a:lstStyle/>
          <a:p>
            <a:r>
              <a:rPr lang="en-US" altLang="zh-CN" sz="3200" dirty="0" smtClean="0"/>
              <a:t>8.4.4 </a:t>
            </a:r>
            <a:r>
              <a:rPr lang="zh-CN" altLang="en-US" sz="3200" dirty="0" smtClean="0"/>
              <a:t>数据分享示例</a:t>
            </a:r>
            <a:endParaRPr lang="en-US" altLang="zh-CN" sz="3200" dirty="0" smtClean="0"/>
          </a:p>
          <a:p>
            <a:pPr lvl="1" eaLnBrk="1">
              <a:buClr>
                <a:srgbClr val="3B812F"/>
              </a:buClr>
            </a:pPr>
            <a:r>
              <a:rPr lang="zh-CN" altLang="en-US" sz="2800" dirty="0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练习</a:t>
            </a:r>
          </a:p>
          <a:p>
            <a:pPr marL="0" lvl="0" indent="0">
              <a:spcBef>
                <a:spcPts val="0"/>
              </a:spcBef>
              <a:buClr>
                <a:srgbClr val="CC9900"/>
              </a:buClr>
              <a:buNone/>
            </a:pP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       2</a:t>
            </a:r>
            <a:r>
              <a:rPr lang="zh-CN" altLang="en-US" sz="2800" dirty="0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、</a:t>
            </a:r>
            <a:r>
              <a:rPr lang="zh-CN" altLang="zh-CN" sz="2800" dirty="0"/>
              <a:t>点击“通讯录”菜单项则利用</a:t>
            </a:r>
            <a:r>
              <a:rPr lang="en-US" altLang="zh-CN" sz="2800" dirty="0" err="1"/>
              <a:t>ContentProvider</a:t>
            </a:r>
            <a:r>
              <a:rPr lang="zh-CN" altLang="zh-CN" sz="2800" dirty="0"/>
              <a:t>组件获取</a:t>
            </a:r>
            <a:r>
              <a:rPr lang="en-US" altLang="zh-CN" sz="2800" dirty="0"/>
              <a:t>Android</a:t>
            </a:r>
            <a:r>
              <a:rPr lang="zh-CN" altLang="zh-CN" sz="2800" dirty="0"/>
              <a:t>系统内置通讯录里的一条联系人信息，将该条记录的联系人姓名</a:t>
            </a:r>
            <a:r>
              <a:rPr lang="zh-CN" altLang="zh-CN" sz="2800" dirty="0" smtClean="0"/>
              <a:t>填入</a:t>
            </a:r>
            <a:r>
              <a:rPr lang="zh-CN" altLang="en-US" sz="2800" dirty="0"/>
              <a:t>“基本信息”</a:t>
            </a:r>
            <a:r>
              <a:rPr lang="zh-CN" altLang="zh-CN" sz="2800" dirty="0"/>
              <a:t>界面</a:t>
            </a:r>
            <a:r>
              <a:rPr lang="zh-CN" altLang="zh-CN" sz="2800" dirty="0" smtClean="0"/>
              <a:t>的</a:t>
            </a:r>
            <a:r>
              <a:rPr lang="zh-CN" altLang="zh-CN" sz="2800" dirty="0"/>
              <a:t>姓名输入框，然后将该联系人添加到基本信息表中，同时更新界面上的</a:t>
            </a:r>
            <a:r>
              <a:rPr lang="en-US" altLang="zh-CN" sz="2800" dirty="0" err="1"/>
              <a:t>ListView</a:t>
            </a:r>
            <a:r>
              <a:rPr lang="zh-CN" altLang="zh-CN" sz="2800" dirty="0"/>
              <a:t>控件列表</a:t>
            </a:r>
            <a:r>
              <a:rPr lang="zh-CN" altLang="zh-CN" sz="2800" dirty="0" smtClean="0"/>
              <a:t>。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9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464A41B0-096F-4F59-B036-EBD35C314BA6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42672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8.2</a:t>
            </a:r>
            <a:r>
              <a:rPr lang="zh-CN" altLang="en-US" dirty="0" smtClean="0">
                <a:latin typeface="+mj-ea"/>
              </a:rPr>
              <a:t> 文件存储</a:t>
            </a:r>
            <a:endParaRPr lang="zh-CN" altLang="en-US" dirty="0">
              <a:latin typeface="+mj-ea"/>
            </a:endParaRP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3200400"/>
          </a:xfrm>
        </p:spPr>
        <p:txBody>
          <a:bodyPr/>
          <a:lstStyle/>
          <a:p>
            <a:r>
              <a:rPr lang="zh-CN" altLang="en-US" sz="2800" dirty="0" smtClean="0">
                <a:cs typeface="Times New Roman" pitchFamily="18" charset="0"/>
              </a:rPr>
              <a:t>虽然</a:t>
            </a:r>
            <a:r>
              <a:rPr lang="en-US" altLang="zh-CN" sz="2800" dirty="0" err="1" smtClean="0">
                <a:cs typeface="Times New Roman" pitchFamily="18" charset="0"/>
              </a:rPr>
              <a:t>SharedPreferences</a:t>
            </a:r>
            <a:r>
              <a:rPr lang="zh-CN" altLang="en-US" sz="2800" dirty="0" smtClean="0">
                <a:cs typeface="Times New Roman" pitchFamily="18" charset="0"/>
              </a:rPr>
              <a:t>能够简化数据存储和访问过程，但其功能简单，有时候需要直接使用文件来保存数据</a:t>
            </a:r>
          </a:p>
          <a:p>
            <a:r>
              <a:rPr lang="en-US" altLang="zh-CN" sz="2800" dirty="0" smtClean="0">
                <a:cs typeface="Times New Roman" pitchFamily="18" charset="0"/>
              </a:rPr>
              <a:t>Android</a:t>
            </a:r>
            <a:r>
              <a:rPr lang="zh-CN" altLang="en-US" sz="2800" dirty="0" smtClean="0">
                <a:cs typeface="Times New Roman" pitchFamily="18" charset="0"/>
              </a:rPr>
              <a:t>使用</a:t>
            </a:r>
            <a:r>
              <a:rPr lang="en-US" altLang="zh-CN" sz="2800" dirty="0" smtClean="0">
                <a:cs typeface="Times New Roman" pitchFamily="18" charset="0"/>
              </a:rPr>
              <a:t>Linux</a:t>
            </a:r>
            <a:r>
              <a:rPr lang="zh-CN" altLang="en-US" sz="2800" dirty="0" smtClean="0">
                <a:cs typeface="Times New Roman" pitchFamily="18" charset="0"/>
              </a:rPr>
              <a:t>的文件系统，可以建立和访问程序自身建立的私有文件，也</a:t>
            </a:r>
            <a:r>
              <a:rPr lang="zh-CN" altLang="en-US" sz="2800" dirty="0">
                <a:cs typeface="Times New Roman" pitchFamily="18" charset="0"/>
              </a:rPr>
              <a:t>可以建立和访问</a:t>
            </a:r>
            <a:r>
              <a:rPr lang="en-US" altLang="zh-CN" sz="2800" dirty="0">
                <a:cs typeface="Times New Roman" pitchFamily="18" charset="0"/>
              </a:rPr>
              <a:t>TF</a:t>
            </a:r>
            <a:r>
              <a:rPr lang="zh-CN" altLang="en-US" sz="2800" dirty="0">
                <a:cs typeface="Times New Roman" pitchFamily="18" charset="0"/>
              </a:rPr>
              <a:t>卡等外部存储设备</a:t>
            </a:r>
            <a:r>
              <a:rPr lang="zh-CN" altLang="en-US" sz="2800" dirty="0" smtClean="0">
                <a:cs typeface="Times New Roman" pitchFamily="18" charset="0"/>
              </a:rPr>
              <a:t>中的文件，还可以访问保存在资源目录中的原始文件和</a:t>
            </a:r>
            <a:r>
              <a:rPr lang="en-US" altLang="zh-CN" sz="2800" dirty="0" smtClean="0">
                <a:cs typeface="Times New Roman" pitchFamily="18" charset="0"/>
              </a:rPr>
              <a:t>XML</a:t>
            </a:r>
            <a:r>
              <a:rPr lang="zh-CN" altLang="en-US" sz="2800" dirty="0" smtClean="0">
                <a:cs typeface="Times New Roman" pitchFamily="18" charset="0"/>
              </a:rPr>
              <a:t>文件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397FADFC-163B-463B-82A7-3BB337B39083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3657600" cy="762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8.2</a:t>
            </a:r>
            <a:r>
              <a:rPr lang="zh-CN" altLang="en-US" dirty="0" smtClean="0">
                <a:latin typeface="+mj-ea"/>
              </a:rPr>
              <a:t> 文件存储</a:t>
            </a:r>
            <a:endParaRPr lang="zh-CN" altLang="en-US" dirty="0">
              <a:latin typeface="+mj-ea"/>
            </a:endParaRP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7924800" cy="5334000"/>
          </a:xfrm>
        </p:spPr>
        <p:txBody>
          <a:bodyPr/>
          <a:lstStyle/>
          <a:p>
            <a:r>
              <a:rPr lang="en-US" altLang="zh-CN" sz="3200" dirty="0" smtClean="0"/>
              <a:t>8.2.1 </a:t>
            </a:r>
            <a:r>
              <a:rPr lang="zh-CN" altLang="en-US" sz="3200" dirty="0" smtClean="0"/>
              <a:t>内部存储</a:t>
            </a:r>
            <a:endParaRPr lang="en-US" altLang="zh-CN" sz="3200" dirty="0" smtClean="0"/>
          </a:p>
          <a:p>
            <a:pPr lvl="1"/>
            <a:r>
              <a:rPr lang="en-US" altLang="zh-CN" sz="2800" dirty="0" smtClean="0">
                <a:cs typeface="Times New Roman" pitchFamily="18" charset="0"/>
              </a:rPr>
              <a:t>Android</a:t>
            </a:r>
            <a:r>
              <a:rPr lang="zh-CN" altLang="en-US" sz="2800" dirty="0" smtClean="0">
                <a:cs typeface="Times New Roman" pitchFamily="18" charset="0"/>
              </a:rPr>
              <a:t>系统允许应用程序创建仅能够被自身访问的私有文件，文件保存在设备的内部存储器上，在</a:t>
            </a:r>
            <a:r>
              <a:rPr lang="en-US" altLang="zh-CN" sz="2800" dirty="0" smtClean="0">
                <a:cs typeface="Times New Roman" pitchFamily="18" charset="0"/>
              </a:rPr>
              <a:t>Android</a:t>
            </a:r>
            <a:r>
              <a:rPr lang="zh-CN" altLang="en-US" sz="2800" dirty="0" smtClean="0">
                <a:cs typeface="Times New Roman" pitchFamily="18" charset="0"/>
              </a:rPr>
              <a:t>系统下的</a:t>
            </a:r>
            <a:r>
              <a:rPr lang="en-US" altLang="zh-CN" sz="2800" dirty="0" smtClean="0">
                <a:cs typeface="Times New Roman" pitchFamily="18" charset="0"/>
              </a:rPr>
              <a:t>/data/data/&lt;package name&gt;/files</a:t>
            </a:r>
            <a:r>
              <a:rPr lang="zh-CN" altLang="en-US" sz="2800" dirty="0" smtClean="0">
                <a:cs typeface="Times New Roman" pitchFamily="18" charset="0"/>
              </a:rPr>
              <a:t>目录中</a:t>
            </a:r>
            <a:endParaRPr lang="en-US" altLang="zh-CN" sz="2800" dirty="0" smtClean="0">
              <a:cs typeface="Times New Roman" pitchFamily="18" charset="0"/>
            </a:endParaRPr>
          </a:p>
          <a:p>
            <a:pPr lvl="1"/>
            <a:r>
              <a:rPr lang="en-US" altLang="zh-CN" sz="2800" dirty="0" smtClean="0">
                <a:cs typeface="Times New Roman" pitchFamily="18" charset="0"/>
              </a:rPr>
              <a:t>Android</a:t>
            </a:r>
            <a:r>
              <a:rPr lang="zh-CN" altLang="en-US" sz="2800" dirty="0" smtClean="0">
                <a:cs typeface="Times New Roman" pitchFamily="18" charset="0"/>
              </a:rPr>
              <a:t>系统不仅支持标准</a:t>
            </a:r>
            <a:r>
              <a:rPr lang="en-US" altLang="zh-CN" sz="2800" dirty="0" smtClean="0">
                <a:cs typeface="Times New Roman" pitchFamily="18" charset="0"/>
              </a:rPr>
              <a:t>Java</a:t>
            </a:r>
            <a:r>
              <a:rPr lang="zh-CN" altLang="en-US" sz="2800" dirty="0" smtClean="0">
                <a:cs typeface="Times New Roman" pitchFamily="18" charset="0"/>
              </a:rPr>
              <a:t>的</a:t>
            </a:r>
            <a:r>
              <a:rPr lang="en-US" altLang="zh-CN" sz="2800" dirty="0" smtClean="0">
                <a:cs typeface="Times New Roman" pitchFamily="18" charset="0"/>
              </a:rPr>
              <a:t>IO</a:t>
            </a:r>
            <a:r>
              <a:rPr lang="zh-CN" altLang="en-US" sz="2800" dirty="0" smtClean="0">
                <a:cs typeface="Times New Roman" pitchFamily="18" charset="0"/>
              </a:rPr>
              <a:t>类和方法，还提供了能够简化读写流式文件过程的函数</a:t>
            </a:r>
            <a:endParaRPr lang="en-US" altLang="zh-CN" sz="2800" dirty="0" smtClean="0">
              <a:cs typeface="Times New Roman" pitchFamily="18" charset="0"/>
            </a:endParaRPr>
          </a:p>
          <a:p>
            <a:pPr lvl="1"/>
            <a:r>
              <a:rPr lang="zh-CN" altLang="en-US" sz="2800" dirty="0" smtClean="0">
                <a:cs typeface="Times New Roman" pitchFamily="18" charset="0"/>
              </a:rPr>
              <a:t>主要两个函数</a:t>
            </a:r>
            <a:endParaRPr lang="en-US" altLang="zh-CN" sz="2800" dirty="0" smtClean="0">
              <a:cs typeface="Times New Roman" pitchFamily="18" charset="0"/>
            </a:endParaRPr>
          </a:p>
          <a:p>
            <a:pPr lvl="2"/>
            <a:r>
              <a:rPr lang="en-US" altLang="zh-CN" sz="2800" dirty="0" err="1" smtClean="0">
                <a:cs typeface="Times New Roman" pitchFamily="18" charset="0"/>
              </a:rPr>
              <a:t>openFileOutput</a:t>
            </a:r>
            <a:r>
              <a:rPr lang="en-US" altLang="zh-CN" sz="2800" dirty="0" smtClean="0">
                <a:cs typeface="Times New Roman" pitchFamily="18" charset="0"/>
              </a:rPr>
              <a:t>()</a:t>
            </a:r>
          </a:p>
          <a:p>
            <a:pPr lvl="2"/>
            <a:r>
              <a:rPr lang="en-US" altLang="zh-CN" sz="2800" dirty="0" err="1" smtClean="0">
                <a:cs typeface="Times New Roman" pitchFamily="18" charset="0"/>
              </a:rPr>
              <a:t>openFileInput</a:t>
            </a:r>
            <a:r>
              <a:rPr lang="en-US" altLang="zh-CN" sz="2800" dirty="0" smtClean="0">
                <a:cs typeface="Times New Roman" pitchFamily="18" charset="0"/>
              </a:rPr>
              <a:t>()</a:t>
            </a: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BF25BECE-BBD4-46D6-94AF-E6F21AB9F67A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3429000" cy="762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8.2</a:t>
            </a:r>
            <a:r>
              <a:rPr lang="zh-CN" altLang="en-US" dirty="0" smtClean="0">
                <a:latin typeface="+mj-ea"/>
              </a:rPr>
              <a:t> 文件存储</a:t>
            </a: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zh-CN" sz="3200" dirty="0" smtClean="0"/>
              <a:t>8.2.1 </a:t>
            </a:r>
            <a:r>
              <a:rPr lang="zh-CN" altLang="en-US" sz="3200" dirty="0" smtClean="0"/>
              <a:t>内部存储</a:t>
            </a:r>
            <a:endParaRPr lang="en-US" altLang="zh-CN" sz="3200" dirty="0" smtClean="0"/>
          </a:p>
          <a:p>
            <a:pPr lvl="1">
              <a:spcBef>
                <a:spcPts val="200"/>
              </a:spcBef>
            </a:pPr>
            <a:r>
              <a:rPr lang="en-US" altLang="zh-CN" sz="2800" dirty="0" err="1" smtClean="0">
                <a:cs typeface="Times New Roman" pitchFamily="18" charset="0"/>
              </a:rPr>
              <a:t>openFileOutput</a:t>
            </a:r>
            <a:r>
              <a:rPr lang="en-US" altLang="zh-CN" sz="2800" dirty="0" smtClean="0">
                <a:cs typeface="Times New Roman" pitchFamily="18" charset="0"/>
              </a:rPr>
              <a:t>()</a:t>
            </a:r>
            <a:r>
              <a:rPr lang="zh-CN" altLang="en-US" sz="2800" dirty="0" smtClean="0">
                <a:cs typeface="Times New Roman" pitchFamily="18" charset="0"/>
              </a:rPr>
              <a:t>函数</a:t>
            </a:r>
            <a:endParaRPr lang="en-US" altLang="zh-CN" sz="2800" dirty="0" smtClean="0">
              <a:cs typeface="Times New Roman" pitchFamily="18" charset="0"/>
            </a:endParaRPr>
          </a:p>
          <a:p>
            <a:pPr lvl="2">
              <a:spcBef>
                <a:spcPts val="200"/>
              </a:spcBef>
            </a:pPr>
            <a:r>
              <a:rPr lang="en-US" altLang="zh-CN" sz="2800" dirty="0" err="1" smtClean="0">
                <a:cs typeface="Times New Roman" pitchFamily="18" charset="0"/>
              </a:rPr>
              <a:t>openFileOutput</a:t>
            </a:r>
            <a:r>
              <a:rPr lang="en-US" altLang="zh-CN" sz="2800" dirty="0" smtClean="0">
                <a:cs typeface="Times New Roman" pitchFamily="18" charset="0"/>
              </a:rPr>
              <a:t>()</a:t>
            </a:r>
            <a:r>
              <a:rPr lang="zh-CN" altLang="en-US" sz="2800" dirty="0" smtClean="0">
                <a:cs typeface="Times New Roman" pitchFamily="18" charset="0"/>
              </a:rPr>
              <a:t>函数为写入数据做准备而打开文件，如果文件存</a:t>
            </a:r>
            <a:r>
              <a:rPr lang="zh-CN" altLang="en-US" sz="2800" dirty="0">
                <a:cs typeface="Times New Roman" pitchFamily="18" charset="0"/>
              </a:rPr>
              <a:t>在</a:t>
            </a:r>
            <a:r>
              <a:rPr lang="zh-CN" altLang="en-US" sz="2800" dirty="0" smtClean="0">
                <a:cs typeface="Times New Roman" pitchFamily="18" charset="0"/>
              </a:rPr>
              <a:t>则打开文件准备写入数据；否则创建一个新文件，语法格式如下</a:t>
            </a:r>
            <a:endParaRPr lang="en-US" altLang="zh-CN" sz="2800" dirty="0" smtClean="0">
              <a:cs typeface="Times New Roman" pitchFamily="18" charset="0"/>
            </a:endParaRPr>
          </a:p>
          <a:p>
            <a:pPr lvl="2">
              <a:spcBef>
                <a:spcPts val="200"/>
              </a:spcBef>
            </a:pPr>
            <a:endParaRPr lang="en-US" altLang="zh-CN" sz="2800" dirty="0">
              <a:cs typeface="Times New Roman" pitchFamily="18" charset="0"/>
            </a:endParaRPr>
          </a:p>
          <a:p>
            <a:pPr lvl="2">
              <a:spcBef>
                <a:spcPts val="200"/>
              </a:spcBef>
            </a:pPr>
            <a:endParaRPr lang="en-US" altLang="zh-CN" sz="2800" dirty="0" smtClean="0">
              <a:cs typeface="Times New Roman" pitchFamily="18" charset="0"/>
            </a:endParaRPr>
          </a:p>
          <a:p>
            <a:pPr lvl="3">
              <a:spcBef>
                <a:spcPts val="200"/>
              </a:spcBef>
            </a:pPr>
            <a:r>
              <a:rPr lang="zh-CN" altLang="en-US" sz="2800" dirty="0" smtClean="0">
                <a:ea typeface="楷体_GB2312" pitchFamily="49" charset="-122"/>
                <a:cs typeface="Times New Roman" pitchFamily="18" charset="0"/>
              </a:rPr>
              <a:t>第</a:t>
            </a:r>
            <a:r>
              <a:rPr lang="en-US" altLang="zh-CN" sz="2800" dirty="0" smtClean="0">
                <a:ea typeface="楷体_GB2312" pitchFamily="49" charset="-122"/>
                <a:cs typeface="Times New Roman" pitchFamily="18" charset="0"/>
              </a:rPr>
              <a:t>1</a:t>
            </a:r>
            <a:r>
              <a:rPr lang="zh-CN" altLang="en-US" sz="2800" dirty="0" smtClean="0">
                <a:ea typeface="楷体_GB2312" pitchFamily="49" charset="-122"/>
                <a:cs typeface="Times New Roman" pitchFamily="18" charset="0"/>
              </a:rPr>
              <a:t>个参数是文件名称，不可以包含描述路径的斜杠</a:t>
            </a:r>
            <a:endParaRPr lang="en-US" altLang="zh-CN" sz="2800" dirty="0" smtClean="0">
              <a:ea typeface="楷体_GB2312" pitchFamily="49" charset="-122"/>
              <a:cs typeface="Times New Roman" pitchFamily="18" charset="0"/>
            </a:endParaRPr>
          </a:p>
          <a:p>
            <a:pPr lvl="3">
              <a:spcBef>
                <a:spcPts val="200"/>
              </a:spcBef>
            </a:pPr>
            <a:r>
              <a:rPr lang="zh-CN" altLang="en-US" sz="2800" dirty="0" smtClean="0">
                <a:ea typeface="楷体_GB2312" pitchFamily="49" charset="-122"/>
                <a:cs typeface="Times New Roman" pitchFamily="18" charset="0"/>
              </a:rPr>
              <a:t>第</a:t>
            </a:r>
            <a:r>
              <a:rPr lang="en-US" altLang="zh-CN" sz="2800" dirty="0" smtClean="0">
                <a:ea typeface="楷体_GB2312" pitchFamily="49" charset="-122"/>
                <a:cs typeface="Times New Roman" pitchFamily="18" charset="0"/>
              </a:rPr>
              <a:t>2</a:t>
            </a:r>
            <a:r>
              <a:rPr lang="zh-CN" altLang="en-US" sz="2800" dirty="0" smtClean="0">
                <a:ea typeface="楷体_GB2312" pitchFamily="49" charset="-122"/>
                <a:cs typeface="Times New Roman" pitchFamily="18" charset="0"/>
              </a:rPr>
              <a:t>个参数是操作模式，支持四种文件操作模式</a:t>
            </a:r>
            <a:r>
              <a:rPr lang="zh-CN" altLang="en-US" sz="2800" dirty="0" smtClean="0">
                <a:cs typeface="Times New Roman" pitchFamily="18" charset="0"/>
              </a:rPr>
              <a:t> </a:t>
            </a:r>
            <a:endParaRPr lang="en-US" altLang="zh-CN" sz="2800" dirty="0" smtClean="0">
              <a:ea typeface="楷体_GB2312" pitchFamily="49" charset="-122"/>
              <a:cs typeface="Times New Roman" pitchFamily="18" charset="0"/>
            </a:endParaRPr>
          </a:p>
          <a:p>
            <a:pPr lvl="2">
              <a:spcBef>
                <a:spcPts val="200"/>
              </a:spcBef>
            </a:pPr>
            <a:r>
              <a:rPr lang="zh-CN" altLang="en-US" sz="2800" dirty="0" smtClean="0">
                <a:cs typeface="Times New Roman" pitchFamily="18" charset="0"/>
              </a:rPr>
              <a:t>函数的返回值是</a:t>
            </a:r>
            <a:r>
              <a:rPr lang="en-US" altLang="zh-CN" sz="2800" dirty="0" err="1" smtClean="0">
                <a:cs typeface="Times New Roman" pitchFamily="18" charset="0"/>
              </a:rPr>
              <a:t>FileOutputStream</a:t>
            </a:r>
            <a:r>
              <a:rPr lang="zh-CN" altLang="en-US" sz="2800" dirty="0" smtClean="0">
                <a:cs typeface="Times New Roman" pitchFamily="18" charset="0"/>
              </a:rPr>
              <a:t>类型</a:t>
            </a:r>
            <a:endParaRPr lang="zh-CN" altLang="en-US" sz="2400" dirty="0" smtClean="0"/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876184"/>
              </p:ext>
            </p:extLst>
          </p:nvPr>
        </p:nvGraphicFramePr>
        <p:xfrm>
          <a:off x="838200" y="3337560"/>
          <a:ext cx="7620000" cy="853440"/>
        </p:xfrm>
        <a:graphic>
          <a:graphicData uri="http://schemas.openxmlformats.org/drawingml/2006/table">
            <a:tbl>
              <a:tblPr/>
              <a:tblGrid>
                <a:gridCol w="7620000"/>
              </a:tblGrid>
              <a:tr h="609600">
                <a:tc>
                  <a:txBody>
                    <a:bodyPr/>
                    <a:lstStyle/>
                    <a:p>
                      <a:pPr marL="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3B812F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    public </a:t>
                      </a:r>
                      <a:r>
                        <a:rPr kumimoji="0" lang="en-US" altLang="zh-CN" sz="28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FileOutputStream</a:t>
                      </a:r>
                      <a:r>
                        <a:rPr kumimoji="0" lang="en-US" altLang="zh-CN" sz="2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8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openFileOutput</a:t>
                      </a:r>
                      <a:r>
                        <a:rPr kumimoji="0" lang="en-US" altLang="zh-CN" sz="2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(String   </a:t>
                      </a:r>
                    </a:p>
                    <a:p>
                      <a:pPr marL="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3B812F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name, </a:t>
                      </a:r>
                      <a:r>
                        <a:rPr kumimoji="0" lang="en-US" altLang="zh-CN" sz="28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2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mode)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C7A8E3DC-7A38-4124-BCFE-AE061897E1F5}" type="slidenum">
              <a:rPr lang="en-US" altLang="zh-CN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3886200" cy="762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8.2</a:t>
            </a:r>
            <a:r>
              <a:rPr lang="zh-CN" altLang="en-US" dirty="0" smtClean="0">
                <a:latin typeface="+mj-ea"/>
              </a:rPr>
              <a:t> 文件存储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en-US" altLang="zh-CN" sz="3200" dirty="0" smtClean="0"/>
              <a:t>8.2.1 </a:t>
            </a:r>
            <a:r>
              <a:rPr lang="zh-CN" altLang="en-US" sz="3200" dirty="0" smtClean="0"/>
              <a:t>内部存储</a:t>
            </a:r>
            <a:endParaRPr lang="en-US" altLang="zh-CN" sz="3200" dirty="0" smtClean="0"/>
          </a:p>
          <a:p>
            <a:pPr lvl="1"/>
            <a:r>
              <a:rPr lang="en-US" altLang="zh-CN" sz="2800" dirty="0" err="1" smtClean="0"/>
              <a:t>openFileOutput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函数</a:t>
            </a:r>
            <a:endParaRPr lang="en-US" altLang="zh-CN" sz="2800" dirty="0" smtClean="0"/>
          </a:p>
          <a:p>
            <a:pPr lvl="2"/>
            <a:r>
              <a:rPr lang="zh-CN" altLang="en-US" sz="2800" dirty="0" smtClean="0"/>
              <a:t>四种文件操作模式</a:t>
            </a:r>
          </a:p>
        </p:txBody>
      </p:sp>
      <p:graphicFrame>
        <p:nvGraphicFramePr>
          <p:cNvPr id="29750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17603"/>
              </p:ext>
            </p:extLst>
          </p:nvPr>
        </p:nvGraphicFramePr>
        <p:xfrm>
          <a:off x="838200" y="2651760"/>
          <a:ext cx="7924800" cy="3749040"/>
        </p:xfrm>
        <a:graphic>
          <a:graphicData uri="http://schemas.openxmlformats.org/drawingml/2006/table">
            <a:tbl>
              <a:tblPr/>
              <a:tblGrid>
                <a:gridCol w="2514600"/>
                <a:gridCol w="541020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模式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说明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10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MODE_PRIVATE 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私有模式，文件仅能够被创建文件的程序访问，或具有相同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UID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的程序访问。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46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MODE_APPEND 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追加模式，如果文件已经存在，则在文件的结尾处添加新数据。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MODE_WORLD_READABLE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全局读模式，允许任何程序读取私有文件。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1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MODE_WORLD_WRITEABLE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全局写模式，允许任何程序写入私有文件。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E52718EB-75E3-4F28-99EA-FBC9B04A6626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28674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43434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8.2</a:t>
            </a:r>
            <a:r>
              <a:rPr lang="zh-CN" altLang="en-US" dirty="0" smtClean="0">
                <a:latin typeface="+mj-ea"/>
              </a:rPr>
              <a:t> 文件存储</a:t>
            </a: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676400"/>
          </a:xfrm>
        </p:spPr>
        <p:txBody>
          <a:bodyPr/>
          <a:lstStyle/>
          <a:p>
            <a:r>
              <a:rPr lang="en-US" altLang="zh-CN" sz="3200" dirty="0" smtClean="0"/>
              <a:t>8.2.1 </a:t>
            </a:r>
            <a:r>
              <a:rPr lang="zh-CN" altLang="en-US" sz="3200" dirty="0" smtClean="0"/>
              <a:t>内部存储</a:t>
            </a:r>
            <a:endParaRPr lang="en-US" altLang="zh-CN" sz="3200" dirty="0" smtClean="0"/>
          </a:p>
          <a:p>
            <a:pPr lvl="1"/>
            <a:r>
              <a:rPr lang="en-US" altLang="zh-CN" sz="2800" dirty="0" err="1" smtClean="0">
                <a:cs typeface="Times New Roman" pitchFamily="18" charset="0"/>
              </a:rPr>
              <a:t>openFileOutput</a:t>
            </a:r>
            <a:r>
              <a:rPr lang="en-US" altLang="zh-CN" sz="2800" dirty="0" smtClean="0">
                <a:cs typeface="Times New Roman" pitchFamily="18" charset="0"/>
              </a:rPr>
              <a:t>()</a:t>
            </a:r>
            <a:r>
              <a:rPr lang="zh-CN" altLang="en-US" sz="2800" dirty="0" smtClean="0">
                <a:cs typeface="Times New Roman" pitchFamily="18" charset="0"/>
              </a:rPr>
              <a:t>函数</a:t>
            </a:r>
            <a:endParaRPr lang="en-US" altLang="zh-CN" sz="2800" dirty="0" smtClean="0">
              <a:cs typeface="Times New Roman" pitchFamily="18" charset="0"/>
            </a:endParaRPr>
          </a:p>
          <a:p>
            <a:pPr lvl="2"/>
            <a:r>
              <a:rPr lang="zh-CN" altLang="en-US" sz="2800" dirty="0" smtClean="0">
                <a:cs typeface="Times New Roman" pitchFamily="18" charset="0"/>
              </a:rPr>
              <a:t>使用</a:t>
            </a:r>
            <a:r>
              <a:rPr lang="en-US" altLang="zh-CN" sz="2800" dirty="0" err="1" smtClean="0">
                <a:cs typeface="Times New Roman" pitchFamily="18" charset="0"/>
              </a:rPr>
              <a:t>openFileOutput</a:t>
            </a:r>
            <a:r>
              <a:rPr lang="en-US" altLang="zh-CN" sz="2800" dirty="0" smtClean="0">
                <a:cs typeface="Times New Roman" pitchFamily="18" charset="0"/>
              </a:rPr>
              <a:t>()</a:t>
            </a:r>
            <a:r>
              <a:rPr lang="zh-CN" altLang="en-US" sz="2800" dirty="0" smtClean="0">
                <a:cs typeface="Times New Roman" pitchFamily="18" charset="0"/>
              </a:rPr>
              <a:t>函数建立新文件</a:t>
            </a:r>
            <a:endParaRPr lang="en-US" altLang="zh-CN" sz="2800" dirty="0" smtClean="0">
              <a:cs typeface="Times New Roman" pitchFamily="18" charset="0"/>
            </a:endParaRPr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623959"/>
              </p:ext>
            </p:extLst>
          </p:nvPr>
        </p:nvGraphicFramePr>
        <p:xfrm>
          <a:off x="838200" y="2743200"/>
          <a:ext cx="7620000" cy="3383280"/>
        </p:xfrm>
        <a:graphic>
          <a:graphicData uri="http://schemas.openxmlformats.org/drawingml/2006/table">
            <a:tbl>
              <a:tblPr/>
              <a:tblGrid>
                <a:gridCol w="7620000"/>
              </a:tblGrid>
              <a:tr h="3383280">
                <a:tc>
                  <a:txBody>
                    <a:bodyPr/>
                    <a:lstStyle/>
                    <a:p>
                      <a:pPr marL="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3B812F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    String FILE_NAME = "fileDemo.txt";</a:t>
                      </a:r>
                    </a:p>
                    <a:p>
                      <a:pPr marL="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3B812F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    </a:t>
                      </a:r>
                      <a:r>
                        <a:rPr kumimoji="0" lang="en-US" altLang="zh-CN" sz="28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FileOutputStream</a:t>
                      </a:r>
                      <a:r>
                        <a:rPr kumimoji="0" lang="en-US" altLang="zh-CN" sz="2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8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fos</a:t>
                      </a:r>
                      <a:r>
                        <a:rPr kumimoji="0" lang="en-US" altLang="zh-CN" sz="2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</a:t>
                      </a:r>
                      <a:r>
                        <a:rPr kumimoji="0" lang="en-US" altLang="zh-CN" sz="28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openFileOutput</a:t>
                      </a:r>
                      <a:r>
                        <a:rPr kumimoji="0" lang="en-US" altLang="zh-CN" sz="2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(FILE_NAME, MODE_PRIVATE)</a:t>
                      </a:r>
                    </a:p>
                    <a:p>
                      <a:pPr marL="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3B812F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    String text = “Some data”;</a:t>
                      </a:r>
                    </a:p>
                    <a:p>
                      <a:pPr marL="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3B812F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    </a:t>
                      </a:r>
                      <a:r>
                        <a:rPr kumimoji="0" lang="en-US" altLang="zh-CN" sz="28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fos.write</a:t>
                      </a:r>
                      <a:r>
                        <a:rPr kumimoji="0" lang="en-US" altLang="zh-CN" sz="2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8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text.getBytes</a:t>
                      </a:r>
                      <a:r>
                        <a:rPr kumimoji="0" lang="en-US" altLang="zh-CN" sz="2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());</a:t>
                      </a:r>
                    </a:p>
                    <a:p>
                      <a:pPr marL="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3B812F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    </a:t>
                      </a:r>
                      <a:r>
                        <a:rPr kumimoji="0" lang="en-US" altLang="zh-CN" sz="28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fos.flush</a:t>
                      </a:r>
                      <a:r>
                        <a:rPr kumimoji="0" lang="en-US" altLang="zh-CN" sz="2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();</a:t>
                      </a:r>
                    </a:p>
                    <a:p>
                      <a:pPr marL="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3B812F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6    </a:t>
                      </a:r>
                      <a:r>
                        <a:rPr kumimoji="0" lang="en-US" altLang="zh-CN" sz="28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fos.close</a:t>
                      </a:r>
                      <a:r>
                        <a:rPr kumimoji="0" lang="en-US" altLang="zh-CN" sz="2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();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69F78E11-F3BE-4A38-9F5F-510054710193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36576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8.2</a:t>
            </a:r>
            <a:r>
              <a:rPr lang="zh-CN" altLang="en-US" dirty="0" smtClean="0">
                <a:latin typeface="+mj-ea"/>
              </a:rPr>
              <a:t> 文件存储</a:t>
            </a:r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077200" cy="5181600"/>
          </a:xfrm>
        </p:spPr>
        <p:txBody>
          <a:bodyPr/>
          <a:lstStyle/>
          <a:p>
            <a:r>
              <a:rPr lang="en-US" altLang="zh-CN" sz="3200" dirty="0" smtClean="0"/>
              <a:t>8.2.1 </a:t>
            </a:r>
            <a:r>
              <a:rPr lang="zh-CN" altLang="en-US" sz="3200" dirty="0" smtClean="0"/>
              <a:t>内部存储</a:t>
            </a:r>
            <a:endParaRPr lang="en-US" altLang="zh-CN" sz="3200" dirty="0" smtClean="0"/>
          </a:p>
          <a:p>
            <a:pPr lvl="1"/>
            <a:r>
              <a:rPr lang="en-US" altLang="zh-CN" sz="2800" dirty="0" err="1" smtClean="0">
                <a:cs typeface="Times New Roman" pitchFamily="18" charset="0"/>
              </a:rPr>
              <a:t>openFileOutput</a:t>
            </a:r>
            <a:r>
              <a:rPr lang="en-US" altLang="zh-CN" sz="2800" dirty="0" smtClean="0">
                <a:cs typeface="Times New Roman" pitchFamily="18" charset="0"/>
              </a:rPr>
              <a:t>()</a:t>
            </a:r>
            <a:r>
              <a:rPr lang="zh-CN" altLang="en-US" sz="2800" dirty="0" smtClean="0">
                <a:cs typeface="Times New Roman" pitchFamily="18" charset="0"/>
              </a:rPr>
              <a:t>函数</a:t>
            </a:r>
            <a:endParaRPr lang="en-US" altLang="zh-CN" sz="2800" dirty="0" smtClean="0">
              <a:cs typeface="Times New Roman" pitchFamily="18" charset="0"/>
            </a:endParaRPr>
          </a:p>
          <a:p>
            <a:pPr lvl="2"/>
            <a:r>
              <a:rPr lang="zh-CN" altLang="en-US" sz="2800" dirty="0" smtClean="0">
                <a:cs typeface="Times New Roman" pitchFamily="18" charset="0"/>
              </a:rPr>
              <a:t>为了提高文件系统的性能，一般调用</a:t>
            </a:r>
            <a:r>
              <a:rPr lang="en-US" altLang="zh-CN" sz="2800" dirty="0" smtClean="0">
                <a:cs typeface="Times New Roman" pitchFamily="18" charset="0"/>
              </a:rPr>
              <a:t>write()</a:t>
            </a:r>
            <a:r>
              <a:rPr lang="zh-CN" altLang="en-US" sz="2800" dirty="0" smtClean="0">
                <a:cs typeface="Times New Roman" pitchFamily="18" charset="0"/>
              </a:rPr>
              <a:t>函数时，如果写入的数据量较小，系统会把数据保存在数据缓冲区中，等数据量积攒到一定程度时再将数据一次性写入文件</a:t>
            </a:r>
            <a:endParaRPr lang="en-US" altLang="zh-CN" sz="2800" dirty="0" smtClean="0">
              <a:cs typeface="Times New Roman" pitchFamily="18" charset="0"/>
            </a:endParaRPr>
          </a:p>
          <a:p>
            <a:pPr lvl="2"/>
            <a:r>
              <a:rPr lang="zh-CN" altLang="en-US" sz="2800" dirty="0" smtClean="0">
                <a:cs typeface="Times New Roman" pitchFamily="18" charset="0"/>
              </a:rPr>
              <a:t>因此，在调用</a:t>
            </a:r>
            <a:r>
              <a:rPr lang="en-US" altLang="zh-CN" sz="2800" dirty="0" smtClean="0">
                <a:cs typeface="Times New Roman" pitchFamily="18" charset="0"/>
              </a:rPr>
              <a:t>close()</a:t>
            </a:r>
            <a:r>
              <a:rPr lang="zh-CN" altLang="en-US" sz="2800" dirty="0" smtClean="0">
                <a:cs typeface="Times New Roman" pitchFamily="18" charset="0"/>
              </a:rPr>
              <a:t>函数关闭文件前，务必要调用</a:t>
            </a:r>
            <a:r>
              <a:rPr lang="en-US" altLang="zh-CN" sz="2800" dirty="0" smtClean="0">
                <a:cs typeface="Times New Roman" pitchFamily="18" charset="0"/>
              </a:rPr>
              <a:t>flush()</a:t>
            </a:r>
            <a:r>
              <a:rPr lang="zh-CN" altLang="en-US" sz="2800" dirty="0" smtClean="0">
                <a:cs typeface="Times New Roman" pitchFamily="18" charset="0"/>
              </a:rPr>
              <a:t>函数，将缓冲区内所有的数据写入文件</a:t>
            </a:r>
          </a:p>
          <a:p>
            <a:pPr lvl="2"/>
            <a:r>
              <a:rPr lang="zh-CN" altLang="en-US" sz="2800" dirty="0" smtClean="0">
                <a:cs typeface="Times New Roman" pitchFamily="18" charset="0"/>
              </a:rPr>
              <a:t>如果在调用</a:t>
            </a:r>
            <a:r>
              <a:rPr lang="en-US" altLang="zh-CN" sz="2800" dirty="0" smtClean="0">
                <a:cs typeface="Times New Roman" pitchFamily="18" charset="0"/>
              </a:rPr>
              <a:t>close()</a:t>
            </a:r>
            <a:r>
              <a:rPr lang="zh-CN" altLang="en-US" sz="2800" dirty="0" smtClean="0">
                <a:cs typeface="Times New Roman" pitchFamily="18" charset="0"/>
              </a:rPr>
              <a:t>函数前没有调用</a:t>
            </a:r>
            <a:r>
              <a:rPr lang="en-US" altLang="zh-CN" sz="2800" dirty="0" smtClean="0">
                <a:cs typeface="Times New Roman" pitchFamily="18" charset="0"/>
              </a:rPr>
              <a:t>flush()</a:t>
            </a:r>
            <a:r>
              <a:rPr lang="zh-CN" altLang="en-US" sz="2800" dirty="0" smtClean="0">
                <a:cs typeface="Times New Roman" pitchFamily="18" charset="0"/>
              </a:rPr>
              <a:t>，则可能导致部分数据丢失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D80C4246-9F9A-4377-BD41-AE93940FD9AA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3072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37338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8.2</a:t>
            </a:r>
            <a:r>
              <a:rPr lang="zh-CN" altLang="en-US" dirty="0" smtClean="0">
                <a:latin typeface="+mj-ea"/>
              </a:rPr>
              <a:t> 文件存储</a:t>
            </a: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038600"/>
          </a:xfrm>
        </p:spPr>
        <p:txBody>
          <a:bodyPr/>
          <a:lstStyle/>
          <a:p>
            <a:r>
              <a:rPr lang="en-US" altLang="zh-CN" sz="3200" dirty="0" smtClean="0"/>
              <a:t>8.2.1 </a:t>
            </a:r>
            <a:r>
              <a:rPr lang="zh-CN" altLang="en-US" sz="3200" dirty="0" smtClean="0"/>
              <a:t>内部存储</a:t>
            </a:r>
            <a:endParaRPr lang="en-US" altLang="zh-CN" sz="3200" dirty="0" smtClean="0"/>
          </a:p>
          <a:p>
            <a:pPr lvl="1"/>
            <a:r>
              <a:rPr lang="en-US" altLang="zh-CN" sz="2800" dirty="0" err="1" smtClean="0">
                <a:cs typeface="Times New Roman" pitchFamily="18" charset="0"/>
              </a:rPr>
              <a:t>openFileInput</a:t>
            </a:r>
            <a:r>
              <a:rPr lang="en-US" altLang="zh-CN" sz="2800" dirty="0" smtClean="0">
                <a:cs typeface="Times New Roman" pitchFamily="18" charset="0"/>
              </a:rPr>
              <a:t>()</a:t>
            </a:r>
            <a:r>
              <a:rPr lang="zh-CN" altLang="en-US" sz="2800" dirty="0" smtClean="0">
                <a:cs typeface="Times New Roman" pitchFamily="18" charset="0"/>
              </a:rPr>
              <a:t>函数</a:t>
            </a:r>
            <a:endParaRPr lang="en-US" altLang="zh-CN" sz="2800" dirty="0" smtClean="0">
              <a:cs typeface="Times New Roman" pitchFamily="18" charset="0"/>
            </a:endParaRPr>
          </a:p>
          <a:p>
            <a:pPr lvl="2"/>
            <a:r>
              <a:rPr lang="en-US" altLang="zh-CN" sz="2800" dirty="0" err="1" smtClean="0">
                <a:cs typeface="Times New Roman" pitchFamily="18" charset="0"/>
              </a:rPr>
              <a:t>openFileInput</a:t>
            </a:r>
            <a:r>
              <a:rPr lang="en-US" altLang="zh-CN" sz="2800" dirty="0" smtClean="0">
                <a:cs typeface="Times New Roman" pitchFamily="18" charset="0"/>
              </a:rPr>
              <a:t>()</a:t>
            </a:r>
            <a:r>
              <a:rPr lang="zh-CN" altLang="en-US" sz="2800" dirty="0" smtClean="0">
                <a:cs typeface="Times New Roman" pitchFamily="18" charset="0"/>
              </a:rPr>
              <a:t>函数为读取数据做准备而打开文件，语法格式如下</a:t>
            </a:r>
            <a:endParaRPr lang="en-US" altLang="zh-CN" sz="2800" dirty="0">
              <a:cs typeface="Times New Roman" pitchFamily="18" charset="0"/>
            </a:endParaRPr>
          </a:p>
          <a:p>
            <a:pPr lvl="2"/>
            <a:endParaRPr lang="en-US" altLang="zh-CN" sz="2800" dirty="0" smtClean="0">
              <a:cs typeface="Times New Roman" pitchFamily="18" charset="0"/>
            </a:endParaRPr>
          </a:p>
          <a:p>
            <a:pPr lvl="2"/>
            <a:endParaRPr lang="zh-CN" altLang="en-US" sz="2800" dirty="0" smtClean="0">
              <a:cs typeface="Times New Roman" pitchFamily="18" charset="0"/>
            </a:endParaRPr>
          </a:p>
          <a:p>
            <a:pPr lvl="3"/>
            <a:r>
              <a:rPr lang="zh-CN" altLang="en-US" sz="2800" dirty="0" smtClean="0">
                <a:ea typeface="楷体_GB2312" pitchFamily="49" charset="-122"/>
                <a:cs typeface="Times New Roman" pitchFamily="18" charset="0"/>
              </a:rPr>
              <a:t>参数是文件名称，不允许包含描述路径的斜杠</a:t>
            </a:r>
          </a:p>
        </p:txBody>
      </p:sp>
      <p:graphicFrame>
        <p:nvGraphicFramePr>
          <p:cNvPr id="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305310"/>
              </p:ext>
            </p:extLst>
          </p:nvPr>
        </p:nvGraphicFramePr>
        <p:xfrm>
          <a:off x="838200" y="3108960"/>
          <a:ext cx="7620000" cy="938784"/>
        </p:xfrm>
        <a:graphic>
          <a:graphicData uri="http://schemas.openxmlformats.org/drawingml/2006/table">
            <a:tbl>
              <a:tblPr/>
              <a:tblGrid>
                <a:gridCol w="7620000"/>
              </a:tblGrid>
              <a:tr h="685800">
                <a:tc>
                  <a:txBody>
                    <a:bodyPr/>
                    <a:lstStyle/>
                    <a:p>
                      <a:pPr marL="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B812F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    public </a:t>
                      </a:r>
                      <a:r>
                        <a:rPr kumimoji="0" lang="en-US" altLang="zh-CN" sz="28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FileInputStream</a:t>
                      </a:r>
                      <a:r>
                        <a:rPr kumimoji="0" lang="en-US" altLang="zh-CN" sz="2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8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openFileInput</a:t>
                      </a:r>
                      <a:r>
                        <a:rPr kumimoji="0" lang="en-US" altLang="zh-CN" sz="2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(String   </a:t>
                      </a:r>
                    </a:p>
                    <a:p>
                      <a:pPr marL="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B812F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name) 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D80C4246-9F9A-4377-BD41-AE93940FD9AA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3072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37338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8.2</a:t>
            </a:r>
            <a:r>
              <a:rPr lang="zh-CN" altLang="en-US" dirty="0" smtClean="0">
                <a:latin typeface="+mj-ea"/>
              </a:rPr>
              <a:t> 文件存储</a:t>
            </a: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133600"/>
          </a:xfrm>
        </p:spPr>
        <p:txBody>
          <a:bodyPr/>
          <a:lstStyle/>
          <a:p>
            <a:r>
              <a:rPr lang="en-US" altLang="zh-CN" sz="3200" dirty="0" smtClean="0"/>
              <a:t>8.2.1 </a:t>
            </a:r>
            <a:r>
              <a:rPr lang="zh-CN" altLang="en-US" sz="3200" dirty="0" smtClean="0"/>
              <a:t>内部存储</a:t>
            </a:r>
            <a:endParaRPr lang="en-US" altLang="zh-CN" sz="3200" dirty="0" smtClean="0"/>
          </a:p>
          <a:p>
            <a:pPr lvl="1"/>
            <a:r>
              <a:rPr lang="en-US" altLang="zh-CN" sz="2800" dirty="0" err="1" smtClean="0">
                <a:cs typeface="Times New Roman" pitchFamily="18" charset="0"/>
              </a:rPr>
              <a:t>openFileInput</a:t>
            </a:r>
            <a:r>
              <a:rPr lang="en-US" altLang="zh-CN" sz="2800" dirty="0" smtClean="0">
                <a:cs typeface="Times New Roman" pitchFamily="18" charset="0"/>
              </a:rPr>
              <a:t>()</a:t>
            </a:r>
            <a:r>
              <a:rPr lang="zh-CN" altLang="en-US" sz="2800" dirty="0" smtClean="0">
                <a:cs typeface="Times New Roman" pitchFamily="18" charset="0"/>
              </a:rPr>
              <a:t>函数</a:t>
            </a:r>
            <a:endParaRPr lang="en-US" altLang="zh-CN" sz="2800" dirty="0" smtClean="0">
              <a:cs typeface="Times New Roman" pitchFamily="18" charset="0"/>
            </a:endParaRPr>
          </a:p>
          <a:p>
            <a:pPr lvl="2"/>
            <a:r>
              <a:rPr lang="zh-CN" altLang="en-US" sz="2800" dirty="0" smtClean="0">
                <a:ea typeface="楷体_GB2312" pitchFamily="49" charset="-122"/>
                <a:cs typeface="Times New Roman" pitchFamily="18" charset="0"/>
              </a:rPr>
              <a:t>使用</a:t>
            </a:r>
            <a:r>
              <a:rPr lang="en-US" altLang="zh-CN" sz="2800" dirty="0" err="1" smtClean="0">
                <a:ea typeface="楷体_GB2312" pitchFamily="49" charset="-122"/>
                <a:cs typeface="Times New Roman" pitchFamily="18" charset="0"/>
              </a:rPr>
              <a:t>openFileInput</a:t>
            </a:r>
            <a:r>
              <a:rPr lang="en-US" altLang="zh-CN" sz="2800" dirty="0" smtClean="0">
                <a:ea typeface="楷体_GB2312" pitchFamily="49" charset="-122"/>
                <a:cs typeface="Times New Roman" pitchFamily="18" charset="0"/>
              </a:rPr>
              <a:t>()</a:t>
            </a:r>
            <a:r>
              <a:rPr lang="zh-CN" altLang="en-US" sz="2800" dirty="0" smtClean="0">
                <a:ea typeface="楷体_GB2312" pitchFamily="49" charset="-122"/>
                <a:cs typeface="Times New Roman" pitchFamily="18" charset="0"/>
              </a:rPr>
              <a:t>函数打开已有文件，并以二进制方式读取数据</a:t>
            </a:r>
          </a:p>
        </p:txBody>
      </p:sp>
      <p:graphicFrame>
        <p:nvGraphicFramePr>
          <p:cNvPr id="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049744"/>
              </p:ext>
            </p:extLst>
          </p:nvPr>
        </p:nvGraphicFramePr>
        <p:xfrm>
          <a:off x="762000" y="3124200"/>
          <a:ext cx="7467600" cy="2987040"/>
        </p:xfrm>
        <a:graphic>
          <a:graphicData uri="http://schemas.openxmlformats.org/drawingml/2006/table">
            <a:tbl>
              <a:tblPr/>
              <a:tblGrid>
                <a:gridCol w="7467600"/>
              </a:tblGrid>
              <a:tr h="685800">
                <a:tc>
                  <a:txBody>
                    <a:bodyPr/>
                    <a:lstStyle/>
                    <a:p>
                      <a:pPr marL="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B812F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    String filename = "fileDemo.txt";</a:t>
                      </a:r>
                    </a:p>
                    <a:p>
                      <a:pPr marL="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B812F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    </a:t>
                      </a:r>
                      <a:r>
                        <a:rPr kumimoji="0" lang="en-US" altLang="zh-CN" sz="28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FileInputStream</a:t>
                      </a:r>
                      <a:r>
                        <a:rPr kumimoji="0" lang="en-US" altLang="zh-CN" sz="2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8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fis</a:t>
                      </a:r>
                      <a:r>
                        <a:rPr kumimoji="0" lang="en-US" altLang="zh-CN" sz="2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</a:t>
                      </a:r>
                      <a:r>
                        <a:rPr kumimoji="0" lang="en-US" altLang="zh-CN" sz="28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openFileInput</a:t>
                      </a:r>
                      <a:r>
                        <a:rPr kumimoji="0" lang="en-US" altLang="zh-CN" sz="2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(filename);</a:t>
                      </a:r>
                    </a:p>
                    <a:p>
                      <a:pPr marL="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B812F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</a:t>
                      </a:r>
                    </a:p>
                    <a:p>
                      <a:pPr marL="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B812F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    byte[] </a:t>
                      </a:r>
                      <a:r>
                        <a:rPr kumimoji="0" lang="en-US" altLang="zh-CN" sz="28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readBytes</a:t>
                      </a:r>
                      <a:r>
                        <a:rPr kumimoji="0" lang="en-US" altLang="zh-CN" sz="2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new byte[</a:t>
                      </a:r>
                      <a:r>
                        <a:rPr kumimoji="0" lang="en-US" altLang="zh-CN" sz="28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fis.available</a:t>
                      </a:r>
                      <a:r>
                        <a:rPr kumimoji="0" lang="en-US" altLang="zh-CN" sz="2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()];</a:t>
                      </a:r>
                    </a:p>
                    <a:p>
                      <a:pPr marL="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B812F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    while(</a:t>
                      </a:r>
                      <a:r>
                        <a:rPr kumimoji="0" lang="en-US" altLang="zh-CN" sz="28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fis.read</a:t>
                      </a:r>
                      <a:r>
                        <a:rPr kumimoji="0" lang="en-US" altLang="zh-CN" sz="2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8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readBytes</a:t>
                      </a:r>
                      <a:r>
                        <a:rPr kumimoji="0" lang="en-US" altLang="zh-CN" sz="2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 != -1){</a:t>
                      </a:r>
                    </a:p>
                    <a:p>
                      <a:pPr marL="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B812F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6    }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343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90144C5C-B098-49A5-BBDB-BB401713E9F2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848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latin typeface="+mn-lt"/>
              </a:rPr>
              <a:t>8.1</a:t>
            </a:r>
            <a:r>
              <a:rPr lang="zh-CN" altLang="en-US" dirty="0" smtClean="0">
                <a:latin typeface="+mj-ea"/>
              </a:rPr>
              <a:t> 简单存储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001000" cy="4724400"/>
          </a:xfrm>
        </p:spPr>
        <p:txBody>
          <a:bodyPr/>
          <a:lstStyle/>
          <a:p>
            <a:pPr eaLnBrk="1" hangingPunct="1"/>
            <a:r>
              <a:rPr lang="en-US" altLang="zh-CN" sz="3200" dirty="0" smtClean="0"/>
              <a:t>8.1.1 </a:t>
            </a:r>
            <a:r>
              <a:rPr lang="en-US" altLang="zh-CN" sz="3200" dirty="0" err="1" smtClean="0"/>
              <a:t>SharedPreferences</a:t>
            </a:r>
            <a:endParaRPr lang="en-US" altLang="zh-CN" sz="3200" dirty="0" smtClean="0"/>
          </a:p>
          <a:p>
            <a:pPr lvl="1" eaLnBrk="1" hangingPunct="1"/>
            <a:r>
              <a:rPr lang="en-US" altLang="zh-CN" sz="2800" dirty="0" err="1" smtClean="0">
                <a:cs typeface="Times New Roman" pitchFamily="18" charset="0"/>
              </a:rPr>
              <a:t>SharedPreferences</a:t>
            </a:r>
            <a:r>
              <a:rPr lang="zh-CN" altLang="en-US" sz="2800" dirty="0" smtClean="0">
                <a:cs typeface="Times New Roman" pitchFamily="18" charset="0"/>
              </a:rPr>
              <a:t>是一种轻量级的数据保存方式，通过</a:t>
            </a:r>
            <a:r>
              <a:rPr lang="en-US" altLang="zh-CN" sz="2800" dirty="0" err="1" smtClean="0">
                <a:cs typeface="Times New Roman" pitchFamily="18" charset="0"/>
              </a:rPr>
              <a:t>SharedPreferences</a:t>
            </a:r>
            <a:r>
              <a:rPr lang="zh-CN" altLang="en-US" sz="2800" dirty="0" smtClean="0">
                <a:cs typeface="Times New Roman" pitchFamily="18" charset="0"/>
              </a:rPr>
              <a:t>可以将</a:t>
            </a:r>
            <a:r>
              <a:rPr lang="en-US" altLang="zh-CN" sz="2800" dirty="0" smtClean="0">
                <a:cs typeface="Times New Roman" pitchFamily="18" charset="0"/>
              </a:rPr>
              <a:t>NVP</a:t>
            </a:r>
            <a:r>
              <a:rPr lang="zh-CN" altLang="en-US" sz="2800" dirty="0" smtClean="0">
                <a:cs typeface="Times New Roman" pitchFamily="18" charset="0"/>
              </a:rPr>
              <a:t>（</a:t>
            </a:r>
            <a:r>
              <a:rPr lang="en-US" altLang="zh-CN" sz="2800" dirty="0" smtClean="0">
                <a:cs typeface="Times New Roman" pitchFamily="18" charset="0"/>
              </a:rPr>
              <a:t>Name/Value Pair</a:t>
            </a:r>
            <a:r>
              <a:rPr lang="zh-CN" altLang="en-US" sz="2800" dirty="0" smtClean="0">
                <a:cs typeface="Times New Roman" pitchFamily="18" charset="0"/>
              </a:rPr>
              <a:t>，名称</a:t>
            </a:r>
            <a:r>
              <a:rPr lang="en-US" altLang="zh-CN" sz="2800" dirty="0" smtClean="0">
                <a:cs typeface="Times New Roman" pitchFamily="18" charset="0"/>
              </a:rPr>
              <a:t>/</a:t>
            </a:r>
            <a:r>
              <a:rPr lang="zh-CN" altLang="en-US" sz="2800" dirty="0" smtClean="0">
                <a:cs typeface="Times New Roman" pitchFamily="18" charset="0"/>
              </a:rPr>
              <a:t>值对）保存在</a:t>
            </a:r>
            <a:r>
              <a:rPr lang="en-US" altLang="zh-CN" sz="2800" dirty="0" smtClean="0">
                <a:cs typeface="Times New Roman" pitchFamily="18" charset="0"/>
              </a:rPr>
              <a:t>Android</a:t>
            </a:r>
            <a:r>
              <a:rPr lang="zh-CN" altLang="en-US" sz="2800" dirty="0" smtClean="0">
                <a:cs typeface="Times New Roman" pitchFamily="18" charset="0"/>
              </a:rPr>
              <a:t>的文件系统中</a:t>
            </a:r>
            <a:endParaRPr lang="en-US" altLang="zh-CN" sz="2800" dirty="0" smtClean="0">
              <a:cs typeface="Times New Roman" pitchFamily="18" charset="0"/>
            </a:endParaRPr>
          </a:p>
          <a:p>
            <a:pPr lvl="1" eaLnBrk="1" hangingPunct="1"/>
            <a:r>
              <a:rPr lang="en-US" altLang="zh-CN" sz="2800" dirty="0" err="1" smtClean="0">
                <a:cs typeface="Times New Roman" pitchFamily="18" charset="0"/>
              </a:rPr>
              <a:t>SharedPreferences</a:t>
            </a:r>
            <a:r>
              <a:rPr lang="zh-CN" altLang="en-US" sz="2800" dirty="0" smtClean="0">
                <a:cs typeface="Times New Roman" pitchFamily="18" charset="0"/>
              </a:rPr>
              <a:t>完全屏蔽了对文件系统的操作过程，调用</a:t>
            </a:r>
            <a:r>
              <a:rPr lang="en-US" altLang="zh-CN" sz="2800" dirty="0" err="1" smtClean="0">
                <a:cs typeface="Times New Roman" pitchFamily="18" charset="0"/>
              </a:rPr>
              <a:t>SharedPreferences</a:t>
            </a:r>
            <a:r>
              <a:rPr lang="zh-CN" altLang="en-US" sz="2800" dirty="0" smtClean="0">
                <a:cs typeface="Times New Roman" pitchFamily="18" charset="0"/>
              </a:rPr>
              <a:t>中的函数可以实现对</a:t>
            </a:r>
            <a:r>
              <a:rPr lang="en-US" altLang="zh-CN" sz="2800" dirty="0" smtClean="0">
                <a:cs typeface="Times New Roman" pitchFamily="18" charset="0"/>
              </a:rPr>
              <a:t>NVP</a:t>
            </a:r>
            <a:r>
              <a:rPr lang="zh-CN" altLang="en-US" sz="2800" dirty="0" smtClean="0">
                <a:cs typeface="Times New Roman" pitchFamily="18" charset="0"/>
              </a:rPr>
              <a:t>的保存和读取</a:t>
            </a:r>
            <a:endParaRPr lang="en-US" altLang="zh-CN" sz="2800" dirty="0" smtClean="0">
              <a:cs typeface="Times New Roman" pitchFamily="18" charset="0"/>
            </a:endParaRPr>
          </a:p>
          <a:p>
            <a:pPr lvl="1" eaLnBrk="1" hangingPunct="1"/>
            <a:r>
              <a:rPr lang="en-US" altLang="zh-CN" sz="2800" dirty="0" err="1" smtClean="0">
                <a:cs typeface="Times New Roman" pitchFamily="18" charset="0"/>
              </a:rPr>
              <a:t>SharedPreferences</a:t>
            </a:r>
            <a:r>
              <a:rPr lang="zh-CN" altLang="en-US" sz="2800" dirty="0">
                <a:cs typeface="Times New Roman" pitchFamily="18" charset="0"/>
              </a:rPr>
              <a:t>不仅能够保存数据，还能够实现不同应用程序间的</a:t>
            </a:r>
            <a:r>
              <a:rPr lang="zh-CN" altLang="en-US" sz="2800" dirty="0" smtClean="0">
                <a:cs typeface="Times New Roman" pitchFamily="18" charset="0"/>
              </a:rPr>
              <a:t>数据共享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E026A61F-C9B2-490E-849A-C4E9337FAC73}" type="slidenum">
              <a:rPr lang="en-US" altLang="zh-CN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38100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8.2</a:t>
            </a:r>
            <a:r>
              <a:rPr lang="zh-CN" altLang="en-US" dirty="0" smtClean="0">
                <a:latin typeface="+mj-ea"/>
              </a:rPr>
              <a:t> 文件存储</a:t>
            </a: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438400"/>
          </a:xfrm>
        </p:spPr>
        <p:txBody>
          <a:bodyPr/>
          <a:lstStyle/>
          <a:p>
            <a:r>
              <a:rPr lang="en-US" altLang="zh-CN" sz="3200" dirty="0" smtClean="0"/>
              <a:t>8.2.1 </a:t>
            </a:r>
            <a:r>
              <a:rPr lang="zh-CN" altLang="en-US" sz="3200" dirty="0" smtClean="0"/>
              <a:t>内部存储</a:t>
            </a:r>
            <a:endParaRPr lang="en-US" altLang="zh-CN" sz="3200" dirty="0" smtClean="0"/>
          </a:p>
          <a:p>
            <a:pPr lvl="1"/>
            <a:r>
              <a:rPr lang="zh-CN" altLang="en-US" sz="2800" dirty="0">
                <a:cs typeface="Times New Roman" pitchFamily="18" charset="0"/>
              </a:rPr>
              <a:t>使用</a:t>
            </a:r>
            <a:r>
              <a:rPr lang="en-US" altLang="zh-CN" sz="2800" dirty="0" err="1">
                <a:cs typeface="Times New Roman" pitchFamily="18" charset="0"/>
              </a:rPr>
              <a:t>openFileOutput</a:t>
            </a:r>
            <a:r>
              <a:rPr lang="en-US" altLang="zh-CN" sz="2800" dirty="0" smtClean="0">
                <a:cs typeface="Times New Roman" pitchFamily="18" charset="0"/>
              </a:rPr>
              <a:t>()</a:t>
            </a:r>
            <a:r>
              <a:rPr lang="zh-CN" altLang="en-US" sz="2800" dirty="0" smtClean="0">
                <a:cs typeface="Times New Roman" pitchFamily="18" charset="0"/>
              </a:rPr>
              <a:t>和</a:t>
            </a:r>
            <a:r>
              <a:rPr lang="en-US" altLang="zh-CN" sz="2800" dirty="0" err="1">
                <a:cs typeface="Times New Roman" pitchFamily="18" charset="0"/>
              </a:rPr>
              <a:t>openFileInput</a:t>
            </a:r>
            <a:r>
              <a:rPr lang="en-US" altLang="zh-CN" sz="2800" dirty="0" smtClean="0">
                <a:cs typeface="Times New Roman" pitchFamily="18" charset="0"/>
              </a:rPr>
              <a:t>()</a:t>
            </a:r>
            <a:r>
              <a:rPr lang="zh-CN" altLang="en-US" sz="2800" dirty="0" smtClean="0">
                <a:cs typeface="Times New Roman" pitchFamily="18" charset="0"/>
              </a:rPr>
              <a:t>进行文件读写时可能会遇到各种问题而最终导致操作失败，因此应该使用</a:t>
            </a:r>
            <a:r>
              <a:rPr lang="en-US" altLang="zh-CN" sz="2800" dirty="0" smtClean="0">
                <a:cs typeface="Times New Roman" pitchFamily="18" charset="0"/>
              </a:rPr>
              <a:t>try/catch</a:t>
            </a:r>
            <a:r>
              <a:rPr lang="zh-CN" altLang="en-US" sz="2800" dirty="0" smtClean="0">
                <a:cs typeface="Times New Roman" pitchFamily="18" charset="0"/>
              </a:rPr>
              <a:t>捕获可能产生的异常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97E23C31-9F1B-4311-99BB-10F8FE5E47CC}" type="slidenum">
              <a:rPr lang="en-US" altLang="zh-CN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32770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38100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8.2</a:t>
            </a:r>
            <a:r>
              <a:rPr lang="zh-CN" altLang="en-US" dirty="0" smtClean="0">
                <a:latin typeface="+mj-ea"/>
              </a:rPr>
              <a:t> 文件存储</a:t>
            </a: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609600"/>
          </a:xfrm>
        </p:spPr>
        <p:txBody>
          <a:bodyPr/>
          <a:lstStyle/>
          <a:p>
            <a:r>
              <a:rPr lang="en-US" altLang="zh-CN" sz="3200" dirty="0" smtClean="0"/>
              <a:t>8.2.1 </a:t>
            </a:r>
            <a:r>
              <a:rPr lang="zh-CN" altLang="en-US" sz="3200" dirty="0" smtClean="0"/>
              <a:t>内部存储</a:t>
            </a:r>
            <a:endParaRPr lang="en-US" altLang="zh-CN" sz="3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1742395"/>
            <a:ext cx="7153275" cy="4598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97E23C31-9F1B-4311-99BB-10F8FE5E47CC}" type="slidenum">
              <a:rPr lang="en-US" altLang="zh-CN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32770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38100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8.2</a:t>
            </a:r>
            <a:r>
              <a:rPr lang="zh-CN" altLang="en-US" dirty="0" smtClean="0">
                <a:latin typeface="+mj-ea"/>
              </a:rPr>
              <a:t> 文件存储</a:t>
            </a: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133600"/>
          </a:xfrm>
        </p:spPr>
        <p:txBody>
          <a:bodyPr/>
          <a:lstStyle/>
          <a:p>
            <a:r>
              <a:rPr lang="en-US" altLang="zh-CN" sz="3200" dirty="0" smtClean="0"/>
              <a:t>8.2.1 </a:t>
            </a:r>
            <a:r>
              <a:rPr lang="zh-CN" altLang="en-US" sz="3200" dirty="0" smtClean="0"/>
              <a:t>内部存储</a:t>
            </a:r>
            <a:endParaRPr lang="en-US" altLang="zh-CN" sz="3200" dirty="0" smtClean="0"/>
          </a:p>
          <a:p>
            <a:pPr lvl="1" eaLnBrk="1"/>
            <a:r>
              <a:rPr lang="zh-CN" altLang="en-US" sz="2800" dirty="0">
                <a:solidFill>
                  <a:srgbClr val="000000"/>
                </a:solidFill>
              </a:rPr>
              <a:t>练习</a:t>
            </a:r>
          </a:p>
          <a:p>
            <a:pPr marL="0" indent="0">
              <a:buClr>
                <a:srgbClr val="CC9900"/>
              </a:buClr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       1</a:t>
            </a:r>
            <a:r>
              <a:rPr lang="zh-CN" altLang="en-US" sz="2800" dirty="0">
                <a:solidFill>
                  <a:srgbClr val="000000"/>
                </a:solidFill>
              </a:rPr>
              <a:t>、</a:t>
            </a:r>
            <a:r>
              <a:rPr lang="zh-CN" altLang="en-US" sz="2800" dirty="0" smtClean="0">
                <a:solidFill>
                  <a:srgbClr val="000000"/>
                </a:solidFill>
              </a:rPr>
              <a:t>在</a:t>
            </a:r>
            <a:r>
              <a:rPr lang="en-US" altLang="zh-CN" sz="2800" dirty="0" smtClean="0">
                <a:solidFill>
                  <a:srgbClr val="000000"/>
                </a:solidFill>
              </a:rPr>
              <a:t>8.1.1</a:t>
            </a:r>
            <a:r>
              <a:rPr lang="zh-CN" altLang="en-US" sz="2800" dirty="0" smtClean="0">
                <a:solidFill>
                  <a:srgbClr val="000000"/>
                </a:solidFill>
              </a:rPr>
              <a:t>练习</a:t>
            </a:r>
            <a:r>
              <a:rPr lang="zh-CN" altLang="en-US" sz="2800" dirty="0">
                <a:solidFill>
                  <a:srgbClr val="000000"/>
                </a:solidFill>
              </a:rPr>
              <a:t>的基础上</a:t>
            </a:r>
            <a:r>
              <a:rPr lang="zh-CN" altLang="en-US" sz="2800" dirty="0" smtClean="0">
                <a:solidFill>
                  <a:srgbClr val="000000"/>
                </a:solidFill>
              </a:rPr>
              <a:t>，</a:t>
            </a:r>
            <a:r>
              <a:rPr lang="zh-CN" altLang="zh-CN" sz="2800" dirty="0" smtClean="0"/>
              <a:t>为</a:t>
            </a:r>
            <a:r>
              <a:rPr lang="zh-CN" altLang="en-US" sz="2800" dirty="0" smtClean="0"/>
              <a:t>下</a:t>
            </a:r>
            <a:r>
              <a:rPr lang="zh-CN" altLang="zh-CN" sz="2800" dirty="0" smtClean="0"/>
              <a:t>图的</a:t>
            </a:r>
            <a:r>
              <a:rPr lang="zh-CN" altLang="zh-CN" sz="2800" dirty="0"/>
              <a:t>“设置”菜单项添加一个“存储设置”子菜单</a:t>
            </a:r>
            <a:r>
              <a:rPr lang="zh-CN" altLang="zh-CN" sz="2800" dirty="0" smtClean="0"/>
              <a:t>项</a:t>
            </a:r>
            <a:r>
              <a:rPr lang="zh-CN" altLang="en-US" sz="2800" dirty="0" smtClean="0"/>
              <a:t>。</a:t>
            </a:r>
            <a:endParaRPr lang="en-US" altLang="zh-CN" sz="2800" dirty="0"/>
          </a:p>
        </p:txBody>
      </p:sp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487" y="3042463"/>
            <a:ext cx="5192713" cy="3459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455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97E23C31-9F1B-4311-99BB-10F8FE5E47CC}" type="slidenum">
              <a:rPr lang="en-US" altLang="zh-CN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32770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38100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8.2</a:t>
            </a:r>
            <a:r>
              <a:rPr lang="zh-CN" altLang="en-US" dirty="0" smtClean="0">
                <a:latin typeface="+mj-ea"/>
              </a:rPr>
              <a:t> 文件存储</a:t>
            </a: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133600"/>
          </a:xfrm>
        </p:spPr>
        <p:txBody>
          <a:bodyPr/>
          <a:lstStyle/>
          <a:p>
            <a:r>
              <a:rPr lang="en-US" altLang="zh-CN" sz="3200" dirty="0" smtClean="0"/>
              <a:t>8.2.1 </a:t>
            </a:r>
            <a:r>
              <a:rPr lang="zh-CN" altLang="en-US" sz="3200" dirty="0" smtClean="0"/>
              <a:t>内部存储</a:t>
            </a:r>
            <a:endParaRPr lang="en-US" altLang="zh-CN" sz="3200" dirty="0" smtClean="0"/>
          </a:p>
          <a:p>
            <a:pPr lvl="1" eaLnBrk="1"/>
            <a:r>
              <a:rPr lang="zh-CN" altLang="en-US" sz="2800" dirty="0">
                <a:solidFill>
                  <a:srgbClr val="000000"/>
                </a:solidFill>
              </a:rPr>
              <a:t>练习</a:t>
            </a:r>
          </a:p>
          <a:p>
            <a:pPr marL="0" indent="0">
              <a:buClr>
                <a:srgbClr val="CC9900"/>
              </a:buClr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       </a:t>
            </a:r>
            <a:r>
              <a:rPr lang="en-US" altLang="zh-CN" sz="2800" dirty="0" smtClean="0">
                <a:solidFill>
                  <a:srgbClr val="000000"/>
                </a:solidFill>
              </a:rPr>
              <a:t>2</a:t>
            </a:r>
            <a:r>
              <a:rPr lang="zh-CN" altLang="en-US" sz="2800" dirty="0" smtClean="0">
                <a:solidFill>
                  <a:srgbClr val="000000"/>
                </a:solidFill>
              </a:rPr>
              <a:t>、</a:t>
            </a:r>
            <a:r>
              <a:rPr lang="zh-CN" altLang="zh-CN" sz="2800" dirty="0"/>
              <a:t>当</a:t>
            </a:r>
            <a:r>
              <a:rPr lang="zh-CN" altLang="zh-CN" sz="2800" dirty="0" smtClean="0"/>
              <a:t>点击</a:t>
            </a:r>
            <a:r>
              <a:rPr lang="zh-CN" altLang="en-US" sz="2800" dirty="0" smtClean="0"/>
              <a:t>上</a:t>
            </a:r>
            <a:r>
              <a:rPr lang="zh-CN" altLang="zh-CN" sz="2800" dirty="0" smtClean="0"/>
              <a:t>图的</a:t>
            </a:r>
            <a:r>
              <a:rPr lang="zh-CN" altLang="zh-CN" sz="2800" dirty="0"/>
              <a:t>“存储设置”子菜单项时，则</a:t>
            </a:r>
            <a:r>
              <a:rPr lang="zh-CN" altLang="zh-CN" sz="2800" dirty="0" smtClean="0"/>
              <a:t>启动</a:t>
            </a:r>
            <a:r>
              <a:rPr lang="zh-CN" altLang="en-US" sz="2800" dirty="0" smtClean="0"/>
              <a:t>下</a:t>
            </a:r>
            <a:r>
              <a:rPr lang="zh-CN" altLang="zh-CN" sz="2800" dirty="0" smtClean="0"/>
              <a:t>图的</a:t>
            </a:r>
            <a:r>
              <a:rPr lang="zh-CN" altLang="zh-CN" sz="2800" dirty="0"/>
              <a:t>存储设置</a:t>
            </a:r>
            <a:r>
              <a:rPr lang="zh-CN" altLang="zh-CN" sz="2800" dirty="0" smtClean="0"/>
              <a:t>界面，</a:t>
            </a:r>
            <a:r>
              <a:rPr lang="zh-CN" altLang="zh-CN" sz="2800" dirty="0"/>
              <a:t>其中“数据库存储”是默认选择项</a:t>
            </a:r>
            <a:r>
              <a:rPr lang="zh-CN" altLang="zh-CN" sz="2800" dirty="0" smtClean="0"/>
              <a:t>。</a:t>
            </a:r>
            <a:endParaRPr lang="en-US" altLang="zh-CN" sz="2800" dirty="0"/>
          </a:p>
        </p:txBody>
      </p:sp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513899"/>
            <a:ext cx="7086600" cy="2886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948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45287" y="6248400"/>
            <a:ext cx="2133600" cy="457200"/>
          </a:xfrm>
          <a:ln/>
        </p:spPr>
        <p:txBody>
          <a:bodyPr/>
          <a:lstStyle/>
          <a:p>
            <a:pPr>
              <a:defRPr/>
            </a:pPr>
            <a:fld id="{97E23C31-9F1B-4311-99BB-10F8FE5E47CC}" type="slidenum">
              <a:rPr lang="en-US" altLang="zh-CN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32770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38100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8.2</a:t>
            </a:r>
            <a:r>
              <a:rPr lang="zh-CN" altLang="en-US" dirty="0" smtClean="0">
                <a:latin typeface="+mj-ea"/>
              </a:rPr>
              <a:t> 文件存储</a:t>
            </a: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3810000" cy="4191000"/>
          </a:xfrm>
        </p:spPr>
        <p:txBody>
          <a:bodyPr/>
          <a:lstStyle/>
          <a:p>
            <a:r>
              <a:rPr lang="en-US" altLang="zh-CN" sz="3200" dirty="0" smtClean="0"/>
              <a:t>8.2.1 </a:t>
            </a:r>
            <a:r>
              <a:rPr lang="zh-CN" altLang="en-US" sz="3200" dirty="0" smtClean="0"/>
              <a:t>内部存储</a:t>
            </a:r>
            <a:endParaRPr lang="en-US" altLang="zh-CN" sz="3200" dirty="0" smtClean="0"/>
          </a:p>
          <a:p>
            <a:pPr lvl="1" eaLnBrk="1"/>
            <a:r>
              <a:rPr lang="zh-CN" altLang="en-US" sz="2800" dirty="0">
                <a:solidFill>
                  <a:srgbClr val="000000"/>
                </a:solidFill>
              </a:rPr>
              <a:t>练习</a:t>
            </a:r>
          </a:p>
          <a:p>
            <a:pPr marL="0" indent="0">
              <a:buClr>
                <a:srgbClr val="CC9900"/>
              </a:buClr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      </a:t>
            </a:r>
            <a:r>
              <a:rPr lang="en-US" altLang="zh-CN" sz="2800" dirty="0" smtClean="0">
                <a:solidFill>
                  <a:srgbClr val="000000"/>
                </a:solidFill>
              </a:rPr>
              <a:t> 3</a:t>
            </a:r>
            <a:r>
              <a:rPr lang="zh-CN" altLang="en-US" sz="2800" dirty="0" smtClean="0">
                <a:solidFill>
                  <a:srgbClr val="000000"/>
                </a:solidFill>
              </a:rPr>
              <a:t>、</a:t>
            </a:r>
            <a:r>
              <a:rPr lang="zh-CN" altLang="zh-CN" sz="2800" dirty="0" smtClean="0"/>
              <a:t>当</a:t>
            </a:r>
            <a:r>
              <a:rPr lang="zh-CN" altLang="en-US" sz="2800" dirty="0" smtClean="0"/>
              <a:t>在“</a:t>
            </a:r>
            <a:r>
              <a:rPr lang="zh-CN" altLang="zh-CN" sz="2800" dirty="0" smtClean="0"/>
              <a:t>存储设置</a:t>
            </a:r>
            <a:r>
              <a:rPr lang="zh-CN" altLang="en-US" sz="2800" dirty="0" smtClean="0"/>
              <a:t>”</a:t>
            </a:r>
            <a:r>
              <a:rPr lang="zh-CN" altLang="zh-CN" sz="2800" dirty="0" smtClean="0"/>
              <a:t>界面</a:t>
            </a:r>
            <a:r>
              <a:rPr lang="zh-CN" altLang="zh-CN" sz="2800" dirty="0"/>
              <a:t>选择“内部存储”时，</a:t>
            </a:r>
            <a:r>
              <a:rPr lang="zh-CN" altLang="zh-CN" sz="2800" dirty="0" smtClean="0"/>
              <a:t>点击</a:t>
            </a:r>
            <a:r>
              <a:rPr lang="zh-CN" altLang="en-US" sz="2800" dirty="0" smtClean="0"/>
              <a:t>右</a:t>
            </a:r>
            <a:r>
              <a:rPr lang="zh-CN" altLang="zh-CN" sz="2800" dirty="0" smtClean="0"/>
              <a:t>图界面</a:t>
            </a:r>
            <a:r>
              <a:rPr lang="zh-CN" altLang="zh-CN" sz="2800" dirty="0"/>
              <a:t>上的“添加”按钮则将界面上输入的数据以文件形式保存在内部存储器上</a:t>
            </a:r>
            <a:r>
              <a:rPr lang="zh-CN" altLang="zh-CN" sz="2800" dirty="0" smtClean="0"/>
              <a:t>。</a:t>
            </a:r>
            <a:endParaRPr lang="en-US" altLang="zh-CN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499" y="1143000"/>
            <a:ext cx="3594101" cy="510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047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FCAA02E7-2882-4C35-9A16-717E9BFA40B2}" type="slidenum">
              <a:rPr lang="en-US" altLang="zh-CN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3733800" cy="762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8.2</a:t>
            </a:r>
            <a:r>
              <a:rPr lang="zh-CN" altLang="en-US" dirty="0" smtClean="0">
                <a:latin typeface="+mj-ea"/>
              </a:rPr>
              <a:t> 文件存储</a:t>
            </a:r>
            <a:endParaRPr lang="zh-CN" altLang="en-US" dirty="0">
              <a:latin typeface="+mj-ea"/>
            </a:endParaRP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en-US" altLang="zh-CN" sz="3200" dirty="0" smtClean="0"/>
              <a:t>8.2.2 </a:t>
            </a:r>
            <a:r>
              <a:rPr lang="zh-CN" altLang="en-US" sz="3200" dirty="0" smtClean="0"/>
              <a:t>外部存储</a:t>
            </a:r>
            <a:endParaRPr lang="en-US" altLang="zh-CN" sz="3200" dirty="0" smtClean="0"/>
          </a:p>
          <a:p>
            <a:pPr lvl="1"/>
            <a:r>
              <a:rPr lang="en-US" altLang="zh-CN" sz="2800" dirty="0" smtClean="0">
                <a:cs typeface="Times New Roman" pitchFamily="18" charset="0"/>
              </a:rPr>
              <a:t>Android</a:t>
            </a:r>
            <a:r>
              <a:rPr lang="zh-CN" altLang="en-US" sz="2800" dirty="0" smtClean="0">
                <a:cs typeface="Times New Roman" pitchFamily="18" charset="0"/>
              </a:rPr>
              <a:t>的外部存储设备一般指</a:t>
            </a:r>
            <a:r>
              <a:rPr lang="en-US" altLang="zh-CN" sz="2800" dirty="0" smtClean="0">
                <a:cs typeface="Times New Roman" pitchFamily="18" charset="0"/>
              </a:rPr>
              <a:t>Micro SD</a:t>
            </a:r>
            <a:r>
              <a:rPr lang="zh-CN" altLang="en-US" sz="2800" dirty="0" smtClean="0">
                <a:cs typeface="Times New Roman" pitchFamily="18" charset="0"/>
              </a:rPr>
              <a:t>卡，又称</a:t>
            </a:r>
            <a:r>
              <a:rPr lang="en-US" altLang="zh-CN" sz="2800" dirty="0" smtClean="0">
                <a:cs typeface="Times New Roman" pitchFamily="18" charset="0"/>
              </a:rPr>
              <a:t>T-Flash</a:t>
            </a:r>
            <a:r>
              <a:rPr lang="zh-CN" altLang="en-US" sz="2800" dirty="0" smtClean="0">
                <a:cs typeface="Times New Roman" pitchFamily="18" charset="0"/>
              </a:rPr>
              <a:t>，是一种广泛使用于数码设备的超小型记忆卡</a:t>
            </a:r>
          </a:p>
          <a:p>
            <a:pPr lvl="1"/>
            <a:r>
              <a:rPr lang="zh-CN" altLang="en-US" sz="2800" dirty="0" smtClean="0">
                <a:cs typeface="Times New Roman" pitchFamily="18" charset="0"/>
              </a:rPr>
              <a:t>下图是东芝出品的</a:t>
            </a:r>
            <a:r>
              <a:rPr lang="en-US" altLang="zh-CN" sz="2800" dirty="0" smtClean="0">
                <a:cs typeface="Times New Roman" pitchFamily="18" charset="0"/>
              </a:rPr>
              <a:t>32G Micro SD</a:t>
            </a:r>
            <a:r>
              <a:rPr lang="zh-CN" altLang="en-US" sz="2800" dirty="0" smtClean="0">
                <a:cs typeface="Times New Roman" pitchFamily="18" charset="0"/>
              </a:rPr>
              <a:t>卡 </a:t>
            </a:r>
          </a:p>
        </p:txBody>
      </p:sp>
      <p:pic>
        <p:nvPicPr>
          <p:cNvPr id="36868" name="图片 5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505200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37ABF2EB-B38C-4261-AB9C-147413D0C5F7}" type="slidenum">
              <a:rPr lang="en-US" altLang="zh-CN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3962400" cy="8382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8.2</a:t>
            </a:r>
            <a:r>
              <a:rPr lang="zh-CN" altLang="en-US" dirty="0" smtClean="0">
                <a:latin typeface="+mj-ea"/>
              </a:rPr>
              <a:t> 文件存储</a:t>
            </a:r>
            <a:endParaRPr lang="zh-CN" altLang="en-US" dirty="0">
              <a:latin typeface="+mj-ea"/>
            </a:endParaRP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724400"/>
          </a:xfrm>
        </p:spPr>
        <p:txBody>
          <a:bodyPr/>
          <a:lstStyle/>
          <a:p>
            <a:r>
              <a:rPr lang="en-US" altLang="zh-CN" sz="3200" dirty="0" smtClean="0"/>
              <a:t>8.2.2 </a:t>
            </a:r>
            <a:r>
              <a:rPr lang="zh-CN" altLang="en-US" sz="3200" dirty="0" smtClean="0"/>
              <a:t>外部存储</a:t>
            </a:r>
            <a:endParaRPr lang="en-US" altLang="zh-CN" sz="3200" dirty="0" smtClean="0"/>
          </a:p>
          <a:p>
            <a:pPr lvl="1"/>
            <a:r>
              <a:rPr lang="en-US" altLang="zh-CN" sz="2800" dirty="0" smtClean="0">
                <a:cs typeface="Times New Roman" pitchFamily="18" charset="0"/>
              </a:rPr>
              <a:t>Micro SD</a:t>
            </a:r>
            <a:r>
              <a:rPr lang="zh-CN" altLang="en-US" sz="2800" dirty="0" smtClean="0">
                <a:cs typeface="Times New Roman" pitchFamily="18" charset="0"/>
              </a:rPr>
              <a:t>卡适用于保存大尺寸的文件（视频文件）或者是一些无需设置访问权限的文件</a:t>
            </a:r>
          </a:p>
          <a:p>
            <a:pPr lvl="1"/>
            <a:r>
              <a:rPr lang="zh-CN" altLang="en-US" sz="2800" dirty="0" smtClean="0">
                <a:cs typeface="Times New Roman" pitchFamily="18" charset="0"/>
              </a:rPr>
              <a:t>如果需要设置文件的访问权限，则不能够使用</a:t>
            </a:r>
            <a:r>
              <a:rPr lang="en-US" altLang="zh-CN" sz="2800" dirty="0" smtClean="0">
                <a:cs typeface="Times New Roman" pitchFamily="18" charset="0"/>
              </a:rPr>
              <a:t>Micro SD</a:t>
            </a:r>
            <a:r>
              <a:rPr lang="zh-CN" altLang="en-US" sz="2800" dirty="0" smtClean="0">
                <a:cs typeface="Times New Roman" pitchFamily="18" charset="0"/>
              </a:rPr>
              <a:t>卡，因为</a:t>
            </a:r>
            <a:r>
              <a:rPr lang="en-US" altLang="zh-CN" sz="2800" dirty="0" smtClean="0">
                <a:cs typeface="Times New Roman" pitchFamily="18" charset="0"/>
              </a:rPr>
              <a:t>Micro SD</a:t>
            </a:r>
            <a:r>
              <a:rPr lang="zh-CN" altLang="en-US" sz="2800" dirty="0" smtClean="0">
                <a:cs typeface="Times New Roman" pitchFamily="18" charset="0"/>
              </a:rPr>
              <a:t>卡使用</a:t>
            </a:r>
            <a:r>
              <a:rPr lang="en-US" altLang="zh-CN" sz="2800" dirty="0" smtClean="0">
                <a:cs typeface="Times New Roman" pitchFamily="18" charset="0"/>
              </a:rPr>
              <a:t>FAT</a:t>
            </a:r>
            <a:r>
              <a:rPr lang="zh-CN" altLang="en-US" sz="2800" dirty="0" smtClean="0">
                <a:cs typeface="Times New Roman" pitchFamily="18" charset="0"/>
              </a:rPr>
              <a:t>（</a:t>
            </a:r>
            <a:r>
              <a:rPr lang="en-US" altLang="zh-CN" sz="2800" dirty="0" smtClean="0">
                <a:cs typeface="Times New Roman" pitchFamily="18" charset="0"/>
              </a:rPr>
              <a:t>File Allocation Table</a:t>
            </a:r>
            <a:r>
              <a:rPr lang="zh-CN" altLang="en-US" sz="2800" dirty="0" smtClean="0">
                <a:cs typeface="Times New Roman" pitchFamily="18" charset="0"/>
              </a:rPr>
              <a:t>）文件系统，不支持访问模式和权限控制</a:t>
            </a:r>
            <a:endParaRPr lang="en-US" altLang="zh-CN" sz="2800" dirty="0" smtClean="0">
              <a:cs typeface="Times New Roman" pitchFamily="18" charset="0"/>
            </a:endParaRPr>
          </a:p>
          <a:p>
            <a:pPr lvl="1"/>
            <a:r>
              <a:rPr lang="en-US" altLang="zh-CN" sz="2800" dirty="0" smtClean="0">
                <a:cs typeface="Times New Roman" pitchFamily="18" charset="0"/>
              </a:rPr>
              <a:t>Android</a:t>
            </a:r>
            <a:r>
              <a:rPr lang="zh-CN" altLang="en-US" sz="2800" dirty="0" smtClean="0">
                <a:cs typeface="Times New Roman" pitchFamily="18" charset="0"/>
              </a:rPr>
              <a:t>的内部存储器使用的是</a:t>
            </a:r>
            <a:r>
              <a:rPr lang="en-US" altLang="zh-CN" sz="2800" dirty="0" smtClean="0">
                <a:cs typeface="Times New Roman" pitchFamily="18" charset="0"/>
              </a:rPr>
              <a:t>Linux</a:t>
            </a:r>
            <a:r>
              <a:rPr lang="zh-CN" altLang="en-US" sz="2800" dirty="0" smtClean="0">
                <a:cs typeface="Times New Roman" pitchFamily="18" charset="0"/>
              </a:rPr>
              <a:t>文件系统，则可通过文件访问权限的控制保证文件的私密性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D7368FE5-0B48-477C-BC4B-71CFB54AFE2D}" type="slidenum">
              <a:rPr lang="en-US" altLang="zh-CN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39624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8.2</a:t>
            </a:r>
            <a:r>
              <a:rPr lang="zh-CN" altLang="en-US" dirty="0" smtClean="0">
                <a:latin typeface="+mj-ea"/>
              </a:rPr>
              <a:t> 文件存储</a:t>
            </a:r>
            <a:endParaRPr lang="zh-CN" altLang="en-US" dirty="0">
              <a:latin typeface="+mj-ea"/>
            </a:endParaRPr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981200"/>
          </a:xfrm>
        </p:spPr>
        <p:txBody>
          <a:bodyPr/>
          <a:lstStyle/>
          <a:p>
            <a:r>
              <a:rPr lang="en-US" altLang="zh-CN" sz="3200" dirty="0" smtClean="0"/>
              <a:t>8.2.2 </a:t>
            </a:r>
            <a:r>
              <a:rPr lang="zh-CN" altLang="en-US" sz="3200" dirty="0" smtClean="0"/>
              <a:t>外部存储</a:t>
            </a:r>
            <a:endParaRPr lang="en-US" altLang="zh-CN" sz="3200" dirty="0" smtClean="0"/>
          </a:p>
          <a:p>
            <a:pPr lvl="1"/>
            <a:r>
              <a:rPr lang="en-US" altLang="zh-CN" sz="2800" dirty="0" smtClean="0">
                <a:cs typeface="Times New Roman" pitchFamily="18" charset="0"/>
              </a:rPr>
              <a:t>Android</a:t>
            </a:r>
            <a:r>
              <a:rPr lang="zh-CN" altLang="en-US" sz="2800" dirty="0" smtClean="0">
                <a:cs typeface="Times New Roman" pitchFamily="18" charset="0"/>
              </a:rPr>
              <a:t>模拟器支持</a:t>
            </a:r>
            <a:r>
              <a:rPr lang="en-US" altLang="zh-CN" sz="2800" dirty="0" smtClean="0">
                <a:cs typeface="Times New Roman" pitchFamily="18" charset="0"/>
              </a:rPr>
              <a:t>SD</a:t>
            </a:r>
            <a:r>
              <a:rPr lang="zh-CN" altLang="en-US" sz="2800" dirty="0" smtClean="0">
                <a:cs typeface="Times New Roman" pitchFamily="18" charset="0"/>
              </a:rPr>
              <a:t>卡的模拟，在模拟器建立时可以设置</a:t>
            </a:r>
            <a:r>
              <a:rPr lang="en-US" altLang="zh-CN" sz="2800" dirty="0" smtClean="0">
                <a:cs typeface="Times New Roman" pitchFamily="18" charset="0"/>
              </a:rPr>
              <a:t>SD</a:t>
            </a:r>
            <a:r>
              <a:rPr lang="zh-CN" altLang="en-US" sz="2800" dirty="0" smtClean="0">
                <a:cs typeface="Times New Roman" pitchFamily="18" charset="0"/>
              </a:rPr>
              <a:t>卡的容量，如下图所示，在模拟器启动时会自动加载</a:t>
            </a:r>
            <a:r>
              <a:rPr lang="en-US" altLang="zh-CN" sz="2800" dirty="0" smtClean="0">
                <a:cs typeface="Times New Roman" pitchFamily="18" charset="0"/>
              </a:rPr>
              <a:t>SD</a:t>
            </a:r>
            <a:r>
              <a:rPr lang="zh-CN" altLang="en-US" sz="2800" dirty="0" smtClean="0">
                <a:cs typeface="Times New Roman" pitchFamily="18" charset="0"/>
              </a:rPr>
              <a:t>卡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67" y="3124200"/>
            <a:ext cx="7928733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C3436488-E387-4E55-A844-518D8252C01C}" type="slidenum">
              <a:rPr lang="en-US" altLang="zh-CN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39624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8.2</a:t>
            </a:r>
            <a:r>
              <a:rPr lang="zh-CN" altLang="en-US" dirty="0" smtClean="0">
                <a:latin typeface="+mj-ea"/>
              </a:rPr>
              <a:t> 文件存储</a:t>
            </a:r>
            <a:endParaRPr lang="zh-CN" altLang="en-US" dirty="0">
              <a:latin typeface="+mj-ea"/>
            </a:endParaRPr>
          </a:p>
        </p:txBody>
      </p:sp>
      <p:sp>
        <p:nvSpPr>
          <p:cNvPr id="39939" name="内容占位符 2"/>
          <p:cNvSpPr>
            <a:spLocks noGrp="1"/>
          </p:cNvSpPr>
          <p:nvPr>
            <p:ph idx="4294967295"/>
          </p:nvPr>
        </p:nvSpPr>
        <p:spPr>
          <a:xfrm>
            <a:off x="457200" y="1066800"/>
            <a:ext cx="8229600" cy="3886200"/>
          </a:xfrm>
        </p:spPr>
        <p:txBody>
          <a:bodyPr/>
          <a:lstStyle/>
          <a:p>
            <a:r>
              <a:rPr lang="en-US" altLang="zh-CN" sz="3200" dirty="0" smtClean="0"/>
              <a:t>8.2.2 </a:t>
            </a:r>
            <a:r>
              <a:rPr lang="zh-CN" altLang="en-US" sz="3200" dirty="0" smtClean="0"/>
              <a:t>外部存储</a:t>
            </a:r>
            <a:endParaRPr lang="en-US" altLang="zh-CN" sz="3200" dirty="0" smtClean="0"/>
          </a:p>
          <a:p>
            <a:pPr lvl="1"/>
            <a:r>
              <a:rPr lang="zh-CN" altLang="en-US" sz="2800" dirty="0" smtClean="0">
                <a:cs typeface="Times New Roman" pitchFamily="18" charset="0"/>
              </a:rPr>
              <a:t>模拟器上正确加载</a:t>
            </a:r>
            <a:r>
              <a:rPr lang="en-US" altLang="zh-CN" sz="2800" dirty="0" smtClean="0">
                <a:cs typeface="Times New Roman" pitchFamily="18" charset="0"/>
              </a:rPr>
              <a:t>SD</a:t>
            </a:r>
            <a:r>
              <a:rPr lang="zh-CN" altLang="en-US" sz="2800" dirty="0" smtClean="0">
                <a:cs typeface="Times New Roman" pitchFamily="18" charset="0"/>
              </a:rPr>
              <a:t>卡后，</a:t>
            </a:r>
            <a:r>
              <a:rPr lang="en-US" altLang="zh-CN" sz="2800" dirty="0" smtClean="0">
                <a:cs typeface="Times New Roman" pitchFamily="18" charset="0"/>
              </a:rPr>
              <a:t>SD</a:t>
            </a:r>
            <a:r>
              <a:rPr lang="zh-CN" altLang="en-US" sz="2800" dirty="0" smtClean="0">
                <a:cs typeface="Times New Roman" pitchFamily="18" charset="0"/>
              </a:rPr>
              <a:t>卡中的目录和文件被映射到</a:t>
            </a:r>
            <a:r>
              <a:rPr lang="en-US" altLang="zh-CN" sz="2800" dirty="0">
                <a:cs typeface="Times New Roman" pitchFamily="18" charset="0"/>
              </a:rPr>
              <a:t>/storage/emulated/0/</a:t>
            </a:r>
            <a:r>
              <a:rPr lang="zh-CN" altLang="en-US" sz="2800" dirty="0" smtClean="0">
                <a:cs typeface="Times New Roman" pitchFamily="18" charset="0"/>
              </a:rPr>
              <a:t>目录下</a:t>
            </a:r>
          </a:p>
          <a:p>
            <a:pPr lvl="1"/>
            <a:r>
              <a:rPr lang="zh-CN" altLang="en-US" sz="2800" dirty="0" smtClean="0">
                <a:cs typeface="Times New Roman" pitchFamily="18" charset="0"/>
              </a:rPr>
              <a:t>因为用户可以加载或卸载</a:t>
            </a:r>
            <a:r>
              <a:rPr lang="en-US" altLang="zh-CN" sz="2800" dirty="0" smtClean="0">
                <a:cs typeface="Times New Roman" pitchFamily="18" charset="0"/>
              </a:rPr>
              <a:t>SD</a:t>
            </a:r>
            <a:r>
              <a:rPr lang="zh-CN" altLang="en-US" sz="2800" dirty="0" smtClean="0">
                <a:cs typeface="Times New Roman" pitchFamily="18" charset="0"/>
              </a:rPr>
              <a:t>卡，所以在访问</a:t>
            </a:r>
            <a:r>
              <a:rPr lang="en-US" altLang="zh-CN" sz="2800" dirty="0" smtClean="0">
                <a:cs typeface="Times New Roman" pitchFamily="18" charset="0"/>
              </a:rPr>
              <a:t>SD</a:t>
            </a:r>
            <a:r>
              <a:rPr lang="zh-CN" altLang="en-US" sz="2800" dirty="0" smtClean="0">
                <a:cs typeface="Times New Roman" pitchFamily="18" charset="0"/>
              </a:rPr>
              <a:t>卡前首先需要检测</a:t>
            </a:r>
            <a:r>
              <a:rPr lang="en-US" altLang="zh-CN" sz="2800" dirty="0" smtClean="0">
                <a:cs typeface="Times New Roman" pitchFamily="18" charset="0"/>
              </a:rPr>
              <a:t>SD</a:t>
            </a:r>
            <a:r>
              <a:rPr lang="zh-CN" altLang="en-US" sz="2800" dirty="0" smtClean="0">
                <a:cs typeface="Times New Roman" pitchFamily="18" charset="0"/>
              </a:rPr>
              <a:t>卡目录是否可用</a:t>
            </a:r>
          </a:p>
          <a:p>
            <a:pPr lvl="1"/>
            <a:r>
              <a:rPr lang="zh-CN" altLang="en-US" sz="2800" dirty="0" smtClean="0">
                <a:cs typeface="Times New Roman" pitchFamily="18" charset="0"/>
              </a:rPr>
              <a:t>如果不可用，说明设备中的</a:t>
            </a:r>
            <a:r>
              <a:rPr lang="en-US" altLang="zh-CN" sz="2800" dirty="0" smtClean="0">
                <a:cs typeface="Times New Roman" pitchFamily="18" charset="0"/>
              </a:rPr>
              <a:t>SD</a:t>
            </a:r>
            <a:r>
              <a:rPr lang="zh-CN" altLang="en-US" sz="2800" dirty="0" smtClean="0">
                <a:cs typeface="Times New Roman" pitchFamily="18" charset="0"/>
              </a:rPr>
              <a:t>卡已经被卸载。如果可用，则直接通过使用标准的</a:t>
            </a:r>
            <a:r>
              <a:rPr lang="en-US" altLang="zh-CN" sz="2800" dirty="0" err="1" smtClean="0">
                <a:cs typeface="Times New Roman" pitchFamily="18" charset="0"/>
              </a:rPr>
              <a:t>java.io.File</a:t>
            </a:r>
            <a:r>
              <a:rPr lang="zh-CN" altLang="en-US" sz="2800" dirty="0" smtClean="0">
                <a:cs typeface="Times New Roman" pitchFamily="18" charset="0"/>
              </a:rPr>
              <a:t>类进行访问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C73A468F-4C8F-499A-9EAB-E240114C4DDE}" type="slidenum">
              <a:rPr lang="en-US" altLang="zh-CN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39624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8.2</a:t>
            </a:r>
            <a:r>
              <a:rPr lang="zh-CN" altLang="en-US" dirty="0" smtClean="0">
                <a:latin typeface="+mj-ea"/>
              </a:rPr>
              <a:t> 文件存储</a:t>
            </a:r>
            <a:endParaRPr lang="zh-CN" altLang="en-US" dirty="0">
              <a:latin typeface="+mj-ea"/>
            </a:endParaRPr>
          </a:p>
        </p:txBody>
      </p:sp>
      <p:sp>
        <p:nvSpPr>
          <p:cNvPr id="40963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1143000"/>
          </a:xfrm>
        </p:spPr>
        <p:txBody>
          <a:bodyPr/>
          <a:lstStyle/>
          <a:p>
            <a:r>
              <a:rPr lang="en-US" altLang="zh-CN" sz="3200" dirty="0" smtClean="0"/>
              <a:t>8.2.2 </a:t>
            </a:r>
            <a:r>
              <a:rPr lang="zh-CN" altLang="en-US" sz="3200" dirty="0" smtClean="0"/>
              <a:t>外部存储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外部存储示例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2319338"/>
            <a:ext cx="5679997" cy="2481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EB02A738-FC5E-48A2-9527-868478039D6D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3810000" cy="9144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8.1</a:t>
            </a:r>
            <a:r>
              <a:rPr lang="zh-CN" altLang="en-US" dirty="0" smtClean="0">
                <a:latin typeface="+mj-ea"/>
              </a:rPr>
              <a:t> 简单存储 </a:t>
            </a:r>
            <a:endParaRPr lang="zh-CN" altLang="en-US" dirty="0">
              <a:latin typeface="+mj-ea"/>
            </a:endParaRP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7924800" cy="4800600"/>
          </a:xfrm>
        </p:spPr>
        <p:txBody>
          <a:bodyPr/>
          <a:lstStyle/>
          <a:p>
            <a:r>
              <a:rPr lang="en-US" altLang="zh-CN" sz="3200" dirty="0" smtClean="0"/>
              <a:t>8.1.1 </a:t>
            </a:r>
            <a:r>
              <a:rPr lang="en-US" altLang="zh-CN" sz="3200" dirty="0" err="1" smtClean="0"/>
              <a:t>SharedPreferences</a:t>
            </a:r>
            <a:endParaRPr lang="en-US" altLang="zh-CN" sz="3200" dirty="0" smtClean="0"/>
          </a:p>
          <a:p>
            <a:pPr lvl="1"/>
            <a:r>
              <a:rPr lang="zh-CN" altLang="en-US" sz="2800" dirty="0">
                <a:cs typeface="Times New Roman" pitchFamily="18" charset="0"/>
              </a:rPr>
              <a:t>在使用</a:t>
            </a:r>
            <a:r>
              <a:rPr lang="en-US" altLang="zh-CN" sz="2800" dirty="0" err="1">
                <a:cs typeface="Times New Roman" pitchFamily="18" charset="0"/>
              </a:rPr>
              <a:t>SharedPreferences</a:t>
            </a:r>
            <a:r>
              <a:rPr lang="zh-CN" altLang="en-US" sz="2800" dirty="0">
                <a:cs typeface="Times New Roman" pitchFamily="18" charset="0"/>
              </a:rPr>
              <a:t>前，先定义</a:t>
            </a:r>
            <a:r>
              <a:rPr lang="en-US" altLang="zh-CN" sz="2800" dirty="0" err="1">
                <a:cs typeface="Times New Roman" pitchFamily="18" charset="0"/>
              </a:rPr>
              <a:t>SharedPreferences</a:t>
            </a:r>
            <a:r>
              <a:rPr lang="zh-CN" altLang="en-US" sz="2800" dirty="0">
                <a:cs typeface="Times New Roman" pitchFamily="18" charset="0"/>
              </a:rPr>
              <a:t>的访问</a:t>
            </a:r>
            <a:r>
              <a:rPr lang="zh-CN" altLang="en-US" sz="2800" dirty="0" smtClean="0">
                <a:cs typeface="Times New Roman" pitchFamily="18" charset="0"/>
              </a:rPr>
              <a:t>模式，有三种访问模式</a:t>
            </a:r>
            <a:endParaRPr lang="en-US" altLang="zh-CN" sz="2800" dirty="0" smtClean="0">
              <a:cs typeface="Times New Roman" pitchFamily="18" charset="0"/>
            </a:endParaRPr>
          </a:p>
          <a:p>
            <a:pPr lvl="2"/>
            <a:r>
              <a:rPr lang="zh-CN" altLang="en-US" sz="2800" dirty="0" smtClean="0">
                <a:cs typeface="Times New Roman" pitchFamily="18" charset="0"/>
              </a:rPr>
              <a:t>私有（</a:t>
            </a:r>
            <a:r>
              <a:rPr lang="en-US" altLang="zh-CN" sz="2800" dirty="0" smtClean="0">
                <a:cs typeface="Times New Roman" pitchFamily="18" charset="0"/>
              </a:rPr>
              <a:t>MODE_PRIVATE</a:t>
            </a:r>
            <a:r>
              <a:rPr lang="zh-CN" altLang="en-US" sz="2800" dirty="0" smtClean="0">
                <a:cs typeface="Times New Roman" pitchFamily="18" charset="0"/>
              </a:rPr>
              <a:t>）：仅创建程序有权读取或写入</a:t>
            </a:r>
            <a:endParaRPr lang="en-US" altLang="zh-CN" sz="2800" dirty="0" smtClean="0">
              <a:cs typeface="Times New Roman" pitchFamily="18" charset="0"/>
            </a:endParaRPr>
          </a:p>
          <a:p>
            <a:pPr lvl="2"/>
            <a:r>
              <a:rPr lang="zh-CN" altLang="en-US" sz="2800" dirty="0" smtClean="0">
                <a:cs typeface="Times New Roman" pitchFamily="18" charset="0"/>
              </a:rPr>
              <a:t>全局读（</a:t>
            </a:r>
            <a:r>
              <a:rPr lang="en-US" altLang="zh-CN" sz="2800" dirty="0" smtClean="0">
                <a:cs typeface="Times New Roman" pitchFamily="18" charset="0"/>
              </a:rPr>
              <a:t>MODE_WORLD_READABLE</a:t>
            </a:r>
            <a:r>
              <a:rPr lang="zh-CN" altLang="en-US" sz="2800" dirty="0" smtClean="0">
                <a:cs typeface="Times New Roman" pitchFamily="18" charset="0"/>
              </a:rPr>
              <a:t>）</a:t>
            </a:r>
            <a:r>
              <a:rPr lang="zh-CN" altLang="en-US" sz="2800" dirty="0">
                <a:cs typeface="Times New Roman" pitchFamily="18" charset="0"/>
              </a:rPr>
              <a:t>：表示当前文件可以被其他应用</a:t>
            </a:r>
            <a:r>
              <a:rPr lang="zh-CN" altLang="en-US" sz="2800" dirty="0" smtClean="0">
                <a:cs typeface="Times New Roman" pitchFamily="18" charset="0"/>
              </a:rPr>
              <a:t>读取</a:t>
            </a:r>
            <a:endParaRPr lang="en-US" altLang="zh-CN" sz="2800" dirty="0" smtClean="0">
              <a:cs typeface="Times New Roman" pitchFamily="18" charset="0"/>
            </a:endParaRPr>
          </a:p>
          <a:p>
            <a:pPr lvl="2"/>
            <a:r>
              <a:rPr lang="zh-CN" altLang="en-US" sz="2800" dirty="0" smtClean="0">
                <a:cs typeface="Times New Roman" pitchFamily="18" charset="0"/>
              </a:rPr>
              <a:t>全局写（</a:t>
            </a:r>
            <a:r>
              <a:rPr lang="en-US" altLang="zh-CN" sz="2800" dirty="0" smtClean="0">
                <a:cs typeface="Times New Roman" pitchFamily="18" charset="0"/>
              </a:rPr>
              <a:t>MODE_WORLD_WRITEABLE</a:t>
            </a:r>
            <a:r>
              <a:rPr lang="zh-CN" altLang="en-US" sz="2800" dirty="0" smtClean="0">
                <a:cs typeface="Times New Roman" pitchFamily="18" charset="0"/>
              </a:rPr>
              <a:t>）</a:t>
            </a:r>
            <a:r>
              <a:rPr lang="zh-CN" altLang="en-US" sz="2800" dirty="0">
                <a:cs typeface="Times New Roman" pitchFamily="18" charset="0"/>
              </a:rPr>
              <a:t>：表示当前文件可以被其他应用</a:t>
            </a:r>
            <a:r>
              <a:rPr lang="zh-CN" altLang="en-US" sz="2800" dirty="0" smtClean="0">
                <a:cs typeface="Times New Roman" pitchFamily="18" charset="0"/>
              </a:rPr>
              <a:t>写入</a:t>
            </a:r>
            <a:endParaRPr lang="en-US" sz="2800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5DD1CFC4-9EAE-4370-A012-47A6526B4776}" type="slidenum">
              <a:rPr lang="en-US" altLang="zh-CN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39624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8.2</a:t>
            </a:r>
            <a:r>
              <a:rPr lang="zh-CN" altLang="en-US" dirty="0" smtClean="0">
                <a:latin typeface="+mj-ea"/>
              </a:rPr>
              <a:t> 文件存储</a:t>
            </a:r>
            <a:endParaRPr lang="zh-CN" altLang="en-US" dirty="0">
              <a:latin typeface="+mj-ea"/>
            </a:endParaRPr>
          </a:p>
        </p:txBody>
      </p:sp>
      <p:sp>
        <p:nvSpPr>
          <p:cNvPr id="46083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2438400"/>
          </a:xfrm>
        </p:spPr>
        <p:txBody>
          <a:bodyPr/>
          <a:lstStyle/>
          <a:p>
            <a:r>
              <a:rPr lang="en-US" altLang="zh-CN" sz="3200" dirty="0" smtClean="0"/>
              <a:t>8.2.2 </a:t>
            </a:r>
            <a:r>
              <a:rPr lang="zh-CN" altLang="en-US" sz="3200" dirty="0" smtClean="0"/>
              <a:t>外部存储</a:t>
            </a:r>
            <a:endParaRPr lang="en-US" altLang="zh-CN" sz="3200" dirty="0" smtClean="0"/>
          </a:p>
          <a:p>
            <a:pPr lvl="1"/>
            <a:r>
              <a:rPr lang="zh-CN" altLang="en-US" sz="2800" dirty="0" smtClean="0">
                <a:cs typeface="Times New Roman" pitchFamily="18" charset="0"/>
              </a:rPr>
              <a:t>要能够写入外部存储器，还必须在</a:t>
            </a:r>
            <a:r>
              <a:rPr lang="en-US" altLang="zh-CN" sz="2800" dirty="0" smtClean="0">
                <a:cs typeface="Times New Roman" pitchFamily="18" charset="0"/>
              </a:rPr>
              <a:t>AndroidManifest.xml</a:t>
            </a:r>
            <a:r>
              <a:rPr lang="zh-CN" altLang="en-US" sz="2800" dirty="0" smtClean="0">
                <a:cs typeface="Times New Roman" pitchFamily="18" charset="0"/>
              </a:rPr>
              <a:t>中</a:t>
            </a:r>
            <a:r>
              <a:rPr lang="zh-CN" altLang="en-US" sz="2800" dirty="0">
                <a:cs typeface="Times New Roman" pitchFamily="18" charset="0"/>
              </a:rPr>
              <a:t>注册向外部存储器写入数据的</a:t>
            </a:r>
            <a:r>
              <a:rPr lang="zh-CN" altLang="en-US" sz="2800" dirty="0" smtClean="0">
                <a:cs typeface="Times New Roman" pitchFamily="18" charset="0"/>
              </a:rPr>
              <a:t>权限，</a:t>
            </a:r>
            <a:r>
              <a:rPr lang="en-US" altLang="zh-CN" sz="2800" dirty="0" smtClean="0">
                <a:cs typeface="Times New Roman" pitchFamily="18" charset="0"/>
              </a:rPr>
              <a:t>AndroidManifest.xml</a:t>
            </a:r>
            <a:r>
              <a:rPr lang="zh-CN" altLang="en-US" sz="2800" dirty="0" smtClean="0">
                <a:cs typeface="Times New Roman" pitchFamily="18" charset="0"/>
              </a:rPr>
              <a:t>中的相关代码如下</a:t>
            </a:r>
          </a:p>
        </p:txBody>
      </p:sp>
      <p:graphicFrame>
        <p:nvGraphicFramePr>
          <p:cNvPr id="46092" name="Group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91732"/>
              </p:ext>
            </p:extLst>
          </p:nvPr>
        </p:nvGraphicFramePr>
        <p:xfrm>
          <a:off x="533400" y="3526536"/>
          <a:ext cx="8078788" cy="1280160"/>
        </p:xfrm>
        <a:graphic>
          <a:graphicData uri="http://schemas.openxmlformats.org/drawingml/2006/table">
            <a:tbl>
              <a:tblPr/>
              <a:tblGrid>
                <a:gridCol w="8078788"/>
              </a:tblGrid>
              <a:tr h="1066800">
                <a:tc>
                  <a:txBody>
                    <a:bodyPr/>
                    <a:lstStyle/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	&lt;uses-permission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android:name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=“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android.permission.WRITE_EXTERNAL_STORAGE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” /&gt;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3E7BA9EC-356D-4C2B-B929-4B886F824E07}" type="slidenum">
              <a:rPr lang="en-US" altLang="zh-CN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39624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8.2</a:t>
            </a:r>
            <a:r>
              <a:rPr lang="zh-CN" altLang="en-US" dirty="0" smtClean="0">
                <a:latin typeface="+mj-ea"/>
              </a:rPr>
              <a:t> 文件存储</a:t>
            </a:r>
            <a:endParaRPr lang="zh-CN" altLang="en-US" dirty="0">
              <a:latin typeface="+mj-ea"/>
            </a:endParaRPr>
          </a:p>
        </p:txBody>
      </p:sp>
      <p:sp>
        <p:nvSpPr>
          <p:cNvPr id="43011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4114800" cy="4267200"/>
          </a:xfrm>
        </p:spPr>
        <p:txBody>
          <a:bodyPr/>
          <a:lstStyle/>
          <a:p>
            <a:r>
              <a:rPr lang="en-US" altLang="zh-CN" sz="3200" dirty="0" smtClean="0"/>
              <a:t>8.2.2 </a:t>
            </a:r>
            <a:r>
              <a:rPr lang="zh-CN" altLang="en-US" sz="3200" dirty="0" smtClean="0"/>
              <a:t>外部存储</a:t>
            </a:r>
            <a:endParaRPr lang="en-US" altLang="zh-CN" sz="3200" dirty="0" smtClean="0"/>
          </a:p>
          <a:p>
            <a:pPr lvl="1" eaLnBrk="1">
              <a:buClr>
                <a:srgbClr val="3B812F"/>
              </a:buClr>
            </a:pPr>
            <a:r>
              <a:rPr lang="zh-CN" altLang="en-US" sz="2800" dirty="0">
                <a:solidFill>
                  <a:srgbClr val="000000"/>
                </a:solidFill>
              </a:rPr>
              <a:t>练习</a:t>
            </a:r>
          </a:p>
          <a:p>
            <a:pPr marL="0" indent="0">
              <a:buClr>
                <a:srgbClr val="CC9900"/>
              </a:buClr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       1</a:t>
            </a:r>
            <a:r>
              <a:rPr lang="zh-CN" altLang="en-US" sz="2800" dirty="0">
                <a:solidFill>
                  <a:srgbClr val="000000"/>
                </a:solidFill>
              </a:rPr>
              <a:t>、在</a:t>
            </a:r>
            <a:r>
              <a:rPr lang="en-US" altLang="zh-CN" sz="2800" dirty="0" smtClean="0">
                <a:solidFill>
                  <a:srgbClr val="000000"/>
                </a:solidFill>
              </a:rPr>
              <a:t>8.2.1</a:t>
            </a:r>
            <a:r>
              <a:rPr lang="zh-CN" altLang="en-US" sz="2800" dirty="0">
                <a:solidFill>
                  <a:srgbClr val="000000"/>
                </a:solidFill>
              </a:rPr>
              <a:t>练习的基础上，</a:t>
            </a:r>
            <a:r>
              <a:rPr lang="zh-CN" altLang="zh-CN" sz="2800" dirty="0" smtClean="0"/>
              <a:t>当</a:t>
            </a:r>
            <a:r>
              <a:rPr lang="zh-CN" altLang="en-US" sz="2800" dirty="0"/>
              <a:t>在“</a:t>
            </a:r>
            <a:r>
              <a:rPr lang="zh-CN" altLang="zh-CN" sz="2800" dirty="0"/>
              <a:t>存储设置</a:t>
            </a:r>
            <a:r>
              <a:rPr lang="zh-CN" altLang="en-US" sz="2800" dirty="0"/>
              <a:t>”</a:t>
            </a:r>
            <a:r>
              <a:rPr lang="zh-CN" altLang="zh-CN" sz="2800" dirty="0"/>
              <a:t>界面选择</a:t>
            </a:r>
            <a:r>
              <a:rPr lang="zh-CN" altLang="zh-CN" sz="2800" dirty="0" smtClean="0"/>
              <a:t>“</a:t>
            </a:r>
            <a:r>
              <a:rPr lang="zh-CN" altLang="en-US" sz="2800" dirty="0" smtClean="0"/>
              <a:t>外</a:t>
            </a:r>
            <a:r>
              <a:rPr lang="zh-CN" altLang="zh-CN" sz="2800" dirty="0" smtClean="0"/>
              <a:t>部存储”</a:t>
            </a:r>
            <a:r>
              <a:rPr lang="zh-CN" altLang="zh-CN" sz="2800" dirty="0"/>
              <a:t>时，点击</a:t>
            </a:r>
            <a:r>
              <a:rPr lang="zh-CN" altLang="en-US" sz="2800" dirty="0"/>
              <a:t>右</a:t>
            </a:r>
            <a:r>
              <a:rPr lang="zh-CN" altLang="zh-CN" sz="2800" dirty="0"/>
              <a:t>图界面上的“添加”按钮则将界面上输入的数据以文件形式保存</a:t>
            </a:r>
            <a:r>
              <a:rPr lang="zh-CN" altLang="zh-CN" sz="2800" dirty="0" smtClean="0"/>
              <a:t>在</a:t>
            </a:r>
            <a:r>
              <a:rPr lang="zh-CN" altLang="en-US" sz="2800" dirty="0" smtClean="0"/>
              <a:t>外</a:t>
            </a:r>
            <a:r>
              <a:rPr lang="zh-CN" altLang="zh-CN" sz="2800" dirty="0" smtClean="0"/>
              <a:t>部</a:t>
            </a:r>
            <a:r>
              <a:rPr lang="zh-CN" altLang="zh-CN" sz="2800" dirty="0"/>
              <a:t>存储器上</a:t>
            </a:r>
            <a:r>
              <a:rPr lang="zh-CN" altLang="zh-CN" sz="2800" dirty="0" smtClean="0"/>
              <a:t>。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219199"/>
            <a:ext cx="3657600" cy="5195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692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811D86C1-1396-4C4F-8898-2FE60EE9E31B}" type="slidenum">
              <a:rPr lang="en-US" altLang="zh-CN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41910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8.2</a:t>
            </a:r>
            <a:r>
              <a:rPr lang="zh-CN" altLang="en-US" dirty="0" smtClean="0">
                <a:latin typeface="+mj-ea"/>
              </a:rPr>
              <a:t> 文件存储</a:t>
            </a:r>
            <a:endParaRPr lang="zh-CN" altLang="en-US" dirty="0">
              <a:latin typeface="+mj-ea"/>
            </a:endParaRPr>
          </a:p>
        </p:txBody>
      </p:sp>
      <p:sp>
        <p:nvSpPr>
          <p:cNvPr id="47107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/>
          <a:lstStyle/>
          <a:p>
            <a:r>
              <a:rPr lang="en-US" altLang="zh-CN" sz="3200" dirty="0" smtClean="0"/>
              <a:t>8.2.3</a:t>
            </a:r>
            <a:r>
              <a:rPr lang="zh-CN" altLang="en-US" sz="3200" dirty="0" smtClean="0"/>
              <a:t> 资源文件</a:t>
            </a:r>
            <a:endParaRPr lang="en-US" altLang="zh-CN" sz="3200" dirty="0" smtClean="0"/>
          </a:p>
          <a:p>
            <a:pPr lvl="1"/>
            <a:r>
              <a:rPr lang="zh-CN" altLang="en-US" sz="2800" dirty="0">
                <a:cs typeface="Times New Roman" pitchFamily="18" charset="0"/>
              </a:rPr>
              <a:t>除了可以</a:t>
            </a:r>
            <a:r>
              <a:rPr lang="zh-CN" altLang="en-US" sz="2800" dirty="0" smtClean="0">
                <a:cs typeface="Times New Roman" pitchFamily="18" charset="0"/>
              </a:rPr>
              <a:t>读写内部和外部存储设备上的文件以外，还可以访问在</a:t>
            </a:r>
            <a:r>
              <a:rPr lang="en-US" altLang="zh-CN" sz="2800" dirty="0" smtClean="0">
                <a:cs typeface="Times New Roman" pitchFamily="18" charset="0"/>
              </a:rPr>
              <a:t>/res/raw</a:t>
            </a:r>
            <a:r>
              <a:rPr lang="zh-CN" altLang="en-US" sz="2800" dirty="0" smtClean="0">
                <a:cs typeface="Times New Roman" pitchFamily="18" charset="0"/>
              </a:rPr>
              <a:t>和</a:t>
            </a:r>
            <a:r>
              <a:rPr lang="en-US" altLang="zh-CN" sz="2800" dirty="0" smtClean="0">
                <a:cs typeface="Times New Roman" pitchFamily="18" charset="0"/>
              </a:rPr>
              <a:t>/res/xml</a:t>
            </a:r>
            <a:r>
              <a:rPr lang="zh-CN" altLang="en-US" sz="2800" dirty="0" smtClean="0">
                <a:cs typeface="Times New Roman" pitchFamily="18" charset="0"/>
              </a:rPr>
              <a:t>目录中的原始格式文件和</a:t>
            </a:r>
            <a:r>
              <a:rPr lang="en-US" altLang="zh-CN" sz="2800" dirty="0" smtClean="0">
                <a:cs typeface="Times New Roman" pitchFamily="18" charset="0"/>
              </a:rPr>
              <a:t>XML</a:t>
            </a:r>
            <a:r>
              <a:rPr lang="zh-CN" altLang="en-US" sz="2800" dirty="0" smtClean="0">
                <a:cs typeface="Times New Roman" pitchFamily="18" charset="0"/>
              </a:rPr>
              <a:t>文件，这些文件是程序开发阶段在工程中保存的文件</a:t>
            </a:r>
            <a:endParaRPr lang="en-US" altLang="zh-CN" sz="2800" dirty="0" smtClean="0">
              <a:cs typeface="Times New Roman" pitchFamily="18" charset="0"/>
            </a:endParaRPr>
          </a:p>
          <a:p>
            <a:pPr lvl="1"/>
            <a:r>
              <a:rPr lang="zh-CN" altLang="en-US" sz="2800" dirty="0" smtClean="0">
                <a:cs typeface="Times New Roman" pitchFamily="18" charset="0"/>
              </a:rPr>
              <a:t>原始格式文件可以是任何格式的文件，例如视频、音频、图像等文件</a:t>
            </a:r>
            <a:endParaRPr lang="en-US" altLang="zh-CN" sz="2800" dirty="0" smtClean="0">
              <a:cs typeface="Times New Roman" pitchFamily="18" charset="0"/>
            </a:endParaRPr>
          </a:p>
          <a:p>
            <a:pPr lvl="1"/>
            <a:r>
              <a:rPr lang="zh-CN" altLang="en-US" sz="2800" dirty="0" smtClean="0">
                <a:cs typeface="Times New Roman" pitchFamily="18" charset="0"/>
              </a:rPr>
              <a:t>在应用程序编译和打包时，</a:t>
            </a:r>
            <a:r>
              <a:rPr lang="en-US" altLang="zh-CN" sz="2800" dirty="0" smtClean="0">
                <a:cs typeface="Times New Roman" pitchFamily="18" charset="0"/>
              </a:rPr>
              <a:t>/res/raw</a:t>
            </a:r>
            <a:r>
              <a:rPr lang="zh-CN" altLang="en-US" sz="2800" dirty="0" smtClean="0">
                <a:cs typeface="Times New Roman" pitchFamily="18" charset="0"/>
              </a:rPr>
              <a:t>目录下的所有文件都会保留原有格式不变。而</a:t>
            </a:r>
            <a:r>
              <a:rPr lang="en-US" altLang="zh-CN" sz="2800" dirty="0" smtClean="0">
                <a:cs typeface="Times New Roman" pitchFamily="18" charset="0"/>
              </a:rPr>
              <a:t>/res/xml</a:t>
            </a:r>
            <a:r>
              <a:rPr lang="zh-CN" altLang="en-US" sz="2800" dirty="0" smtClean="0">
                <a:cs typeface="Times New Roman" pitchFamily="18" charset="0"/>
              </a:rPr>
              <a:t>目录下的</a:t>
            </a:r>
            <a:r>
              <a:rPr lang="en-US" altLang="zh-CN" sz="2800" dirty="0" smtClean="0">
                <a:cs typeface="Times New Roman" pitchFamily="18" charset="0"/>
              </a:rPr>
              <a:t>XML</a:t>
            </a:r>
            <a:r>
              <a:rPr lang="zh-CN" altLang="en-US" sz="2800" dirty="0" smtClean="0">
                <a:cs typeface="Times New Roman" pitchFamily="18" charset="0"/>
              </a:rPr>
              <a:t>文件则会转换为二进制格式，用以降低存储器空间占用和提高访问效率，在应用程序运行的时候会以特殊的方式进行访问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506B8DCA-A09B-456F-8A3B-5DF005053FC7}" type="slidenum">
              <a:rPr lang="en-US" altLang="zh-CN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41148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8.2</a:t>
            </a:r>
            <a:r>
              <a:rPr lang="zh-CN" altLang="en-US" dirty="0" smtClean="0">
                <a:latin typeface="+mj-ea"/>
              </a:rPr>
              <a:t> 文件存储</a:t>
            </a:r>
            <a:endParaRPr lang="zh-CN" altLang="en-US" dirty="0">
              <a:latin typeface="+mj-ea"/>
            </a:endParaRPr>
          </a:p>
        </p:txBody>
      </p:sp>
      <p:sp>
        <p:nvSpPr>
          <p:cNvPr id="50179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3276600"/>
          </a:xfrm>
        </p:spPr>
        <p:txBody>
          <a:bodyPr/>
          <a:lstStyle/>
          <a:p>
            <a:r>
              <a:rPr lang="en-US" altLang="zh-CN" sz="3200" dirty="0" smtClean="0"/>
              <a:t>8.2.3</a:t>
            </a:r>
            <a:r>
              <a:rPr lang="zh-CN" altLang="en-US" sz="3200" dirty="0" smtClean="0"/>
              <a:t> 资源文件</a:t>
            </a:r>
            <a:endParaRPr lang="en-US" altLang="zh-CN" sz="3200" dirty="0" smtClean="0"/>
          </a:p>
          <a:p>
            <a:pPr lvl="1"/>
            <a:r>
              <a:rPr lang="zh-CN" altLang="en-US" sz="2800" dirty="0" smtClean="0">
                <a:cs typeface="Times New Roman" pitchFamily="18" charset="0"/>
              </a:rPr>
              <a:t>读取原始格式文件首先调用</a:t>
            </a:r>
            <a:r>
              <a:rPr lang="en-US" altLang="zh-CN" sz="2800" dirty="0" err="1" smtClean="0">
                <a:cs typeface="Times New Roman" pitchFamily="18" charset="0"/>
              </a:rPr>
              <a:t>getResource</a:t>
            </a:r>
            <a:r>
              <a:rPr lang="en-US" altLang="zh-CN" sz="2800" dirty="0" smtClean="0">
                <a:cs typeface="Times New Roman" pitchFamily="18" charset="0"/>
              </a:rPr>
              <a:t>()</a:t>
            </a:r>
            <a:r>
              <a:rPr lang="zh-CN" altLang="en-US" sz="2800" dirty="0" smtClean="0">
                <a:cs typeface="Times New Roman" pitchFamily="18" charset="0"/>
              </a:rPr>
              <a:t>函数获得资源实例，然后通过调用资源实例的</a:t>
            </a:r>
            <a:r>
              <a:rPr lang="en-US" altLang="zh-CN" sz="2800" dirty="0" err="1" smtClean="0">
                <a:cs typeface="Times New Roman" pitchFamily="18" charset="0"/>
              </a:rPr>
              <a:t>openRawResource</a:t>
            </a:r>
            <a:r>
              <a:rPr lang="en-US" altLang="zh-CN" sz="2800" dirty="0" smtClean="0">
                <a:cs typeface="Times New Roman" pitchFamily="18" charset="0"/>
              </a:rPr>
              <a:t>()</a:t>
            </a:r>
            <a:r>
              <a:rPr lang="zh-CN" altLang="en-US" sz="2800" dirty="0" smtClean="0">
                <a:cs typeface="Times New Roman" pitchFamily="18" charset="0"/>
              </a:rPr>
              <a:t>函数，以二进制流的形式打开指定的原始格式文件，在读取文件结束后，调用</a:t>
            </a:r>
            <a:r>
              <a:rPr lang="en-US" altLang="zh-CN" sz="2800" dirty="0" smtClean="0">
                <a:cs typeface="Times New Roman" pitchFamily="18" charset="0"/>
              </a:rPr>
              <a:t>close()</a:t>
            </a:r>
            <a:r>
              <a:rPr lang="zh-CN" altLang="en-US" sz="2800" dirty="0" smtClean="0">
                <a:cs typeface="Times New Roman" pitchFamily="18" charset="0"/>
              </a:rPr>
              <a:t>函数关闭文件流</a:t>
            </a:r>
            <a:endParaRPr lang="en-US" altLang="zh-CN" sz="2800" dirty="0" smtClean="0">
              <a:cs typeface="Times New Roman" pitchFamily="18" charset="0"/>
            </a:endParaRPr>
          </a:p>
          <a:p>
            <a:pPr lvl="1"/>
            <a:r>
              <a:rPr lang="zh-CN" altLang="en-US" sz="2800" dirty="0" smtClean="0">
                <a:cs typeface="Times New Roman" pitchFamily="18" charset="0"/>
              </a:rPr>
              <a:t>读取原始格式文件的核心代码如下</a:t>
            </a:r>
          </a:p>
        </p:txBody>
      </p:sp>
      <p:graphicFrame>
        <p:nvGraphicFramePr>
          <p:cNvPr id="50188" name="Group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941730"/>
              </p:ext>
            </p:extLst>
          </p:nvPr>
        </p:nvGraphicFramePr>
        <p:xfrm>
          <a:off x="533400" y="4343400"/>
          <a:ext cx="8001000" cy="2194560"/>
        </p:xfrm>
        <a:graphic>
          <a:graphicData uri="http://schemas.openxmlformats.org/drawingml/2006/table">
            <a:tbl>
              <a:tblPr/>
              <a:tblGrid>
                <a:gridCol w="8001000"/>
              </a:tblGrid>
              <a:tr h="1752600">
                <a:tc>
                  <a:txBody>
                    <a:bodyPr/>
                    <a:lstStyle/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    Resources res =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this.getResources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();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   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InputStream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inputStream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 null;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    try {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           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inputStream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res.openRawResource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(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R.raw.raw_file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);    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            byte[] reader = new byte[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inputStream.available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()]; 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6            while (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inputStream.read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(reader) != -1) { </a:t>
                      </a: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A4EB5EA2-6864-4F7C-8EFA-EA13AC255B1B}" type="slidenum">
              <a:rPr lang="en-US" altLang="zh-CN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40386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8.2</a:t>
            </a:r>
            <a:r>
              <a:rPr lang="zh-CN" altLang="en-US" dirty="0" smtClean="0">
                <a:latin typeface="+mj-ea"/>
              </a:rPr>
              <a:t> 文件存储</a:t>
            </a:r>
            <a:endParaRPr lang="zh-CN" altLang="en-US" dirty="0">
              <a:latin typeface="+mj-ea"/>
            </a:endParaRPr>
          </a:p>
        </p:txBody>
      </p:sp>
      <p:sp>
        <p:nvSpPr>
          <p:cNvPr id="51203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en-US" altLang="zh-CN" smtClean="0"/>
              <a:t>8.2.3</a:t>
            </a:r>
            <a:r>
              <a:rPr lang="zh-CN" altLang="en-US" smtClean="0"/>
              <a:t> 资源文件</a:t>
            </a:r>
            <a:endParaRPr lang="en-US" altLang="zh-CN" smtClean="0"/>
          </a:p>
        </p:txBody>
      </p:sp>
      <p:graphicFrame>
        <p:nvGraphicFramePr>
          <p:cNvPr id="51211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098261"/>
              </p:ext>
            </p:extLst>
          </p:nvPr>
        </p:nvGraphicFramePr>
        <p:xfrm>
          <a:off x="609600" y="1706880"/>
          <a:ext cx="8001000" cy="4754880"/>
        </p:xfrm>
        <a:graphic>
          <a:graphicData uri="http://schemas.openxmlformats.org/drawingml/2006/table">
            <a:tbl>
              <a:tblPr/>
              <a:tblGrid>
                <a:gridCol w="8001000"/>
              </a:tblGrid>
              <a:tr h="2743200">
                <a:tc>
                  <a:txBody>
                    <a:bodyPr/>
                    <a:lstStyle/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7            } 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           //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以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UTF-8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的编码方式实例化一个字符串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8           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displayView.setText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(new String(reader,"utf-8"));             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9      } catch (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IOException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e) {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10          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Log.e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("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ResourceFileDemo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",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e.getMessage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(), e); 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11    } finally {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12	        if (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inputStream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!= null) { 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13	        try {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14	 	   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inputStream.close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(); 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15	        } 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16	        catch (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IOException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e) { } 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17	        }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18    }</a:t>
                      </a: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CDBE8C48-1EB4-4805-BC6D-3117814AF3AC}" type="slidenum">
              <a:rPr lang="en-US" altLang="zh-CN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4267200" cy="762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8.2</a:t>
            </a:r>
            <a:r>
              <a:rPr lang="zh-CN" altLang="en-US" dirty="0" smtClean="0">
                <a:latin typeface="+mj-ea"/>
              </a:rPr>
              <a:t> 文件存储</a:t>
            </a:r>
            <a:endParaRPr lang="zh-CN" altLang="en-US" dirty="0">
              <a:latin typeface="+mj-ea"/>
            </a:endParaRPr>
          </a:p>
        </p:txBody>
      </p:sp>
      <p:sp>
        <p:nvSpPr>
          <p:cNvPr id="54275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3352800"/>
          </a:xfrm>
        </p:spPr>
        <p:txBody>
          <a:bodyPr/>
          <a:lstStyle/>
          <a:p>
            <a:r>
              <a:rPr lang="en-US" altLang="zh-CN" sz="3200" dirty="0" smtClean="0"/>
              <a:t>8.2.3</a:t>
            </a:r>
            <a:r>
              <a:rPr lang="zh-CN" altLang="en-US" sz="3200" dirty="0" smtClean="0"/>
              <a:t> 资源文件</a:t>
            </a:r>
            <a:endParaRPr lang="en-US" altLang="zh-CN" sz="3200" dirty="0" smtClean="0"/>
          </a:p>
          <a:p>
            <a:pPr lvl="1"/>
            <a:r>
              <a:rPr lang="en-US" altLang="zh-CN" sz="2800" dirty="0" smtClean="0">
                <a:cs typeface="Times New Roman" pitchFamily="18" charset="0"/>
              </a:rPr>
              <a:t>/res/xml</a:t>
            </a:r>
            <a:r>
              <a:rPr lang="zh-CN" altLang="en-US" sz="2800" dirty="0" smtClean="0">
                <a:cs typeface="Times New Roman" pitchFamily="18" charset="0"/>
              </a:rPr>
              <a:t>目录下的</a:t>
            </a:r>
            <a:r>
              <a:rPr lang="en-US" altLang="zh-CN" sz="2800" dirty="0" smtClean="0">
                <a:cs typeface="Times New Roman" pitchFamily="18" charset="0"/>
              </a:rPr>
              <a:t>XML</a:t>
            </a:r>
            <a:r>
              <a:rPr lang="zh-CN" altLang="en-US" sz="2800" dirty="0" smtClean="0">
                <a:cs typeface="Times New Roman" pitchFamily="18" charset="0"/>
              </a:rPr>
              <a:t>文件与其它资源文件有所不同，不能够以流的方式直接读取，主要原因在于</a:t>
            </a:r>
            <a:r>
              <a:rPr lang="en-US" altLang="zh-CN" sz="2800" dirty="0" smtClean="0">
                <a:cs typeface="Times New Roman" pitchFamily="18" charset="0"/>
              </a:rPr>
              <a:t>Android</a:t>
            </a:r>
            <a:r>
              <a:rPr lang="zh-CN" altLang="en-US" sz="2800" dirty="0" smtClean="0">
                <a:cs typeface="Times New Roman" pitchFamily="18" charset="0"/>
              </a:rPr>
              <a:t>系统为了提高读取效率，减少占用的存储空间，将</a:t>
            </a:r>
            <a:r>
              <a:rPr lang="en-US" altLang="zh-CN" sz="2800" dirty="0" smtClean="0">
                <a:cs typeface="Times New Roman" pitchFamily="18" charset="0"/>
              </a:rPr>
              <a:t>XML</a:t>
            </a:r>
            <a:r>
              <a:rPr lang="zh-CN" altLang="en-US" sz="2800" dirty="0" smtClean="0">
                <a:cs typeface="Times New Roman" pitchFamily="18" charset="0"/>
              </a:rPr>
              <a:t>文件转换为一种高效的二进制格式</a:t>
            </a:r>
            <a:endParaRPr lang="en-US" altLang="zh-CN" sz="2800" dirty="0" smtClean="0">
              <a:cs typeface="Times New Roman" pitchFamily="18" charset="0"/>
            </a:endParaRPr>
          </a:p>
          <a:p>
            <a:pPr lvl="1"/>
            <a:r>
              <a:rPr lang="zh-CN" altLang="en-US" sz="2800" dirty="0" smtClean="0">
                <a:cs typeface="Times New Roman" pitchFamily="18" charset="0"/>
              </a:rPr>
              <a:t>创建一个如下的</a:t>
            </a:r>
            <a:r>
              <a:rPr lang="en-US" altLang="zh-CN" sz="2800" dirty="0" smtClean="0">
                <a:cs typeface="Times New Roman" pitchFamily="18" charset="0"/>
              </a:rPr>
              <a:t>XML</a:t>
            </a:r>
            <a:r>
              <a:rPr lang="zh-CN" altLang="en-US" sz="2800" dirty="0" smtClean="0">
                <a:cs typeface="Times New Roman" pitchFamily="18" charset="0"/>
              </a:rPr>
              <a:t>文件</a:t>
            </a:r>
          </a:p>
        </p:txBody>
      </p:sp>
      <p:graphicFrame>
        <p:nvGraphicFramePr>
          <p:cNvPr id="54283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952633"/>
              </p:ext>
            </p:extLst>
          </p:nvPr>
        </p:nvGraphicFramePr>
        <p:xfrm>
          <a:off x="304800" y="4343400"/>
          <a:ext cx="8610600" cy="2133600"/>
        </p:xfrm>
        <a:graphic>
          <a:graphicData uri="http://schemas.openxmlformats.org/drawingml/2006/table">
            <a:tbl>
              <a:tblPr/>
              <a:tblGrid>
                <a:gridCol w="8610600"/>
              </a:tblGrid>
              <a:tr h="1219200">
                <a:tc>
                  <a:txBody>
                    <a:bodyPr/>
                    <a:lstStyle/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   &lt;people&gt; 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         &lt;person name="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李某某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" age="21" height="1.81" /&gt; 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         &lt;person name="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王某某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" age="25" height="1.76" /&gt; 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         &lt;person name="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张某某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" age="20" height="1.69" /&gt; 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   &lt;/people&gt;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CC620D7C-E950-4B8B-BAB8-15A6C39AC0D5}" type="slidenum">
              <a:rPr lang="en-US" altLang="zh-CN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38862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8.2</a:t>
            </a:r>
            <a:r>
              <a:rPr lang="zh-CN" altLang="en-US" dirty="0" smtClean="0">
                <a:latin typeface="+mj-ea"/>
              </a:rPr>
              <a:t> 文件存储</a:t>
            </a:r>
            <a:endParaRPr lang="zh-CN" altLang="en-US" dirty="0">
              <a:latin typeface="+mj-ea"/>
            </a:endParaRPr>
          </a:p>
        </p:txBody>
      </p:sp>
      <p:sp>
        <p:nvSpPr>
          <p:cNvPr id="55299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3886200"/>
          </a:xfrm>
        </p:spPr>
        <p:txBody>
          <a:bodyPr/>
          <a:lstStyle/>
          <a:p>
            <a:r>
              <a:rPr lang="en-US" altLang="zh-CN" sz="3200" dirty="0" smtClean="0"/>
              <a:t>8.2.3</a:t>
            </a:r>
            <a:r>
              <a:rPr lang="zh-CN" altLang="en-US" sz="3200" dirty="0" smtClean="0"/>
              <a:t> 资源文件</a:t>
            </a:r>
            <a:endParaRPr lang="en-US" altLang="zh-CN" sz="3200" dirty="0" smtClean="0"/>
          </a:p>
          <a:p>
            <a:pPr lvl="1"/>
            <a:r>
              <a:rPr lang="zh-CN" altLang="en-US" sz="2800" dirty="0" smtClean="0">
                <a:cs typeface="Times New Roman" pitchFamily="18" charset="0"/>
              </a:rPr>
              <a:t>读取</a:t>
            </a:r>
            <a:r>
              <a:rPr lang="en-US" altLang="zh-CN" sz="2800" dirty="0" smtClean="0">
                <a:cs typeface="Times New Roman" pitchFamily="18" charset="0"/>
              </a:rPr>
              <a:t>XML</a:t>
            </a:r>
            <a:r>
              <a:rPr lang="zh-CN" altLang="en-US" sz="2800" dirty="0" smtClean="0">
                <a:cs typeface="Times New Roman" pitchFamily="18" charset="0"/>
              </a:rPr>
              <a:t>格式文件</a:t>
            </a:r>
            <a:endParaRPr lang="en-US" altLang="zh-CN" sz="2800" dirty="0" smtClean="0">
              <a:cs typeface="Times New Roman" pitchFamily="18" charset="0"/>
            </a:endParaRPr>
          </a:p>
          <a:p>
            <a:pPr lvl="2"/>
            <a:r>
              <a:rPr lang="zh-CN" altLang="en-US" sz="2800" dirty="0" smtClean="0">
                <a:cs typeface="Times New Roman" pitchFamily="18" charset="0"/>
              </a:rPr>
              <a:t>首先调用</a:t>
            </a:r>
            <a:r>
              <a:rPr lang="en-US" altLang="zh-CN" sz="2800" dirty="0" err="1">
                <a:cs typeface="Times New Roman" pitchFamily="18" charset="0"/>
              </a:rPr>
              <a:t>getResource</a:t>
            </a:r>
            <a:r>
              <a:rPr lang="en-US" altLang="zh-CN" sz="2800" dirty="0">
                <a:cs typeface="Times New Roman" pitchFamily="18" charset="0"/>
              </a:rPr>
              <a:t>()</a:t>
            </a:r>
            <a:r>
              <a:rPr lang="zh-CN" altLang="en-US" sz="2800" dirty="0">
                <a:cs typeface="Times New Roman" pitchFamily="18" charset="0"/>
              </a:rPr>
              <a:t>函数获得资源实例，然后通过</a:t>
            </a:r>
            <a:r>
              <a:rPr lang="zh-CN" altLang="en-US" sz="2800" dirty="0" smtClean="0">
                <a:cs typeface="Times New Roman" pitchFamily="18" charset="0"/>
              </a:rPr>
              <a:t>调用资源实例的</a:t>
            </a:r>
            <a:r>
              <a:rPr lang="en-US" altLang="zh-CN" sz="2800" dirty="0" err="1" smtClean="0">
                <a:cs typeface="Times New Roman" pitchFamily="18" charset="0"/>
              </a:rPr>
              <a:t>getXml</a:t>
            </a:r>
            <a:r>
              <a:rPr lang="en-US" altLang="zh-CN" sz="2800" dirty="0" smtClean="0">
                <a:cs typeface="Times New Roman" pitchFamily="18" charset="0"/>
              </a:rPr>
              <a:t>()</a:t>
            </a:r>
            <a:r>
              <a:rPr lang="zh-CN" altLang="en-US" sz="2800" dirty="0" smtClean="0">
                <a:cs typeface="Times New Roman" pitchFamily="18" charset="0"/>
              </a:rPr>
              <a:t>函数，获取到</a:t>
            </a:r>
            <a:r>
              <a:rPr lang="en-US" altLang="zh-CN" sz="2800" dirty="0" smtClean="0">
                <a:cs typeface="Times New Roman" pitchFamily="18" charset="0"/>
              </a:rPr>
              <a:t>XML</a:t>
            </a:r>
            <a:r>
              <a:rPr lang="zh-CN" altLang="en-US" sz="2800" dirty="0" smtClean="0">
                <a:cs typeface="Times New Roman" pitchFamily="18" charset="0"/>
              </a:rPr>
              <a:t>解析器</a:t>
            </a:r>
            <a:r>
              <a:rPr lang="en-US" altLang="zh-CN" sz="2800" dirty="0" err="1" smtClean="0">
                <a:cs typeface="Times New Roman" pitchFamily="18" charset="0"/>
              </a:rPr>
              <a:t>XmlPullParser</a:t>
            </a:r>
            <a:endParaRPr lang="en-US" altLang="zh-CN" sz="2800" dirty="0" smtClean="0">
              <a:cs typeface="Times New Roman" pitchFamily="18" charset="0"/>
            </a:endParaRPr>
          </a:p>
          <a:p>
            <a:pPr lvl="2"/>
            <a:r>
              <a:rPr lang="en-US" altLang="zh-CN" sz="2800" dirty="0" err="1" smtClean="0">
                <a:cs typeface="Times New Roman" pitchFamily="18" charset="0"/>
              </a:rPr>
              <a:t>XmlPullParser</a:t>
            </a:r>
            <a:r>
              <a:rPr lang="zh-CN" altLang="en-US" sz="2800" dirty="0" smtClean="0">
                <a:cs typeface="Times New Roman" pitchFamily="18" charset="0"/>
              </a:rPr>
              <a:t>是</a:t>
            </a:r>
            <a:r>
              <a:rPr lang="en-US" altLang="zh-CN" sz="2800" dirty="0" smtClean="0">
                <a:cs typeface="Times New Roman" pitchFamily="18" charset="0"/>
              </a:rPr>
              <a:t>Android</a:t>
            </a:r>
            <a:r>
              <a:rPr lang="zh-CN" altLang="en-US" sz="2800" dirty="0" smtClean="0">
                <a:cs typeface="Times New Roman" pitchFamily="18" charset="0"/>
              </a:rPr>
              <a:t>平台标准的</a:t>
            </a:r>
            <a:r>
              <a:rPr lang="en-US" altLang="zh-CN" sz="2800" dirty="0" smtClean="0">
                <a:cs typeface="Times New Roman" pitchFamily="18" charset="0"/>
              </a:rPr>
              <a:t>XML</a:t>
            </a:r>
            <a:r>
              <a:rPr lang="zh-CN" altLang="en-US" sz="2800" dirty="0" smtClean="0">
                <a:cs typeface="Times New Roman" pitchFamily="18" charset="0"/>
              </a:rPr>
              <a:t>解析器，这项技术来自一个开源的</a:t>
            </a:r>
            <a:r>
              <a:rPr lang="en-US" altLang="zh-CN" sz="2800" dirty="0" smtClean="0">
                <a:cs typeface="Times New Roman" pitchFamily="18" charset="0"/>
              </a:rPr>
              <a:t>XML</a:t>
            </a:r>
            <a:r>
              <a:rPr lang="zh-CN" altLang="en-US" sz="2800" dirty="0" smtClean="0">
                <a:cs typeface="Times New Roman" pitchFamily="18" charset="0"/>
              </a:rPr>
              <a:t>解析</a:t>
            </a:r>
            <a:r>
              <a:rPr lang="en-US" altLang="zh-CN" sz="2800" dirty="0" smtClean="0">
                <a:cs typeface="Times New Roman" pitchFamily="18" charset="0"/>
              </a:rPr>
              <a:t>API</a:t>
            </a:r>
            <a:r>
              <a:rPr lang="zh-CN" altLang="en-US" sz="2800" dirty="0" smtClean="0">
                <a:cs typeface="Times New Roman" pitchFamily="18" charset="0"/>
              </a:rPr>
              <a:t>项目</a:t>
            </a:r>
            <a:r>
              <a:rPr lang="en-US" altLang="zh-CN" sz="2800" dirty="0" smtClean="0">
                <a:cs typeface="Times New Roman" pitchFamily="18" charset="0"/>
              </a:rPr>
              <a:t>XMLPULL</a:t>
            </a:r>
            <a:endParaRPr lang="zh-CN" altLang="zh-CN" sz="2800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DDAB0CD9-64D6-4FF5-B406-11AD9EDE90A1}" type="slidenum">
              <a:rPr lang="en-US" altLang="zh-CN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38862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8.2</a:t>
            </a:r>
            <a:r>
              <a:rPr lang="zh-CN" altLang="en-US" dirty="0" smtClean="0">
                <a:latin typeface="+mj-ea"/>
              </a:rPr>
              <a:t> 文件存储</a:t>
            </a:r>
            <a:endParaRPr lang="zh-CN" altLang="en-US" dirty="0">
              <a:latin typeface="+mj-ea"/>
            </a:endParaRPr>
          </a:p>
        </p:txBody>
      </p:sp>
      <p:sp>
        <p:nvSpPr>
          <p:cNvPr id="58371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2286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3200" dirty="0" smtClean="0"/>
              <a:t>8.2.3</a:t>
            </a:r>
            <a:r>
              <a:rPr lang="zh-CN" altLang="en-US" sz="3200" dirty="0" smtClean="0"/>
              <a:t> 资源文件</a:t>
            </a:r>
            <a:endParaRPr lang="en-US" altLang="zh-CN" sz="3200" dirty="0" smtClean="0"/>
          </a:p>
          <a:p>
            <a:pPr lvl="1">
              <a:spcBef>
                <a:spcPts val="0"/>
              </a:spcBef>
            </a:pPr>
            <a:r>
              <a:rPr lang="zh-CN" altLang="en-US" sz="2800" dirty="0" smtClean="0">
                <a:cs typeface="Times New Roman" pitchFamily="18" charset="0"/>
              </a:rPr>
              <a:t>读取</a:t>
            </a:r>
            <a:r>
              <a:rPr lang="en-US" altLang="zh-CN" sz="2800" dirty="0" smtClean="0">
                <a:cs typeface="Times New Roman" pitchFamily="18" charset="0"/>
              </a:rPr>
              <a:t>XML</a:t>
            </a:r>
            <a:r>
              <a:rPr lang="zh-CN" altLang="en-US" sz="2800" dirty="0" smtClean="0">
                <a:cs typeface="Times New Roman" pitchFamily="18" charset="0"/>
              </a:rPr>
              <a:t>格式文件</a:t>
            </a:r>
          </a:p>
          <a:p>
            <a:pPr lvl="2">
              <a:spcBef>
                <a:spcPts val="0"/>
              </a:spcBef>
            </a:pPr>
            <a:r>
              <a:rPr lang="en-US" altLang="zh-CN" sz="2800" dirty="0" err="1">
                <a:cs typeface="Times New Roman" pitchFamily="18" charset="0"/>
              </a:rPr>
              <a:t>getEventType</a:t>
            </a:r>
            <a:r>
              <a:rPr lang="en-US" altLang="zh-CN" sz="2800" dirty="0">
                <a:cs typeface="Times New Roman" pitchFamily="18" charset="0"/>
              </a:rPr>
              <a:t>()</a:t>
            </a:r>
            <a:r>
              <a:rPr lang="zh-CN" altLang="en-US" sz="2800" dirty="0" smtClean="0">
                <a:cs typeface="Times New Roman" pitchFamily="18" charset="0"/>
              </a:rPr>
              <a:t>方法可以获取到高等级的解析事件，并通过</a:t>
            </a:r>
            <a:r>
              <a:rPr lang="zh-CN" altLang="en-US" sz="2800" dirty="0">
                <a:cs typeface="Times New Roman" pitchFamily="18" charset="0"/>
              </a:rPr>
              <a:t>返回值</a:t>
            </a:r>
            <a:r>
              <a:rPr lang="zh-CN" altLang="en-US" sz="2800" dirty="0" smtClean="0">
                <a:cs typeface="Times New Roman" pitchFamily="18" charset="0"/>
              </a:rPr>
              <a:t>确定事件类型，</a:t>
            </a:r>
            <a:r>
              <a:rPr lang="en-US" altLang="zh-CN" sz="2800" dirty="0" smtClean="0">
                <a:cs typeface="Times New Roman" pitchFamily="18" charset="0"/>
              </a:rPr>
              <a:t>XML</a:t>
            </a:r>
            <a:r>
              <a:rPr lang="zh-CN" altLang="en-US" sz="2800" dirty="0" smtClean="0">
                <a:cs typeface="Times New Roman" pitchFamily="18" charset="0"/>
              </a:rPr>
              <a:t>事件类型参考下表 </a:t>
            </a:r>
            <a:endParaRPr lang="en-US" altLang="zh-CN" sz="2800" dirty="0" smtClean="0">
              <a:cs typeface="Times New Roman" pitchFamily="18" charset="0"/>
            </a:endParaRPr>
          </a:p>
        </p:txBody>
      </p:sp>
      <p:graphicFrame>
        <p:nvGraphicFramePr>
          <p:cNvPr id="58570" name="Group 2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098014"/>
              </p:ext>
            </p:extLst>
          </p:nvPr>
        </p:nvGraphicFramePr>
        <p:xfrm>
          <a:off x="966407" y="3291840"/>
          <a:ext cx="7644193" cy="3108960"/>
        </p:xfrm>
        <a:graphic>
          <a:graphicData uri="http://schemas.openxmlformats.org/drawingml/2006/table">
            <a:tbl>
              <a:tblPr/>
              <a:tblGrid>
                <a:gridCol w="3543046"/>
                <a:gridCol w="628967"/>
                <a:gridCol w="347218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事件类型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说明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START_DOCUMENT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文档开始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END_DOCUMENT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文档末尾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START_TAG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读取到标签开始标志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END_TAG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读取到标签结束标志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TEXT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读取文本内容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AA824655-D3B9-4EDE-AED6-C7DDAD873B95}" type="slidenum">
              <a:rPr lang="en-US" altLang="zh-CN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40386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8.2</a:t>
            </a:r>
            <a:r>
              <a:rPr lang="zh-CN" altLang="en-US" dirty="0" smtClean="0">
                <a:latin typeface="+mj-ea"/>
              </a:rPr>
              <a:t> 文件存储</a:t>
            </a:r>
            <a:endParaRPr lang="zh-CN" altLang="en-US" dirty="0">
              <a:latin typeface="+mj-ea"/>
            </a:endParaRPr>
          </a:p>
        </p:txBody>
      </p:sp>
      <p:sp>
        <p:nvSpPr>
          <p:cNvPr id="194563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1219200"/>
          </a:xfrm>
        </p:spPr>
        <p:txBody>
          <a:bodyPr/>
          <a:lstStyle/>
          <a:p>
            <a:r>
              <a:rPr lang="en-US" altLang="zh-CN" sz="3200" dirty="0" smtClean="0"/>
              <a:t>8.2.3</a:t>
            </a:r>
            <a:r>
              <a:rPr lang="zh-CN" altLang="en-US" sz="3200" dirty="0" smtClean="0"/>
              <a:t> 资源文件</a:t>
            </a:r>
            <a:endParaRPr lang="en-US" altLang="zh-CN" sz="3200" dirty="0" smtClean="0"/>
          </a:p>
          <a:p>
            <a:pPr lvl="1"/>
            <a:r>
              <a:rPr lang="zh-CN" altLang="en-US" sz="2800" dirty="0" smtClean="0">
                <a:cs typeface="Times New Roman" pitchFamily="18" charset="0"/>
              </a:rPr>
              <a:t>资源文件示例</a:t>
            </a:r>
            <a:endParaRPr lang="zh-CN" altLang="en-US" sz="2800" dirty="0"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0"/>
            <a:ext cx="7986713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AA824655-D3B9-4EDE-AED6-C7DDAD873B95}" type="slidenum">
              <a:rPr lang="en-US" altLang="zh-CN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40386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8.2</a:t>
            </a:r>
            <a:r>
              <a:rPr lang="zh-CN" altLang="en-US" dirty="0" smtClean="0">
                <a:latin typeface="+mj-ea"/>
              </a:rPr>
              <a:t> 文件存储</a:t>
            </a:r>
            <a:endParaRPr lang="zh-CN" altLang="en-US" dirty="0">
              <a:latin typeface="+mj-ea"/>
            </a:endParaRPr>
          </a:p>
        </p:txBody>
      </p:sp>
      <p:sp>
        <p:nvSpPr>
          <p:cNvPr id="194563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4114800" cy="3429000"/>
          </a:xfrm>
        </p:spPr>
        <p:txBody>
          <a:bodyPr/>
          <a:lstStyle/>
          <a:p>
            <a:r>
              <a:rPr lang="en-US" altLang="zh-CN" sz="3200" dirty="0" smtClean="0"/>
              <a:t>8.2.3</a:t>
            </a:r>
            <a:r>
              <a:rPr lang="zh-CN" altLang="en-US" sz="3200" dirty="0" smtClean="0"/>
              <a:t> 资源文件</a:t>
            </a:r>
            <a:endParaRPr lang="en-US" altLang="zh-CN" sz="3200" dirty="0" smtClean="0"/>
          </a:p>
          <a:p>
            <a:pPr lvl="1" eaLnBrk="1">
              <a:buClr>
                <a:srgbClr val="3B812F"/>
              </a:buClr>
            </a:pPr>
            <a:r>
              <a:rPr lang="zh-CN" altLang="en-US" sz="2800" dirty="0">
                <a:solidFill>
                  <a:srgbClr val="000000"/>
                </a:solidFill>
              </a:rPr>
              <a:t>练习</a:t>
            </a:r>
          </a:p>
          <a:p>
            <a:pPr marL="0" indent="0">
              <a:buClr>
                <a:srgbClr val="CC9900"/>
              </a:buClr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       1</a:t>
            </a:r>
            <a:r>
              <a:rPr lang="zh-CN" altLang="en-US" sz="2800" dirty="0">
                <a:solidFill>
                  <a:srgbClr val="000000"/>
                </a:solidFill>
              </a:rPr>
              <a:t>、在</a:t>
            </a:r>
            <a:r>
              <a:rPr lang="en-US" altLang="zh-CN" sz="2800" dirty="0" smtClean="0">
                <a:solidFill>
                  <a:srgbClr val="000000"/>
                </a:solidFill>
              </a:rPr>
              <a:t>8.2.2</a:t>
            </a:r>
            <a:r>
              <a:rPr lang="zh-CN" altLang="en-US" sz="2800" dirty="0" smtClean="0">
                <a:solidFill>
                  <a:srgbClr val="000000"/>
                </a:solidFill>
              </a:rPr>
              <a:t>练习</a:t>
            </a:r>
            <a:r>
              <a:rPr lang="zh-CN" altLang="en-US" sz="2800" dirty="0">
                <a:solidFill>
                  <a:srgbClr val="000000"/>
                </a:solidFill>
              </a:rPr>
              <a:t>的基础上，尝试</a:t>
            </a:r>
            <a:r>
              <a:rPr lang="zh-CN" altLang="en-US" sz="2800" dirty="0" smtClean="0">
                <a:solidFill>
                  <a:srgbClr val="000000"/>
                </a:solidFill>
              </a:rPr>
              <a:t>建立和右图</a:t>
            </a:r>
            <a:r>
              <a:rPr lang="zh-CN" altLang="zh-CN" sz="2800" dirty="0" smtClean="0"/>
              <a:t>界面数据</a:t>
            </a:r>
            <a:r>
              <a:rPr lang="zh-CN" altLang="en-US" sz="2800" dirty="0" smtClean="0"/>
              <a:t>对应的</a:t>
            </a:r>
            <a:r>
              <a:rPr lang="en-US" altLang="zh-CN" sz="2800" dirty="0" smtClean="0"/>
              <a:t>XML</a:t>
            </a:r>
            <a:r>
              <a:rPr lang="zh-CN" altLang="zh-CN" sz="2800" dirty="0" smtClean="0"/>
              <a:t>文件</a:t>
            </a:r>
            <a:r>
              <a:rPr lang="zh-CN" altLang="en-US" sz="2800" dirty="0" smtClean="0"/>
              <a:t>，然后读取文件数据在界面上显示出来</a:t>
            </a:r>
            <a:r>
              <a:rPr lang="zh-CN" altLang="zh-CN" sz="2800" dirty="0" smtClean="0"/>
              <a:t>。</a:t>
            </a:r>
            <a:endParaRPr lang="en-US" altLang="zh-CN" sz="2800" dirty="0"/>
          </a:p>
          <a:p>
            <a:pPr lvl="1"/>
            <a:endParaRPr lang="zh-CN" altLang="en-US" sz="2800" dirty="0"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219199"/>
            <a:ext cx="3657600" cy="5195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821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F0CF6E31-6E90-4AFA-982D-8BC796545B99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39624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8.1</a:t>
            </a:r>
            <a:r>
              <a:rPr lang="zh-CN" altLang="en-US" dirty="0" smtClean="0">
                <a:latin typeface="+mj-ea"/>
              </a:rPr>
              <a:t> 简单存储 </a:t>
            </a:r>
            <a:endParaRPr lang="zh-CN" altLang="en-US" dirty="0">
              <a:latin typeface="+mj-ea"/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590800"/>
          </a:xfrm>
        </p:spPr>
        <p:txBody>
          <a:bodyPr/>
          <a:lstStyle/>
          <a:p>
            <a:r>
              <a:rPr lang="en-US" altLang="zh-CN" sz="3200" dirty="0" smtClean="0"/>
              <a:t>8.1.1 </a:t>
            </a:r>
            <a:r>
              <a:rPr lang="en-US" altLang="zh-CN" sz="3200" dirty="0" err="1" smtClean="0"/>
              <a:t>SharedPreferences</a:t>
            </a:r>
            <a:endParaRPr lang="en-US" altLang="zh-CN" sz="3200" dirty="0" smtClean="0"/>
          </a:p>
          <a:p>
            <a:pPr lvl="1"/>
            <a:r>
              <a:rPr lang="zh-CN" altLang="en-US" sz="2800" dirty="0" smtClean="0">
                <a:cs typeface="Times New Roman" pitchFamily="18" charset="0"/>
              </a:rPr>
              <a:t>下面的代码将访问模式定义为私有模式</a:t>
            </a:r>
            <a:endParaRPr lang="en-US" altLang="zh-CN" sz="2800" dirty="0">
              <a:cs typeface="Times New Roman" pitchFamily="18" charset="0"/>
            </a:endParaRPr>
          </a:p>
          <a:p>
            <a:pPr marL="344487" lvl="1" indent="0">
              <a:buNone/>
            </a:pPr>
            <a:endParaRPr lang="en-US" altLang="zh-CN" sz="2800" dirty="0" smtClean="0">
              <a:cs typeface="Times New Roman" pitchFamily="18" charset="0"/>
            </a:endParaRPr>
          </a:p>
          <a:p>
            <a:pPr lvl="1"/>
            <a:r>
              <a:rPr lang="zh-CN" altLang="en-US" sz="2800" dirty="0" smtClean="0">
                <a:cs typeface="Times New Roman" pitchFamily="18" charset="0"/>
              </a:rPr>
              <a:t>有时候需要即可以全局读，也可以全局写，这就需要将两种模式写成下面的方式</a:t>
            </a:r>
            <a:endParaRPr lang="zh-CN" altLang="ja-JP" sz="2800" dirty="0" smtClean="0">
              <a:cs typeface="Times New Roman" pitchFamily="18" charset="0"/>
            </a:endParaRPr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954483"/>
              </p:ext>
            </p:extLst>
          </p:nvPr>
        </p:nvGraphicFramePr>
        <p:xfrm>
          <a:off x="762000" y="2133600"/>
          <a:ext cx="7391400" cy="457200"/>
        </p:xfrm>
        <a:graphic>
          <a:graphicData uri="http://schemas.openxmlformats.org/drawingml/2006/table">
            <a:tbl>
              <a:tblPr/>
              <a:tblGrid>
                <a:gridCol w="7391400"/>
              </a:tblGrid>
              <a:tr h="457200">
                <a:tc>
                  <a:txBody>
                    <a:bodyPr/>
                    <a:lstStyle/>
                    <a:p>
                      <a:pPr marL="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B812F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fr-FR" altLang="zh-CN" sz="2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    public static int MODE = MODE_PRIVATE;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631236"/>
              </p:ext>
            </p:extLst>
          </p:nvPr>
        </p:nvGraphicFramePr>
        <p:xfrm>
          <a:off x="838200" y="3581400"/>
          <a:ext cx="7391400" cy="1450848"/>
        </p:xfrm>
        <a:graphic>
          <a:graphicData uri="http://schemas.openxmlformats.org/drawingml/2006/table">
            <a:tbl>
              <a:tblPr/>
              <a:tblGrid>
                <a:gridCol w="7391400"/>
              </a:tblGrid>
              <a:tr h="457200">
                <a:tc>
                  <a:txBody>
                    <a:bodyPr/>
                    <a:lstStyle/>
                    <a:p>
                      <a:pPr marL="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B812F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    public static </a:t>
                      </a:r>
                      <a:r>
                        <a:rPr kumimoji="0" lang="en-US" altLang="zh-CN" sz="28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2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MODE =   </a:t>
                      </a:r>
                    </a:p>
                    <a:p>
                      <a:pPr marL="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B812F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MODE_WORLD_READABLE +     </a:t>
                      </a:r>
                    </a:p>
                    <a:p>
                      <a:pPr marL="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B812F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MODE_WORLD_WRITEABLE;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23723D75-7CAA-472B-A9D6-8345B22D83E8}" type="slidenum">
              <a:rPr lang="en-US" altLang="zh-CN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47244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8.3</a:t>
            </a:r>
            <a:r>
              <a:rPr lang="en-US" altLang="zh-CN" dirty="0" smtClean="0">
                <a:latin typeface="+mj-ea"/>
              </a:rPr>
              <a:t> </a:t>
            </a:r>
            <a:r>
              <a:rPr lang="zh-CN" altLang="en-US" dirty="0" smtClean="0">
                <a:latin typeface="+mj-ea"/>
              </a:rPr>
              <a:t>数据库存储</a:t>
            </a:r>
            <a:endParaRPr lang="zh-CN" altLang="en-US" dirty="0">
              <a:latin typeface="+mj-ea"/>
            </a:endParaRPr>
          </a:p>
        </p:txBody>
      </p:sp>
      <p:sp>
        <p:nvSpPr>
          <p:cNvPr id="60419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267200"/>
          </a:xfrm>
        </p:spPr>
        <p:txBody>
          <a:bodyPr/>
          <a:lstStyle/>
          <a:p>
            <a:r>
              <a:rPr lang="en-US" altLang="zh-CN" sz="3200" dirty="0" smtClean="0"/>
              <a:t>8.3.1 SQLite</a:t>
            </a:r>
            <a:r>
              <a:rPr lang="zh-CN" altLang="en-US" sz="3200" dirty="0" smtClean="0"/>
              <a:t>数据库</a:t>
            </a:r>
            <a:endParaRPr lang="en-US" altLang="zh-CN" sz="3200" dirty="0" smtClean="0"/>
          </a:p>
          <a:p>
            <a:pPr lvl="1"/>
            <a:r>
              <a:rPr lang="en-US" altLang="zh-CN" sz="2800" dirty="0" smtClean="0">
                <a:cs typeface="Times New Roman" pitchFamily="18" charset="0"/>
              </a:rPr>
              <a:t>SQLite</a:t>
            </a:r>
            <a:r>
              <a:rPr lang="zh-CN" altLang="en-US" sz="2800" dirty="0" smtClean="0">
                <a:cs typeface="Times New Roman" pitchFamily="18" charset="0"/>
              </a:rPr>
              <a:t>是一个</a:t>
            </a:r>
            <a:r>
              <a:rPr lang="en-US" altLang="zh-CN" sz="2800" dirty="0" smtClean="0">
                <a:cs typeface="Times New Roman" pitchFamily="18" charset="0"/>
              </a:rPr>
              <a:t>2000</a:t>
            </a:r>
            <a:r>
              <a:rPr lang="zh-CN" altLang="en-US" sz="2800" dirty="0" smtClean="0">
                <a:cs typeface="Times New Roman" pitchFamily="18" charset="0"/>
              </a:rPr>
              <a:t>年由</a:t>
            </a:r>
            <a:r>
              <a:rPr lang="en-US" altLang="zh-CN" sz="2800" dirty="0" err="1" smtClean="0">
                <a:cs typeface="Times New Roman" pitchFamily="18" charset="0"/>
              </a:rPr>
              <a:t>D.Richard</a:t>
            </a:r>
            <a:r>
              <a:rPr lang="en-US" altLang="zh-CN" sz="2800" dirty="0" smtClean="0">
                <a:cs typeface="Times New Roman" pitchFamily="18" charset="0"/>
              </a:rPr>
              <a:t> </a:t>
            </a:r>
            <a:r>
              <a:rPr lang="en-US" altLang="zh-CN" sz="2800" dirty="0" err="1" smtClean="0">
                <a:cs typeface="Times New Roman" pitchFamily="18" charset="0"/>
              </a:rPr>
              <a:t>Hipp</a:t>
            </a:r>
            <a:r>
              <a:rPr lang="zh-CN" altLang="en-US" sz="2800" dirty="0" smtClean="0">
                <a:cs typeface="Times New Roman" pitchFamily="18" charset="0"/>
              </a:rPr>
              <a:t>发布的开源嵌入式关系数据库</a:t>
            </a:r>
            <a:endParaRPr lang="en-US" altLang="zh-CN" sz="2800" dirty="0" smtClean="0">
              <a:cs typeface="Times New Roman" pitchFamily="18" charset="0"/>
            </a:endParaRPr>
          </a:p>
          <a:p>
            <a:pPr lvl="1"/>
            <a:r>
              <a:rPr lang="zh-CN" altLang="en-US" sz="2800" dirty="0" smtClean="0">
                <a:cs typeface="Times New Roman" pitchFamily="18" charset="0"/>
              </a:rPr>
              <a:t>普通数据库的管理系统比较庞大和复杂，占用的系统</a:t>
            </a:r>
            <a:r>
              <a:rPr lang="zh-CN" altLang="en-US" sz="2800" dirty="0">
                <a:cs typeface="Times New Roman" pitchFamily="18" charset="0"/>
              </a:rPr>
              <a:t>资源较多</a:t>
            </a:r>
            <a:endParaRPr lang="zh-CN" altLang="en-US" sz="2800" dirty="0" smtClean="0">
              <a:cs typeface="Times New Roman" pitchFamily="18" charset="0"/>
            </a:endParaRPr>
          </a:p>
          <a:p>
            <a:pPr lvl="1"/>
            <a:r>
              <a:rPr lang="en-US" altLang="zh-CN" sz="2800" dirty="0" smtClean="0">
                <a:cs typeface="Times New Roman" pitchFamily="18" charset="0"/>
              </a:rPr>
              <a:t>SQLite</a:t>
            </a:r>
            <a:r>
              <a:rPr lang="zh-CN" altLang="en-US" sz="2800" dirty="0" smtClean="0">
                <a:cs typeface="Times New Roman" pitchFamily="18" charset="0"/>
              </a:rPr>
              <a:t>是</a:t>
            </a:r>
            <a:r>
              <a:rPr lang="zh-CN" altLang="en-US" sz="2800" dirty="0">
                <a:cs typeface="Times New Roman" pitchFamily="18" charset="0"/>
              </a:rPr>
              <a:t>轻量级</a:t>
            </a:r>
            <a:r>
              <a:rPr lang="zh-CN" altLang="en-US" sz="2800" dirty="0" smtClean="0">
                <a:cs typeface="Times New Roman" pitchFamily="18" charset="0"/>
              </a:rPr>
              <a:t>数据库，占用</a:t>
            </a:r>
            <a:r>
              <a:rPr lang="zh-CN" altLang="en-US" sz="2800" dirty="0">
                <a:cs typeface="Times New Roman" pitchFamily="18" charset="0"/>
              </a:rPr>
              <a:t>资源少，运行高效可靠，可移植性</a:t>
            </a:r>
            <a:r>
              <a:rPr lang="zh-CN" altLang="en-US" sz="2800" dirty="0" smtClean="0">
                <a:cs typeface="Times New Roman" pitchFamily="18" charset="0"/>
              </a:rPr>
              <a:t>强，比传统数据库更适合用于嵌入式系统，并且提供了零配置（</a:t>
            </a:r>
            <a:r>
              <a:rPr lang="en-US" altLang="zh-CN" sz="2800" dirty="0" smtClean="0">
                <a:cs typeface="Times New Roman" pitchFamily="18" charset="0"/>
              </a:rPr>
              <a:t>zero-configuration</a:t>
            </a:r>
            <a:r>
              <a:rPr lang="zh-CN" altLang="en-US" sz="2800" dirty="0" smtClean="0">
                <a:cs typeface="Times New Roman" pitchFamily="18" charset="0"/>
              </a:rPr>
              <a:t>）运行模式 </a:t>
            </a:r>
            <a:endParaRPr lang="en-US" altLang="zh-CN" sz="2800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6261C6A6-7E20-42FF-947B-3BE64CBAAB5E}" type="slidenum">
              <a:rPr lang="en-US" altLang="zh-CN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47244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8.3</a:t>
            </a:r>
            <a:r>
              <a:rPr lang="en-US" altLang="zh-CN" dirty="0" smtClean="0">
                <a:latin typeface="+mj-ea"/>
              </a:rPr>
              <a:t> </a:t>
            </a:r>
            <a:r>
              <a:rPr lang="zh-CN" altLang="en-US" dirty="0" smtClean="0">
                <a:latin typeface="+mj-ea"/>
              </a:rPr>
              <a:t>数据库存储</a:t>
            </a:r>
            <a:endParaRPr lang="zh-CN" altLang="en-US" dirty="0">
              <a:latin typeface="+mj-ea"/>
            </a:endParaRPr>
          </a:p>
        </p:txBody>
      </p:sp>
      <p:sp>
        <p:nvSpPr>
          <p:cNvPr id="61443" name="内容占位符 2"/>
          <p:cNvSpPr>
            <a:spLocks noGrp="1"/>
          </p:cNvSpPr>
          <p:nvPr>
            <p:ph idx="4294967295"/>
          </p:nvPr>
        </p:nvSpPr>
        <p:spPr>
          <a:xfrm>
            <a:off x="457200" y="914400"/>
            <a:ext cx="8229600" cy="5638800"/>
          </a:xfrm>
        </p:spPr>
        <p:txBody>
          <a:bodyPr/>
          <a:lstStyle/>
          <a:p>
            <a:r>
              <a:rPr lang="en-US" altLang="zh-CN" sz="3200" dirty="0" smtClean="0"/>
              <a:t>8.3.1 SQLite</a:t>
            </a:r>
            <a:r>
              <a:rPr lang="zh-CN" altLang="en-US" sz="3200" dirty="0" smtClean="0"/>
              <a:t>数据库</a:t>
            </a:r>
          </a:p>
          <a:p>
            <a:pPr lvl="1"/>
            <a:r>
              <a:rPr lang="en-US" altLang="zh-CN" sz="2800" dirty="0" smtClean="0">
                <a:cs typeface="Times New Roman" pitchFamily="18" charset="0"/>
              </a:rPr>
              <a:t>SQLite</a:t>
            </a:r>
            <a:r>
              <a:rPr lang="zh-CN" altLang="en-US" sz="2800" dirty="0" smtClean="0">
                <a:cs typeface="Times New Roman" pitchFamily="18" charset="0"/>
              </a:rPr>
              <a:t>数据库的优势</a:t>
            </a:r>
            <a:endParaRPr lang="en-US" altLang="zh-CN" sz="2800" dirty="0" smtClean="0">
              <a:cs typeface="Times New Roman" pitchFamily="18" charset="0"/>
            </a:endParaRPr>
          </a:p>
          <a:p>
            <a:pPr lvl="2"/>
            <a:r>
              <a:rPr lang="zh-CN" altLang="en-US" sz="2800" dirty="0" smtClean="0">
                <a:cs typeface="Times New Roman" pitchFamily="18" charset="0"/>
              </a:rPr>
              <a:t>可以嵌入到使用它的应用程序中</a:t>
            </a:r>
            <a:endParaRPr lang="en-US" altLang="zh-CN" sz="2800" dirty="0" smtClean="0">
              <a:cs typeface="Times New Roman" pitchFamily="18" charset="0"/>
            </a:endParaRPr>
          </a:p>
          <a:p>
            <a:pPr lvl="3"/>
            <a:r>
              <a:rPr lang="zh-CN" altLang="en-US" sz="2800" dirty="0" smtClean="0">
                <a:cs typeface="Times New Roman" pitchFamily="18" charset="0"/>
              </a:rPr>
              <a:t>提高了运行效率</a:t>
            </a:r>
            <a:endParaRPr lang="en-US" altLang="zh-CN" sz="2800" dirty="0" smtClean="0">
              <a:cs typeface="Times New Roman" pitchFamily="18" charset="0"/>
            </a:endParaRPr>
          </a:p>
          <a:p>
            <a:pPr lvl="3"/>
            <a:r>
              <a:rPr lang="zh-CN" altLang="en-US" sz="2800" dirty="0" smtClean="0">
                <a:cs typeface="Times New Roman" pitchFamily="18" charset="0"/>
              </a:rPr>
              <a:t>屏蔽了数据库使用和管理的复杂性</a:t>
            </a:r>
            <a:endParaRPr lang="en-US" altLang="zh-CN" sz="2800" dirty="0" smtClean="0">
              <a:cs typeface="Times New Roman" pitchFamily="18" charset="0"/>
            </a:endParaRPr>
          </a:p>
          <a:p>
            <a:pPr lvl="2"/>
            <a:r>
              <a:rPr lang="zh-CN" altLang="en-US" sz="2800" dirty="0" smtClean="0">
                <a:cs typeface="Times New Roman" pitchFamily="18" charset="0"/>
              </a:rPr>
              <a:t>客户端和服务器在同一进程空间运行</a:t>
            </a:r>
            <a:endParaRPr lang="en-US" altLang="zh-CN" sz="2800" dirty="0" smtClean="0">
              <a:cs typeface="Times New Roman" pitchFamily="18" charset="0"/>
            </a:endParaRPr>
          </a:p>
          <a:p>
            <a:pPr lvl="3"/>
            <a:r>
              <a:rPr lang="zh-CN" altLang="en-US" sz="2800" dirty="0" smtClean="0">
                <a:cs typeface="Times New Roman" pitchFamily="18" charset="0"/>
              </a:rPr>
              <a:t>完全不需要进行网络配置和管理</a:t>
            </a:r>
            <a:endParaRPr lang="en-US" altLang="zh-CN" sz="2800" dirty="0" smtClean="0">
              <a:cs typeface="Times New Roman" pitchFamily="18" charset="0"/>
            </a:endParaRPr>
          </a:p>
          <a:p>
            <a:pPr lvl="3"/>
            <a:r>
              <a:rPr lang="zh-CN" altLang="en-US" sz="2800" dirty="0" smtClean="0">
                <a:cs typeface="Times New Roman" pitchFamily="18" charset="0"/>
              </a:rPr>
              <a:t>减少了网络调用所造成的额外开销</a:t>
            </a:r>
            <a:endParaRPr lang="en-US" altLang="zh-CN" sz="2800" dirty="0" smtClean="0">
              <a:cs typeface="Times New Roman" pitchFamily="18" charset="0"/>
            </a:endParaRPr>
          </a:p>
          <a:p>
            <a:pPr lvl="2"/>
            <a:r>
              <a:rPr lang="zh-CN" altLang="en-US" sz="2800" dirty="0" smtClean="0">
                <a:cs typeface="Times New Roman" pitchFamily="18" charset="0"/>
              </a:rPr>
              <a:t>简化了数据库的管理过程</a:t>
            </a:r>
            <a:endParaRPr lang="en-US" altLang="zh-CN" sz="2800" dirty="0" smtClean="0">
              <a:cs typeface="Times New Roman" pitchFamily="18" charset="0"/>
            </a:endParaRPr>
          </a:p>
          <a:p>
            <a:pPr lvl="3"/>
            <a:r>
              <a:rPr lang="zh-CN" altLang="en-US" sz="2800" dirty="0" smtClean="0">
                <a:cs typeface="Times New Roman" pitchFamily="18" charset="0"/>
              </a:rPr>
              <a:t>应用程序更加易于部署和使用，只要</a:t>
            </a:r>
            <a:r>
              <a:rPr lang="zh-CN" altLang="en-US" sz="2800" dirty="0">
                <a:cs typeface="Times New Roman" pitchFamily="18" charset="0"/>
              </a:rPr>
              <a:t>正确编译</a:t>
            </a:r>
            <a:r>
              <a:rPr lang="en-US" altLang="zh-CN" sz="2800" dirty="0" smtClean="0">
                <a:cs typeface="Times New Roman" pitchFamily="18" charset="0"/>
              </a:rPr>
              <a:t>SQLite</a:t>
            </a:r>
            <a:r>
              <a:rPr lang="zh-CN" altLang="en-US" sz="2800" dirty="0" smtClean="0">
                <a:cs typeface="Times New Roman" pitchFamily="18" charset="0"/>
              </a:rPr>
              <a:t>数据库到应用程序中</a:t>
            </a:r>
            <a:endParaRPr lang="en-US" altLang="zh-CN" sz="2800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836889C1-78B9-440B-8C79-06837093BB71}" type="slidenum">
              <a:rPr lang="en-US" altLang="zh-CN"/>
              <a:pPr>
                <a:defRPr/>
              </a:pPr>
              <a:t>42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4495800" cy="5334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8.3</a:t>
            </a:r>
            <a:r>
              <a:rPr lang="en-US" altLang="zh-CN" dirty="0" smtClean="0">
                <a:latin typeface="+mj-ea"/>
              </a:rPr>
              <a:t> </a:t>
            </a:r>
            <a:r>
              <a:rPr lang="zh-CN" altLang="en-US" dirty="0" smtClean="0">
                <a:latin typeface="+mj-ea"/>
              </a:rPr>
              <a:t>数据库存储</a:t>
            </a:r>
            <a:endParaRPr lang="zh-CN" altLang="en-US" dirty="0">
              <a:latin typeface="+mj-ea"/>
            </a:endParaRPr>
          </a:p>
        </p:txBody>
      </p:sp>
      <p:sp>
        <p:nvSpPr>
          <p:cNvPr id="62467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en-US" altLang="zh-CN" sz="3200" dirty="0" smtClean="0"/>
              <a:t>8.3.1 SQLite</a:t>
            </a:r>
            <a:r>
              <a:rPr lang="zh-CN" altLang="en-US" sz="3200" dirty="0" smtClean="0"/>
              <a:t>数据库</a:t>
            </a:r>
            <a:endParaRPr lang="en-US" altLang="zh-CN" sz="3200" dirty="0" smtClean="0"/>
          </a:p>
          <a:p>
            <a:pPr lvl="1"/>
            <a:r>
              <a:rPr lang="en-US" altLang="zh-CN" sz="2800" dirty="0" smtClean="0">
                <a:cs typeface="Times New Roman" pitchFamily="18" charset="0"/>
              </a:rPr>
              <a:t>SQLite</a:t>
            </a:r>
            <a:r>
              <a:rPr lang="zh-CN" altLang="en-US" sz="2800" dirty="0" smtClean="0">
                <a:cs typeface="Times New Roman" pitchFamily="18" charset="0"/>
              </a:rPr>
              <a:t>数据库采用了模块化设计，模块将复杂的查询过程分解为细小的工作进行处理</a:t>
            </a:r>
          </a:p>
          <a:p>
            <a:pPr lvl="1"/>
            <a:r>
              <a:rPr lang="en-US" altLang="zh-CN" sz="2800" dirty="0" smtClean="0">
                <a:cs typeface="Times New Roman" pitchFamily="18" charset="0"/>
              </a:rPr>
              <a:t>SQLite</a:t>
            </a:r>
            <a:r>
              <a:rPr lang="zh-CN" altLang="en-US" sz="2800" dirty="0" smtClean="0">
                <a:cs typeface="Times New Roman" pitchFamily="18" charset="0"/>
              </a:rPr>
              <a:t>数据库由</a:t>
            </a:r>
            <a:r>
              <a:rPr lang="en-US" altLang="zh-CN" sz="2800" dirty="0" smtClean="0">
                <a:cs typeface="Times New Roman" pitchFamily="18" charset="0"/>
              </a:rPr>
              <a:t>8</a:t>
            </a:r>
            <a:r>
              <a:rPr lang="zh-CN" altLang="en-US" sz="2800" dirty="0" smtClean="0">
                <a:cs typeface="Times New Roman" pitchFamily="18" charset="0"/>
              </a:rPr>
              <a:t>个独立的模块构成，这些独立模块又构成了三个主要的子系统</a:t>
            </a:r>
          </a:p>
        </p:txBody>
      </p:sp>
      <p:sp>
        <p:nvSpPr>
          <p:cNvPr id="6246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楷体_GB2312" pitchFamily="49" charset="-122"/>
            </a:endParaRPr>
          </a:p>
        </p:txBody>
      </p:sp>
      <p:pic>
        <p:nvPicPr>
          <p:cNvPr id="6246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563" y="3429000"/>
            <a:ext cx="5959406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4B4922F3-8CDA-4847-BA7D-C9C77401B4F0}" type="slidenum">
              <a:rPr lang="en-US" altLang="zh-CN"/>
              <a:pPr>
                <a:defRPr/>
              </a:pPr>
              <a:t>43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48006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8.3</a:t>
            </a:r>
            <a:r>
              <a:rPr lang="en-US" altLang="zh-CN" dirty="0" smtClean="0">
                <a:latin typeface="+mj-ea"/>
              </a:rPr>
              <a:t> </a:t>
            </a:r>
            <a:r>
              <a:rPr lang="zh-CN" altLang="en-US" dirty="0" smtClean="0">
                <a:latin typeface="+mj-ea"/>
              </a:rPr>
              <a:t>数据库存储</a:t>
            </a:r>
            <a:endParaRPr lang="zh-CN" altLang="en-US" dirty="0">
              <a:latin typeface="+mj-ea"/>
            </a:endParaRPr>
          </a:p>
        </p:txBody>
      </p:sp>
      <p:sp>
        <p:nvSpPr>
          <p:cNvPr id="63491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077200" cy="5257800"/>
          </a:xfrm>
        </p:spPr>
        <p:txBody>
          <a:bodyPr/>
          <a:lstStyle/>
          <a:p>
            <a:r>
              <a:rPr lang="en-US" altLang="zh-CN" sz="3200" dirty="0" smtClean="0"/>
              <a:t>8.3.1 SQLite</a:t>
            </a:r>
            <a:r>
              <a:rPr lang="zh-CN" altLang="en-US" sz="3200" dirty="0" smtClean="0"/>
              <a:t>数据库</a:t>
            </a:r>
            <a:endParaRPr lang="en-US" altLang="zh-CN" sz="3200" dirty="0" smtClean="0"/>
          </a:p>
          <a:p>
            <a:pPr lvl="1"/>
            <a:r>
              <a:rPr lang="zh-CN" altLang="en-US" sz="2800" dirty="0" smtClean="0">
                <a:cs typeface="Times New Roman" pitchFamily="18" charset="0"/>
              </a:rPr>
              <a:t>接口</a:t>
            </a:r>
          </a:p>
          <a:p>
            <a:pPr lvl="2"/>
            <a:r>
              <a:rPr lang="zh-CN" altLang="en-US" sz="2800" dirty="0" smtClean="0">
                <a:cs typeface="Times New Roman" pitchFamily="18" charset="0"/>
              </a:rPr>
              <a:t>由</a:t>
            </a:r>
            <a:r>
              <a:rPr lang="en-US" altLang="zh-CN" sz="2800" dirty="0" smtClean="0">
                <a:cs typeface="Times New Roman" pitchFamily="18" charset="0"/>
              </a:rPr>
              <a:t>SQLite C API</a:t>
            </a:r>
            <a:r>
              <a:rPr lang="zh-CN" altLang="en-US" sz="2800" dirty="0" smtClean="0">
                <a:cs typeface="Times New Roman" pitchFamily="18" charset="0"/>
              </a:rPr>
              <a:t>组成，无论是应用程序、脚本，还是库文件，都通过接口与</a:t>
            </a:r>
            <a:r>
              <a:rPr lang="en-US" altLang="zh-CN" sz="2800" dirty="0" smtClean="0">
                <a:cs typeface="Times New Roman" pitchFamily="18" charset="0"/>
              </a:rPr>
              <a:t>SQLite</a:t>
            </a:r>
            <a:r>
              <a:rPr lang="zh-CN" altLang="en-US" sz="2800" dirty="0" smtClean="0">
                <a:cs typeface="Times New Roman" pitchFamily="18" charset="0"/>
              </a:rPr>
              <a:t>交互</a:t>
            </a:r>
            <a:endParaRPr lang="en-US" altLang="zh-CN" sz="2800" dirty="0" smtClean="0">
              <a:cs typeface="Times New Roman" pitchFamily="18" charset="0"/>
            </a:endParaRPr>
          </a:p>
          <a:p>
            <a:pPr lvl="1"/>
            <a:r>
              <a:rPr lang="zh-CN" altLang="en-US" sz="2800" dirty="0" smtClean="0">
                <a:cs typeface="Times New Roman" pitchFamily="18" charset="0"/>
              </a:rPr>
              <a:t>编译器</a:t>
            </a:r>
          </a:p>
          <a:p>
            <a:pPr lvl="2"/>
            <a:r>
              <a:rPr lang="zh-CN" altLang="en-US" sz="2800" dirty="0" smtClean="0">
                <a:cs typeface="Times New Roman" pitchFamily="18" charset="0"/>
              </a:rPr>
              <a:t>分词器和分析器对</a:t>
            </a:r>
            <a:r>
              <a:rPr lang="en-US" altLang="zh-CN" sz="2800" dirty="0" smtClean="0">
                <a:cs typeface="Times New Roman" pitchFamily="18" charset="0"/>
              </a:rPr>
              <a:t>SQL</a:t>
            </a:r>
            <a:r>
              <a:rPr lang="zh-CN" altLang="en-US" sz="2800" dirty="0" smtClean="0">
                <a:cs typeface="Times New Roman" pitchFamily="18" charset="0"/>
              </a:rPr>
              <a:t>语句进行语法检查，然后把</a:t>
            </a:r>
            <a:r>
              <a:rPr lang="en-US" altLang="zh-CN" sz="2800" dirty="0" smtClean="0">
                <a:cs typeface="Times New Roman" pitchFamily="18" charset="0"/>
              </a:rPr>
              <a:t>SQL</a:t>
            </a:r>
            <a:r>
              <a:rPr lang="zh-CN" altLang="en-US" sz="2800" dirty="0" smtClean="0">
                <a:cs typeface="Times New Roman" pitchFamily="18" charset="0"/>
              </a:rPr>
              <a:t>语句转化为便于底层处理的分层数据结构，这种分层的数据结构称为“语法树”，然后把语法树传给代码生成器进行处理，生成一种用于</a:t>
            </a:r>
            <a:r>
              <a:rPr lang="en-US" altLang="zh-CN" sz="2800" dirty="0" smtClean="0">
                <a:cs typeface="Times New Roman" pitchFamily="18" charset="0"/>
              </a:rPr>
              <a:t>SQLite</a:t>
            </a:r>
            <a:r>
              <a:rPr lang="zh-CN" altLang="en-US" sz="2800" dirty="0" smtClean="0">
                <a:cs typeface="Times New Roman" pitchFamily="18" charset="0"/>
              </a:rPr>
              <a:t>的汇编代码，最后由虚拟机执行</a:t>
            </a:r>
            <a:endParaRPr lang="en-US" altLang="zh-CN" sz="2800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4C8B5B83-D546-441D-8652-ACB128F4CE27}" type="slidenum">
              <a:rPr lang="en-US" altLang="zh-CN"/>
              <a:pPr>
                <a:defRPr/>
              </a:pPr>
              <a:t>44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48006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8.3</a:t>
            </a:r>
            <a:r>
              <a:rPr lang="en-US" altLang="zh-CN" dirty="0" smtClean="0">
                <a:latin typeface="+mj-ea"/>
              </a:rPr>
              <a:t> </a:t>
            </a:r>
            <a:r>
              <a:rPr lang="zh-CN" altLang="en-US" dirty="0" smtClean="0">
                <a:latin typeface="+mj-ea"/>
              </a:rPr>
              <a:t>数据库存储</a:t>
            </a:r>
            <a:endParaRPr lang="zh-CN" altLang="en-US" dirty="0">
              <a:latin typeface="+mj-ea"/>
            </a:endParaRPr>
          </a:p>
        </p:txBody>
      </p:sp>
      <p:sp>
        <p:nvSpPr>
          <p:cNvPr id="64515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077200" cy="5181600"/>
          </a:xfrm>
        </p:spPr>
        <p:txBody>
          <a:bodyPr/>
          <a:lstStyle/>
          <a:p>
            <a:r>
              <a:rPr lang="en-US" altLang="zh-CN" sz="3200" dirty="0" smtClean="0"/>
              <a:t>8.3.1 SQLite</a:t>
            </a:r>
            <a:r>
              <a:rPr lang="zh-CN" altLang="en-US" sz="3200" dirty="0" smtClean="0"/>
              <a:t>数据库</a:t>
            </a:r>
            <a:endParaRPr lang="en-US" altLang="zh-CN" sz="3200" dirty="0" smtClean="0"/>
          </a:p>
          <a:p>
            <a:pPr lvl="1"/>
            <a:r>
              <a:rPr lang="zh-CN" altLang="en-US" sz="2800" dirty="0" smtClean="0">
                <a:cs typeface="Times New Roman" pitchFamily="18" charset="0"/>
              </a:rPr>
              <a:t>虚拟机</a:t>
            </a:r>
          </a:p>
          <a:p>
            <a:pPr lvl="2"/>
            <a:r>
              <a:rPr lang="en-US" altLang="zh-CN" sz="2800" dirty="0" smtClean="0">
                <a:cs typeface="Times New Roman" pitchFamily="18" charset="0"/>
              </a:rPr>
              <a:t>SQLite</a:t>
            </a:r>
            <a:r>
              <a:rPr lang="zh-CN" altLang="en-US" sz="2800" dirty="0" smtClean="0">
                <a:cs typeface="Times New Roman" pitchFamily="18" charset="0"/>
              </a:rPr>
              <a:t>数据库体系结构中最核心的部分是虚拟机，也称为虚拟数据库引擎（</a:t>
            </a:r>
            <a:r>
              <a:rPr lang="en-US" altLang="zh-CN" sz="2800" dirty="0" smtClean="0">
                <a:cs typeface="Times New Roman" pitchFamily="18" charset="0"/>
              </a:rPr>
              <a:t>Virtual Database Engine</a:t>
            </a:r>
            <a:r>
              <a:rPr lang="zh-CN" altLang="en-US" sz="2800" dirty="0" smtClean="0">
                <a:cs typeface="Times New Roman" pitchFamily="18" charset="0"/>
              </a:rPr>
              <a:t>，</a:t>
            </a:r>
            <a:r>
              <a:rPr lang="en-US" altLang="zh-CN" sz="2800" dirty="0" smtClean="0">
                <a:cs typeface="Times New Roman" pitchFamily="18" charset="0"/>
              </a:rPr>
              <a:t>VDBE</a:t>
            </a:r>
            <a:r>
              <a:rPr lang="zh-CN" altLang="en-US" sz="2800" dirty="0" smtClean="0">
                <a:cs typeface="Times New Roman" pitchFamily="18" charset="0"/>
              </a:rPr>
              <a:t>）</a:t>
            </a:r>
          </a:p>
          <a:p>
            <a:pPr lvl="2"/>
            <a:r>
              <a:rPr lang="zh-CN" altLang="en-US" sz="2800" dirty="0" smtClean="0">
                <a:cs typeface="Times New Roman" pitchFamily="18" charset="0"/>
              </a:rPr>
              <a:t>与</a:t>
            </a:r>
            <a:r>
              <a:rPr lang="en-US" altLang="zh-CN" sz="2800" dirty="0" smtClean="0">
                <a:cs typeface="Times New Roman" pitchFamily="18" charset="0"/>
              </a:rPr>
              <a:t>Java</a:t>
            </a:r>
            <a:r>
              <a:rPr lang="zh-CN" altLang="en-US" sz="2800" dirty="0" smtClean="0">
                <a:cs typeface="Times New Roman" pitchFamily="18" charset="0"/>
              </a:rPr>
              <a:t>虚拟机相似，虚拟数据库引擎用来解释并执行字节代码</a:t>
            </a:r>
          </a:p>
          <a:p>
            <a:pPr lvl="2"/>
            <a:r>
              <a:rPr lang="zh-CN" altLang="en-US" sz="2800" dirty="0" smtClean="0">
                <a:cs typeface="Times New Roman" pitchFamily="18" charset="0"/>
              </a:rPr>
              <a:t>虚拟数据库引擎的字节代码由</a:t>
            </a:r>
            <a:r>
              <a:rPr lang="en-US" altLang="zh-CN" sz="2800" dirty="0" smtClean="0">
                <a:cs typeface="Times New Roman" pitchFamily="18" charset="0"/>
              </a:rPr>
              <a:t>128</a:t>
            </a:r>
            <a:r>
              <a:rPr lang="zh-CN" altLang="en-US" sz="2800" dirty="0" smtClean="0">
                <a:cs typeface="Times New Roman" pitchFamily="18" charset="0"/>
              </a:rPr>
              <a:t>个操作码构成，这些操作码主要用以对数据库进行操作，每一条指令都可以完成特定的数据库操作，或以特定的方式处理栈的内容</a:t>
            </a:r>
            <a:endParaRPr lang="en-US" altLang="zh-CN" sz="2800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005528AA-571C-4774-943A-932426FB98DF}" type="slidenum">
              <a:rPr lang="en-US" altLang="zh-CN"/>
              <a:pPr>
                <a:defRPr/>
              </a:pPr>
              <a:t>45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48006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8.3</a:t>
            </a:r>
            <a:r>
              <a:rPr lang="en-US" altLang="zh-CN" dirty="0" smtClean="0">
                <a:latin typeface="+mj-ea"/>
              </a:rPr>
              <a:t> </a:t>
            </a:r>
            <a:r>
              <a:rPr lang="zh-CN" altLang="en-US" dirty="0" smtClean="0">
                <a:latin typeface="+mj-ea"/>
              </a:rPr>
              <a:t>数据库存储</a:t>
            </a:r>
            <a:endParaRPr lang="zh-CN" altLang="en-US" dirty="0">
              <a:latin typeface="+mj-ea"/>
            </a:endParaRPr>
          </a:p>
        </p:txBody>
      </p:sp>
      <p:sp>
        <p:nvSpPr>
          <p:cNvPr id="65539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4038600"/>
          </a:xfrm>
        </p:spPr>
        <p:txBody>
          <a:bodyPr/>
          <a:lstStyle/>
          <a:p>
            <a:r>
              <a:rPr lang="en-US" altLang="zh-CN" sz="3200" dirty="0" smtClean="0"/>
              <a:t>8.3.1 SQLite</a:t>
            </a:r>
            <a:r>
              <a:rPr lang="zh-CN" altLang="en-US" sz="3200" dirty="0" smtClean="0"/>
              <a:t>数据库</a:t>
            </a:r>
            <a:endParaRPr lang="en-US" altLang="zh-CN" sz="3200" dirty="0" smtClean="0"/>
          </a:p>
          <a:p>
            <a:pPr lvl="1"/>
            <a:r>
              <a:rPr lang="zh-CN" altLang="en-US" sz="2800" dirty="0" smtClean="0">
                <a:cs typeface="Times New Roman" pitchFamily="18" charset="0"/>
              </a:rPr>
              <a:t>后端</a:t>
            </a:r>
          </a:p>
          <a:p>
            <a:pPr lvl="2"/>
            <a:r>
              <a:rPr lang="zh-CN" altLang="en-US" sz="2800" dirty="0" smtClean="0">
                <a:cs typeface="Times New Roman" pitchFamily="18" charset="0"/>
              </a:rPr>
              <a:t>后端由</a:t>
            </a:r>
            <a:r>
              <a:rPr lang="en-US" altLang="zh-CN" sz="2800" dirty="0" smtClean="0">
                <a:cs typeface="Times New Roman" pitchFamily="18" charset="0"/>
              </a:rPr>
              <a:t>B-</a:t>
            </a:r>
            <a:r>
              <a:rPr lang="zh-CN" altLang="en-US" sz="2800" dirty="0" smtClean="0">
                <a:cs typeface="Times New Roman" pitchFamily="18" charset="0"/>
              </a:rPr>
              <a:t>树、页缓存和操作系统接口构成，</a:t>
            </a:r>
            <a:r>
              <a:rPr lang="en-US" altLang="zh-CN" sz="2800" dirty="0" smtClean="0">
                <a:cs typeface="Times New Roman" pitchFamily="18" charset="0"/>
              </a:rPr>
              <a:t>B-</a:t>
            </a:r>
            <a:r>
              <a:rPr lang="zh-CN" altLang="en-US" sz="2800" dirty="0" smtClean="0">
                <a:cs typeface="Times New Roman" pitchFamily="18" charset="0"/>
              </a:rPr>
              <a:t>树和页缓存共同对数据进行管理</a:t>
            </a:r>
          </a:p>
          <a:p>
            <a:pPr lvl="2"/>
            <a:r>
              <a:rPr lang="en-US" altLang="zh-CN" sz="2800" dirty="0" smtClean="0">
                <a:cs typeface="Times New Roman" pitchFamily="18" charset="0"/>
              </a:rPr>
              <a:t>B-</a:t>
            </a:r>
            <a:r>
              <a:rPr lang="zh-CN" altLang="en-US" sz="2800" dirty="0" smtClean="0">
                <a:cs typeface="Times New Roman" pitchFamily="18" charset="0"/>
              </a:rPr>
              <a:t>树的主要功能就是索引，它维护着各个页面之间复杂的关系，便于快速找到所需数据</a:t>
            </a:r>
          </a:p>
          <a:p>
            <a:pPr lvl="2"/>
            <a:r>
              <a:rPr lang="zh-CN" altLang="en-US" sz="2800" dirty="0" smtClean="0">
                <a:cs typeface="Times New Roman" pitchFamily="18" charset="0"/>
              </a:rPr>
              <a:t>页缓存的主要作用是通过操作系统接口在</a:t>
            </a:r>
            <a:r>
              <a:rPr lang="en-US" altLang="zh-CN" sz="2800" dirty="0" smtClean="0">
                <a:cs typeface="Times New Roman" pitchFamily="18" charset="0"/>
              </a:rPr>
              <a:t>B-</a:t>
            </a:r>
            <a:r>
              <a:rPr lang="zh-CN" altLang="en-US" sz="2800" dirty="0" smtClean="0">
                <a:cs typeface="Times New Roman" pitchFamily="18" charset="0"/>
              </a:rPr>
              <a:t>树和磁盘之间传递页面</a:t>
            </a:r>
            <a:endParaRPr lang="en-US" altLang="zh-CN" sz="2800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3CF2B136-7FE7-4822-A10C-C6C4EC053CFB}" type="slidenum">
              <a:rPr lang="en-US" altLang="zh-CN"/>
              <a:pPr>
                <a:defRPr/>
              </a:pPr>
              <a:t>46</a:t>
            </a:fld>
            <a:endParaRPr lang="en-US" altLang="zh-CN"/>
          </a:p>
        </p:txBody>
      </p:sp>
      <p:sp>
        <p:nvSpPr>
          <p:cNvPr id="6656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44196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8.3</a:t>
            </a:r>
            <a:r>
              <a:rPr lang="en-US" altLang="zh-CN" dirty="0" smtClean="0">
                <a:latin typeface="+mj-ea"/>
              </a:rPr>
              <a:t> </a:t>
            </a:r>
            <a:r>
              <a:rPr lang="zh-CN" altLang="en-US" dirty="0" smtClean="0">
                <a:latin typeface="+mj-ea"/>
              </a:rPr>
              <a:t>数据库存储</a:t>
            </a:r>
          </a:p>
        </p:txBody>
      </p:sp>
      <p:sp>
        <p:nvSpPr>
          <p:cNvPr id="66563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3429000"/>
          </a:xfrm>
        </p:spPr>
        <p:txBody>
          <a:bodyPr/>
          <a:lstStyle/>
          <a:p>
            <a:r>
              <a:rPr lang="en-US" altLang="zh-CN" sz="3200" dirty="0" smtClean="0"/>
              <a:t>8.3.1 SQLite</a:t>
            </a:r>
            <a:r>
              <a:rPr lang="zh-CN" altLang="en-US" sz="3200" dirty="0" smtClean="0"/>
              <a:t>数据库</a:t>
            </a:r>
          </a:p>
          <a:p>
            <a:pPr lvl="1"/>
            <a:r>
              <a:rPr lang="en-US" altLang="zh-CN" sz="2800" dirty="0" smtClean="0">
                <a:cs typeface="Times New Roman" pitchFamily="18" charset="0"/>
              </a:rPr>
              <a:t>SQLite</a:t>
            </a:r>
            <a:r>
              <a:rPr lang="zh-CN" altLang="en-US" sz="2800" dirty="0" smtClean="0">
                <a:cs typeface="Times New Roman" pitchFamily="18" charset="0"/>
              </a:rPr>
              <a:t>有很强的移植性</a:t>
            </a:r>
          </a:p>
          <a:p>
            <a:pPr marL="1143000" lvl="2" indent="-228600"/>
            <a:r>
              <a:rPr lang="zh-CN" altLang="en-US" sz="2800" dirty="0" smtClean="0">
                <a:cs typeface="Times New Roman" pitchFamily="18" charset="0"/>
              </a:rPr>
              <a:t>可以运行在</a:t>
            </a:r>
            <a:r>
              <a:rPr lang="en-US" altLang="zh-CN" sz="2800" dirty="0" smtClean="0">
                <a:cs typeface="Times New Roman" pitchFamily="18" charset="0"/>
              </a:rPr>
              <a:t>Windows</a:t>
            </a:r>
            <a:r>
              <a:rPr lang="zh-CN" altLang="en-US" sz="2800" dirty="0" smtClean="0">
                <a:cs typeface="Times New Roman" pitchFamily="18" charset="0"/>
              </a:rPr>
              <a:t>、</a:t>
            </a:r>
            <a:r>
              <a:rPr lang="en-US" altLang="zh-CN" sz="2800" dirty="0" smtClean="0">
                <a:cs typeface="Times New Roman" pitchFamily="18" charset="0"/>
              </a:rPr>
              <a:t>Linux</a:t>
            </a:r>
            <a:r>
              <a:rPr lang="zh-CN" altLang="en-US" sz="2800" dirty="0" smtClean="0">
                <a:cs typeface="Times New Roman" pitchFamily="18" charset="0"/>
              </a:rPr>
              <a:t>、</a:t>
            </a:r>
            <a:r>
              <a:rPr lang="en-US" altLang="zh-CN" sz="2800" dirty="0" smtClean="0">
                <a:cs typeface="Times New Roman" pitchFamily="18" charset="0"/>
              </a:rPr>
              <a:t>BSD</a:t>
            </a:r>
            <a:r>
              <a:rPr lang="zh-CN" altLang="en-US" sz="2800" dirty="0" smtClean="0">
                <a:cs typeface="Times New Roman" pitchFamily="18" charset="0"/>
              </a:rPr>
              <a:t>、</a:t>
            </a:r>
            <a:r>
              <a:rPr lang="en-US" altLang="zh-CN" sz="2800" dirty="0" smtClean="0">
                <a:cs typeface="Times New Roman" pitchFamily="18" charset="0"/>
              </a:rPr>
              <a:t>Mac OS</a:t>
            </a:r>
            <a:r>
              <a:rPr lang="zh-CN" altLang="en-US" sz="2800" dirty="0" smtClean="0">
                <a:cs typeface="Times New Roman" pitchFamily="18" charset="0"/>
              </a:rPr>
              <a:t>和一些商用</a:t>
            </a:r>
            <a:r>
              <a:rPr lang="en-US" altLang="zh-CN" sz="2800" dirty="0" smtClean="0">
                <a:cs typeface="Times New Roman" pitchFamily="18" charset="0"/>
              </a:rPr>
              <a:t>Unix</a:t>
            </a:r>
            <a:r>
              <a:rPr lang="zh-CN" altLang="en-US" sz="2800" dirty="0" smtClean="0">
                <a:cs typeface="Times New Roman" pitchFamily="18" charset="0"/>
              </a:rPr>
              <a:t>系统，比如</a:t>
            </a:r>
            <a:r>
              <a:rPr lang="en-US" altLang="zh-CN" sz="2800" dirty="0" smtClean="0">
                <a:cs typeface="Times New Roman" pitchFamily="18" charset="0"/>
              </a:rPr>
              <a:t>Sun</a:t>
            </a:r>
            <a:r>
              <a:rPr lang="zh-CN" altLang="en-US" sz="2800" dirty="0" smtClean="0">
                <a:cs typeface="Times New Roman" pitchFamily="18" charset="0"/>
              </a:rPr>
              <a:t>的</a:t>
            </a:r>
            <a:r>
              <a:rPr lang="en-US" altLang="zh-CN" sz="2800" dirty="0" smtClean="0">
                <a:cs typeface="Times New Roman" pitchFamily="18" charset="0"/>
              </a:rPr>
              <a:t>Solaris</a:t>
            </a:r>
            <a:r>
              <a:rPr lang="zh-CN" altLang="en-US" sz="2800" dirty="0" smtClean="0">
                <a:cs typeface="Times New Roman" pitchFamily="18" charset="0"/>
              </a:rPr>
              <a:t>或</a:t>
            </a:r>
            <a:r>
              <a:rPr lang="en-US" altLang="zh-CN" sz="2800" dirty="0" smtClean="0">
                <a:cs typeface="Times New Roman" pitchFamily="18" charset="0"/>
              </a:rPr>
              <a:t>IBM</a:t>
            </a:r>
            <a:r>
              <a:rPr lang="zh-CN" altLang="en-US" sz="2800" dirty="0" smtClean="0">
                <a:cs typeface="Times New Roman" pitchFamily="18" charset="0"/>
              </a:rPr>
              <a:t>的</a:t>
            </a:r>
            <a:r>
              <a:rPr lang="en-US" altLang="zh-CN" sz="2800" dirty="0" smtClean="0">
                <a:cs typeface="Times New Roman" pitchFamily="18" charset="0"/>
              </a:rPr>
              <a:t>AIX</a:t>
            </a:r>
          </a:p>
          <a:p>
            <a:pPr marL="1143000" lvl="2" indent="-228600"/>
            <a:r>
              <a:rPr lang="zh-CN" altLang="en-US" sz="2800" dirty="0" smtClean="0">
                <a:cs typeface="Times New Roman" pitchFamily="18" charset="0"/>
              </a:rPr>
              <a:t>嵌入式操作系统下，比如</a:t>
            </a:r>
            <a:r>
              <a:rPr lang="en-US" altLang="zh-CN" sz="2800" dirty="0" smtClean="0">
                <a:cs typeface="Times New Roman" pitchFamily="18" charset="0"/>
              </a:rPr>
              <a:t>QNX</a:t>
            </a:r>
            <a:r>
              <a:rPr lang="zh-CN" altLang="en-US" sz="2800" dirty="0" smtClean="0">
                <a:cs typeface="Times New Roman" pitchFamily="18" charset="0"/>
              </a:rPr>
              <a:t>、</a:t>
            </a:r>
            <a:r>
              <a:rPr lang="en-US" altLang="zh-CN" sz="2800" dirty="0" err="1" smtClean="0">
                <a:cs typeface="Times New Roman" pitchFamily="18" charset="0"/>
              </a:rPr>
              <a:t>VxWorks</a:t>
            </a:r>
            <a:r>
              <a:rPr lang="zh-CN" altLang="en-US" sz="2800" dirty="0" smtClean="0">
                <a:cs typeface="Times New Roman" pitchFamily="18" charset="0"/>
              </a:rPr>
              <a:t>、</a:t>
            </a:r>
            <a:r>
              <a:rPr lang="en-US" altLang="zh-CN" sz="2800" dirty="0" smtClean="0">
                <a:cs typeface="Times New Roman" pitchFamily="18" charset="0"/>
              </a:rPr>
              <a:t>Palm OS</a:t>
            </a:r>
            <a:r>
              <a:rPr lang="zh-CN" altLang="en-US" sz="2800" dirty="0" smtClean="0">
                <a:cs typeface="Times New Roman" pitchFamily="18" charset="0"/>
              </a:rPr>
              <a:t>、</a:t>
            </a:r>
            <a:r>
              <a:rPr lang="en-US" altLang="zh-CN" sz="2800" dirty="0" smtClean="0">
                <a:cs typeface="Times New Roman" pitchFamily="18" charset="0"/>
              </a:rPr>
              <a:t>Symbian</a:t>
            </a:r>
            <a:r>
              <a:rPr lang="zh-CN" altLang="en-US" sz="2800" dirty="0" smtClean="0">
                <a:cs typeface="Times New Roman" pitchFamily="18" charset="0"/>
              </a:rPr>
              <a:t>和</a:t>
            </a:r>
            <a:r>
              <a:rPr lang="en-US" altLang="zh-CN" sz="2800" dirty="0" smtClean="0">
                <a:cs typeface="Times New Roman" pitchFamily="18" charset="0"/>
              </a:rPr>
              <a:t>Windows 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1C58DC82-3FC5-4953-9255-B93059528D42}" type="slidenum">
              <a:rPr lang="en-US" altLang="zh-CN"/>
              <a:pPr>
                <a:defRPr/>
              </a:pPr>
              <a:t>47</a:t>
            </a:fld>
            <a:endParaRPr lang="en-US" altLang="zh-CN"/>
          </a:p>
        </p:txBody>
      </p:sp>
      <p:sp>
        <p:nvSpPr>
          <p:cNvPr id="67586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51054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8.3</a:t>
            </a:r>
            <a:r>
              <a:rPr lang="en-US" altLang="zh-CN" dirty="0" smtClean="0">
                <a:latin typeface="+mj-ea"/>
              </a:rPr>
              <a:t> </a:t>
            </a:r>
            <a:r>
              <a:rPr lang="zh-CN" altLang="en-US" dirty="0" smtClean="0">
                <a:latin typeface="+mj-ea"/>
              </a:rPr>
              <a:t>数据库存储</a:t>
            </a:r>
          </a:p>
        </p:txBody>
      </p:sp>
      <p:sp>
        <p:nvSpPr>
          <p:cNvPr id="67587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724400"/>
          </a:xfrm>
        </p:spPr>
        <p:txBody>
          <a:bodyPr/>
          <a:lstStyle/>
          <a:p>
            <a:r>
              <a:rPr lang="en-US" altLang="zh-CN" sz="3200" dirty="0" smtClean="0"/>
              <a:t>8.3.2 </a:t>
            </a:r>
            <a:r>
              <a:rPr lang="zh-CN" altLang="en-US" sz="3200" dirty="0" smtClean="0"/>
              <a:t>手动建库</a:t>
            </a:r>
            <a:endParaRPr lang="en-US" altLang="zh-CN" sz="3200" dirty="0" smtClean="0"/>
          </a:p>
          <a:p>
            <a:pPr lvl="1"/>
            <a:r>
              <a:rPr lang="zh-CN" altLang="en-US" sz="2800" dirty="0" smtClean="0">
                <a:cs typeface="Times New Roman" pitchFamily="18" charset="0"/>
              </a:rPr>
              <a:t>可以在代码中动态建立</a:t>
            </a:r>
            <a:r>
              <a:rPr lang="en-US" altLang="zh-CN" sz="2800" dirty="0" smtClean="0">
                <a:cs typeface="Times New Roman" pitchFamily="18" charset="0"/>
              </a:rPr>
              <a:t>SQLite</a:t>
            </a:r>
            <a:r>
              <a:rPr lang="zh-CN" altLang="en-US" sz="2800" dirty="0" smtClean="0">
                <a:cs typeface="Times New Roman" pitchFamily="18" charset="0"/>
              </a:rPr>
              <a:t>数据库，也可以使用命令行方式手动建立和管理数据库，这对于调试使用数据库的应用程序非常有用</a:t>
            </a:r>
          </a:p>
          <a:p>
            <a:pPr lvl="1"/>
            <a:r>
              <a:rPr lang="zh-CN" altLang="en-US" sz="2800" dirty="0" smtClean="0">
                <a:cs typeface="Times New Roman" pitchFamily="18" charset="0"/>
              </a:rPr>
              <a:t>所有数据库默认都是私有的，仅允许创建数据库的应用程序访问，如果需要共享数据库则可以使用</a:t>
            </a:r>
            <a:r>
              <a:rPr lang="en-US" altLang="zh-CN" sz="2800" dirty="0" err="1" smtClean="0">
                <a:cs typeface="Times New Roman" pitchFamily="18" charset="0"/>
              </a:rPr>
              <a:t>ContentProvider</a:t>
            </a:r>
            <a:endParaRPr lang="en-US" altLang="zh-CN" sz="2800" dirty="0" smtClean="0">
              <a:cs typeface="Times New Roman" pitchFamily="18" charset="0"/>
            </a:endParaRPr>
          </a:p>
          <a:p>
            <a:pPr lvl="1"/>
            <a:r>
              <a:rPr lang="zh-CN" altLang="en-US" sz="2800" dirty="0" smtClean="0">
                <a:cs typeface="Times New Roman" pitchFamily="18" charset="0"/>
              </a:rPr>
              <a:t>在</a:t>
            </a:r>
            <a:r>
              <a:rPr lang="en-US" altLang="zh-CN" sz="2800" dirty="0" smtClean="0">
                <a:cs typeface="Times New Roman" pitchFamily="18" charset="0"/>
              </a:rPr>
              <a:t>Android</a:t>
            </a:r>
            <a:r>
              <a:rPr lang="zh-CN" altLang="en-US" sz="2800" dirty="0" smtClean="0">
                <a:cs typeface="Times New Roman" pitchFamily="18" charset="0"/>
              </a:rPr>
              <a:t>系统中，每个应用程序的</a:t>
            </a:r>
            <a:r>
              <a:rPr lang="en-US" altLang="zh-CN" sz="2800" dirty="0" smtClean="0">
                <a:cs typeface="Times New Roman" pitchFamily="18" charset="0"/>
              </a:rPr>
              <a:t>SQLite</a:t>
            </a:r>
            <a:r>
              <a:rPr lang="zh-CN" altLang="en-US" sz="2800" dirty="0" smtClean="0">
                <a:cs typeface="Times New Roman" pitchFamily="18" charset="0"/>
              </a:rPr>
              <a:t>数据库被保存在各自的</a:t>
            </a:r>
            <a:r>
              <a:rPr lang="en-US" altLang="zh-CN" sz="2800" dirty="0" smtClean="0">
                <a:cs typeface="Times New Roman" pitchFamily="18" charset="0"/>
              </a:rPr>
              <a:t>/data/data/&lt;package name&gt;/databases</a:t>
            </a:r>
            <a:r>
              <a:rPr lang="zh-CN" altLang="en-US" sz="2800" dirty="0" smtClean="0">
                <a:cs typeface="Times New Roman" pitchFamily="18" charset="0"/>
              </a:rPr>
              <a:t>目录下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C4A83E7B-8A9B-4725-8028-0C8B7E4D964F}" type="slidenum">
              <a:rPr lang="en-US" altLang="zh-CN"/>
              <a:pPr>
                <a:defRPr/>
              </a:pPr>
              <a:t>48</a:t>
            </a:fld>
            <a:endParaRPr lang="en-US" altLang="zh-CN"/>
          </a:p>
        </p:txBody>
      </p:sp>
      <p:sp>
        <p:nvSpPr>
          <p:cNvPr id="67586" name="标题 1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51054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8.3</a:t>
            </a:r>
            <a:r>
              <a:rPr lang="en-US" altLang="zh-CN" dirty="0" smtClean="0">
                <a:latin typeface="+mj-ea"/>
              </a:rPr>
              <a:t> </a:t>
            </a:r>
            <a:r>
              <a:rPr lang="zh-CN" altLang="en-US" dirty="0" smtClean="0">
                <a:latin typeface="+mj-ea"/>
              </a:rPr>
              <a:t>数据库存储</a:t>
            </a:r>
          </a:p>
        </p:txBody>
      </p:sp>
      <p:sp>
        <p:nvSpPr>
          <p:cNvPr id="68611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3429000"/>
          </a:xfrm>
        </p:spPr>
        <p:txBody>
          <a:bodyPr/>
          <a:lstStyle/>
          <a:p>
            <a:r>
              <a:rPr lang="en-US" altLang="zh-CN" sz="3200" dirty="0" smtClean="0"/>
              <a:t>8.3.2 </a:t>
            </a:r>
            <a:r>
              <a:rPr lang="zh-CN" altLang="en-US" sz="3200" dirty="0" smtClean="0"/>
              <a:t>手动建库</a:t>
            </a:r>
            <a:endParaRPr lang="en-US" altLang="zh-CN" sz="3200" dirty="0" smtClean="0"/>
          </a:p>
          <a:p>
            <a:pPr lvl="1"/>
            <a:r>
              <a:rPr lang="zh-CN" altLang="en-US" sz="2800" dirty="0" smtClean="0">
                <a:cs typeface="Times New Roman" pitchFamily="18" charset="0"/>
              </a:rPr>
              <a:t>手动建立数据库指的是使用</a:t>
            </a:r>
            <a:r>
              <a:rPr lang="en-US" altLang="zh-CN" sz="2800" dirty="0" smtClean="0">
                <a:cs typeface="Times New Roman" pitchFamily="18" charset="0"/>
              </a:rPr>
              <a:t>sqlite3</a:t>
            </a:r>
            <a:r>
              <a:rPr lang="zh-CN" altLang="en-US" sz="2800" dirty="0" smtClean="0">
                <a:cs typeface="Times New Roman" pitchFamily="18" charset="0"/>
              </a:rPr>
              <a:t>工具，通过手工输入命令行完成数据库的建立过程</a:t>
            </a:r>
            <a:endParaRPr lang="en-US" altLang="zh-CN" sz="2800" dirty="0" smtClean="0">
              <a:cs typeface="Times New Roman" pitchFamily="18" charset="0"/>
            </a:endParaRPr>
          </a:p>
          <a:p>
            <a:pPr lvl="1"/>
            <a:r>
              <a:rPr lang="en-US" altLang="zh-CN" sz="2800" dirty="0" smtClean="0">
                <a:cs typeface="Times New Roman" pitchFamily="18" charset="0"/>
              </a:rPr>
              <a:t>sqlite3</a:t>
            </a:r>
            <a:r>
              <a:rPr lang="zh-CN" altLang="en-US" sz="2800" dirty="0" smtClean="0">
                <a:cs typeface="Times New Roman" pitchFamily="18" charset="0"/>
              </a:rPr>
              <a:t>是</a:t>
            </a:r>
            <a:r>
              <a:rPr lang="en-US" altLang="zh-CN" sz="2800" dirty="0" smtClean="0">
                <a:cs typeface="Times New Roman" pitchFamily="18" charset="0"/>
              </a:rPr>
              <a:t>SQLite</a:t>
            </a:r>
            <a:r>
              <a:rPr lang="zh-CN" altLang="en-US" sz="2800" dirty="0" smtClean="0">
                <a:cs typeface="Times New Roman" pitchFamily="18" charset="0"/>
              </a:rPr>
              <a:t>数据库自带的一个基于命令行的</a:t>
            </a:r>
            <a:r>
              <a:rPr lang="en-US" altLang="zh-CN" sz="2800" dirty="0" smtClean="0">
                <a:cs typeface="Times New Roman" pitchFamily="18" charset="0"/>
              </a:rPr>
              <a:t>SQL</a:t>
            </a:r>
            <a:r>
              <a:rPr lang="zh-CN" altLang="en-US" sz="2800" dirty="0" smtClean="0">
                <a:cs typeface="Times New Roman" pitchFamily="18" charset="0"/>
              </a:rPr>
              <a:t>命令执行工具，可以显示命令执行结果</a:t>
            </a:r>
            <a:endParaRPr lang="en-US" altLang="zh-CN" sz="2800" dirty="0" smtClean="0">
              <a:cs typeface="Times New Roman" pitchFamily="18" charset="0"/>
            </a:endParaRPr>
          </a:p>
          <a:p>
            <a:pPr lvl="1"/>
            <a:r>
              <a:rPr lang="en-US" altLang="zh-CN" sz="2800" dirty="0" smtClean="0">
                <a:cs typeface="Times New Roman" pitchFamily="18" charset="0"/>
              </a:rPr>
              <a:t>Android SDK</a:t>
            </a:r>
            <a:r>
              <a:rPr lang="zh-CN" altLang="en-US" sz="2800" dirty="0" smtClean="0">
                <a:cs typeface="Times New Roman" pitchFamily="18" charset="0"/>
              </a:rPr>
              <a:t>的</a:t>
            </a:r>
            <a:r>
              <a:rPr lang="en-US" altLang="zh-CN" sz="2800" dirty="0" smtClean="0">
                <a:cs typeface="Times New Roman" pitchFamily="18" charset="0"/>
              </a:rPr>
              <a:t>platform-tools</a:t>
            </a:r>
            <a:r>
              <a:rPr lang="zh-CN" altLang="en-US" sz="2800" dirty="0" smtClean="0">
                <a:cs typeface="Times New Roman" pitchFamily="18" charset="0"/>
              </a:rPr>
              <a:t>目录有</a:t>
            </a:r>
            <a:r>
              <a:rPr lang="en-US" altLang="zh-CN" sz="2800" dirty="0" smtClean="0">
                <a:cs typeface="Times New Roman" pitchFamily="18" charset="0"/>
              </a:rPr>
              <a:t>sqlite3</a:t>
            </a:r>
            <a:r>
              <a:rPr lang="zh-CN" altLang="en-US" sz="2800" dirty="0" smtClean="0">
                <a:cs typeface="Times New Roman" pitchFamily="18" charset="0"/>
              </a:rPr>
              <a:t>工具，该工具也集成在</a:t>
            </a:r>
            <a:r>
              <a:rPr lang="en-US" altLang="zh-CN" sz="2800" dirty="0" smtClean="0">
                <a:cs typeface="Times New Roman" pitchFamily="18" charset="0"/>
              </a:rPr>
              <a:t>Android</a:t>
            </a:r>
            <a:r>
              <a:rPr lang="zh-CN" altLang="en-US" sz="2800" dirty="0" smtClean="0">
                <a:cs typeface="Times New Roman" pitchFamily="18" charset="0"/>
              </a:rPr>
              <a:t>系统中</a:t>
            </a:r>
            <a:endParaRPr lang="en-US" altLang="zh-CN" sz="2800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BF1E34F1-44DC-49ED-901A-5E8C258F0A0A}" type="slidenum">
              <a:rPr lang="en-US" altLang="zh-CN"/>
              <a:pPr>
                <a:defRPr/>
              </a:pPr>
              <a:t>49</a:t>
            </a:fld>
            <a:endParaRPr lang="en-US" altLang="zh-CN"/>
          </a:p>
        </p:txBody>
      </p:sp>
      <p:sp>
        <p:nvSpPr>
          <p:cNvPr id="67586" name="标题 1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51054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8.3</a:t>
            </a:r>
            <a:r>
              <a:rPr lang="en-US" altLang="zh-CN" dirty="0" smtClean="0">
                <a:latin typeface="+mj-ea"/>
              </a:rPr>
              <a:t> </a:t>
            </a:r>
            <a:r>
              <a:rPr lang="zh-CN" altLang="en-US" dirty="0" smtClean="0">
                <a:latin typeface="+mj-ea"/>
              </a:rPr>
              <a:t>数据库存储</a:t>
            </a:r>
          </a:p>
        </p:txBody>
      </p:sp>
      <p:sp>
        <p:nvSpPr>
          <p:cNvPr id="69635" name="内容占位符 2"/>
          <p:cNvSpPr>
            <a:spLocks noGrp="1"/>
          </p:cNvSpPr>
          <p:nvPr>
            <p:ph idx="4294967295"/>
          </p:nvPr>
        </p:nvSpPr>
        <p:spPr>
          <a:xfrm>
            <a:off x="457200" y="1066800"/>
            <a:ext cx="8229600" cy="2438400"/>
          </a:xfrm>
        </p:spPr>
        <p:txBody>
          <a:bodyPr/>
          <a:lstStyle/>
          <a:p>
            <a:r>
              <a:rPr lang="en-US" altLang="zh-CN" sz="3200" dirty="0" smtClean="0"/>
              <a:t>8.3.2 </a:t>
            </a:r>
            <a:r>
              <a:rPr lang="zh-CN" altLang="en-US" sz="3200" dirty="0" smtClean="0"/>
              <a:t>手动建库</a:t>
            </a:r>
            <a:endParaRPr lang="en-US" altLang="zh-CN" sz="3200" dirty="0" smtClean="0"/>
          </a:p>
          <a:p>
            <a:pPr lvl="1"/>
            <a:r>
              <a:rPr lang="zh-CN" altLang="en-US" sz="2800" dirty="0" smtClean="0">
                <a:cs typeface="Times New Roman" pitchFamily="18" charset="0"/>
              </a:rPr>
              <a:t>使用</a:t>
            </a:r>
            <a:r>
              <a:rPr lang="en-US" altLang="zh-CN" sz="2800" dirty="0" err="1" smtClean="0">
                <a:cs typeface="Times New Roman" pitchFamily="18" charset="0"/>
              </a:rPr>
              <a:t>adb</a:t>
            </a:r>
            <a:r>
              <a:rPr lang="en-US" altLang="zh-CN" sz="2800" dirty="0" smtClean="0">
                <a:cs typeface="Times New Roman" pitchFamily="18" charset="0"/>
              </a:rPr>
              <a:t> shell</a:t>
            </a:r>
            <a:r>
              <a:rPr lang="zh-CN" altLang="en-US" sz="2800" dirty="0" smtClean="0">
                <a:cs typeface="Times New Roman" pitchFamily="18" charset="0"/>
              </a:rPr>
              <a:t>命令连接到模拟器的</a:t>
            </a:r>
            <a:r>
              <a:rPr lang="en-US" altLang="zh-CN" sz="2800" dirty="0" smtClean="0">
                <a:cs typeface="Times New Roman" pitchFamily="18" charset="0"/>
              </a:rPr>
              <a:t>Linux</a:t>
            </a:r>
            <a:r>
              <a:rPr lang="zh-CN" altLang="en-US" sz="2800" dirty="0" smtClean="0">
                <a:cs typeface="Times New Roman" pitchFamily="18" charset="0"/>
              </a:rPr>
              <a:t>系统，在命令提示符下输入</a:t>
            </a:r>
            <a:r>
              <a:rPr lang="en-US" altLang="zh-CN" sz="2800" dirty="0" smtClean="0">
                <a:cs typeface="Times New Roman" pitchFamily="18" charset="0"/>
              </a:rPr>
              <a:t>sqlite3</a:t>
            </a:r>
            <a:r>
              <a:rPr lang="zh-CN" altLang="en-US" sz="2800" dirty="0" smtClean="0">
                <a:cs typeface="Times New Roman" pitchFamily="18" charset="0"/>
              </a:rPr>
              <a:t>可启动</a:t>
            </a:r>
            <a:r>
              <a:rPr lang="en-US" altLang="zh-CN" sz="2800" dirty="0" smtClean="0">
                <a:cs typeface="Times New Roman" pitchFamily="18" charset="0"/>
              </a:rPr>
              <a:t>sqlite3</a:t>
            </a:r>
            <a:r>
              <a:rPr lang="zh-CN" altLang="en-US" sz="2800" dirty="0" smtClean="0">
                <a:cs typeface="Times New Roman" pitchFamily="18" charset="0"/>
              </a:rPr>
              <a:t>工具</a:t>
            </a:r>
          </a:p>
          <a:p>
            <a:pPr lvl="1"/>
            <a:r>
              <a:rPr lang="zh-CN" altLang="en-US" sz="2800" dirty="0" smtClean="0">
                <a:cs typeface="Times New Roman" pitchFamily="18" charset="0"/>
              </a:rPr>
              <a:t>启动</a:t>
            </a:r>
            <a:r>
              <a:rPr lang="en-US" altLang="zh-CN" sz="2800" dirty="0" smtClean="0">
                <a:cs typeface="Times New Roman" pitchFamily="18" charset="0"/>
              </a:rPr>
              <a:t>sqlite3</a:t>
            </a:r>
            <a:r>
              <a:rPr lang="zh-CN" altLang="en-US" sz="2800" dirty="0" smtClean="0">
                <a:cs typeface="Times New Roman" pitchFamily="18" charset="0"/>
              </a:rPr>
              <a:t>后会显示</a:t>
            </a:r>
            <a:r>
              <a:rPr lang="en-US" altLang="zh-CN" sz="2800" dirty="0" smtClean="0">
                <a:cs typeface="Times New Roman" pitchFamily="18" charset="0"/>
              </a:rPr>
              <a:t>SQLite</a:t>
            </a:r>
            <a:r>
              <a:rPr lang="zh-CN" altLang="en-US" sz="2800" dirty="0" smtClean="0">
                <a:cs typeface="Times New Roman" pitchFamily="18" charset="0"/>
              </a:rPr>
              <a:t>的版本信息，显示内容如下</a:t>
            </a:r>
          </a:p>
        </p:txBody>
      </p:sp>
      <p:graphicFrame>
        <p:nvGraphicFramePr>
          <p:cNvPr id="69644" name="Group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496070"/>
              </p:ext>
            </p:extLst>
          </p:nvPr>
        </p:nvGraphicFramePr>
        <p:xfrm>
          <a:off x="533400" y="3657600"/>
          <a:ext cx="8077200" cy="2474976"/>
        </p:xfrm>
        <a:graphic>
          <a:graphicData uri="http://schemas.openxmlformats.org/drawingml/2006/table">
            <a:tbl>
              <a:tblPr/>
              <a:tblGrid>
                <a:gridCol w="8077200"/>
              </a:tblGrid>
              <a:tr h="1371600">
                <a:tc>
                  <a:txBody>
                    <a:bodyPr/>
                    <a:lstStyle/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    # sqlite3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    SQLite version 3.6.22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    Enter “.help” for instructions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    Enter SQL statements terminated with a “;”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   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sqlite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&gt;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DF86CC80-0E0A-46D5-8864-FF624B4D67E3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38862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8.1</a:t>
            </a:r>
            <a:r>
              <a:rPr lang="zh-CN" altLang="en-US" dirty="0" smtClean="0">
                <a:latin typeface="+mj-ea"/>
              </a:rPr>
              <a:t> 简单存储 </a:t>
            </a:r>
            <a:endParaRPr lang="zh-CN" altLang="en-US" dirty="0">
              <a:latin typeface="+mj-ea"/>
            </a:endParaRP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3810000"/>
          </a:xfrm>
        </p:spPr>
        <p:txBody>
          <a:bodyPr/>
          <a:lstStyle/>
          <a:p>
            <a:r>
              <a:rPr lang="en-US" altLang="zh-CN" sz="3200" dirty="0" smtClean="0"/>
              <a:t>8.1.1 </a:t>
            </a:r>
            <a:r>
              <a:rPr lang="en-US" altLang="zh-CN" sz="3200" dirty="0" err="1" smtClean="0"/>
              <a:t>SharedPreferences</a:t>
            </a:r>
            <a:endParaRPr lang="en-US" altLang="zh-CN" sz="3200" dirty="0" smtClean="0"/>
          </a:p>
          <a:p>
            <a:pPr lvl="1"/>
            <a:r>
              <a:rPr lang="zh-CN" altLang="en-US" sz="2800" dirty="0" smtClean="0">
                <a:cs typeface="Times New Roman" pitchFamily="18" charset="0"/>
              </a:rPr>
              <a:t>然后定义</a:t>
            </a:r>
            <a:r>
              <a:rPr lang="en-US" altLang="zh-CN" sz="2800" dirty="0" err="1" smtClean="0">
                <a:cs typeface="Times New Roman" pitchFamily="18" charset="0"/>
              </a:rPr>
              <a:t>SharedPreferences</a:t>
            </a:r>
            <a:r>
              <a:rPr lang="zh-CN" altLang="en-US" sz="2800" dirty="0" smtClean="0">
                <a:cs typeface="Times New Roman" pitchFamily="18" charset="0"/>
              </a:rPr>
              <a:t>的名称，就是在</a:t>
            </a:r>
            <a:r>
              <a:rPr lang="en-US" altLang="zh-CN" sz="2800" dirty="0" smtClean="0">
                <a:cs typeface="Times New Roman" pitchFamily="18" charset="0"/>
              </a:rPr>
              <a:t>Android</a:t>
            </a:r>
            <a:r>
              <a:rPr lang="zh-CN" altLang="en-US" sz="2800" dirty="0" smtClean="0">
                <a:cs typeface="Times New Roman" pitchFamily="18" charset="0"/>
              </a:rPr>
              <a:t>文件系统中保存的文件名称，一般将名称声明为字符串常量</a:t>
            </a:r>
            <a:endParaRPr lang="en-US" altLang="zh-CN" sz="2800" dirty="0" smtClean="0">
              <a:cs typeface="Times New Roman" pitchFamily="18" charset="0"/>
            </a:endParaRPr>
          </a:p>
          <a:p>
            <a:pPr marL="344487" lvl="1" indent="0">
              <a:buNone/>
            </a:pPr>
            <a:endParaRPr lang="en-US" altLang="zh-CN" sz="2800" dirty="0" smtClean="0">
              <a:cs typeface="Times New Roman" pitchFamily="18" charset="0"/>
            </a:endParaRPr>
          </a:p>
          <a:p>
            <a:pPr lvl="1"/>
            <a:r>
              <a:rPr lang="zh-CN" altLang="en-US" sz="2800" dirty="0" smtClean="0">
                <a:cs typeface="Times New Roman" pitchFamily="18" charset="0"/>
              </a:rPr>
              <a:t>使用</a:t>
            </a:r>
            <a:r>
              <a:rPr lang="en-US" altLang="zh-CN" sz="2800" dirty="0" err="1" smtClean="0">
                <a:cs typeface="Times New Roman" pitchFamily="18" charset="0"/>
              </a:rPr>
              <a:t>SharedPreferences</a:t>
            </a:r>
            <a:r>
              <a:rPr lang="zh-CN" altLang="en-US" sz="2800" dirty="0" smtClean="0">
                <a:cs typeface="Times New Roman" pitchFamily="18" charset="0"/>
              </a:rPr>
              <a:t>时需要将访问模式和名称作为参数传递到</a:t>
            </a:r>
            <a:r>
              <a:rPr lang="en-US" altLang="zh-CN" sz="2800" dirty="0" err="1" smtClean="0">
                <a:cs typeface="Times New Roman" pitchFamily="18" charset="0"/>
              </a:rPr>
              <a:t>getSharedPreferences</a:t>
            </a:r>
            <a:r>
              <a:rPr lang="en-US" altLang="zh-CN" sz="2800" dirty="0" smtClean="0">
                <a:cs typeface="Times New Roman" pitchFamily="18" charset="0"/>
              </a:rPr>
              <a:t>()</a:t>
            </a:r>
            <a:r>
              <a:rPr lang="zh-CN" altLang="en-US" sz="2800" dirty="0" smtClean="0">
                <a:cs typeface="Times New Roman" pitchFamily="18" charset="0"/>
              </a:rPr>
              <a:t>函数，则可获取到</a:t>
            </a:r>
            <a:r>
              <a:rPr lang="en-US" altLang="zh-CN" sz="2800" dirty="0" err="1" smtClean="0">
                <a:cs typeface="Times New Roman" pitchFamily="18" charset="0"/>
              </a:rPr>
              <a:t>SharedPreferences</a:t>
            </a:r>
            <a:r>
              <a:rPr lang="zh-CN" altLang="en-US" sz="2800" dirty="0" smtClean="0">
                <a:cs typeface="Times New Roman" pitchFamily="18" charset="0"/>
              </a:rPr>
              <a:t>实例</a:t>
            </a:r>
            <a:endParaRPr lang="zh-CN" altLang="en-US" sz="1800" b="1" dirty="0" smtClean="0">
              <a:solidFill>
                <a:schemeClr val="tx2"/>
              </a:solidFill>
            </a:endParaRPr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789137"/>
              </p:ext>
            </p:extLst>
          </p:nvPr>
        </p:nvGraphicFramePr>
        <p:xfrm>
          <a:off x="914400" y="2971800"/>
          <a:ext cx="7696200" cy="457200"/>
        </p:xfrm>
        <a:graphic>
          <a:graphicData uri="http://schemas.openxmlformats.org/drawingml/2006/table">
            <a:tbl>
              <a:tblPr/>
              <a:tblGrid>
                <a:gridCol w="7696200"/>
              </a:tblGrid>
              <a:tr h="457200">
                <a:tc>
                  <a:txBody>
                    <a:bodyPr/>
                    <a:lstStyle/>
                    <a:p>
                      <a:pPr marL="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B812F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    public static final String NAME  = "setting";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540811"/>
              </p:ext>
            </p:extLst>
          </p:nvPr>
        </p:nvGraphicFramePr>
        <p:xfrm>
          <a:off x="914400" y="4928616"/>
          <a:ext cx="7696200" cy="938784"/>
        </p:xfrm>
        <a:graphic>
          <a:graphicData uri="http://schemas.openxmlformats.org/drawingml/2006/table">
            <a:tbl>
              <a:tblPr/>
              <a:tblGrid>
                <a:gridCol w="7696200"/>
              </a:tblGrid>
              <a:tr h="457200">
                <a:tc>
                  <a:txBody>
                    <a:bodyPr/>
                    <a:lstStyle/>
                    <a:p>
                      <a:pPr marL="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B812F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542925" algn="l"/>
                        </a:tabLst>
                        <a:defRPr/>
                      </a:pPr>
                      <a:r>
                        <a:rPr kumimoji="0" lang="en-US" altLang="zh-CN" sz="2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    </a:t>
                      </a:r>
                      <a:r>
                        <a:rPr kumimoji="0" lang="en-US" altLang="zh-CN" sz="28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SharedPreferences</a:t>
                      </a:r>
                      <a:r>
                        <a:rPr kumimoji="0" lang="en-US" altLang="zh-CN" sz="2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shared =      </a:t>
                      </a:r>
                    </a:p>
                    <a:p>
                      <a:pPr marL="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B812F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28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getSharedPreferences</a:t>
                      </a:r>
                      <a:r>
                        <a:rPr kumimoji="0" lang="en-US" altLang="zh-CN" sz="2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(NAME,  MODE);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58C31F65-071A-4B06-B896-54052165345F}" type="slidenum">
              <a:rPr lang="en-US" altLang="zh-CN"/>
              <a:pPr>
                <a:defRPr/>
              </a:pPr>
              <a:t>50</a:t>
            </a:fld>
            <a:endParaRPr lang="en-US" altLang="zh-CN"/>
          </a:p>
        </p:txBody>
      </p:sp>
      <p:sp>
        <p:nvSpPr>
          <p:cNvPr id="68610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4876800" cy="762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8.3</a:t>
            </a:r>
            <a:r>
              <a:rPr lang="en-US" altLang="zh-CN" dirty="0" smtClean="0">
                <a:latin typeface="+mj-ea"/>
              </a:rPr>
              <a:t> </a:t>
            </a:r>
            <a:r>
              <a:rPr lang="zh-CN" altLang="en-US" dirty="0" smtClean="0">
                <a:latin typeface="+mj-ea"/>
              </a:rPr>
              <a:t>数据库存储</a:t>
            </a:r>
          </a:p>
        </p:txBody>
      </p:sp>
      <p:sp>
        <p:nvSpPr>
          <p:cNvPr id="70659" name="内容占位符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2895600"/>
          </a:xfrm>
        </p:spPr>
        <p:txBody>
          <a:bodyPr/>
          <a:lstStyle/>
          <a:p>
            <a:r>
              <a:rPr lang="en-US" altLang="zh-CN" sz="3200" dirty="0" smtClean="0"/>
              <a:t>8.3.2 </a:t>
            </a:r>
            <a:r>
              <a:rPr lang="zh-CN" altLang="en-US" sz="3200" dirty="0" smtClean="0"/>
              <a:t>手动建库</a:t>
            </a:r>
            <a:endParaRPr lang="en-US" altLang="zh-CN" sz="3200" dirty="0" smtClean="0"/>
          </a:p>
          <a:p>
            <a:pPr lvl="1"/>
            <a:r>
              <a:rPr lang="zh-CN" altLang="en-US" sz="2800" dirty="0" smtClean="0">
                <a:cs typeface="Times New Roman" pitchFamily="18" charset="0"/>
              </a:rPr>
              <a:t>在启动</a:t>
            </a:r>
            <a:r>
              <a:rPr lang="en-US" altLang="zh-CN" sz="2800" dirty="0" smtClean="0">
                <a:cs typeface="Times New Roman" pitchFamily="18" charset="0"/>
              </a:rPr>
              <a:t>sqlite3</a:t>
            </a:r>
            <a:r>
              <a:rPr lang="zh-CN" altLang="en-US" sz="2800" dirty="0" smtClean="0">
                <a:cs typeface="Times New Roman" pitchFamily="18" charset="0"/>
              </a:rPr>
              <a:t>工具后，提示符从“</a:t>
            </a:r>
            <a:r>
              <a:rPr lang="en-US" altLang="zh-CN" sz="2800" dirty="0" smtClean="0">
                <a:cs typeface="Times New Roman" pitchFamily="18" charset="0"/>
              </a:rPr>
              <a:t>#”</a:t>
            </a:r>
            <a:r>
              <a:rPr lang="zh-CN" altLang="en-US" sz="2800" dirty="0" smtClean="0">
                <a:cs typeface="Times New Roman" pitchFamily="18" charset="0"/>
              </a:rPr>
              <a:t>变为“</a:t>
            </a:r>
            <a:r>
              <a:rPr lang="en-US" altLang="zh-CN" sz="2800" dirty="0" err="1" smtClean="0">
                <a:cs typeface="Times New Roman" pitchFamily="18" charset="0"/>
              </a:rPr>
              <a:t>sqlite</a:t>
            </a:r>
            <a:r>
              <a:rPr lang="en-US" altLang="zh-CN" sz="2800" dirty="0" smtClean="0">
                <a:cs typeface="Times New Roman" pitchFamily="18" charset="0"/>
              </a:rPr>
              <a:t>&gt;”</a:t>
            </a:r>
            <a:r>
              <a:rPr lang="zh-CN" altLang="en-US" sz="2800" dirty="0" smtClean="0">
                <a:cs typeface="Times New Roman" pitchFamily="18" charset="0"/>
              </a:rPr>
              <a:t>，表示用户进入</a:t>
            </a:r>
            <a:r>
              <a:rPr lang="en-US" altLang="zh-CN" sz="2800" dirty="0" smtClean="0">
                <a:cs typeface="Times New Roman" pitchFamily="18" charset="0"/>
              </a:rPr>
              <a:t>SQLite</a:t>
            </a:r>
            <a:r>
              <a:rPr lang="zh-CN" altLang="en-US" sz="2800" dirty="0" smtClean="0">
                <a:cs typeface="Times New Roman" pitchFamily="18" charset="0"/>
              </a:rPr>
              <a:t>数据库交互模式，此时可以输入命令建立、删除或修改数据库的内容</a:t>
            </a:r>
            <a:endParaRPr lang="en-US" altLang="zh-CN" sz="2800" dirty="0" smtClean="0">
              <a:cs typeface="Times New Roman" pitchFamily="18" charset="0"/>
            </a:endParaRPr>
          </a:p>
          <a:p>
            <a:pPr lvl="1"/>
            <a:r>
              <a:rPr lang="zh-CN" altLang="en-US" sz="2800" dirty="0" smtClean="0">
                <a:cs typeface="Times New Roman" pitchFamily="18" charset="0"/>
              </a:rPr>
              <a:t>退出</a:t>
            </a:r>
            <a:r>
              <a:rPr lang="en-US" altLang="zh-CN" sz="2800" dirty="0" smtClean="0">
                <a:cs typeface="Times New Roman" pitchFamily="18" charset="0"/>
              </a:rPr>
              <a:t>sqlite3</a:t>
            </a:r>
            <a:r>
              <a:rPr lang="zh-CN" altLang="en-US" sz="2800" dirty="0" smtClean="0">
                <a:cs typeface="Times New Roman" pitchFamily="18" charset="0"/>
              </a:rPr>
              <a:t>工具的方法是使用</a:t>
            </a:r>
            <a:r>
              <a:rPr lang="en-US" altLang="zh-CN" sz="2800" dirty="0" smtClean="0">
                <a:cs typeface="Times New Roman" pitchFamily="18" charset="0"/>
              </a:rPr>
              <a:t>.exit</a:t>
            </a:r>
            <a:r>
              <a:rPr lang="zh-CN" altLang="en-US" sz="2800" dirty="0" smtClean="0">
                <a:cs typeface="Times New Roman" pitchFamily="18" charset="0"/>
              </a:rPr>
              <a:t>命令</a:t>
            </a:r>
          </a:p>
        </p:txBody>
      </p:sp>
      <p:graphicFrame>
        <p:nvGraphicFramePr>
          <p:cNvPr id="70667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572656"/>
              </p:ext>
            </p:extLst>
          </p:nvPr>
        </p:nvGraphicFramePr>
        <p:xfrm>
          <a:off x="533400" y="3938016"/>
          <a:ext cx="8077200" cy="938784"/>
        </p:xfrm>
        <a:graphic>
          <a:graphicData uri="http://schemas.openxmlformats.org/drawingml/2006/table">
            <a:tbl>
              <a:tblPr/>
              <a:tblGrid>
                <a:gridCol w="8077200"/>
              </a:tblGrid>
              <a:tr h="762000">
                <a:tc>
                  <a:txBody>
                    <a:bodyPr/>
                    <a:lstStyle/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   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sqlite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&gt; .exit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    #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7DCE571C-1178-4081-B2D5-D14733BB9215}" type="slidenum">
              <a:rPr lang="en-US" altLang="zh-CN"/>
              <a:pPr>
                <a:defRPr/>
              </a:pPr>
              <a:t>51</a:t>
            </a:fld>
            <a:endParaRPr lang="en-US" altLang="zh-CN"/>
          </a:p>
        </p:txBody>
      </p:sp>
      <p:sp>
        <p:nvSpPr>
          <p:cNvPr id="68610" name="标题 1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4876800" cy="762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8.3</a:t>
            </a:r>
            <a:r>
              <a:rPr lang="en-US" altLang="zh-CN" dirty="0" smtClean="0">
                <a:latin typeface="+mj-ea"/>
              </a:rPr>
              <a:t> </a:t>
            </a:r>
            <a:r>
              <a:rPr lang="zh-CN" altLang="en-US" dirty="0" smtClean="0">
                <a:latin typeface="+mj-ea"/>
              </a:rPr>
              <a:t>数据库存储</a:t>
            </a:r>
          </a:p>
        </p:txBody>
      </p:sp>
      <p:sp>
        <p:nvSpPr>
          <p:cNvPr id="71683" name="内容占位符 2"/>
          <p:cNvSpPr>
            <a:spLocks noGrp="1"/>
          </p:cNvSpPr>
          <p:nvPr>
            <p:ph idx="4294967295"/>
          </p:nvPr>
        </p:nvSpPr>
        <p:spPr>
          <a:xfrm>
            <a:off x="457200" y="914400"/>
            <a:ext cx="8229600" cy="2438400"/>
          </a:xfrm>
        </p:spPr>
        <p:txBody>
          <a:bodyPr/>
          <a:lstStyle/>
          <a:p>
            <a:r>
              <a:rPr lang="en-US" altLang="zh-CN" sz="3200" dirty="0" smtClean="0"/>
              <a:t>8.3.2 </a:t>
            </a:r>
            <a:r>
              <a:rPr lang="zh-CN" altLang="en-US" sz="3200" dirty="0" smtClean="0"/>
              <a:t>手动建库</a:t>
            </a:r>
            <a:endParaRPr lang="en-US" altLang="zh-CN" sz="3200" dirty="0" smtClean="0"/>
          </a:p>
          <a:p>
            <a:pPr lvl="1"/>
            <a:r>
              <a:rPr lang="zh-CN" altLang="en-US" sz="2800" dirty="0" smtClean="0">
                <a:cs typeface="Times New Roman" pitchFamily="18" charset="0"/>
              </a:rPr>
              <a:t>每个应用程序的数据库一般都保存在各自的</a:t>
            </a:r>
            <a:r>
              <a:rPr lang="en-US" altLang="zh-CN" sz="2800" dirty="0" smtClean="0">
                <a:cs typeface="Times New Roman" pitchFamily="18" charset="0"/>
              </a:rPr>
              <a:t>/data/data/&lt;package name&gt;/databases</a:t>
            </a:r>
            <a:r>
              <a:rPr lang="zh-CN" altLang="en-US" sz="2800" dirty="0" smtClean="0">
                <a:cs typeface="Times New Roman" pitchFamily="18" charset="0"/>
              </a:rPr>
              <a:t>目录下</a:t>
            </a:r>
            <a:endParaRPr lang="en-US" altLang="zh-CN" sz="2800" dirty="0" smtClean="0">
              <a:cs typeface="Times New Roman" pitchFamily="18" charset="0"/>
            </a:endParaRPr>
          </a:p>
          <a:p>
            <a:pPr lvl="1"/>
            <a:r>
              <a:rPr lang="zh-CN" altLang="en-US" sz="2800" dirty="0" smtClean="0">
                <a:cs typeface="Times New Roman" pitchFamily="18" charset="0"/>
              </a:rPr>
              <a:t>使用手动方式建立数据库，则必须手动建立数据库目录</a:t>
            </a:r>
          </a:p>
        </p:txBody>
      </p:sp>
      <p:graphicFrame>
        <p:nvGraphicFramePr>
          <p:cNvPr id="71696" name="Group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032003"/>
              </p:ext>
            </p:extLst>
          </p:nvPr>
        </p:nvGraphicFramePr>
        <p:xfrm>
          <a:off x="457200" y="3505200"/>
          <a:ext cx="8229600" cy="259080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2590800">
                <a:tc>
                  <a:txBody>
                    <a:bodyPr/>
                    <a:lstStyle/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	# cd /data/data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    #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mkdir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databases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	#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ls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–l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	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drwxrwxrwx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root  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root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2011-09-19 15:43 databases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	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drwxr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-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xr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-x system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system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2011-09-19 15:31 lib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6	#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4620D198-E53F-4BB7-B9B3-E9DD8088E4F3}" type="slidenum">
              <a:rPr lang="en-US" altLang="zh-CN"/>
              <a:pPr>
                <a:defRPr/>
              </a:pPr>
              <a:t>52</a:t>
            </a:fld>
            <a:endParaRPr lang="en-US" altLang="zh-CN"/>
          </a:p>
        </p:txBody>
      </p:sp>
      <p:sp>
        <p:nvSpPr>
          <p:cNvPr id="68610" name="标题 1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4876800" cy="762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8.3</a:t>
            </a:r>
            <a:r>
              <a:rPr lang="en-US" altLang="zh-CN" dirty="0" smtClean="0">
                <a:latin typeface="+mj-ea"/>
              </a:rPr>
              <a:t> </a:t>
            </a:r>
            <a:r>
              <a:rPr lang="zh-CN" altLang="en-US" dirty="0" smtClean="0">
                <a:latin typeface="+mj-ea"/>
              </a:rPr>
              <a:t>数据库存储</a:t>
            </a:r>
          </a:p>
        </p:txBody>
      </p:sp>
      <p:sp>
        <p:nvSpPr>
          <p:cNvPr id="72707" name="内容占位符 2"/>
          <p:cNvSpPr>
            <a:spLocks noGrp="1"/>
          </p:cNvSpPr>
          <p:nvPr>
            <p:ph idx="4294967295"/>
          </p:nvPr>
        </p:nvSpPr>
        <p:spPr>
          <a:xfrm>
            <a:off x="457200" y="914400"/>
            <a:ext cx="8229600" cy="5257800"/>
          </a:xfrm>
        </p:spPr>
        <p:txBody>
          <a:bodyPr/>
          <a:lstStyle/>
          <a:p>
            <a:r>
              <a:rPr lang="en-US" altLang="zh-CN" sz="3200" dirty="0" smtClean="0"/>
              <a:t>8.3.2 </a:t>
            </a:r>
            <a:r>
              <a:rPr lang="zh-CN" altLang="en-US" sz="3200" dirty="0" smtClean="0"/>
              <a:t>手动建库</a:t>
            </a:r>
            <a:endParaRPr lang="en-US" altLang="zh-CN" sz="3200" dirty="0" smtClean="0"/>
          </a:p>
          <a:p>
            <a:pPr lvl="1"/>
            <a:r>
              <a:rPr lang="zh-CN" altLang="en-US" sz="2800" dirty="0" smtClean="0">
                <a:cs typeface="Times New Roman" pitchFamily="18" charset="0"/>
              </a:rPr>
              <a:t>在</a:t>
            </a:r>
            <a:r>
              <a:rPr lang="en-US" altLang="zh-CN" sz="2800" dirty="0" smtClean="0">
                <a:cs typeface="Times New Roman" pitchFamily="18" charset="0"/>
              </a:rPr>
              <a:t>SQLite</a:t>
            </a:r>
            <a:r>
              <a:rPr lang="zh-CN" altLang="en-US" sz="2800" dirty="0" smtClean="0">
                <a:cs typeface="Times New Roman" pitchFamily="18" charset="0"/>
              </a:rPr>
              <a:t>数据库中，每个数据库保存在一个独立的文件中</a:t>
            </a:r>
            <a:endParaRPr lang="en-US" altLang="zh-CN" sz="2800" dirty="0" smtClean="0">
              <a:cs typeface="Times New Roman" pitchFamily="18" charset="0"/>
            </a:endParaRPr>
          </a:p>
          <a:p>
            <a:pPr lvl="1"/>
            <a:r>
              <a:rPr lang="zh-CN" altLang="en-US" sz="2800" dirty="0" smtClean="0">
                <a:cs typeface="Times New Roman" pitchFamily="18" charset="0"/>
              </a:rPr>
              <a:t>使用“</a:t>
            </a:r>
            <a:r>
              <a:rPr lang="en-US" altLang="zh-CN" sz="2800" dirty="0" smtClean="0">
                <a:cs typeface="Times New Roman" pitchFamily="18" charset="0"/>
              </a:rPr>
              <a:t>sqlite3+</a:t>
            </a:r>
            <a:r>
              <a:rPr lang="zh-CN" altLang="en-US" sz="2800" dirty="0" smtClean="0">
                <a:cs typeface="Times New Roman" pitchFamily="18" charset="0"/>
              </a:rPr>
              <a:t>文件名”的方式打开数据库文件，如果指定的文件不存在，</a:t>
            </a:r>
            <a:r>
              <a:rPr lang="en-US" altLang="zh-CN" sz="2800" dirty="0" smtClean="0">
                <a:cs typeface="Times New Roman" pitchFamily="18" charset="0"/>
              </a:rPr>
              <a:t>sqlite3</a:t>
            </a:r>
            <a:r>
              <a:rPr lang="zh-CN" altLang="en-US" sz="2800" dirty="0" smtClean="0">
                <a:cs typeface="Times New Roman" pitchFamily="18" charset="0"/>
              </a:rPr>
              <a:t>工具则自动创建新文件</a:t>
            </a:r>
          </a:p>
          <a:p>
            <a:pPr lvl="1"/>
            <a:r>
              <a:rPr lang="zh-CN" altLang="en-US" sz="2800" dirty="0" smtClean="0">
                <a:cs typeface="Times New Roman" pitchFamily="18" charset="0"/>
              </a:rPr>
              <a:t>下面的代码创建名为</a:t>
            </a:r>
            <a:r>
              <a:rPr lang="en-US" altLang="zh-CN" sz="2800" dirty="0" smtClean="0">
                <a:cs typeface="Times New Roman" pitchFamily="18" charset="0"/>
              </a:rPr>
              <a:t>people</a:t>
            </a:r>
            <a:r>
              <a:rPr lang="zh-CN" altLang="en-US" sz="2800" dirty="0" smtClean="0">
                <a:cs typeface="Times New Roman" pitchFamily="18" charset="0"/>
              </a:rPr>
              <a:t>的数据库，在文件系统中将产生一个名为</a:t>
            </a:r>
            <a:r>
              <a:rPr lang="en-US" altLang="zh-CN" sz="2800" dirty="0" err="1" smtClean="0">
                <a:cs typeface="Times New Roman" pitchFamily="18" charset="0"/>
              </a:rPr>
              <a:t>people.db</a:t>
            </a:r>
            <a:r>
              <a:rPr lang="zh-CN" altLang="en-US" sz="2800" dirty="0" smtClean="0">
                <a:cs typeface="Times New Roman" pitchFamily="18" charset="0"/>
              </a:rPr>
              <a:t>的数据库文件</a:t>
            </a:r>
          </a:p>
        </p:txBody>
      </p:sp>
      <p:graphicFrame>
        <p:nvGraphicFramePr>
          <p:cNvPr id="72715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754847"/>
              </p:ext>
            </p:extLst>
          </p:nvPr>
        </p:nvGraphicFramePr>
        <p:xfrm>
          <a:off x="533400" y="4953000"/>
          <a:ext cx="8077200" cy="533400"/>
        </p:xfrm>
        <a:graphic>
          <a:graphicData uri="http://schemas.openxmlformats.org/drawingml/2006/table">
            <a:tbl>
              <a:tblPr/>
              <a:tblGrid>
                <a:gridCol w="8077200"/>
              </a:tblGrid>
              <a:tr h="533400">
                <a:tc>
                  <a:txBody>
                    <a:bodyPr/>
                    <a:lstStyle/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	# sqlite3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people.db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C613049D-16E9-44FB-8105-F9576EDD859B}" type="slidenum">
              <a:rPr lang="en-US" altLang="zh-CN"/>
              <a:pPr>
                <a:defRPr/>
              </a:pPr>
              <a:t>53</a:t>
            </a:fld>
            <a:endParaRPr lang="en-US" altLang="zh-CN"/>
          </a:p>
        </p:txBody>
      </p:sp>
      <p:sp>
        <p:nvSpPr>
          <p:cNvPr id="68610" name="标题 1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4876800" cy="762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8.3</a:t>
            </a:r>
            <a:r>
              <a:rPr lang="en-US" altLang="zh-CN" dirty="0" smtClean="0">
                <a:latin typeface="+mj-ea"/>
              </a:rPr>
              <a:t> </a:t>
            </a:r>
            <a:r>
              <a:rPr lang="zh-CN" altLang="en-US" dirty="0" smtClean="0">
                <a:latin typeface="+mj-ea"/>
              </a:rPr>
              <a:t>数据库存储</a:t>
            </a:r>
          </a:p>
        </p:txBody>
      </p:sp>
      <p:sp>
        <p:nvSpPr>
          <p:cNvPr id="73731" name="内容占位符 2"/>
          <p:cNvSpPr>
            <a:spLocks noGrp="1"/>
          </p:cNvSpPr>
          <p:nvPr>
            <p:ph idx="4294967295"/>
          </p:nvPr>
        </p:nvSpPr>
        <p:spPr>
          <a:xfrm>
            <a:off x="457200" y="914400"/>
            <a:ext cx="8229600" cy="2362200"/>
          </a:xfrm>
        </p:spPr>
        <p:txBody>
          <a:bodyPr/>
          <a:lstStyle/>
          <a:p>
            <a:r>
              <a:rPr lang="en-US" altLang="zh-CN" sz="3200" dirty="0" smtClean="0"/>
              <a:t>8.3.2 </a:t>
            </a:r>
            <a:r>
              <a:rPr lang="zh-CN" altLang="en-US" sz="3200" dirty="0" smtClean="0"/>
              <a:t>手动建库</a:t>
            </a:r>
            <a:endParaRPr lang="en-US" altLang="zh-CN" sz="3200" dirty="0" smtClean="0"/>
          </a:p>
          <a:p>
            <a:pPr lvl="1"/>
            <a:r>
              <a:rPr lang="zh-CN" altLang="en-US" sz="2800" dirty="0" smtClean="0">
                <a:cs typeface="Times New Roman" pitchFamily="18" charset="0"/>
              </a:rPr>
              <a:t>下面的代码在数据库中，构造了一个名为</a:t>
            </a:r>
            <a:r>
              <a:rPr lang="en-US" altLang="zh-CN" sz="2800" dirty="0" err="1" smtClean="0">
                <a:cs typeface="Times New Roman" pitchFamily="18" charset="0"/>
              </a:rPr>
              <a:t>peopleinfo</a:t>
            </a:r>
            <a:r>
              <a:rPr lang="zh-CN" altLang="en-US" sz="2800" dirty="0" smtClean="0">
                <a:cs typeface="Times New Roman" pitchFamily="18" charset="0"/>
              </a:rPr>
              <a:t>的表，表包含三个属性，</a:t>
            </a:r>
            <a:r>
              <a:rPr lang="en-US" altLang="zh-CN" sz="2800" dirty="0" smtClean="0">
                <a:cs typeface="Times New Roman" pitchFamily="18" charset="0"/>
              </a:rPr>
              <a:t>id</a:t>
            </a:r>
            <a:r>
              <a:rPr lang="zh-CN" altLang="en-US" sz="2800" dirty="0" smtClean="0">
                <a:cs typeface="Times New Roman" pitchFamily="18" charset="0"/>
              </a:rPr>
              <a:t>是整型的主键；</a:t>
            </a:r>
            <a:r>
              <a:rPr lang="en-US" altLang="zh-CN" sz="2800" dirty="0" smtClean="0">
                <a:cs typeface="Times New Roman" pitchFamily="18" charset="0"/>
              </a:rPr>
              <a:t>name</a:t>
            </a:r>
            <a:r>
              <a:rPr lang="zh-CN" altLang="en-US" sz="2800" dirty="0" smtClean="0">
                <a:cs typeface="Times New Roman" pitchFamily="18" charset="0"/>
              </a:rPr>
              <a:t>表示姓名，字符型；</a:t>
            </a:r>
            <a:r>
              <a:rPr lang="en-US" altLang="zh-CN" sz="2800" dirty="0" smtClean="0">
                <a:cs typeface="Times New Roman" pitchFamily="18" charset="0"/>
              </a:rPr>
              <a:t>age</a:t>
            </a:r>
            <a:r>
              <a:rPr lang="zh-CN" altLang="en-US" sz="2800" dirty="0" smtClean="0">
                <a:cs typeface="Times New Roman" pitchFamily="18" charset="0"/>
              </a:rPr>
              <a:t>表示年龄，整型</a:t>
            </a:r>
          </a:p>
        </p:txBody>
      </p:sp>
      <p:graphicFrame>
        <p:nvGraphicFramePr>
          <p:cNvPr id="73740" name="Group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775154"/>
              </p:ext>
            </p:extLst>
          </p:nvPr>
        </p:nvGraphicFramePr>
        <p:xfrm>
          <a:off x="685800" y="3468624"/>
          <a:ext cx="8077200" cy="2474976"/>
        </p:xfrm>
        <a:graphic>
          <a:graphicData uri="http://schemas.openxmlformats.org/drawingml/2006/table">
            <a:tbl>
              <a:tblPr/>
              <a:tblGrid>
                <a:gridCol w="8077200"/>
              </a:tblGrid>
              <a:tr h="1824038">
                <a:tc>
                  <a:txBody>
                    <a:bodyPr/>
                    <a:lstStyle/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	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sqlite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&gt; create table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peopleinfo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	...&gt; (id integer primary key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autoincrement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,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	...&gt; 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name text,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	...&gt; age integer);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	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sqlite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&gt;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A418D175-46DF-4CE4-94B8-A4F1811CDB2D}" type="slidenum">
              <a:rPr lang="en-US" altLang="zh-CN"/>
              <a:pPr>
                <a:defRPr/>
              </a:pPr>
              <a:t>54</a:t>
            </a:fld>
            <a:endParaRPr lang="en-US" altLang="zh-CN"/>
          </a:p>
        </p:txBody>
      </p:sp>
      <p:sp>
        <p:nvSpPr>
          <p:cNvPr id="68610" name="标题 1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4876800" cy="762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8.3</a:t>
            </a:r>
            <a:r>
              <a:rPr lang="en-US" altLang="zh-CN" dirty="0" smtClean="0">
                <a:latin typeface="+mj-ea"/>
              </a:rPr>
              <a:t> </a:t>
            </a:r>
            <a:r>
              <a:rPr lang="zh-CN" altLang="en-US" dirty="0" smtClean="0">
                <a:latin typeface="+mj-ea"/>
              </a:rPr>
              <a:t>数据库存储</a:t>
            </a:r>
          </a:p>
        </p:txBody>
      </p:sp>
      <p:sp>
        <p:nvSpPr>
          <p:cNvPr id="74755" name="内容占位符 2"/>
          <p:cNvSpPr>
            <a:spLocks noGrp="1"/>
          </p:cNvSpPr>
          <p:nvPr>
            <p:ph idx="4294967295"/>
          </p:nvPr>
        </p:nvSpPr>
        <p:spPr>
          <a:xfrm>
            <a:off x="457200" y="914400"/>
            <a:ext cx="8229600" cy="2438400"/>
          </a:xfrm>
        </p:spPr>
        <p:txBody>
          <a:bodyPr/>
          <a:lstStyle/>
          <a:p>
            <a:r>
              <a:rPr lang="en-US" altLang="zh-CN" sz="3200" dirty="0" smtClean="0"/>
              <a:t>8.3.2 </a:t>
            </a:r>
            <a:r>
              <a:rPr lang="zh-CN" altLang="en-US" sz="3200" dirty="0" smtClean="0"/>
              <a:t>手动建库</a:t>
            </a:r>
            <a:endParaRPr lang="en-US" altLang="zh-CN" sz="3200" dirty="0" smtClean="0"/>
          </a:p>
          <a:p>
            <a:pPr lvl="1"/>
            <a:r>
              <a:rPr lang="zh-CN" altLang="en-US" sz="2800" dirty="0" smtClean="0">
                <a:cs typeface="Times New Roman" pitchFamily="18" charset="0"/>
              </a:rPr>
              <a:t>为了确认数据表是否创建成功，可以使用</a:t>
            </a:r>
            <a:r>
              <a:rPr lang="en-US" altLang="zh-CN" sz="2800" dirty="0" smtClean="0">
                <a:cs typeface="Times New Roman" pitchFamily="18" charset="0"/>
              </a:rPr>
              <a:t>.tables</a:t>
            </a:r>
            <a:r>
              <a:rPr lang="zh-CN" altLang="en-US" sz="2800" dirty="0" smtClean="0">
                <a:cs typeface="Times New Roman" pitchFamily="18" charset="0"/>
              </a:rPr>
              <a:t>命令，显示当前数据库中的所有表</a:t>
            </a:r>
          </a:p>
          <a:p>
            <a:pPr lvl="1"/>
            <a:r>
              <a:rPr lang="zh-CN" altLang="en-US" sz="2800" dirty="0" smtClean="0">
                <a:cs typeface="Times New Roman" pitchFamily="18" charset="0"/>
              </a:rPr>
              <a:t>下面的代码表明当前的数据库中仅有一个名为</a:t>
            </a:r>
            <a:r>
              <a:rPr lang="en-US" altLang="zh-CN" sz="2800" dirty="0" err="1" smtClean="0">
                <a:cs typeface="Times New Roman" pitchFamily="18" charset="0"/>
              </a:rPr>
              <a:t>peopleinfo</a:t>
            </a:r>
            <a:r>
              <a:rPr lang="zh-CN" altLang="en-US" sz="2800" dirty="0" smtClean="0">
                <a:cs typeface="Times New Roman" pitchFamily="18" charset="0"/>
              </a:rPr>
              <a:t>的表</a:t>
            </a:r>
          </a:p>
        </p:txBody>
      </p:sp>
      <p:graphicFrame>
        <p:nvGraphicFramePr>
          <p:cNvPr id="74763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177052"/>
              </p:ext>
            </p:extLst>
          </p:nvPr>
        </p:nvGraphicFramePr>
        <p:xfrm>
          <a:off x="533400" y="3502152"/>
          <a:ext cx="8077200" cy="1450848"/>
        </p:xfrm>
        <a:graphic>
          <a:graphicData uri="http://schemas.openxmlformats.org/drawingml/2006/table">
            <a:tbl>
              <a:tblPr/>
              <a:tblGrid>
                <a:gridCol w="8077200"/>
              </a:tblGrid>
              <a:tr h="990600">
                <a:tc>
                  <a:txBody>
                    <a:bodyPr/>
                    <a:lstStyle/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	sqlite&gt; .tables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	poepleinfo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	sqlite&gt;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97DAE805-18FA-47FA-AE58-6A3F326DD501}" type="slidenum">
              <a:rPr lang="en-US" altLang="zh-CN"/>
              <a:pPr>
                <a:defRPr/>
              </a:pPr>
              <a:t>55</a:t>
            </a:fld>
            <a:endParaRPr lang="en-US" altLang="zh-CN"/>
          </a:p>
        </p:txBody>
      </p:sp>
      <p:sp>
        <p:nvSpPr>
          <p:cNvPr id="68610" name="标题 1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4876800" cy="762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8.3</a:t>
            </a:r>
            <a:r>
              <a:rPr lang="en-US" altLang="zh-CN" dirty="0" smtClean="0">
                <a:latin typeface="+mj-ea"/>
              </a:rPr>
              <a:t> </a:t>
            </a:r>
            <a:r>
              <a:rPr lang="zh-CN" altLang="en-US" dirty="0" smtClean="0">
                <a:latin typeface="+mj-ea"/>
              </a:rPr>
              <a:t>数据库存储</a:t>
            </a:r>
          </a:p>
        </p:txBody>
      </p:sp>
      <p:sp>
        <p:nvSpPr>
          <p:cNvPr id="75779" name="内容占位符 2"/>
          <p:cNvSpPr>
            <a:spLocks noGrp="1"/>
          </p:cNvSpPr>
          <p:nvPr>
            <p:ph idx="4294967295"/>
          </p:nvPr>
        </p:nvSpPr>
        <p:spPr>
          <a:xfrm>
            <a:off x="457200" y="914400"/>
            <a:ext cx="8229600" cy="1524000"/>
          </a:xfrm>
        </p:spPr>
        <p:txBody>
          <a:bodyPr/>
          <a:lstStyle/>
          <a:p>
            <a:r>
              <a:rPr lang="en-US" altLang="zh-CN" sz="3200" dirty="0" smtClean="0"/>
              <a:t>8.3.2 </a:t>
            </a:r>
            <a:r>
              <a:rPr lang="zh-CN" altLang="en-US" sz="3200" dirty="0" smtClean="0"/>
              <a:t>手动建库</a:t>
            </a:r>
            <a:endParaRPr lang="en-US" altLang="zh-CN" sz="3200" dirty="0" smtClean="0"/>
          </a:p>
          <a:p>
            <a:pPr lvl="1"/>
            <a:r>
              <a:rPr lang="zh-CN" altLang="en-US" sz="2800" dirty="0" smtClean="0">
                <a:cs typeface="Times New Roman" pitchFamily="18" charset="0"/>
              </a:rPr>
              <a:t>也可以使用</a:t>
            </a:r>
            <a:r>
              <a:rPr lang="en-US" altLang="zh-CN" sz="2800" dirty="0" smtClean="0">
                <a:cs typeface="Times New Roman" pitchFamily="18" charset="0"/>
              </a:rPr>
              <a:t>.schema</a:t>
            </a:r>
            <a:r>
              <a:rPr lang="zh-CN" altLang="en-US" sz="2800" dirty="0" smtClean="0">
                <a:cs typeface="Times New Roman" pitchFamily="18" charset="0"/>
              </a:rPr>
              <a:t>命令查看建立表时使用的</a:t>
            </a:r>
            <a:r>
              <a:rPr lang="en-US" altLang="zh-CN" sz="2800" dirty="0" smtClean="0">
                <a:cs typeface="Times New Roman" pitchFamily="18" charset="0"/>
              </a:rPr>
              <a:t>SQL</a:t>
            </a:r>
            <a:r>
              <a:rPr lang="zh-CN" altLang="en-US" sz="2800" dirty="0" smtClean="0">
                <a:cs typeface="Times New Roman" pitchFamily="18" charset="0"/>
              </a:rPr>
              <a:t>命令</a:t>
            </a:r>
          </a:p>
        </p:txBody>
      </p:sp>
      <p:graphicFrame>
        <p:nvGraphicFramePr>
          <p:cNvPr id="75787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538470"/>
              </p:ext>
            </p:extLst>
          </p:nvPr>
        </p:nvGraphicFramePr>
        <p:xfrm>
          <a:off x="533400" y="2651760"/>
          <a:ext cx="8077200" cy="2987040"/>
        </p:xfrm>
        <a:graphic>
          <a:graphicData uri="http://schemas.openxmlformats.org/drawingml/2006/table">
            <a:tbl>
              <a:tblPr/>
              <a:tblGrid>
                <a:gridCol w="8077200"/>
              </a:tblGrid>
              <a:tr h="990600">
                <a:tc>
                  <a:txBody>
                    <a:bodyPr/>
                    <a:lstStyle/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	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sqlite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&gt;.schema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	CREATE TABLE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peopleinfo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	(id integer primary key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autoincrement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,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	name text,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	age integer);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6	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sqlite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&gt;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9E68611F-D681-48E2-A8E5-A69F4BA2B2D0}" type="slidenum">
              <a:rPr lang="en-US" altLang="zh-CN"/>
              <a:pPr>
                <a:defRPr/>
              </a:pPr>
              <a:t>56</a:t>
            </a:fld>
            <a:endParaRPr lang="en-US" altLang="zh-CN"/>
          </a:p>
        </p:txBody>
      </p:sp>
      <p:sp>
        <p:nvSpPr>
          <p:cNvPr id="68610" name="标题 1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4876800" cy="762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8.3</a:t>
            </a:r>
            <a:r>
              <a:rPr lang="en-US" altLang="zh-CN" dirty="0" smtClean="0">
                <a:latin typeface="+mj-ea"/>
              </a:rPr>
              <a:t> </a:t>
            </a:r>
            <a:r>
              <a:rPr lang="zh-CN" altLang="en-US" dirty="0" smtClean="0">
                <a:latin typeface="+mj-ea"/>
              </a:rPr>
              <a:t>数据库存储</a:t>
            </a:r>
          </a:p>
        </p:txBody>
      </p:sp>
      <p:sp>
        <p:nvSpPr>
          <p:cNvPr id="76803" name="内容占位符 2"/>
          <p:cNvSpPr>
            <a:spLocks noGrp="1"/>
          </p:cNvSpPr>
          <p:nvPr>
            <p:ph idx="4294967295"/>
          </p:nvPr>
        </p:nvSpPr>
        <p:spPr>
          <a:xfrm>
            <a:off x="457200" y="914400"/>
            <a:ext cx="8229600" cy="1524000"/>
          </a:xfrm>
        </p:spPr>
        <p:txBody>
          <a:bodyPr/>
          <a:lstStyle/>
          <a:p>
            <a:r>
              <a:rPr lang="en-US" altLang="zh-CN" sz="3200" dirty="0" smtClean="0"/>
              <a:t>8.3.2 </a:t>
            </a:r>
            <a:r>
              <a:rPr lang="zh-CN" altLang="en-US" sz="3200" dirty="0" smtClean="0"/>
              <a:t>手动建库</a:t>
            </a:r>
            <a:endParaRPr lang="en-US" altLang="zh-CN" sz="3200" dirty="0" smtClean="0"/>
          </a:p>
          <a:p>
            <a:pPr lvl="1"/>
            <a:r>
              <a:rPr lang="zh-CN" altLang="en-US" sz="2800" dirty="0" smtClean="0">
                <a:cs typeface="Times New Roman" pitchFamily="18" charset="0"/>
              </a:rPr>
              <a:t>使用</a:t>
            </a:r>
            <a:r>
              <a:rPr lang="en-US" altLang="zh-CN" sz="2800" dirty="0">
                <a:cs typeface="Times New Roman" pitchFamily="18" charset="0"/>
              </a:rPr>
              <a:t>insert into … values</a:t>
            </a:r>
            <a:r>
              <a:rPr lang="zh-CN" altLang="en-US" sz="2800" dirty="0" smtClean="0">
                <a:cs typeface="Times New Roman" pitchFamily="18" charset="0"/>
              </a:rPr>
              <a:t>命令向</a:t>
            </a:r>
            <a:r>
              <a:rPr lang="en-US" altLang="zh-CN" sz="2800" dirty="0" err="1" smtClean="0">
                <a:cs typeface="Times New Roman" pitchFamily="18" charset="0"/>
              </a:rPr>
              <a:t>peopleinfo</a:t>
            </a:r>
            <a:r>
              <a:rPr lang="zh-CN" altLang="en-US" sz="2800" dirty="0" smtClean="0">
                <a:cs typeface="Times New Roman" pitchFamily="18" charset="0"/>
              </a:rPr>
              <a:t>表中添加数据</a:t>
            </a:r>
          </a:p>
        </p:txBody>
      </p:sp>
      <p:graphicFrame>
        <p:nvGraphicFramePr>
          <p:cNvPr id="212009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596269"/>
              </p:ext>
            </p:extLst>
          </p:nvPr>
        </p:nvGraphicFramePr>
        <p:xfrm>
          <a:off x="1219200" y="2819400"/>
          <a:ext cx="7162800" cy="1569720"/>
        </p:xfrm>
        <a:graphic>
          <a:graphicData uri="http://schemas.openxmlformats.org/drawingml/2006/table">
            <a:tbl>
              <a:tblPr/>
              <a:tblGrid>
                <a:gridCol w="2387600"/>
                <a:gridCol w="2387600"/>
                <a:gridCol w="23876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id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name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age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Tom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21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Lily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19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3BB0A19E-3129-40B6-99F9-E30E9866CFA3}" type="slidenum">
              <a:rPr lang="en-US" altLang="zh-CN"/>
              <a:pPr>
                <a:defRPr/>
              </a:pPr>
              <a:t>57</a:t>
            </a:fld>
            <a:endParaRPr lang="en-US" altLang="zh-CN"/>
          </a:p>
        </p:txBody>
      </p:sp>
      <p:sp>
        <p:nvSpPr>
          <p:cNvPr id="68610" name="标题 1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4876800" cy="762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8.3</a:t>
            </a:r>
            <a:r>
              <a:rPr lang="en-US" altLang="zh-CN" dirty="0" smtClean="0">
                <a:latin typeface="+mj-ea"/>
              </a:rPr>
              <a:t> </a:t>
            </a:r>
            <a:r>
              <a:rPr lang="zh-CN" altLang="en-US" dirty="0" smtClean="0">
                <a:latin typeface="+mj-ea"/>
              </a:rPr>
              <a:t>数据库存储</a:t>
            </a:r>
          </a:p>
        </p:txBody>
      </p:sp>
      <p:sp>
        <p:nvSpPr>
          <p:cNvPr id="77827" name="内容占位符 2"/>
          <p:cNvSpPr>
            <a:spLocks noGrp="1"/>
          </p:cNvSpPr>
          <p:nvPr>
            <p:ph idx="4294967295"/>
          </p:nvPr>
        </p:nvSpPr>
        <p:spPr>
          <a:xfrm>
            <a:off x="457200" y="914400"/>
            <a:ext cx="8229600" cy="2514600"/>
          </a:xfrm>
        </p:spPr>
        <p:txBody>
          <a:bodyPr/>
          <a:lstStyle/>
          <a:p>
            <a:r>
              <a:rPr lang="en-US" altLang="zh-CN" sz="3200" dirty="0" smtClean="0"/>
              <a:t>8.3.2 </a:t>
            </a:r>
            <a:r>
              <a:rPr lang="zh-CN" altLang="en-US" sz="3200" dirty="0" smtClean="0"/>
              <a:t>手动建库</a:t>
            </a:r>
            <a:endParaRPr lang="en-US" altLang="zh-CN" sz="3200" dirty="0" smtClean="0"/>
          </a:p>
          <a:p>
            <a:pPr lvl="1"/>
            <a:r>
              <a:rPr lang="zh-CN" altLang="en-US" sz="2800" dirty="0" smtClean="0">
                <a:cs typeface="Times New Roman" pitchFamily="18" charset="0"/>
              </a:rPr>
              <a:t>在数据添加完毕后，使用</a:t>
            </a:r>
            <a:r>
              <a:rPr lang="en-US" altLang="zh-CN" sz="2800" dirty="0" smtClean="0">
                <a:cs typeface="Times New Roman" pitchFamily="18" charset="0"/>
              </a:rPr>
              <a:t>select</a:t>
            </a:r>
            <a:r>
              <a:rPr lang="zh-CN" altLang="en-US" sz="2800" dirty="0" smtClean="0">
                <a:cs typeface="Times New Roman" pitchFamily="18" charset="0"/>
              </a:rPr>
              <a:t>命令，显示</a:t>
            </a:r>
            <a:r>
              <a:rPr lang="en-US" altLang="zh-CN" sz="2800" dirty="0" err="1" smtClean="0">
                <a:cs typeface="Times New Roman" pitchFamily="18" charset="0"/>
              </a:rPr>
              <a:t>peopleinfo</a:t>
            </a:r>
            <a:r>
              <a:rPr lang="zh-CN" altLang="en-US" sz="2800" dirty="0" smtClean="0">
                <a:cs typeface="Times New Roman" pitchFamily="18" charset="0"/>
              </a:rPr>
              <a:t>数据表中的所有数据信息，命令格式为</a:t>
            </a:r>
            <a:r>
              <a:rPr lang="en-US" altLang="zh-CN" sz="2800" dirty="0" smtClean="0">
                <a:cs typeface="Times New Roman" pitchFamily="18" charset="0"/>
              </a:rPr>
              <a:t>[select </a:t>
            </a:r>
            <a:r>
              <a:rPr lang="zh-CN" altLang="en-US" sz="2800" dirty="0" smtClean="0">
                <a:cs typeface="Times New Roman" pitchFamily="18" charset="0"/>
              </a:rPr>
              <a:t>属性 </a:t>
            </a:r>
            <a:r>
              <a:rPr lang="en-US" altLang="zh-CN" sz="2800" dirty="0" smtClean="0">
                <a:cs typeface="Times New Roman" pitchFamily="18" charset="0"/>
              </a:rPr>
              <a:t>from </a:t>
            </a:r>
            <a:r>
              <a:rPr lang="zh-CN" altLang="en-US" sz="2800" dirty="0" smtClean="0">
                <a:cs typeface="Times New Roman" pitchFamily="18" charset="0"/>
              </a:rPr>
              <a:t>表名</a:t>
            </a:r>
            <a:r>
              <a:rPr lang="en-US" altLang="zh-CN" sz="2800" dirty="0" smtClean="0">
                <a:cs typeface="Times New Roman" pitchFamily="18" charset="0"/>
              </a:rPr>
              <a:t>]</a:t>
            </a:r>
          </a:p>
          <a:p>
            <a:pPr lvl="1"/>
            <a:r>
              <a:rPr lang="zh-CN" altLang="en-US" sz="2800" dirty="0" smtClean="0">
                <a:cs typeface="Times New Roman" pitchFamily="18" charset="0"/>
              </a:rPr>
              <a:t>下面的代码用来显示</a:t>
            </a:r>
            <a:r>
              <a:rPr lang="en-US" altLang="zh-CN" sz="2800" dirty="0" err="1" smtClean="0">
                <a:cs typeface="Times New Roman" pitchFamily="18" charset="0"/>
              </a:rPr>
              <a:t>peopleinfo</a:t>
            </a:r>
            <a:r>
              <a:rPr lang="zh-CN" altLang="en-US" sz="2800" dirty="0" smtClean="0">
                <a:cs typeface="Times New Roman" pitchFamily="18" charset="0"/>
              </a:rPr>
              <a:t>表的所有数据</a:t>
            </a:r>
          </a:p>
        </p:txBody>
      </p:sp>
      <p:graphicFrame>
        <p:nvGraphicFramePr>
          <p:cNvPr id="77835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489522"/>
              </p:ext>
            </p:extLst>
          </p:nvPr>
        </p:nvGraphicFramePr>
        <p:xfrm>
          <a:off x="533400" y="3544824"/>
          <a:ext cx="8077200" cy="1962912"/>
        </p:xfrm>
        <a:graphic>
          <a:graphicData uri="http://schemas.openxmlformats.org/drawingml/2006/table">
            <a:tbl>
              <a:tblPr/>
              <a:tblGrid>
                <a:gridCol w="8077200"/>
              </a:tblGrid>
              <a:tr h="990600">
                <a:tc>
                  <a:txBody>
                    <a:bodyPr/>
                    <a:lstStyle/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   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sqlite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&gt;select * from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peopleinfo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;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    1|Tom|21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    2|Lily|19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   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sqlite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&gt;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5BDDD3C6-195F-4F78-9656-B815D1C41654}" type="slidenum">
              <a:rPr lang="en-US" altLang="zh-CN"/>
              <a:pPr>
                <a:defRPr/>
              </a:pPr>
              <a:t>58</a:t>
            </a:fld>
            <a:endParaRPr lang="en-US" altLang="zh-CN"/>
          </a:p>
        </p:txBody>
      </p:sp>
      <p:sp>
        <p:nvSpPr>
          <p:cNvPr id="68610" name="标题 1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4876800" cy="762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8.3</a:t>
            </a:r>
            <a:r>
              <a:rPr lang="en-US" altLang="zh-CN" dirty="0" smtClean="0">
                <a:latin typeface="+mj-ea"/>
              </a:rPr>
              <a:t> </a:t>
            </a:r>
            <a:r>
              <a:rPr lang="zh-CN" altLang="en-US" dirty="0" smtClean="0">
                <a:latin typeface="+mj-ea"/>
              </a:rPr>
              <a:t>数据库存储</a:t>
            </a:r>
          </a:p>
        </p:txBody>
      </p:sp>
      <p:sp>
        <p:nvSpPr>
          <p:cNvPr id="78851" name="内容占位符 2"/>
          <p:cNvSpPr>
            <a:spLocks noGrp="1"/>
          </p:cNvSpPr>
          <p:nvPr>
            <p:ph idx="4294967295"/>
          </p:nvPr>
        </p:nvSpPr>
        <p:spPr>
          <a:xfrm>
            <a:off x="457200" y="914400"/>
            <a:ext cx="8229600" cy="2819400"/>
          </a:xfrm>
        </p:spPr>
        <p:txBody>
          <a:bodyPr/>
          <a:lstStyle/>
          <a:p>
            <a:r>
              <a:rPr lang="en-US" altLang="zh-CN" sz="3200" dirty="0" smtClean="0"/>
              <a:t>8.3.2 </a:t>
            </a:r>
            <a:r>
              <a:rPr lang="zh-CN" altLang="en-US" sz="3200" dirty="0" smtClean="0"/>
              <a:t>手动建库</a:t>
            </a:r>
            <a:endParaRPr lang="en-US" altLang="zh-CN" sz="3200" dirty="0" smtClean="0"/>
          </a:p>
          <a:p>
            <a:pPr lvl="1"/>
            <a:r>
              <a:rPr lang="zh-CN" altLang="en-US" sz="2800" dirty="0" smtClean="0">
                <a:cs typeface="Times New Roman" pitchFamily="18" charset="0"/>
              </a:rPr>
              <a:t>上面的查询结果看起来不是很直观，使用表格方式</a:t>
            </a:r>
            <a:r>
              <a:rPr lang="zh-CN" altLang="en-US" sz="2800" smtClean="0">
                <a:cs typeface="Times New Roman" pitchFamily="18" charset="0"/>
              </a:rPr>
              <a:t>显示更符合</a:t>
            </a:r>
            <a:r>
              <a:rPr lang="zh-CN" altLang="en-US" sz="2800" dirty="0" smtClean="0">
                <a:cs typeface="Times New Roman" pitchFamily="18" charset="0"/>
              </a:rPr>
              <a:t>习惯，因此可以使用</a:t>
            </a:r>
            <a:r>
              <a:rPr lang="en-US" altLang="zh-CN" sz="2800" dirty="0" smtClean="0">
                <a:cs typeface="Times New Roman" pitchFamily="18" charset="0"/>
              </a:rPr>
              <a:t>.mode</a:t>
            </a:r>
            <a:r>
              <a:rPr lang="zh-CN" altLang="en-US" sz="2800" dirty="0" smtClean="0">
                <a:cs typeface="Times New Roman" pitchFamily="18" charset="0"/>
              </a:rPr>
              <a:t>命令更改结果输出格式</a:t>
            </a:r>
          </a:p>
          <a:p>
            <a:pPr lvl="1"/>
            <a:r>
              <a:rPr lang="zh-CN" altLang="en-US" sz="2800" dirty="0" smtClean="0">
                <a:cs typeface="Times New Roman" pitchFamily="18" charset="0"/>
              </a:rPr>
              <a:t>下面使用</a:t>
            </a:r>
            <a:r>
              <a:rPr lang="en-US" altLang="zh-CN" sz="2800" dirty="0" smtClean="0">
                <a:cs typeface="Times New Roman" pitchFamily="18" charset="0"/>
              </a:rPr>
              <a:t>column</a:t>
            </a:r>
            <a:r>
              <a:rPr lang="zh-CN" altLang="en-US" sz="2800" dirty="0" smtClean="0">
                <a:cs typeface="Times New Roman" pitchFamily="18" charset="0"/>
              </a:rPr>
              <a:t>格式显示</a:t>
            </a:r>
            <a:r>
              <a:rPr lang="en-US" altLang="zh-CN" sz="2800" dirty="0" err="1" smtClean="0">
                <a:cs typeface="Times New Roman" pitchFamily="18" charset="0"/>
              </a:rPr>
              <a:t>peopleinfo</a:t>
            </a:r>
            <a:r>
              <a:rPr lang="zh-CN" altLang="en-US" sz="2800" dirty="0" smtClean="0">
                <a:cs typeface="Times New Roman" pitchFamily="18" charset="0"/>
              </a:rPr>
              <a:t>数据表中的数据信息</a:t>
            </a:r>
          </a:p>
        </p:txBody>
      </p:sp>
      <p:graphicFrame>
        <p:nvGraphicFramePr>
          <p:cNvPr id="78860" name="Group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961381"/>
              </p:ext>
            </p:extLst>
          </p:nvPr>
        </p:nvGraphicFramePr>
        <p:xfrm>
          <a:off x="609600" y="3886200"/>
          <a:ext cx="8001000" cy="1962912"/>
        </p:xfrm>
        <a:graphic>
          <a:graphicData uri="http://schemas.openxmlformats.org/drawingml/2006/table">
            <a:tbl>
              <a:tblPr/>
              <a:tblGrid>
                <a:gridCol w="8001000"/>
              </a:tblGrid>
              <a:tr h="1900238">
                <a:tc>
                  <a:txBody>
                    <a:bodyPr/>
                    <a:lstStyle/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	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sqlite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&gt; .mode column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	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sqlite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&gt; select * from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peopleinfo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;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	1           Tom         21 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	2           Lily         19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4C73E758-A480-481E-958A-E3B145860A51}" type="slidenum">
              <a:rPr lang="en-US" altLang="zh-CN"/>
              <a:pPr>
                <a:defRPr/>
              </a:pPr>
              <a:t>59</a:t>
            </a:fld>
            <a:endParaRPr lang="en-US" altLang="zh-CN"/>
          </a:p>
        </p:txBody>
      </p:sp>
      <p:sp>
        <p:nvSpPr>
          <p:cNvPr id="68610" name="标题 1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4876800" cy="762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8.3</a:t>
            </a:r>
            <a:r>
              <a:rPr lang="en-US" altLang="zh-CN" dirty="0" smtClean="0">
                <a:latin typeface="+mj-ea"/>
              </a:rPr>
              <a:t> </a:t>
            </a:r>
            <a:r>
              <a:rPr lang="zh-CN" altLang="en-US" dirty="0" smtClean="0">
                <a:latin typeface="+mj-ea"/>
              </a:rPr>
              <a:t>数据库存储</a:t>
            </a:r>
          </a:p>
        </p:txBody>
      </p:sp>
      <p:sp>
        <p:nvSpPr>
          <p:cNvPr id="79875" name="内容占位符 2"/>
          <p:cNvSpPr>
            <a:spLocks noGrp="1"/>
          </p:cNvSpPr>
          <p:nvPr>
            <p:ph idx="4294967295"/>
          </p:nvPr>
        </p:nvSpPr>
        <p:spPr>
          <a:xfrm>
            <a:off x="457200" y="914400"/>
            <a:ext cx="8229600" cy="2971800"/>
          </a:xfrm>
        </p:spPr>
        <p:txBody>
          <a:bodyPr/>
          <a:lstStyle/>
          <a:p>
            <a:r>
              <a:rPr lang="en-US" altLang="zh-CN" sz="3200" dirty="0" smtClean="0"/>
              <a:t>8.3.2 </a:t>
            </a:r>
            <a:r>
              <a:rPr lang="zh-CN" altLang="en-US" sz="3200" dirty="0" smtClean="0"/>
              <a:t>手动建库</a:t>
            </a:r>
            <a:endParaRPr lang="en-US" altLang="zh-CN" sz="3200" dirty="0" smtClean="0"/>
          </a:p>
          <a:p>
            <a:pPr lvl="1"/>
            <a:r>
              <a:rPr lang="zh-CN" altLang="en-US" sz="2800" dirty="0" smtClean="0">
                <a:cs typeface="Times New Roman" pitchFamily="18" charset="0"/>
              </a:rPr>
              <a:t>更新数据可以使用</a:t>
            </a:r>
            <a:r>
              <a:rPr lang="en-US" altLang="zh-CN" sz="2800" dirty="0" smtClean="0">
                <a:cs typeface="Times New Roman" pitchFamily="18" charset="0"/>
              </a:rPr>
              <a:t>update</a:t>
            </a:r>
            <a:r>
              <a:rPr lang="zh-CN" altLang="en-US" sz="2800" dirty="0" smtClean="0">
                <a:cs typeface="Times New Roman" pitchFamily="18" charset="0"/>
              </a:rPr>
              <a:t>命令，命令格式为</a:t>
            </a:r>
            <a:r>
              <a:rPr lang="en-US" altLang="zh-CN" sz="2800" dirty="0" smtClean="0">
                <a:cs typeface="Times New Roman" pitchFamily="18" charset="0"/>
              </a:rPr>
              <a:t>[update </a:t>
            </a:r>
            <a:r>
              <a:rPr lang="zh-CN" altLang="en-US" sz="2800" dirty="0" smtClean="0">
                <a:cs typeface="Times New Roman" pitchFamily="18" charset="0"/>
              </a:rPr>
              <a:t>表名 </a:t>
            </a:r>
            <a:r>
              <a:rPr lang="en-US" altLang="zh-CN" sz="2800" dirty="0" smtClean="0">
                <a:cs typeface="Times New Roman" pitchFamily="18" charset="0"/>
              </a:rPr>
              <a:t>set </a:t>
            </a:r>
            <a:r>
              <a:rPr lang="zh-CN" altLang="en-US" sz="2800" dirty="0" smtClean="0">
                <a:cs typeface="Times New Roman" pitchFamily="18" charset="0"/>
              </a:rPr>
              <a:t>属性</a:t>
            </a:r>
            <a:r>
              <a:rPr lang="en-US" altLang="zh-CN" sz="2800" dirty="0" smtClean="0">
                <a:cs typeface="Times New Roman" pitchFamily="18" charset="0"/>
              </a:rPr>
              <a:t>=“</a:t>
            </a:r>
            <a:r>
              <a:rPr lang="zh-CN" altLang="en-US" sz="2800" dirty="0" smtClean="0">
                <a:cs typeface="Times New Roman" pitchFamily="18" charset="0"/>
              </a:rPr>
              <a:t>新值</a:t>
            </a:r>
            <a:r>
              <a:rPr lang="en-US" altLang="zh-CN" sz="2800" dirty="0" smtClean="0">
                <a:cs typeface="Times New Roman" pitchFamily="18" charset="0"/>
              </a:rPr>
              <a:t>”</a:t>
            </a:r>
            <a:r>
              <a:rPr lang="zh-CN" altLang="en-US" sz="2800" dirty="0" smtClean="0">
                <a:cs typeface="Times New Roman" pitchFamily="18" charset="0"/>
              </a:rPr>
              <a:t> </a:t>
            </a:r>
            <a:r>
              <a:rPr lang="en-US" altLang="zh-CN" sz="2800" dirty="0" smtClean="0">
                <a:cs typeface="Times New Roman" pitchFamily="18" charset="0"/>
              </a:rPr>
              <a:t>where </a:t>
            </a:r>
            <a:r>
              <a:rPr lang="zh-CN" altLang="en-US" sz="2800" dirty="0" smtClean="0">
                <a:cs typeface="Times New Roman" pitchFamily="18" charset="0"/>
              </a:rPr>
              <a:t>条件</a:t>
            </a:r>
            <a:r>
              <a:rPr lang="en-US" altLang="zh-CN" sz="2800" dirty="0" smtClean="0">
                <a:cs typeface="Times New Roman" pitchFamily="18" charset="0"/>
              </a:rPr>
              <a:t>]</a:t>
            </a:r>
          </a:p>
          <a:p>
            <a:pPr lvl="1"/>
            <a:r>
              <a:rPr lang="zh-CN" altLang="en-US" sz="2800" dirty="0" smtClean="0">
                <a:cs typeface="Times New Roman" pitchFamily="18" charset="0"/>
              </a:rPr>
              <a:t>更新数据后，同样使用</a:t>
            </a:r>
            <a:r>
              <a:rPr lang="en-US" altLang="zh-CN" sz="2800" dirty="0" smtClean="0">
                <a:cs typeface="Times New Roman" pitchFamily="18" charset="0"/>
              </a:rPr>
              <a:t>select</a:t>
            </a:r>
            <a:r>
              <a:rPr lang="zh-CN" altLang="en-US" sz="2800" dirty="0" smtClean="0">
                <a:cs typeface="Times New Roman" pitchFamily="18" charset="0"/>
              </a:rPr>
              <a:t>命令显示数据，确定数据是否正确更新</a:t>
            </a:r>
          </a:p>
          <a:p>
            <a:pPr lvl="1"/>
            <a:r>
              <a:rPr lang="zh-CN" altLang="en-US" sz="2800" dirty="0" smtClean="0">
                <a:cs typeface="Times New Roman" pitchFamily="18" charset="0"/>
              </a:rPr>
              <a:t>下面的代码将</a:t>
            </a:r>
            <a:r>
              <a:rPr lang="en-US" altLang="zh-CN" sz="2800" dirty="0" smtClean="0">
                <a:cs typeface="Times New Roman" pitchFamily="18" charset="0"/>
              </a:rPr>
              <a:t>Lily</a:t>
            </a:r>
            <a:r>
              <a:rPr lang="zh-CN" altLang="en-US" sz="2800" dirty="0" smtClean="0">
                <a:cs typeface="Times New Roman" pitchFamily="18" charset="0"/>
              </a:rPr>
              <a:t>的年龄更新为</a:t>
            </a:r>
            <a:r>
              <a:rPr lang="en-US" altLang="zh-CN" sz="2800" dirty="0" smtClean="0">
                <a:cs typeface="Times New Roman" pitchFamily="18" charset="0"/>
              </a:rPr>
              <a:t>20</a:t>
            </a:r>
            <a:endParaRPr lang="zh-CN" altLang="en-US" sz="2800" dirty="0" smtClean="0">
              <a:cs typeface="Times New Roman" pitchFamily="18" charset="0"/>
            </a:endParaRPr>
          </a:p>
        </p:txBody>
      </p:sp>
      <p:graphicFrame>
        <p:nvGraphicFramePr>
          <p:cNvPr id="79883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19108"/>
              </p:ext>
            </p:extLst>
          </p:nvPr>
        </p:nvGraphicFramePr>
        <p:xfrm>
          <a:off x="533400" y="3916680"/>
          <a:ext cx="8305800" cy="2362200"/>
        </p:xfrm>
        <a:graphic>
          <a:graphicData uri="http://schemas.openxmlformats.org/drawingml/2006/table">
            <a:tbl>
              <a:tblPr/>
              <a:tblGrid>
                <a:gridCol w="8305800"/>
              </a:tblGrid>
              <a:tr h="2362200">
                <a:tc>
                  <a:txBody>
                    <a:bodyPr/>
                    <a:lstStyle/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	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sqlite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&gt; update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peopleinfo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set age=20 where id=2;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	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sqlite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&gt; select * from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peopleinfo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;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	select * from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peopleinfo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;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	1           Tom         21 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	2           Lily         20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D99409C4-718C-4021-88FD-70829E5F8B16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40386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8.1</a:t>
            </a:r>
            <a:r>
              <a:rPr lang="zh-CN" altLang="en-US" dirty="0" smtClean="0">
                <a:latin typeface="+mj-ea"/>
              </a:rPr>
              <a:t> 简单存储 </a:t>
            </a:r>
            <a:endParaRPr lang="zh-CN" altLang="en-US" dirty="0">
              <a:latin typeface="+mj-ea"/>
            </a:endParaRP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077200" cy="2895600"/>
          </a:xfrm>
        </p:spPr>
        <p:txBody>
          <a:bodyPr/>
          <a:lstStyle/>
          <a:p>
            <a:r>
              <a:rPr lang="en-US" altLang="zh-CN" sz="3200" dirty="0" smtClean="0"/>
              <a:t>8.1.1 </a:t>
            </a:r>
            <a:r>
              <a:rPr lang="en-US" altLang="zh-CN" sz="3200" dirty="0" err="1" smtClean="0"/>
              <a:t>SharedPreferences</a:t>
            </a:r>
            <a:endParaRPr lang="en-US" altLang="zh-CN" sz="3200" dirty="0" smtClean="0"/>
          </a:p>
          <a:p>
            <a:pPr lvl="1"/>
            <a:r>
              <a:rPr lang="zh-CN" altLang="en-US" sz="2800" dirty="0">
                <a:cs typeface="Times New Roman" pitchFamily="18" charset="0"/>
              </a:rPr>
              <a:t>获取到</a:t>
            </a:r>
            <a:r>
              <a:rPr lang="en-US" altLang="zh-CN" sz="2800" dirty="0" err="1">
                <a:cs typeface="Times New Roman" pitchFamily="18" charset="0"/>
              </a:rPr>
              <a:t>SharedPreferences</a:t>
            </a:r>
            <a:r>
              <a:rPr lang="zh-CN" altLang="en-US" sz="2800" dirty="0">
                <a:cs typeface="Times New Roman" pitchFamily="18" charset="0"/>
              </a:rPr>
              <a:t>实例后</a:t>
            </a:r>
            <a:r>
              <a:rPr lang="zh-CN" altLang="en-US" sz="2800" dirty="0" smtClean="0">
                <a:cs typeface="Times New Roman" pitchFamily="18" charset="0"/>
              </a:rPr>
              <a:t>，可以通过</a:t>
            </a:r>
            <a:r>
              <a:rPr lang="en-US" altLang="zh-CN" sz="2800" dirty="0" smtClean="0">
                <a:cs typeface="Times New Roman" pitchFamily="18" charset="0"/>
              </a:rPr>
              <a:t>get&lt;Type&gt;()</a:t>
            </a:r>
            <a:r>
              <a:rPr lang="zh-CN" altLang="en-US" sz="2800" dirty="0">
                <a:cs typeface="Times New Roman" pitchFamily="18" charset="0"/>
              </a:rPr>
              <a:t>函数</a:t>
            </a:r>
            <a:r>
              <a:rPr lang="zh-CN" altLang="en-US" sz="2800" dirty="0" smtClean="0">
                <a:cs typeface="Times New Roman" pitchFamily="18" charset="0"/>
              </a:rPr>
              <a:t>读取保存在</a:t>
            </a:r>
            <a:r>
              <a:rPr lang="en-US" altLang="zh-CN" sz="2800" dirty="0" err="1" smtClean="0">
                <a:cs typeface="Times New Roman" pitchFamily="18" charset="0"/>
              </a:rPr>
              <a:t>SharedPreferences</a:t>
            </a:r>
            <a:r>
              <a:rPr lang="zh-CN" altLang="en-US" sz="2800" dirty="0" smtClean="0">
                <a:cs typeface="Times New Roman" pitchFamily="18" charset="0"/>
              </a:rPr>
              <a:t>中的</a:t>
            </a:r>
            <a:r>
              <a:rPr lang="en-US" altLang="zh-CN" sz="2800" dirty="0" smtClean="0">
                <a:cs typeface="Times New Roman" pitchFamily="18" charset="0"/>
              </a:rPr>
              <a:t>NVP</a:t>
            </a:r>
          </a:p>
          <a:p>
            <a:pPr lvl="1"/>
            <a:r>
              <a:rPr lang="en-US" altLang="zh-CN" sz="2800" dirty="0" smtClean="0">
                <a:cs typeface="Times New Roman" pitchFamily="18" charset="0"/>
              </a:rPr>
              <a:t>get&lt;Type&gt;()</a:t>
            </a:r>
            <a:r>
              <a:rPr lang="zh-CN" altLang="en-US" sz="2800" dirty="0" smtClean="0">
                <a:cs typeface="Times New Roman" pitchFamily="18" charset="0"/>
              </a:rPr>
              <a:t>函数的第</a:t>
            </a:r>
            <a:r>
              <a:rPr lang="en-US" altLang="zh-CN" sz="2800" dirty="0" smtClean="0">
                <a:cs typeface="Times New Roman" pitchFamily="18" charset="0"/>
              </a:rPr>
              <a:t>1</a:t>
            </a:r>
            <a:r>
              <a:rPr lang="zh-CN" altLang="en-US" sz="2800" dirty="0" smtClean="0">
                <a:cs typeface="Times New Roman" pitchFamily="18" charset="0"/>
              </a:rPr>
              <a:t>个参数是</a:t>
            </a:r>
            <a:r>
              <a:rPr lang="en-US" altLang="zh-CN" sz="2800" dirty="0" smtClean="0">
                <a:cs typeface="Times New Roman" pitchFamily="18" charset="0"/>
              </a:rPr>
              <a:t>NVP</a:t>
            </a:r>
            <a:r>
              <a:rPr lang="zh-CN" altLang="en-US" sz="2800" dirty="0" smtClean="0">
                <a:cs typeface="Times New Roman" pitchFamily="18" charset="0"/>
              </a:rPr>
              <a:t>的名称，第</a:t>
            </a:r>
            <a:r>
              <a:rPr lang="en-US" altLang="zh-CN" sz="2800" dirty="0" smtClean="0">
                <a:cs typeface="Times New Roman" pitchFamily="18" charset="0"/>
              </a:rPr>
              <a:t>2</a:t>
            </a:r>
            <a:r>
              <a:rPr lang="zh-CN" altLang="en-US" sz="2800" dirty="0" smtClean="0">
                <a:cs typeface="Times New Roman" pitchFamily="18" charset="0"/>
              </a:rPr>
              <a:t>个参数是在无法获取数值时使用的缺省值</a:t>
            </a:r>
          </a:p>
        </p:txBody>
      </p:sp>
      <p:graphicFrame>
        <p:nvGraphicFramePr>
          <p:cNvPr id="10251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540433"/>
              </p:ext>
            </p:extLst>
          </p:nvPr>
        </p:nvGraphicFramePr>
        <p:xfrm>
          <a:off x="609600" y="4114800"/>
          <a:ext cx="7772400" cy="533400"/>
        </p:xfrm>
        <a:graphic>
          <a:graphicData uri="http://schemas.openxmlformats.org/drawingml/2006/table">
            <a:tbl>
              <a:tblPr/>
              <a:tblGrid>
                <a:gridCol w="7772400"/>
              </a:tblGrid>
              <a:tr h="533400">
                <a:tc>
                  <a:txBody>
                    <a:bodyPr/>
                    <a:lstStyle/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    String name =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shared.getString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("Name", "Tom");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6CD6CBC9-F268-4E63-A3D8-0646BFC63AB5}" type="slidenum">
              <a:rPr lang="en-US" altLang="zh-CN"/>
              <a:pPr>
                <a:defRPr/>
              </a:pPr>
              <a:t>60</a:t>
            </a:fld>
            <a:endParaRPr lang="en-US" altLang="zh-CN"/>
          </a:p>
        </p:txBody>
      </p:sp>
      <p:sp>
        <p:nvSpPr>
          <p:cNvPr id="68610" name="标题 1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4876800" cy="762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8.3</a:t>
            </a:r>
            <a:r>
              <a:rPr lang="en-US" altLang="zh-CN" dirty="0" smtClean="0">
                <a:latin typeface="+mj-ea"/>
              </a:rPr>
              <a:t> </a:t>
            </a:r>
            <a:r>
              <a:rPr lang="zh-CN" altLang="en-US" dirty="0" smtClean="0">
                <a:latin typeface="+mj-ea"/>
              </a:rPr>
              <a:t>数据库存储</a:t>
            </a:r>
          </a:p>
        </p:txBody>
      </p:sp>
      <p:sp>
        <p:nvSpPr>
          <p:cNvPr id="80899" name="内容占位符 2"/>
          <p:cNvSpPr>
            <a:spLocks noGrp="1"/>
          </p:cNvSpPr>
          <p:nvPr>
            <p:ph idx="4294967295"/>
          </p:nvPr>
        </p:nvSpPr>
        <p:spPr>
          <a:xfrm>
            <a:off x="457200" y="914400"/>
            <a:ext cx="8229600" cy="2133600"/>
          </a:xfrm>
        </p:spPr>
        <p:txBody>
          <a:bodyPr/>
          <a:lstStyle/>
          <a:p>
            <a:r>
              <a:rPr lang="en-US" altLang="zh-CN" sz="3200" dirty="0" smtClean="0"/>
              <a:t>8.3.2 </a:t>
            </a:r>
            <a:r>
              <a:rPr lang="zh-CN" altLang="en-US" sz="3200" dirty="0" smtClean="0"/>
              <a:t>手动建库</a:t>
            </a:r>
            <a:endParaRPr lang="en-US" altLang="zh-CN" sz="3200" dirty="0" smtClean="0"/>
          </a:p>
          <a:p>
            <a:pPr lvl="1"/>
            <a:r>
              <a:rPr lang="zh-CN" altLang="en-US" sz="2800" dirty="0" smtClean="0">
                <a:cs typeface="Times New Roman" pitchFamily="18" charset="0"/>
              </a:rPr>
              <a:t>删除数据可以使用</a:t>
            </a:r>
            <a:r>
              <a:rPr lang="en-US" altLang="zh-CN" sz="2800" dirty="0" smtClean="0">
                <a:cs typeface="Times New Roman" pitchFamily="18" charset="0"/>
              </a:rPr>
              <a:t>delete</a:t>
            </a:r>
            <a:r>
              <a:rPr lang="zh-CN" altLang="en-US" sz="2800" dirty="0" smtClean="0">
                <a:cs typeface="Times New Roman" pitchFamily="18" charset="0"/>
              </a:rPr>
              <a:t>命令</a:t>
            </a:r>
          </a:p>
          <a:p>
            <a:pPr lvl="1"/>
            <a:r>
              <a:rPr lang="zh-CN" altLang="en-US" sz="2800" dirty="0" smtClean="0">
                <a:cs typeface="Times New Roman" pitchFamily="18" charset="0"/>
              </a:rPr>
              <a:t>命令格式为</a:t>
            </a:r>
            <a:r>
              <a:rPr lang="en-US" altLang="zh-CN" sz="2800" dirty="0" smtClean="0">
                <a:cs typeface="Times New Roman" pitchFamily="18" charset="0"/>
              </a:rPr>
              <a:t>[delete from </a:t>
            </a:r>
            <a:r>
              <a:rPr lang="zh-CN" altLang="en-US" sz="2800" dirty="0" smtClean="0">
                <a:cs typeface="Times New Roman" pitchFamily="18" charset="0"/>
              </a:rPr>
              <a:t>表名 </a:t>
            </a:r>
            <a:r>
              <a:rPr lang="en-US" altLang="zh-CN" sz="2800" dirty="0" smtClean="0">
                <a:cs typeface="Times New Roman" pitchFamily="18" charset="0"/>
              </a:rPr>
              <a:t>where </a:t>
            </a:r>
            <a:r>
              <a:rPr lang="zh-CN" altLang="en-US" sz="2800" dirty="0" smtClean="0">
                <a:cs typeface="Times New Roman" pitchFamily="18" charset="0"/>
              </a:rPr>
              <a:t>条件</a:t>
            </a:r>
            <a:r>
              <a:rPr lang="en-US" altLang="zh-CN" sz="2800" dirty="0" smtClean="0">
                <a:cs typeface="Times New Roman" pitchFamily="18" charset="0"/>
              </a:rPr>
              <a:t>]</a:t>
            </a:r>
          </a:p>
          <a:p>
            <a:pPr lvl="1"/>
            <a:r>
              <a:rPr lang="zh-CN" altLang="en-US" sz="2800" dirty="0" smtClean="0">
                <a:cs typeface="Times New Roman" pitchFamily="18" charset="0"/>
              </a:rPr>
              <a:t>下面的代码将</a:t>
            </a:r>
            <a:r>
              <a:rPr lang="en-US" altLang="zh-CN" sz="2800" dirty="0" smtClean="0">
                <a:cs typeface="Times New Roman" pitchFamily="18" charset="0"/>
              </a:rPr>
              <a:t>id</a:t>
            </a:r>
            <a:r>
              <a:rPr lang="zh-CN" altLang="en-US" sz="2800" dirty="0" smtClean="0">
                <a:cs typeface="Times New Roman" pitchFamily="18" charset="0"/>
              </a:rPr>
              <a:t>为</a:t>
            </a:r>
            <a:r>
              <a:rPr lang="en-US" altLang="zh-CN" sz="2800" dirty="0" smtClean="0">
                <a:cs typeface="Times New Roman" pitchFamily="18" charset="0"/>
              </a:rPr>
              <a:t>2</a:t>
            </a:r>
            <a:r>
              <a:rPr lang="zh-CN" altLang="en-US" sz="2800" dirty="0" smtClean="0">
                <a:cs typeface="Times New Roman" pitchFamily="18" charset="0"/>
              </a:rPr>
              <a:t>数据从表</a:t>
            </a:r>
            <a:r>
              <a:rPr lang="en-US" altLang="zh-CN" sz="2800" dirty="0" err="1" smtClean="0">
                <a:cs typeface="Times New Roman" pitchFamily="18" charset="0"/>
              </a:rPr>
              <a:t>peopleinfo</a:t>
            </a:r>
            <a:r>
              <a:rPr lang="zh-CN" altLang="en-US" sz="2800" dirty="0" smtClean="0">
                <a:cs typeface="Times New Roman" pitchFamily="18" charset="0"/>
              </a:rPr>
              <a:t>中删除</a:t>
            </a:r>
          </a:p>
        </p:txBody>
      </p:sp>
      <p:graphicFrame>
        <p:nvGraphicFramePr>
          <p:cNvPr id="80908" name="Group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566844"/>
              </p:ext>
            </p:extLst>
          </p:nvPr>
        </p:nvGraphicFramePr>
        <p:xfrm>
          <a:off x="609600" y="3261360"/>
          <a:ext cx="8001000" cy="2474976"/>
        </p:xfrm>
        <a:graphic>
          <a:graphicData uri="http://schemas.openxmlformats.org/drawingml/2006/table">
            <a:tbl>
              <a:tblPr/>
              <a:tblGrid>
                <a:gridCol w="8001000"/>
              </a:tblGrid>
              <a:tr h="1981200">
                <a:tc>
                  <a:txBody>
                    <a:bodyPr/>
                    <a:lstStyle/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	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sqlite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&gt; delete from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peopleinfo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where id=2;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	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sqlite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&gt; select * from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peopleinfo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;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	select * from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peopleinfo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;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	1           Tom         21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	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sqlite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&gt;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CA23FDCC-AB63-4835-9C3D-1EFCF38FD9B3}" type="slidenum">
              <a:rPr lang="en-US" altLang="zh-CN"/>
              <a:pPr>
                <a:defRPr/>
              </a:pPr>
              <a:t>61</a:t>
            </a:fld>
            <a:endParaRPr lang="en-US" altLang="zh-CN"/>
          </a:p>
        </p:txBody>
      </p:sp>
      <p:sp>
        <p:nvSpPr>
          <p:cNvPr id="68610" name="标题 1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4876800" cy="762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8.3</a:t>
            </a:r>
            <a:r>
              <a:rPr lang="en-US" altLang="zh-CN" dirty="0" smtClean="0">
                <a:latin typeface="+mj-ea"/>
              </a:rPr>
              <a:t> </a:t>
            </a:r>
            <a:r>
              <a:rPr lang="zh-CN" altLang="en-US" dirty="0" smtClean="0">
                <a:latin typeface="+mj-ea"/>
              </a:rPr>
              <a:t>数据库存储</a:t>
            </a:r>
          </a:p>
        </p:txBody>
      </p:sp>
      <p:sp>
        <p:nvSpPr>
          <p:cNvPr id="81923" name="内容占位符 2"/>
          <p:cNvSpPr>
            <a:spLocks noGrp="1"/>
          </p:cNvSpPr>
          <p:nvPr>
            <p:ph idx="4294967295"/>
          </p:nvPr>
        </p:nvSpPr>
        <p:spPr>
          <a:xfrm>
            <a:off x="457200" y="914400"/>
            <a:ext cx="8229600" cy="1524000"/>
          </a:xfrm>
        </p:spPr>
        <p:txBody>
          <a:bodyPr/>
          <a:lstStyle/>
          <a:p>
            <a:r>
              <a:rPr lang="en-US" altLang="zh-CN" sz="3200" dirty="0" smtClean="0"/>
              <a:t>8.3.2 </a:t>
            </a:r>
            <a:r>
              <a:rPr lang="zh-CN" altLang="en-US" sz="3200" dirty="0" smtClean="0"/>
              <a:t>手动建库</a:t>
            </a:r>
            <a:endParaRPr lang="en-US" altLang="zh-CN" sz="3200" dirty="0" smtClean="0"/>
          </a:p>
          <a:p>
            <a:pPr lvl="1"/>
            <a:r>
              <a:rPr lang="en-US" altLang="zh-CN" sz="2800" dirty="0" smtClean="0">
                <a:cs typeface="Times New Roman" pitchFamily="18" charset="0"/>
              </a:rPr>
              <a:t>sqlite3</a:t>
            </a:r>
            <a:r>
              <a:rPr lang="zh-CN" altLang="en-US" sz="2800" dirty="0" smtClean="0">
                <a:cs typeface="Times New Roman" pitchFamily="18" charset="0"/>
              </a:rPr>
              <a:t>工具还支持很多命令，可以使用</a:t>
            </a:r>
            <a:r>
              <a:rPr lang="en-US" altLang="zh-CN" sz="2800" dirty="0" smtClean="0">
                <a:cs typeface="Times New Roman" pitchFamily="18" charset="0"/>
              </a:rPr>
              <a:t>.help</a:t>
            </a:r>
            <a:r>
              <a:rPr lang="zh-CN" altLang="en-US" sz="2800" dirty="0" smtClean="0">
                <a:cs typeface="Times New Roman" pitchFamily="18" charset="0"/>
              </a:rPr>
              <a:t>命令查询</a:t>
            </a:r>
            <a:r>
              <a:rPr lang="en-US" altLang="zh-CN" sz="2800" dirty="0" smtClean="0">
                <a:cs typeface="Times New Roman" pitchFamily="18" charset="0"/>
              </a:rPr>
              <a:t>sqlite3</a:t>
            </a:r>
            <a:r>
              <a:rPr lang="zh-CN" altLang="en-US" sz="2800" dirty="0" smtClean="0">
                <a:cs typeface="Times New Roman" pitchFamily="18" charset="0"/>
              </a:rPr>
              <a:t>的命令列表，也可以参考下表</a:t>
            </a:r>
          </a:p>
        </p:txBody>
      </p:sp>
      <p:graphicFrame>
        <p:nvGraphicFramePr>
          <p:cNvPr id="81983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592070"/>
              </p:ext>
            </p:extLst>
          </p:nvPr>
        </p:nvGraphicFramePr>
        <p:xfrm>
          <a:off x="1153795" y="2590800"/>
          <a:ext cx="6923405" cy="3749040"/>
        </p:xfrm>
        <a:graphic>
          <a:graphicData uri="http://schemas.openxmlformats.org/drawingml/2006/table">
            <a:tbl>
              <a:tblPr/>
              <a:tblGrid>
                <a:gridCol w="794067"/>
                <a:gridCol w="2620645"/>
                <a:gridCol w="3508693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编号</a:t>
                      </a:r>
                      <a:endParaRPr kumimoji="0" lang="zh-CN" altLang="en-US" sz="3200" b="0" i="0" u="none" strike="noStrike" cap="none" normalizeH="0" baseline="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命令</a:t>
                      </a:r>
                      <a:endParaRPr kumimoji="0" lang="zh-CN" altLang="en-US" sz="3200" b="0" i="0" u="none" strike="noStrike" cap="none" normalizeH="0" baseline="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说明</a:t>
                      </a:r>
                      <a:endParaRPr kumimoji="0" lang="zh-CN" altLang="en-US" sz="3200" b="0" i="0" u="none" strike="noStrike" cap="none" normalizeH="0" baseline="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.databases</a:t>
                      </a:r>
                      <a:endParaRPr kumimoji="0" lang="zh-CN" altLang="en-US" sz="3200" b="0" i="0" u="none" strike="noStrike" cap="none" normalizeH="0" baseline="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显示数据库名称和文件位置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.echo ON|OFF</a:t>
                      </a:r>
                      <a:endParaRPr kumimoji="0" lang="zh-CN" altLang="en-US" sz="3200" b="0" i="0" u="none" strike="noStrike" cap="none" normalizeH="0" baseline="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开启和关闭回显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.exit</a:t>
                      </a:r>
                      <a:endParaRPr kumimoji="0" lang="zh-CN" altLang="en-US" sz="3200" b="0" i="0" u="none" strike="noStrike" cap="none" normalizeH="0" baseline="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退出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.header(s) ON|OFF</a:t>
                      </a:r>
                      <a:endParaRPr kumimoji="0" lang="zh-CN" altLang="en-US" sz="3200" b="0" i="0" u="none" strike="noStrike" cap="none" normalizeH="0" baseline="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开启或关闭标题显示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.help</a:t>
                      </a:r>
                      <a:endParaRPr kumimoji="0" lang="zh-CN" altLang="en-US" sz="3200" b="0" i="0" u="none" strike="noStrike" cap="none" normalizeH="0" baseline="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显示帮助信息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.import FILE TABLE</a:t>
                      </a:r>
                      <a:endParaRPr kumimoji="0" lang="zh-CN" altLang="en-US" sz="3200" b="0" i="0" u="none" strike="noStrike" cap="none" normalizeH="0" baseline="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将数据从文件导入表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.indices TABLE</a:t>
                      </a:r>
                      <a:endParaRPr kumimoji="0" lang="zh-CN" altLang="en-US" sz="3200" b="0" i="0" u="none" strike="noStrike" cap="none" normalizeH="0" baseline="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显示表中所的列名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.load FILE ?ENTRY?</a:t>
                      </a:r>
                      <a:endParaRPr kumimoji="0" lang="zh-CN" altLang="en-US" sz="3200" b="0" i="0" u="none" strike="noStrike" cap="none" normalizeH="0" baseline="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导入扩展库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CA23FDCC-AB63-4835-9C3D-1EFCF38FD9B3}" type="slidenum">
              <a:rPr lang="en-US" altLang="zh-CN"/>
              <a:pPr>
                <a:defRPr/>
              </a:pPr>
              <a:t>62</a:t>
            </a:fld>
            <a:endParaRPr lang="en-US" altLang="zh-CN"/>
          </a:p>
        </p:txBody>
      </p:sp>
      <p:sp>
        <p:nvSpPr>
          <p:cNvPr id="68610" name="标题 1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4876800" cy="762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8.3</a:t>
            </a:r>
            <a:r>
              <a:rPr lang="en-US" altLang="zh-CN" dirty="0" smtClean="0">
                <a:latin typeface="+mj-ea"/>
              </a:rPr>
              <a:t> </a:t>
            </a:r>
            <a:r>
              <a:rPr lang="zh-CN" altLang="en-US" dirty="0" smtClean="0">
                <a:latin typeface="+mj-ea"/>
              </a:rPr>
              <a:t>数据库存储</a:t>
            </a:r>
          </a:p>
        </p:txBody>
      </p:sp>
      <p:sp>
        <p:nvSpPr>
          <p:cNvPr id="81923" name="内容占位符 2"/>
          <p:cNvSpPr>
            <a:spLocks noGrp="1"/>
          </p:cNvSpPr>
          <p:nvPr>
            <p:ph idx="4294967295"/>
          </p:nvPr>
        </p:nvSpPr>
        <p:spPr>
          <a:xfrm>
            <a:off x="457200" y="914400"/>
            <a:ext cx="8229600" cy="2286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3200" dirty="0" smtClean="0"/>
              <a:t>8.3.2 </a:t>
            </a:r>
            <a:r>
              <a:rPr lang="zh-CN" altLang="en-US" sz="3200" dirty="0" smtClean="0"/>
              <a:t>手动建库</a:t>
            </a:r>
            <a:endParaRPr lang="en-US" altLang="zh-CN" sz="3200" dirty="0" smtClean="0"/>
          </a:p>
          <a:p>
            <a:pPr lvl="1" eaLnBrk="1">
              <a:spcBef>
                <a:spcPts val="0"/>
              </a:spcBef>
              <a:buClr>
                <a:srgbClr val="3B812F"/>
              </a:buClr>
            </a:pPr>
            <a:r>
              <a:rPr lang="zh-CN" altLang="en-US" sz="2800" dirty="0">
                <a:solidFill>
                  <a:srgbClr val="000000"/>
                </a:solidFill>
              </a:rPr>
              <a:t>练习</a:t>
            </a:r>
          </a:p>
          <a:p>
            <a:pPr marL="0" lvl="0" indent="0">
              <a:spcBef>
                <a:spcPts val="0"/>
              </a:spcBef>
              <a:buClr>
                <a:srgbClr val="CC9900"/>
              </a:buClr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       1</a:t>
            </a:r>
            <a:r>
              <a:rPr lang="zh-CN" altLang="en-US" sz="2800" dirty="0">
                <a:solidFill>
                  <a:srgbClr val="000000"/>
                </a:solidFill>
              </a:rPr>
              <a:t>、在</a:t>
            </a:r>
            <a:r>
              <a:rPr lang="en-US" altLang="zh-CN" sz="2800" dirty="0" smtClean="0">
                <a:solidFill>
                  <a:srgbClr val="000000"/>
                </a:solidFill>
              </a:rPr>
              <a:t>8.2.3</a:t>
            </a:r>
            <a:r>
              <a:rPr lang="zh-CN" altLang="en-US" sz="2800" dirty="0" smtClean="0">
                <a:solidFill>
                  <a:srgbClr val="000000"/>
                </a:solidFill>
              </a:rPr>
              <a:t>练习</a:t>
            </a:r>
            <a:r>
              <a:rPr lang="zh-CN" altLang="en-US" sz="2800" dirty="0">
                <a:solidFill>
                  <a:srgbClr val="000000"/>
                </a:solidFill>
              </a:rPr>
              <a:t>的基础上，</a:t>
            </a:r>
            <a:r>
              <a:rPr lang="zh-CN" altLang="en-US" sz="2800" dirty="0" smtClean="0">
                <a:cs typeface="Times New Roman" pitchFamily="18" charset="0"/>
              </a:rPr>
              <a:t>使用</a:t>
            </a:r>
            <a:r>
              <a:rPr lang="en-US" altLang="zh-CN" sz="2800" dirty="0">
                <a:cs typeface="Times New Roman" pitchFamily="18" charset="0"/>
              </a:rPr>
              <a:t>sqlite3</a:t>
            </a:r>
            <a:r>
              <a:rPr lang="zh-CN" altLang="en-US" sz="2800" dirty="0">
                <a:cs typeface="Times New Roman" pitchFamily="18" charset="0"/>
              </a:rPr>
              <a:t>工具</a:t>
            </a:r>
            <a:r>
              <a:rPr lang="zh-CN" altLang="en-US" sz="2800" dirty="0" smtClean="0">
                <a:solidFill>
                  <a:srgbClr val="000000"/>
                </a:solidFill>
              </a:rPr>
              <a:t>创建数据库，建立下表，利用</a:t>
            </a:r>
            <a:r>
              <a:rPr lang="en-US" altLang="zh-CN" sz="2800" dirty="0" smtClean="0">
                <a:solidFill>
                  <a:srgbClr val="000000"/>
                </a:solidFill>
              </a:rPr>
              <a:t>SQL</a:t>
            </a:r>
            <a:r>
              <a:rPr lang="zh-CN" altLang="en-US" sz="2800" dirty="0" smtClean="0">
                <a:solidFill>
                  <a:srgbClr val="000000"/>
                </a:solidFill>
              </a:rPr>
              <a:t>语句实现</a:t>
            </a:r>
            <a:r>
              <a:rPr lang="zh-CN" altLang="en-US" sz="2800" dirty="0" smtClean="0"/>
              <a:t>添加</a:t>
            </a:r>
            <a:r>
              <a:rPr lang="zh-CN" altLang="en-US" sz="2800" dirty="0"/>
              <a:t>、删除和</a:t>
            </a:r>
            <a:r>
              <a:rPr lang="zh-CN" altLang="en-US" sz="2800" dirty="0" smtClean="0"/>
              <a:t>更新表中数据</a:t>
            </a:r>
            <a:r>
              <a:rPr lang="zh-CN" altLang="en-US" sz="2800" dirty="0"/>
              <a:t>。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534569"/>
              </p:ext>
            </p:extLst>
          </p:nvPr>
        </p:nvGraphicFramePr>
        <p:xfrm>
          <a:off x="1295400" y="3200401"/>
          <a:ext cx="6934201" cy="3428999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440028"/>
                <a:gridCol w="1836106"/>
                <a:gridCol w="1043950"/>
                <a:gridCol w="2614117"/>
              </a:tblGrid>
              <a:tr h="3781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  <a:latin typeface="Times New Roman"/>
                          <a:ea typeface="宋体"/>
                        </a:rPr>
                        <a:t>字段名</a:t>
                      </a:r>
                      <a:endParaRPr lang="zh-CN" sz="18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  <a:latin typeface="Times New Roman"/>
                          <a:ea typeface="宋体"/>
                        </a:rPr>
                        <a:t>数据类型</a:t>
                      </a:r>
                      <a:endParaRPr lang="zh-CN" sz="18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  <a:latin typeface="Times New Roman"/>
                          <a:ea typeface="宋体"/>
                        </a:rPr>
                        <a:t>说明</a:t>
                      </a:r>
                      <a:endParaRPr lang="zh-CN" sz="18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effectLst/>
                          <a:latin typeface="Times New Roman"/>
                          <a:ea typeface="宋体"/>
                        </a:rPr>
                        <a:t>备注</a:t>
                      </a:r>
                      <a:endParaRPr lang="zh-CN" sz="18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1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infoid 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  <a:latin typeface="Times New Roman"/>
                          <a:ea typeface="宋体"/>
                        </a:rPr>
                        <a:t>int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Times New Roman"/>
                          <a:ea typeface="宋体"/>
                        </a:rPr>
                        <a:t>编号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Times New Roman"/>
                          <a:ea typeface="宋体"/>
                        </a:rPr>
                        <a:t>主键（自增长）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1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name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text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Times New Roman"/>
                          <a:ea typeface="宋体"/>
                        </a:rPr>
                        <a:t>姓名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Times New Roman"/>
                          <a:ea typeface="宋体"/>
                        </a:rPr>
                        <a:t>非空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1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height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float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Times New Roman"/>
                          <a:ea typeface="宋体"/>
                        </a:rPr>
                        <a:t>身高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Times New Roman"/>
                          <a:ea typeface="宋体"/>
                        </a:rPr>
                        <a:t>单位：</a:t>
                      </a:r>
                      <a:r>
                        <a:rPr lang="en-US" sz="2400" kern="100" dirty="0">
                          <a:effectLst/>
                          <a:latin typeface="Times New Roman"/>
                          <a:ea typeface="宋体"/>
                        </a:rPr>
                        <a:t>cm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1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weight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float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Times New Roman"/>
                          <a:ea typeface="宋体"/>
                        </a:rPr>
                        <a:t>体重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Times New Roman"/>
                          <a:ea typeface="宋体"/>
                        </a:rPr>
                        <a:t>单位：</a:t>
                      </a: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kg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6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sex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text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Times New Roman"/>
                          <a:ea typeface="宋体"/>
                        </a:rPr>
                        <a:t>性别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 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6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hobby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text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Times New Roman"/>
                          <a:ea typeface="宋体"/>
                        </a:rPr>
                        <a:t>爱好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 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6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major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/>
                          <a:ea typeface="宋体"/>
                        </a:rPr>
                        <a:t>text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Times New Roman"/>
                          <a:ea typeface="宋体"/>
                        </a:rPr>
                        <a:t>专业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 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6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/>
                          <a:ea typeface="宋体"/>
                        </a:rPr>
                        <a:t>health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text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Times New Roman"/>
                          <a:ea typeface="宋体"/>
                        </a:rPr>
                        <a:t>体质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/>
                          <a:ea typeface="宋体"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07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997DC60B-437F-4EE8-A87F-670CCBB2BE98}" type="slidenum">
              <a:rPr lang="en-US" altLang="zh-CN"/>
              <a:pPr>
                <a:defRPr/>
              </a:pPr>
              <a:t>63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44958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8.3</a:t>
            </a:r>
            <a:r>
              <a:rPr lang="en-US" altLang="zh-CN" dirty="0" smtClean="0">
                <a:latin typeface="+mj-ea"/>
              </a:rPr>
              <a:t> </a:t>
            </a:r>
            <a:r>
              <a:rPr lang="zh-CN" altLang="en-US" dirty="0" smtClean="0">
                <a:latin typeface="+mj-ea"/>
              </a:rPr>
              <a:t>数据库存储</a:t>
            </a:r>
            <a:endParaRPr lang="zh-CN" altLang="en-US" dirty="0">
              <a:latin typeface="+mj-ea"/>
            </a:endParaRPr>
          </a:p>
        </p:txBody>
      </p:sp>
      <p:sp>
        <p:nvSpPr>
          <p:cNvPr id="83971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724400"/>
          </a:xfrm>
        </p:spPr>
        <p:txBody>
          <a:bodyPr/>
          <a:lstStyle/>
          <a:p>
            <a:r>
              <a:rPr lang="en-US" altLang="zh-CN" sz="3200" dirty="0" smtClean="0"/>
              <a:t>8.3.3 </a:t>
            </a:r>
            <a:r>
              <a:rPr lang="zh-CN" altLang="en-US" sz="3200" dirty="0" smtClean="0"/>
              <a:t>代码建库</a:t>
            </a:r>
            <a:endParaRPr lang="en-US" altLang="zh-CN" sz="3200" dirty="0" smtClean="0"/>
          </a:p>
          <a:p>
            <a:pPr lvl="1"/>
            <a:r>
              <a:rPr lang="zh-CN" altLang="en-US" sz="2800" dirty="0" smtClean="0">
                <a:cs typeface="Times New Roman" pitchFamily="18" charset="0"/>
              </a:rPr>
              <a:t>在代码中动态建立数据库是比较常用的方法</a:t>
            </a:r>
            <a:endParaRPr lang="en-US" altLang="zh-CN" sz="2800" dirty="0" smtClean="0">
              <a:cs typeface="Times New Roman" pitchFamily="18" charset="0"/>
            </a:endParaRPr>
          </a:p>
          <a:p>
            <a:pPr lvl="1"/>
            <a:r>
              <a:rPr lang="zh-CN" altLang="en-US" sz="2800" dirty="0" smtClean="0">
                <a:cs typeface="Times New Roman" pitchFamily="18" charset="0"/>
              </a:rPr>
              <a:t>在程序运行过程中，当需要进行数据库操作时，应用程序会首先尝试打开数据库，此时如果数据库并不存在，程序则会自动建立数据库，然后再打开数据库</a:t>
            </a:r>
            <a:endParaRPr lang="en-US" altLang="zh-CN" sz="2800" dirty="0" smtClean="0">
              <a:cs typeface="Times New Roman" pitchFamily="18" charset="0"/>
            </a:endParaRPr>
          </a:p>
          <a:p>
            <a:pPr lvl="1"/>
            <a:r>
              <a:rPr lang="zh-CN" altLang="en-US" sz="2800" dirty="0" smtClean="0">
                <a:cs typeface="Times New Roman" pitchFamily="18" charset="0"/>
              </a:rPr>
              <a:t>在编程实现时，一般将所有对数据库的操作都封装在一个类中，因此只要调用这个类，就可以完成对数据库的添加、更新、删除和查询等操作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997DC60B-437F-4EE8-A87F-670CCBB2BE98}" type="slidenum">
              <a:rPr lang="en-US" altLang="zh-CN"/>
              <a:pPr>
                <a:defRPr/>
              </a:pPr>
              <a:t>64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44958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8.3</a:t>
            </a:r>
            <a:r>
              <a:rPr lang="en-US" altLang="zh-CN" dirty="0" smtClean="0">
                <a:latin typeface="+mj-ea"/>
              </a:rPr>
              <a:t> </a:t>
            </a:r>
            <a:r>
              <a:rPr lang="zh-CN" altLang="en-US" dirty="0" smtClean="0">
                <a:latin typeface="+mj-ea"/>
              </a:rPr>
              <a:t>数据库存储</a:t>
            </a:r>
            <a:endParaRPr lang="zh-CN" altLang="en-US" dirty="0">
              <a:latin typeface="+mj-ea"/>
            </a:endParaRPr>
          </a:p>
        </p:txBody>
      </p:sp>
      <p:sp>
        <p:nvSpPr>
          <p:cNvPr id="83971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524000"/>
          </a:xfrm>
        </p:spPr>
        <p:txBody>
          <a:bodyPr/>
          <a:lstStyle/>
          <a:p>
            <a:r>
              <a:rPr lang="en-US" altLang="zh-CN" sz="3200" dirty="0" smtClean="0">
                <a:ea typeface="宋体" pitchFamily="2" charset="-122"/>
              </a:rPr>
              <a:t>8.3.3 </a:t>
            </a:r>
            <a:r>
              <a:rPr lang="zh-CN" altLang="en-US" sz="3200" dirty="0" smtClean="0">
                <a:ea typeface="宋体" pitchFamily="2" charset="-122"/>
              </a:rPr>
              <a:t>代码建库</a:t>
            </a:r>
            <a:endParaRPr lang="en-US" altLang="zh-CN" sz="3200" dirty="0" smtClean="0">
              <a:ea typeface="宋体" pitchFamily="2" charset="-122"/>
            </a:endParaRPr>
          </a:p>
          <a:p>
            <a:pPr lvl="1"/>
            <a:r>
              <a:rPr lang="zh-CN" altLang="en-US" sz="2800" dirty="0" smtClean="0">
                <a:cs typeface="Times New Roman" pitchFamily="18" charset="0"/>
              </a:rPr>
              <a:t>在代码中建立数据库</a:t>
            </a:r>
            <a:r>
              <a:rPr lang="en-US" altLang="zh-CN" sz="2800" dirty="0" err="1" smtClean="0">
                <a:cs typeface="Times New Roman" pitchFamily="18" charset="0"/>
              </a:rPr>
              <a:t>people.db</a:t>
            </a:r>
            <a:r>
              <a:rPr lang="zh-CN" altLang="en-US" sz="2800" dirty="0" smtClean="0">
                <a:cs typeface="Times New Roman" pitchFamily="18" charset="0"/>
              </a:rPr>
              <a:t>，创建</a:t>
            </a:r>
            <a:r>
              <a:rPr lang="en-US" altLang="zh-CN" sz="2800" dirty="0" err="1" smtClean="0">
                <a:cs typeface="Times New Roman" pitchFamily="18" charset="0"/>
              </a:rPr>
              <a:t>peopleinfo</a:t>
            </a:r>
            <a:r>
              <a:rPr lang="zh-CN" altLang="en-US" sz="2800" dirty="0" smtClean="0">
                <a:cs typeface="Times New Roman" pitchFamily="18" charset="0"/>
              </a:rPr>
              <a:t>表，具体属性见下表。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671064"/>
              </p:ext>
            </p:extLst>
          </p:nvPr>
        </p:nvGraphicFramePr>
        <p:xfrm>
          <a:off x="914400" y="2743200"/>
          <a:ext cx="7239000" cy="1554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52600"/>
                <a:gridCol w="2209800"/>
                <a:gridCol w="3276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属性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数据类型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说明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id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integer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主键，自增长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name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text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姓名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254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B20AA992-8911-4B27-B2E0-6DB65E92DD93}" type="slidenum">
              <a:rPr lang="en-US" altLang="zh-CN"/>
              <a:pPr>
                <a:defRPr/>
              </a:pPr>
              <a:t>65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48768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8.3</a:t>
            </a:r>
            <a:r>
              <a:rPr lang="en-US" altLang="zh-CN" dirty="0" smtClean="0">
                <a:latin typeface="+mj-ea"/>
              </a:rPr>
              <a:t> </a:t>
            </a:r>
            <a:r>
              <a:rPr lang="zh-CN" altLang="en-US" dirty="0" smtClean="0">
                <a:latin typeface="+mj-ea"/>
              </a:rPr>
              <a:t>数据库存储</a:t>
            </a:r>
            <a:endParaRPr lang="zh-CN" altLang="en-US" dirty="0">
              <a:latin typeface="+mj-ea"/>
            </a:endParaRPr>
          </a:p>
        </p:txBody>
      </p:sp>
      <p:sp>
        <p:nvSpPr>
          <p:cNvPr id="84995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3200" dirty="0" smtClean="0"/>
              <a:t>8.3.3 </a:t>
            </a:r>
            <a:r>
              <a:rPr lang="zh-CN" altLang="en-US" sz="3200" dirty="0" smtClean="0"/>
              <a:t>代码建库</a:t>
            </a:r>
            <a:endParaRPr lang="en-US" altLang="zh-CN" sz="3200" dirty="0" smtClean="0"/>
          </a:p>
          <a:p>
            <a:pPr lvl="1">
              <a:spcBef>
                <a:spcPts val="0"/>
              </a:spcBef>
            </a:pP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DBAdapter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类封装了数据库的建立、打开和关闭等操作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SQLiteDatabase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类封装了较多的方法，用以建立、删除数据库，执行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SQL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命令，对数据进行管理等工作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 lvl="1">
              <a:buClr>
                <a:srgbClr val="3B812F"/>
              </a:buClr>
            </a:pPr>
            <a:r>
              <a:rPr lang="en-US" altLang="zh-CN" sz="2800" dirty="0" err="1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SQLiteDatabase</a:t>
            </a: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中封装了打开数据库的函数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openDatabases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和创建数据库函数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openOrCreateDatabases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800" dirty="0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，但是直接</a:t>
            </a: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调用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SQLiteDatabase</a:t>
            </a: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的打开和创建数据库的方法</a:t>
            </a:r>
            <a:r>
              <a:rPr lang="zh-CN" altLang="en-US" sz="2800" dirty="0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，需要一些繁琐</a:t>
            </a: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的逻辑判断</a:t>
            </a:r>
            <a:r>
              <a:rPr lang="zh-CN" altLang="en-US" sz="2800" dirty="0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过程，比如数据库是否存在、版本号、是否可写等情况。</a:t>
            </a:r>
            <a:endParaRPr lang="zh-CN" altLang="en-US" sz="2800" dirty="0">
              <a:solidFill>
                <a:srgbClr val="000000"/>
              </a:solidFill>
              <a:ea typeface="宋体" pitchFamily="2" charset="-122"/>
              <a:cs typeface="Times New Roman" pitchFamily="18" charset="0"/>
            </a:endParaRPr>
          </a:p>
          <a:p>
            <a:pPr lvl="1"/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17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B20AA992-8911-4B27-B2E0-6DB65E92DD9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66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48768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8.3</a:t>
            </a:r>
            <a:r>
              <a:rPr lang="en-US" altLang="zh-CN" dirty="0" smtClean="0">
                <a:latin typeface="+mj-ea"/>
              </a:rPr>
              <a:t> </a:t>
            </a:r>
            <a:r>
              <a:rPr lang="zh-CN" altLang="en-US" dirty="0" smtClean="0">
                <a:latin typeface="+mj-ea"/>
              </a:rPr>
              <a:t>数据库存储</a:t>
            </a:r>
            <a:endParaRPr lang="zh-CN" altLang="en-US" dirty="0">
              <a:latin typeface="+mj-ea"/>
            </a:endParaRPr>
          </a:p>
        </p:txBody>
      </p:sp>
      <p:sp>
        <p:nvSpPr>
          <p:cNvPr id="84995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9718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3200" dirty="0" smtClean="0"/>
              <a:t>8.3.3 </a:t>
            </a:r>
            <a:r>
              <a:rPr lang="zh-CN" altLang="en-US" sz="3200" dirty="0" smtClean="0"/>
              <a:t>代码建库</a:t>
            </a:r>
            <a:endParaRPr lang="en-US" altLang="zh-CN" sz="3200" dirty="0" smtClean="0"/>
          </a:p>
          <a:p>
            <a:pPr lvl="1"/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SQLiteOpenHelper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是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SQLiteDatabase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的一个帮助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类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，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这个帮助类可以辅助建立、更新和打开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数据库，避免很多繁琐的判断过程。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通常需要定义一个类来继承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SQLiteOpenHelper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，并重写</a:t>
            </a:r>
            <a:r>
              <a:rPr lang="en-US" altLang="zh-CN" sz="2800" dirty="0" err="1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onCreate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函数和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onUpgrade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函数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68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A3D39E5B-EABB-43CE-BA0C-A028EC9C86EC}" type="slidenum">
              <a:rPr lang="en-US" altLang="zh-CN"/>
              <a:pPr>
                <a:defRPr/>
              </a:pPr>
              <a:t>67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48768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8.3</a:t>
            </a:r>
            <a:r>
              <a:rPr lang="en-US" altLang="zh-CN" dirty="0" smtClean="0">
                <a:latin typeface="+mj-ea"/>
              </a:rPr>
              <a:t> </a:t>
            </a:r>
            <a:r>
              <a:rPr lang="zh-CN" altLang="en-US" dirty="0" smtClean="0">
                <a:latin typeface="+mj-ea"/>
              </a:rPr>
              <a:t>数据库存储</a:t>
            </a:r>
            <a:endParaRPr lang="zh-CN" altLang="en-US" dirty="0">
              <a:latin typeface="+mj-ea"/>
            </a:endParaRPr>
          </a:p>
        </p:txBody>
      </p:sp>
      <p:sp>
        <p:nvSpPr>
          <p:cNvPr id="91139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609600"/>
          </a:xfrm>
        </p:spPr>
        <p:txBody>
          <a:bodyPr/>
          <a:lstStyle/>
          <a:p>
            <a:r>
              <a:rPr lang="en-US" altLang="zh-CN" sz="3200" dirty="0" smtClean="0"/>
              <a:t>8.3.3 </a:t>
            </a:r>
            <a:r>
              <a:rPr lang="zh-CN" altLang="en-US" sz="3200" dirty="0" smtClean="0"/>
              <a:t>代码建库</a:t>
            </a:r>
            <a:endParaRPr lang="en-US" altLang="zh-CN" sz="3200" dirty="0" smtClean="0"/>
          </a:p>
        </p:txBody>
      </p:sp>
      <p:graphicFrame>
        <p:nvGraphicFramePr>
          <p:cNvPr id="91148" name="Group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929146"/>
              </p:ext>
            </p:extLst>
          </p:nvPr>
        </p:nvGraphicFramePr>
        <p:xfrm>
          <a:off x="381000" y="1630680"/>
          <a:ext cx="8459787" cy="4693920"/>
        </p:xfrm>
        <a:graphic>
          <a:graphicData uri="http://schemas.openxmlformats.org/drawingml/2006/table">
            <a:tbl>
              <a:tblPr/>
              <a:tblGrid>
                <a:gridCol w="8459787"/>
              </a:tblGrid>
              <a:tr h="4648200">
                <a:tc>
                  <a:txBody>
                    <a:bodyPr/>
                    <a:lstStyle/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    </a:t>
                      </a:r>
                      <a:r>
                        <a:rPr kumimoji="0" lang="zh-CN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private static class DBOpenHelper extends SQLiteOpenHelper {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zh-CN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		@Override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  <a:r>
                        <a:rPr kumimoji="0" lang="zh-CN" altLang="zh-CN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</a:rPr>
                        <a:t>	</a:t>
                      </a:r>
                      <a:r>
                        <a:rPr kumimoji="0" lang="en-US" altLang="zh-CN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</a:rPr>
                        <a:t>       </a:t>
                      </a:r>
                      <a:r>
                        <a:rPr kumimoji="0" lang="zh-CN" altLang="zh-CN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</a:rPr>
                        <a:t>public void onCreate(SQLiteDatabase db) {</a:t>
                      </a:r>
                    </a:p>
                    <a:p>
                      <a:pPr marL="990600" marR="0" lvl="0" indent="-990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  <a:r>
                        <a:rPr kumimoji="0" lang="zh-CN" altLang="zh-CN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</a:rPr>
                        <a:t>	}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</a:rPr>
                        <a:t>5</a:t>
                      </a:r>
                      <a:r>
                        <a:rPr kumimoji="0" lang="zh-CN" altLang="zh-CN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</a:rPr>
                        <a:t>	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</a:rPr>
                        <a:t>6</a:t>
                      </a:r>
                      <a:r>
                        <a:rPr kumimoji="0" lang="zh-CN" altLang="zh-CN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</a:rPr>
                        <a:t>		@Override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</a:rPr>
                        <a:t>7</a:t>
                      </a:r>
                      <a:r>
                        <a:rPr kumimoji="0" lang="zh-CN" altLang="zh-CN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</a:rPr>
                        <a:t>		public void onUpgrade(SQLiteDatabase db, int oldVersion, int newVersion) {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</a:rPr>
                        <a:t>8</a:t>
                      </a:r>
                      <a:r>
                        <a:rPr kumimoji="0" lang="zh-CN" altLang="zh-CN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</a:rPr>
                        <a:t>		}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CC9900"/>
                        </a:buClr>
                        <a:buSzPct val="65000"/>
                        <a:buFont typeface="Wingdings" pitchFamily="2" charset="2"/>
                        <a:buNone/>
                        <a:tabLst>
                          <a:tab pos="533400" algn="l"/>
                        </a:tabLst>
                        <a:defRPr/>
                      </a:pPr>
                      <a:r>
                        <a:rPr kumimoji="0" lang="en-US" altLang="zh-CN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</a:rPr>
                        <a:t>9</a:t>
                      </a:r>
                      <a:r>
                        <a:rPr kumimoji="0" lang="zh-CN" alt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</a:rPr>
                        <a:t>    </a:t>
                      </a:r>
                      <a:r>
                        <a:rPr kumimoji="0" lang="zh-CN" altLang="zh-CN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楷体_GB2312" pitchFamily="49" charset="-122"/>
                        </a:rPr>
                        <a:t>}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CB9176F5-C8BC-42BB-8264-B3EC2847E57D}" type="slidenum">
              <a:rPr lang="en-US" altLang="zh-CN"/>
              <a:pPr>
                <a:defRPr/>
              </a:pPr>
              <a:t>68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50292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8.3</a:t>
            </a:r>
            <a:r>
              <a:rPr lang="en-US" altLang="zh-CN" dirty="0" smtClean="0">
                <a:latin typeface="+mj-ea"/>
              </a:rPr>
              <a:t> </a:t>
            </a:r>
            <a:r>
              <a:rPr lang="zh-CN" altLang="en-US" dirty="0" smtClean="0">
                <a:latin typeface="+mj-ea"/>
              </a:rPr>
              <a:t>数据库存储</a:t>
            </a:r>
            <a:endParaRPr lang="zh-CN" altLang="en-US" dirty="0">
              <a:latin typeface="+mj-ea"/>
            </a:endParaRPr>
          </a:p>
        </p:txBody>
      </p:sp>
      <p:sp>
        <p:nvSpPr>
          <p:cNvPr id="88067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en-US" altLang="zh-CN" sz="3200" dirty="0" smtClean="0"/>
              <a:t>8.3.3 </a:t>
            </a:r>
            <a:r>
              <a:rPr lang="zh-CN" altLang="en-US" sz="3200" dirty="0" smtClean="0"/>
              <a:t>代码建库</a:t>
            </a:r>
            <a:endParaRPr lang="en-US" altLang="zh-CN" sz="3200" dirty="0" smtClean="0"/>
          </a:p>
          <a:p>
            <a:pPr lvl="1"/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自定义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open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函数实现打开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数据库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，通过调用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SQLiteOpenHelper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类的</a:t>
            </a:r>
            <a:r>
              <a:rPr lang="en-US" altLang="zh-CN" sz="2800" dirty="0" err="1">
                <a:ea typeface="宋体" pitchFamily="2" charset="-122"/>
                <a:cs typeface="Times New Roman" pitchFamily="18" charset="0"/>
              </a:rPr>
              <a:t>getWritableDatabase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函数和</a:t>
            </a:r>
            <a:r>
              <a:rPr lang="en-US" altLang="zh-CN" sz="2800" dirty="0" err="1">
                <a:ea typeface="宋体" pitchFamily="2" charset="-122"/>
                <a:cs typeface="Times New Roman" pitchFamily="18" charset="0"/>
              </a:rPr>
              <a:t>getReadableDatabase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函数，来建立或打开数据库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Clr>
                <a:srgbClr val="3B812F"/>
              </a:buClr>
            </a:pP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getWritableDatabase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函数用来建立或打开一个可读写的数据库实例</a:t>
            </a:r>
            <a:endParaRPr lang="en-US" altLang="zh-CN" sz="2800" dirty="0">
              <a:solidFill>
                <a:srgbClr val="000000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Clr>
                <a:srgbClr val="3B812F"/>
              </a:buClr>
            </a:pP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如果调用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getWritableDatabase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函数无法获得可读写的数据库实例（比如磁盘空间已满），这时可以调用</a:t>
            </a:r>
            <a:r>
              <a:rPr lang="en-US" altLang="zh-CN" sz="2800" dirty="0" err="1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getReadableDatabase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函数，建立或打开一个只读的数据库</a:t>
            </a:r>
            <a:r>
              <a:rPr lang="zh-CN" altLang="en-US" sz="2800" dirty="0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实例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lvl="1"/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28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B474E6AC-0CB5-4880-BBB7-E67AA081E21F}" type="slidenum">
              <a:rPr lang="en-US" altLang="zh-CN"/>
              <a:pPr>
                <a:defRPr/>
              </a:pPr>
              <a:t>69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48768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8.3</a:t>
            </a:r>
            <a:r>
              <a:rPr lang="en-US" altLang="zh-CN" dirty="0" smtClean="0">
                <a:latin typeface="+mj-ea"/>
              </a:rPr>
              <a:t> </a:t>
            </a:r>
            <a:r>
              <a:rPr lang="zh-CN" altLang="en-US" dirty="0" smtClean="0">
                <a:latin typeface="+mj-ea"/>
              </a:rPr>
              <a:t>数据库存储</a:t>
            </a:r>
            <a:endParaRPr lang="zh-CN" altLang="en-US" dirty="0">
              <a:latin typeface="+mj-ea"/>
            </a:endParaRPr>
          </a:p>
        </p:txBody>
      </p:sp>
      <p:sp>
        <p:nvSpPr>
          <p:cNvPr id="86019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5181600"/>
          </a:xfrm>
        </p:spPr>
        <p:txBody>
          <a:bodyPr/>
          <a:lstStyle/>
          <a:p>
            <a:r>
              <a:rPr lang="en-US" altLang="zh-CN" sz="3200" dirty="0" smtClean="0"/>
              <a:t>8.3.3 </a:t>
            </a:r>
            <a:r>
              <a:rPr lang="zh-CN" altLang="en-US" sz="3200" dirty="0" smtClean="0"/>
              <a:t>代码建库</a:t>
            </a:r>
            <a:endParaRPr lang="en-US" altLang="zh-CN" sz="3200" dirty="0" smtClean="0"/>
          </a:p>
        </p:txBody>
      </p:sp>
      <p:graphicFrame>
        <p:nvGraphicFramePr>
          <p:cNvPr id="86027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569704"/>
              </p:ext>
            </p:extLst>
          </p:nvPr>
        </p:nvGraphicFramePr>
        <p:xfrm>
          <a:off x="541338" y="1676400"/>
          <a:ext cx="8221662" cy="3886200"/>
        </p:xfrm>
        <a:graphic>
          <a:graphicData uri="http://schemas.openxmlformats.org/drawingml/2006/table">
            <a:tbl>
              <a:tblPr/>
              <a:tblGrid>
                <a:gridCol w="8221662"/>
              </a:tblGrid>
              <a:tr h="3886200">
                <a:tc>
                  <a:txBody>
                    <a:bodyPr/>
                    <a:lstStyle/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	public void open() {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		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dbOpenHelper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 new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DBOpenHelper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(context, DBNAME, null, DBVERSION);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		 try {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		       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db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dbOpenHelper.getWritableDatabase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();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		 }catch (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SQLiteException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ex) {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6		       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db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dbOpenHelper.getReadableDatabase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();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7		 }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8    }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1559A711-50ED-4F0A-B9C3-4BCF4DF2FF2C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4495800" cy="8382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8.1</a:t>
            </a:r>
            <a:r>
              <a:rPr lang="zh-CN" altLang="en-US" dirty="0" smtClean="0">
                <a:latin typeface="+mj-ea"/>
              </a:rPr>
              <a:t> 简单存储 </a:t>
            </a:r>
            <a:endParaRPr lang="zh-CN" altLang="en-US" dirty="0">
              <a:latin typeface="+mj-ea"/>
            </a:endParaRP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7924800" cy="3276600"/>
          </a:xfrm>
        </p:spPr>
        <p:txBody>
          <a:bodyPr/>
          <a:lstStyle/>
          <a:p>
            <a:r>
              <a:rPr lang="en-US" altLang="zh-CN" sz="3200" dirty="0" smtClean="0"/>
              <a:t>8.1.1 </a:t>
            </a:r>
            <a:r>
              <a:rPr lang="en-US" altLang="zh-CN" sz="3200" dirty="0" err="1" smtClean="0"/>
              <a:t>SharedPreferences</a:t>
            </a:r>
            <a:endParaRPr lang="en-US" altLang="zh-CN" sz="3200" dirty="0" smtClean="0"/>
          </a:p>
          <a:p>
            <a:pPr lvl="1"/>
            <a:r>
              <a:rPr lang="zh-CN" altLang="en-US" sz="2800" dirty="0" smtClean="0">
                <a:cs typeface="Times New Roman" pitchFamily="18" charset="0"/>
              </a:rPr>
              <a:t>获取到</a:t>
            </a:r>
            <a:r>
              <a:rPr lang="en-US" altLang="zh-CN" sz="2800" dirty="0" err="1" smtClean="0">
                <a:cs typeface="Times New Roman" pitchFamily="18" charset="0"/>
              </a:rPr>
              <a:t>SharedPreferences</a:t>
            </a:r>
            <a:r>
              <a:rPr lang="zh-CN" altLang="en-US" sz="2800" dirty="0" smtClean="0">
                <a:cs typeface="Times New Roman" pitchFamily="18" charset="0"/>
              </a:rPr>
              <a:t>实例后，可以通过</a:t>
            </a:r>
            <a:r>
              <a:rPr lang="en-US" altLang="zh-CN" sz="2800" dirty="0" err="1" smtClean="0">
                <a:cs typeface="Times New Roman" pitchFamily="18" charset="0"/>
              </a:rPr>
              <a:t>SharedPreferences.Editor</a:t>
            </a:r>
            <a:r>
              <a:rPr lang="zh-CN" altLang="en-US" sz="2800" dirty="0" smtClean="0">
                <a:cs typeface="Times New Roman" pitchFamily="18" charset="0"/>
              </a:rPr>
              <a:t>类对</a:t>
            </a:r>
            <a:r>
              <a:rPr lang="en-US" altLang="zh-CN" sz="2800" dirty="0" err="1" smtClean="0">
                <a:cs typeface="Times New Roman" pitchFamily="18" charset="0"/>
              </a:rPr>
              <a:t>SharedPreferences</a:t>
            </a:r>
            <a:r>
              <a:rPr lang="zh-CN" altLang="en-US" sz="2800" dirty="0" smtClean="0">
                <a:cs typeface="Times New Roman" pitchFamily="18" charset="0"/>
              </a:rPr>
              <a:t>进行修改，最后调用</a:t>
            </a:r>
            <a:r>
              <a:rPr lang="en-US" altLang="zh-CN" sz="2800" dirty="0" smtClean="0">
                <a:cs typeface="Times New Roman" pitchFamily="18" charset="0"/>
              </a:rPr>
              <a:t>commit()</a:t>
            </a:r>
            <a:r>
              <a:rPr lang="zh-CN" altLang="en-US" sz="2800" dirty="0" smtClean="0">
                <a:cs typeface="Times New Roman" pitchFamily="18" charset="0"/>
              </a:rPr>
              <a:t>函数保存修改内容</a:t>
            </a:r>
            <a:endParaRPr lang="en-US" altLang="zh-CN" sz="2800" dirty="0" smtClean="0">
              <a:cs typeface="Times New Roman" pitchFamily="18" charset="0"/>
            </a:endParaRPr>
          </a:p>
          <a:p>
            <a:pPr lvl="1"/>
            <a:r>
              <a:rPr lang="en-US" altLang="zh-CN" sz="2800" dirty="0" err="1" smtClean="0">
                <a:cs typeface="Times New Roman" pitchFamily="18" charset="0"/>
              </a:rPr>
              <a:t>SharedPreferences</a:t>
            </a:r>
            <a:r>
              <a:rPr lang="zh-CN" altLang="en-US" sz="2800" dirty="0" smtClean="0">
                <a:cs typeface="Times New Roman" pitchFamily="18" charset="0"/>
              </a:rPr>
              <a:t>支持各种基本数据类型，包括整型、布尔型、浮点型等</a:t>
            </a:r>
            <a:endParaRPr lang="zh-CN" altLang="en-US" sz="2400" dirty="0" smtClean="0">
              <a:cs typeface="Times New Roman" pitchFamily="18" charset="0"/>
            </a:endParaRPr>
          </a:p>
        </p:txBody>
      </p:sp>
      <p:graphicFrame>
        <p:nvGraphicFramePr>
          <p:cNvPr id="9228" name="Group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032569"/>
              </p:ext>
            </p:extLst>
          </p:nvPr>
        </p:nvGraphicFramePr>
        <p:xfrm>
          <a:off x="533400" y="4419600"/>
          <a:ext cx="8305800" cy="1706880"/>
        </p:xfrm>
        <a:graphic>
          <a:graphicData uri="http://schemas.openxmlformats.org/drawingml/2006/table">
            <a:tbl>
              <a:tblPr/>
              <a:tblGrid>
                <a:gridCol w="8305800"/>
              </a:tblGrid>
              <a:tr h="1295400">
                <a:tc>
                  <a:txBody>
                    <a:bodyPr/>
                    <a:lstStyle/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   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SharedPreferences.Editor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editor =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shared.edit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();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   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editor.putString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("Name",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name.getText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().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toString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());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    ……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   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editor.commit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();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5DCBD4BA-730D-40A5-A89E-6F6415C7F1B1}" type="slidenum">
              <a:rPr lang="en-US" altLang="zh-CN"/>
              <a:pPr>
                <a:defRPr/>
              </a:pPr>
              <a:t>70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48768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8.3</a:t>
            </a:r>
            <a:r>
              <a:rPr lang="en-US" altLang="zh-CN" dirty="0" smtClean="0">
                <a:latin typeface="+mj-ea"/>
              </a:rPr>
              <a:t> </a:t>
            </a:r>
            <a:r>
              <a:rPr lang="zh-CN" altLang="en-US" dirty="0" smtClean="0">
                <a:latin typeface="+mj-ea"/>
              </a:rPr>
              <a:t>数据库存储</a:t>
            </a:r>
            <a:endParaRPr lang="zh-CN" altLang="en-US" dirty="0">
              <a:latin typeface="+mj-ea"/>
            </a:endParaRPr>
          </a:p>
        </p:txBody>
      </p:sp>
      <p:sp>
        <p:nvSpPr>
          <p:cNvPr id="87043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1143000"/>
          </a:xfrm>
        </p:spPr>
        <p:txBody>
          <a:bodyPr/>
          <a:lstStyle/>
          <a:p>
            <a:r>
              <a:rPr lang="en-US" altLang="zh-CN" sz="3200" dirty="0" smtClean="0"/>
              <a:t>8.3.3 </a:t>
            </a:r>
            <a:r>
              <a:rPr lang="zh-CN" altLang="en-US" sz="3200" dirty="0" smtClean="0"/>
              <a:t>代码建库</a:t>
            </a:r>
            <a:endParaRPr lang="en-US" altLang="zh-CN" sz="3200" dirty="0" smtClean="0"/>
          </a:p>
          <a:p>
            <a:pPr lvl="1">
              <a:buClr>
                <a:srgbClr val="3B812F"/>
              </a:buClr>
            </a:pPr>
            <a:r>
              <a:rPr lang="zh-CN" altLang="en-US" sz="2800" dirty="0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自定义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close()</a:t>
            </a: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函数</a:t>
            </a:r>
            <a:r>
              <a:rPr lang="zh-CN" altLang="en-US" sz="2800" dirty="0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实现关闭数据库</a:t>
            </a:r>
            <a:endParaRPr lang="en-US" altLang="zh-CN" sz="3200" dirty="0" smtClean="0"/>
          </a:p>
        </p:txBody>
      </p:sp>
      <p:graphicFrame>
        <p:nvGraphicFramePr>
          <p:cNvPr id="87052" name="Group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349030"/>
              </p:ext>
            </p:extLst>
          </p:nvPr>
        </p:nvGraphicFramePr>
        <p:xfrm>
          <a:off x="541338" y="2209800"/>
          <a:ext cx="7993062" cy="2636520"/>
        </p:xfrm>
        <a:graphic>
          <a:graphicData uri="http://schemas.openxmlformats.org/drawingml/2006/table">
            <a:tbl>
              <a:tblPr/>
              <a:tblGrid>
                <a:gridCol w="7993062"/>
              </a:tblGrid>
              <a:tr h="2636520">
                <a:tc>
                  <a:txBody>
                    <a:bodyPr/>
                    <a:lstStyle/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		public void close() {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		        if (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db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!= null){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			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db.close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();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			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db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 null;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		        }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6		}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A3A772DE-68EE-47AB-BDE3-C0C6B4D667C7}" type="slidenum">
              <a:rPr lang="en-US" altLang="zh-CN"/>
              <a:pPr>
                <a:defRPr/>
              </a:pPr>
              <a:t>71</a:t>
            </a:fld>
            <a:endParaRPr lang="en-US" altLang="zh-CN"/>
          </a:p>
        </p:txBody>
      </p:sp>
      <p:sp>
        <p:nvSpPr>
          <p:cNvPr id="106498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4419600" cy="762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8.3</a:t>
            </a:r>
            <a:r>
              <a:rPr lang="en-US" altLang="zh-CN" dirty="0" smtClean="0">
                <a:latin typeface="+mj-ea"/>
              </a:rPr>
              <a:t> </a:t>
            </a:r>
            <a:r>
              <a:rPr lang="zh-CN" altLang="en-US" dirty="0" smtClean="0">
                <a:latin typeface="+mj-ea"/>
              </a:rPr>
              <a:t>数据库存储</a:t>
            </a:r>
          </a:p>
        </p:txBody>
      </p:sp>
      <p:sp>
        <p:nvSpPr>
          <p:cNvPr id="115715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362200"/>
          </a:xfrm>
        </p:spPr>
        <p:txBody>
          <a:bodyPr/>
          <a:lstStyle/>
          <a:p>
            <a:r>
              <a:rPr lang="en-US" altLang="zh-CN" sz="3200" dirty="0" smtClean="0">
                <a:ea typeface="宋体" pitchFamily="2" charset="-122"/>
              </a:rPr>
              <a:t>8.3.3 </a:t>
            </a:r>
            <a:r>
              <a:rPr lang="zh-CN" altLang="en-US" sz="3200" dirty="0" smtClean="0">
                <a:ea typeface="宋体" pitchFamily="2" charset="-122"/>
              </a:rPr>
              <a:t>代码建库</a:t>
            </a:r>
          </a:p>
          <a:p>
            <a:pPr lvl="1" eaLnBrk="1">
              <a:buClr>
                <a:srgbClr val="3B812F"/>
              </a:buClr>
            </a:pP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练习</a:t>
            </a:r>
          </a:p>
          <a:p>
            <a:pPr marL="0" lvl="0" indent="0">
              <a:spcBef>
                <a:spcPts val="0"/>
              </a:spcBef>
              <a:buClr>
                <a:srgbClr val="CC9900"/>
              </a:buClr>
              <a:buNone/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       1</a:t>
            </a:r>
            <a:r>
              <a:rPr lang="zh-CN" altLang="en-US" sz="2800" dirty="0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、</a:t>
            </a:r>
            <a:r>
              <a:rPr lang="zh-CN" altLang="en-US" sz="2800" dirty="0">
                <a:solidFill>
                  <a:srgbClr val="000000"/>
                </a:solidFill>
              </a:rPr>
              <a:t>在</a:t>
            </a:r>
            <a:r>
              <a:rPr lang="en-US" altLang="zh-CN" sz="2800" dirty="0" smtClean="0">
                <a:solidFill>
                  <a:srgbClr val="000000"/>
                </a:solidFill>
              </a:rPr>
              <a:t>8.3.2</a:t>
            </a:r>
            <a:r>
              <a:rPr lang="zh-CN" altLang="en-US" sz="2800" dirty="0" smtClean="0">
                <a:solidFill>
                  <a:srgbClr val="000000"/>
                </a:solidFill>
              </a:rPr>
              <a:t>练习</a:t>
            </a:r>
            <a:r>
              <a:rPr lang="zh-CN" altLang="en-US" sz="2800" dirty="0">
                <a:solidFill>
                  <a:srgbClr val="000000"/>
                </a:solidFill>
              </a:rPr>
              <a:t>的基础上</a:t>
            </a:r>
            <a:r>
              <a:rPr lang="zh-CN" altLang="en-US" sz="2800" dirty="0" smtClean="0">
                <a:solidFill>
                  <a:srgbClr val="000000"/>
                </a:solidFill>
              </a:rPr>
              <a:t>，以代码方式建立数据库，</a:t>
            </a:r>
            <a:r>
              <a:rPr lang="zh-CN" altLang="zh-CN" sz="2800" dirty="0"/>
              <a:t>数据库名称自定义，并建立专业信息表（</a:t>
            </a:r>
            <a:r>
              <a:rPr lang="en-US" altLang="zh-CN" sz="2800" dirty="0" err="1"/>
              <a:t>MajorInfo</a:t>
            </a:r>
            <a:r>
              <a:rPr lang="zh-CN" altLang="zh-CN" sz="2800" dirty="0" smtClean="0"/>
              <a:t>）</a:t>
            </a:r>
            <a:r>
              <a:rPr lang="zh-CN" altLang="zh-CN" sz="2800" dirty="0"/>
              <a:t>和</a:t>
            </a:r>
            <a:r>
              <a:rPr lang="zh-CN" altLang="zh-CN" sz="2800" dirty="0" smtClean="0"/>
              <a:t>基本</a:t>
            </a:r>
            <a:r>
              <a:rPr lang="zh-CN" altLang="zh-CN" sz="2800" dirty="0"/>
              <a:t>信息表（</a:t>
            </a:r>
            <a:r>
              <a:rPr lang="en-US" altLang="zh-CN" sz="2800" dirty="0" err="1"/>
              <a:t>BaseInfo</a:t>
            </a:r>
            <a:r>
              <a:rPr lang="zh-CN" altLang="zh-CN" sz="2800" dirty="0" smtClean="0"/>
              <a:t>）。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08720"/>
              </p:ext>
            </p:extLst>
          </p:nvPr>
        </p:nvGraphicFramePr>
        <p:xfrm>
          <a:off x="1203960" y="4114800"/>
          <a:ext cx="6720840" cy="128016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419860"/>
                <a:gridCol w="1648460"/>
                <a:gridCol w="937260"/>
                <a:gridCol w="271526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Times New Roman"/>
                          <a:ea typeface="宋体"/>
                        </a:rPr>
                        <a:t>字段名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宋体"/>
                        </a:rPr>
                        <a:t>数据类型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宋体"/>
                        </a:rPr>
                        <a:t>说明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宋体"/>
                        </a:rPr>
                        <a:t>备注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宋体"/>
                        </a:rPr>
                        <a:t>majorid 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宋体"/>
                        </a:rPr>
                        <a:t>int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宋体"/>
                        </a:rPr>
                        <a:t>编号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宋体"/>
                        </a:rPr>
                        <a:t>主键（自增长）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宋体"/>
                        </a:rPr>
                        <a:t>major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/>
                          <a:ea typeface="宋体"/>
                        </a:rPr>
                        <a:t>text</a:t>
                      </a:r>
                      <a:endParaRPr lang="zh-CN" sz="2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Times New Roman"/>
                          <a:ea typeface="宋体"/>
                        </a:rPr>
                        <a:t>专业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Times New Roman"/>
                          <a:ea typeface="宋体"/>
                        </a:rPr>
                        <a:t>非空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514599" y="3538260"/>
            <a:ext cx="41745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专业信息表（</a:t>
            </a:r>
            <a:r>
              <a:rPr kumimoji="0" lang="en-US" altLang="zh-CN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MajorInfo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533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A3A772DE-68EE-47AB-BDE3-C0C6B4D667C7}" type="slidenum">
              <a:rPr lang="en-US" altLang="zh-CN"/>
              <a:pPr>
                <a:defRPr/>
              </a:pPr>
              <a:t>72</a:t>
            </a:fld>
            <a:endParaRPr lang="en-US" altLang="zh-CN"/>
          </a:p>
        </p:txBody>
      </p:sp>
      <p:sp>
        <p:nvSpPr>
          <p:cNvPr id="106498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4419600" cy="762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8.3</a:t>
            </a:r>
            <a:r>
              <a:rPr lang="en-US" altLang="zh-CN" dirty="0" smtClean="0">
                <a:latin typeface="+mj-ea"/>
              </a:rPr>
              <a:t> </a:t>
            </a:r>
            <a:r>
              <a:rPr lang="zh-CN" altLang="en-US" dirty="0" smtClean="0">
                <a:latin typeface="+mj-ea"/>
              </a:rPr>
              <a:t>数据库存储</a:t>
            </a:r>
          </a:p>
        </p:txBody>
      </p:sp>
      <p:sp>
        <p:nvSpPr>
          <p:cNvPr id="115715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219200"/>
          </a:xfrm>
        </p:spPr>
        <p:txBody>
          <a:bodyPr/>
          <a:lstStyle/>
          <a:p>
            <a:r>
              <a:rPr lang="en-US" altLang="zh-CN" sz="3200" dirty="0" smtClean="0">
                <a:ea typeface="宋体" pitchFamily="2" charset="-122"/>
              </a:rPr>
              <a:t>8.3.3 </a:t>
            </a:r>
            <a:r>
              <a:rPr lang="zh-CN" altLang="en-US" sz="3200" dirty="0" smtClean="0">
                <a:ea typeface="宋体" pitchFamily="2" charset="-122"/>
              </a:rPr>
              <a:t>代码建库</a:t>
            </a:r>
          </a:p>
          <a:p>
            <a:pPr lvl="1" eaLnBrk="1">
              <a:buClr>
                <a:srgbClr val="3B812F"/>
              </a:buClr>
            </a:pPr>
            <a:r>
              <a:rPr lang="zh-CN" altLang="en-US" sz="2800" dirty="0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练习</a:t>
            </a:r>
            <a:endParaRPr lang="zh-CN" altLang="en-US" sz="2800" dirty="0">
              <a:solidFill>
                <a:srgbClr val="000000"/>
              </a:solidFill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008447"/>
              </p:ext>
            </p:extLst>
          </p:nvPr>
        </p:nvGraphicFramePr>
        <p:xfrm>
          <a:off x="1137920" y="2590800"/>
          <a:ext cx="6593840" cy="384048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292860"/>
                <a:gridCol w="1648460"/>
                <a:gridCol w="937260"/>
                <a:gridCol w="271526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Times New Roman"/>
                          <a:ea typeface="宋体"/>
                        </a:rPr>
                        <a:t>字段名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Times New Roman"/>
                          <a:ea typeface="宋体"/>
                        </a:rPr>
                        <a:t>数据类型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宋体"/>
                        </a:rPr>
                        <a:t>说明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宋体"/>
                        </a:rPr>
                        <a:t>备注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宋体"/>
                        </a:rPr>
                        <a:t>infoid 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宋体"/>
                        </a:rPr>
                        <a:t>int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宋体"/>
                        </a:rPr>
                        <a:t>编号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宋体"/>
                        </a:rPr>
                        <a:t>主键（自增长）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/>
                          <a:ea typeface="宋体"/>
                        </a:rPr>
                        <a:t>name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宋体"/>
                        </a:rPr>
                        <a:t>text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  <a:latin typeface="Times New Roman"/>
                          <a:ea typeface="宋体"/>
                        </a:rPr>
                        <a:t>姓名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宋体"/>
                        </a:rPr>
                        <a:t>非空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宋体"/>
                        </a:rPr>
                        <a:t>height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宋体"/>
                        </a:rPr>
                        <a:t>float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宋体"/>
                        </a:rPr>
                        <a:t>身高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宋体"/>
                        </a:rPr>
                        <a:t>单位：</a:t>
                      </a:r>
                      <a:r>
                        <a:rPr lang="en-US" sz="2800" kern="100">
                          <a:effectLst/>
                          <a:latin typeface="Times New Roman"/>
                          <a:ea typeface="宋体"/>
                        </a:rPr>
                        <a:t>cm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宋体"/>
                        </a:rPr>
                        <a:t>weight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宋体"/>
                        </a:rPr>
                        <a:t>float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宋体"/>
                        </a:rPr>
                        <a:t>体重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宋体"/>
                        </a:rPr>
                        <a:t>单位：</a:t>
                      </a:r>
                      <a:r>
                        <a:rPr lang="en-US" sz="2800" kern="100">
                          <a:effectLst/>
                          <a:latin typeface="Times New Roman"/>
                          <a:ea typeface="宋体"/>
                        </a:rPr>
                        <a:t>kg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宋体"/>
                        </a:rPr>
                        <a:t>sex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宋体"/>
                        </a:rPr>
                        <a:t>text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宋体"/>
                        </a:rPr>
                        <a:t>性别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宋体"/>
                        </a:rPr>
                        <a:t> 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宋体"/>
                        </a:rPr>
                        <a:t>hobby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宋体"/>
                        </a:rPr>
                        <a:t>text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宋体"/>
                        </a:rPr>
                        <a:t>爱好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宋体"/>
                        </a:rPr>
                        <a:t> 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宋体"/>
                        </a:rPr>
                        <a:t>major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宋体"/>
                        </a:rPr>
                        <a:t>text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宋体"/>
                        </a:rPr>
                        <a:t>专业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宋体"/>
                        </a:rPr>
                        <a:t> 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宋体"/>
                        </a:rPr>
                        <a:t>health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宋体"/>
                        </a:rPr>
                        <a:t>text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/>
                          <a:ea typeface="宋体"/>
                        </a:rPr>
                        <a:t>体质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/>
                          <a:ea typeface="宋体"/>
                        </a:rPr>
                        <a:t> 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407399" y="2026623"/>
            <a:ext cx="399340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基本信息表（</a:t>
            </a:r>
            <a:r>
              <a:rPr kumimoji="0" lang="en-US" altLang="zh-CN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BaseInfo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762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289804FC-B968-4D63-916D-7633CF72CEB3}" type="slidenum">
              <a:rPr lang="en-US" altLang="zh-CN"/>
              <a:pPr>
                <a:defRPr/>
              </a:pPr>
              <a:t>73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5486400" cy="762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8.3</a:t>
            </a:r>
            <a:r>
              <a:rPr lang="en-US" altLang="zh-CN" dirty="0" smtClean="0">
                <a:latin typeface="+mj-ea"/>
              </a:rPr>
              <a:t> </a:t>
            </a:r>
            <a:r>
              <a:rPr lang="zh-CN" altLang="en-US" dirty="0" smtClean="0">
                <a:latin typeface="+mj-ea"/>
              </a:rPr>
              <a:t>数据库存储</a:t>
            </a:r>
            <a:endParaRPr lang="zh-CN" altLang="en-US" dirty="0">
              <a:latin typeface="+mj-ea"/>
            </a:endParaRPr>
          </a:p>
        </p:txBody>
      </p:sp>
      <p:sp>
        <p:nvSpPr>
          <p:cNvPr id="96259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3200" dirty="0" smtClean="0">
                <a:ea typeface="宋体" pitchFamily="2" charset="-122"/>
              </a:rPr>
              <a:t>8.3.4 </a:t>
            </a:r>
            <a:r>
              <a:rPr lang="zh-CN" altLang="en-US" sz="3200" dirty="0" smtClean="0">
                <a:ea typeface="宋体" pitchFamily="2" charset="-122"/>
              </a:rPr>
              <a:t>数据操作</a:t>
            </a:r>
            <a:endParaRPr lang="en-US" altLang="zh-CN" sz="3200" dirty="0" smtClean="0">
              <a:ea typeface="宋体" pitchFamily="2" charset="-122"/>
            </a:endParaRPr>
          </a:p>
          <a:p>
            <a:pPr lvl="1">
              <a:spcBef>
                <a:spcPts val="0"/>
              </a:spcBef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数据操作指的是对数据的添加、删除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、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更新和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查找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操作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可以通过执行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SQL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命令完成数据操作，但推荐使用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Android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提供的专用类和方法，这些类和方法的使用更加简洁、方便</a:t>
            </a:r>
          </a:p>
          <a:p>
            <a:pPr lvl="1">
              <a:spcBef>
                <a:spcPts val="0"/>
              </a:spcBef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DBAdapter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类中增加下面的函数</a:t>
            </a:r>
          </a:p>
          <a:p>
            <a:pPr lvl="2">
              <a:spcBef>
                <a:spcPts val="0"/>
              </a:spcBef>
            </a:pP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insert(People people)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用来添加一条数据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lvl="2">
              <a:spcBef>
                <a:spcPts val="0"/>
              </a:spcBef>
            </a:pP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delete(long 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id)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根据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id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删除一条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数据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lvl="2">
              <a:spcBef>
                <a:spcPts val="0"/>
              </a:spcBef>
            </a:pP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update(long 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id, People people)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根据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id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更新一条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数据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 lvl="2">
              <a:spcBef>
                <a:spcPts val="0"/>
              </a:spcBef>
            </a:pP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query()</a:t>
            </a:r>
            <a:r>
              <a:rPr lang="zh-CN" altLang="en-US" sz="2800" dirty="0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获取全部数据</a:t>
            </a:r>
            <a:endParaRPr lang="zh-CN" altLang="en-US" sz="3200" dirty="0">
              <a:solidFill>
                <a:srgbClr val="000000"/>
              </a:solidFill>
              <a:ea typeface="宋体" pitchFamily="2" charset="-122"/>
              <a:cs typeface="Times New Roman" pitchFamily="18" charset="0"/>
            </a:endParaRPr>
          </a:p>
          <a:p>
            <a:pPr lvl="2">
              <a:spcBef>
                <a:spcPts val="0"/>
              </a:spcBef>
            </a:pPr>
            <a:endParaRPr lang="zh-CN" altLang="en-US" sz="2800" dirty="0">
              <a:solidFill>
                <a:srgbClr val="000000"/>
              </a:solidFill>
              <a:ea typeface="宋体" pitchFamily="2" charset="-122"/>
              <a:cs typeface="Times New Roman" pitchFamily="18" charset="0"/>
            </a:endParaRPr>
          </a:p>
          <a:p>
            <a:pPr lvl="2">
              <a:spcBef>
                <a:spcPts val="0"/>
              </a:spcBef>
            </a:pPr>
            <a:endParaRPr lang="zh-CN" altLang="en-US" sz="2800" dirty="0"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C4AE9D44-897B-463C-9ECA-558FDECFB108}" type="slidenum">
              <a:rPr lang="en-US" altLang="zh-CN"/>
              <a:pPr>
                <a:defRPr/>
              </a:pPr>
              <a:t>74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48006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8.3</a:t>
            </a:r>
            <a:r>
              <a:rPr lang="en-US" altLang="zh-CN" dirty="0" smtClean="0">
                <a:latin typeface="+mj-ea"/>
              </a:rPr>
              <a:t> </a:t>
            </a:r>
            <a:r>
              <a:rPr lang="zh-CN" altLang="en-US" dirty="0" smtClean="0">
                <a:latin typeface="+mj-ea"/>
              </a:rPr>
              <a:t>数据库存储</a:t>
            </a:r>
            <a:endParaRPr lang="zh-CN" altLang="en-US" dirty="0">
              <a:latin typeface="+mj-ea"/>
            </a:endParaRPr>
          </a:p>
        </p:txBody>
      </p:sp>
      <p:sp>
        <p:nvSpPr>
          <p:cNvPr id="100355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895600"/>
          </a:xfrm>
        </p:spPr>
        <p:txBody>
          <a:bodyPr/>
          <a:lstStyle/>
          <a:p>
            <a:r>
              <a:rPr lang="en-US" altLang="zh-CN" sz="3200" dirty="0" smtClean="0">
                <a:ea typeface="宋体" pitchFamily="2" charset="-122"/>
                <a:cs typeface="Times New Roman" pitchFamily="18" charset="0"/>
              </a:rPr>
              <a:t>8.3.4 </a:t>
            </a:r>
            <a:r>
              <a:rPr lang="zh-CN" altLang="en-US" sz="3200" dirty="0" smtClean="0">
                <a:ea typeface="宋体" pitchFamily="2" charset="-122"/>
                <a:cs typeface="Times New Roman" pitchFamily="18" charset="0"/>
              </a:rPr>
              <a:t>数据操作</a:t>
            </a:r>
            <a:endParaRPr lang="en-US" altLang="zh-CN" sz="3200" dirty="0" smtClean="0"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SQLiteDatabase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类的公有函数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insert()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delete()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update()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query()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，封装了执行添加、删除、更新和查询功能的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SQL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命令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使用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SQLiteDatabase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类的公有函数就可以完成数据的添加、删除、更新和查询等操作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1E3E94B0-EFED-433A-BD14-766ED213450B}" type="slidenum">
              <a:rPr lang="en-US" altLang="zh-CN"/>
              <a:pPr>
                <a:defRPr/>
              </a:pPr>
              <a:t>75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44958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8.3</a:t>
            </a:r>
            <a:r>
              <a:rPr lang="en-US" altLang="zh-CN" dirty="0" smtClean="0">
                <a:latin typeface="+mj-ea"/>
              </a:rPr>
              <a:t> </a:t>
            </a:r>
            <a:r>
              <a:rPr lang="zh-CN" altLang="en-US" dirty="0" smtClean="0">
                <a:latin typeface="+mj-ea"/>
              </a:rPr>
              <a:t>数据库存储</a:t>
            </a:r>
            <a:endParaRPr lang="zh-CN" altLang="en-US" dirty="0">
              <a:latin typeface="+mj-ea"/>
            </a:endParaRPr>
          </a:p>
        </p:txBody>
      </p:sp>
      <p:sp>
        <p:nvSpPr>
          <p:cNvPr id="101379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419600"/>
          </a:xfrm>
        </p:spPr>
        <p:txBody>
          <a:bodyPr/>
          <a:lstStyle/>
          <a:p>
            <a:r>
              <a:rPr lang="en-US" altLang="zh-CN" sz="3200" dirty="0" smtClean="0">
                <a:ea typeface="宋体" pitchFamily="2" charset="-122"/>
              </a:rPr>
              <a:t>8.3.4 </a:t>
            </a:r>
            <a:r>
              <a:rPr lang="zh-CN" altLang="en-US" sz="3200" dirty="0" smtClean="0">
                <a:ea typeface="宋体" pitchFamily="2" charset="-122"/>
              </a:rPr>
              <a:t>数据操作</a:t>
            </a:r>
            <a:endParaRPr lang="en-US" altLang="zh-CN" sz="3200" dirty="0" smtClean="0">
              <a:ea typeface="宋体" pitchFamily="2" charset="-122"/>
            </a:endParaRPr>
          </a:p>
          <a:p>
            <a:pPr lvl="1"/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添加功能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lvl="2"/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首先构造一个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ContentValues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实例，然后调用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ContentValues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实例的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put()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方法，将每个属性的值写入到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ContentValues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实例中，最后使用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SQLiteDatabase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实例的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insert()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函数，将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ContentValues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实例中的数据写入到指定的数据表中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lvl="2"/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insert()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函数的返回值是新数据插入的位置</a:t>
            </a:r>
            <a:endParaRPr lang="zh-CN" altLang="en-US" sz="2800" dirty="0" smtClean="0"/>
          </a:p>
          <a:p>
            <a:pPr lvl="1"/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56B6ED93-B616-4500-875D-5A9EA21E99A1}" type="slidenum">
              <a:rPr lang="en-US" altLang="zh-CN"/>
              <a:pPr>
                <a:defRPr/>
              </a:pPr>
              <a:t>76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47244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8.3</a:t>
            </a:r>
            <a:r>
              <a:rPr lang="en-US" altLang="zh-CN" dirty="0" smtClean="0">
                <a:latin typeface="+mj-ea"/>
              </a:rPr>
              <a:t> </a:t>
            </a:r>
            <a:r>
              <a:rPr lang="zh-CN" altLang="en-US" dirty="0" smtClean="0">
                <a:latin typeface="+mj-ea"/>
              </a:rPr>
              <a:t>数据库存储</a:t>
            </a:r>
            <a:endParaRPr lang="zh-CN" altLang="en-US" dirty="0">
              <a:latin typeface="+mj-ea"/>
            </a:endParaRPr>
          </a:p>
        </p:txBody>
      </p:sp>
      <p:sp>
        <p:nvSpPr>
          <p:cNvPr id="102403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609600"/>
          </a:xfrm>
        </p:spPr>
        <p:txBody>
          <a:bodyPr/>
          <a:lstStyle/>
          <a:p>
            <a:r>
              <a:rPr lang="en-US" altLang="zh-CN" sz="3200" dirty="0" smtClean="0">
                <a:ea typeface="宋体" pitchFamily="2" charset="-122"/>
              </a:rPr>
              <a:t>8.3.4 </a:t>
            </a:r>
            <a:r>
              <a:rPr lang="zh-CN" altLang="en-US" sz="3200" dirty="0" smtClean="0">
                <a:ea typeface="宋体" pitchFamily="2" charset="-122"/>
              </a:rPr>
              <a:t>数据操作</a:t>
            </a:r>
            <a:endParaRPr lang="en-US" altLang="zh-CN" sz="3200" dirty="0" smtClean="0">
              <a:ea typeface="宋体" pitchFamily="2" charset="-122"/>
            </a:endParaRPr>
          </a:p>
        </p:txBody>
      </p:sp>
      <p:graphicFrame>
        <p:nvGraphicFramePr>
          <p:cNvPr id="102411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286748"/>
              </p:ext>
            </p:extLst>
          </p:nvPr>
        </p:nvGraphicFramePr>
        <p:xfrm>
          <a:off x="533400" y="1752600"/>
          <a:ext cx="8077200" cy="3499104"/>
        </p:xfrm>
        <a:graphic>
          <a:graphicData uri="http://schemas.openxmlformats.org/drawingml/2006/table">
            <a:tbl>
              <a:tblPr/>
              <a:tblGrid>
                <a:gridCol w="8077200"/>
              </a:tblGrid>
              <a:tr h="2590800">
                <a:tc>
                  <a:txBody>
                    <a:bodyPr/>
                    <a:lstStyle/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      public long insert(People people) {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		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ContentValues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values = new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ContentValues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();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		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		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values.put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(KEYNAME,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people.Name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);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		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6		return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db.insert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(DBTABLE, null, values);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7      }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F217E6E2-2E95-440C-9961-62DFF8B1A0C5}" type="slidenum">
              <a:rPr lang="en-US" altLang="zh-CN"/>
              <a:pPr>
                <a:defRPr/>
              </a:pPr>
              <a:t>77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5410200" cy="762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8.3</a:t>
            </a:r>
            <a:r>
              <a:rPr lang="en-US" altLang="zh-CN" dirty="0" smtClean="0">
                <a:latin typeface="+mj-ea"/>
              </a:rPr>
              <a:t> </a:t>
            </a:r>
            <a:r>
              <a:rPr lang="zh-CN" altLang="en-US" dirty="0" smtClean="0">
                <a:latin typeface="+mj-ea"/>
              </a:rPr>
              <a:t>数据库存储</a:t>
            </a:r>
            <a:endParaRPr lang="zh-CN" altLang="en-US" dirty="0">
              <a:latin typeface="+mj-ea"/>
            </a:endParaRPr>
          </a:p>
        </p:txBody>
      </p:sp>
      <p:sp>
        <p:nvSpPr>
          <p:cNvPr id="103427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057400"/>
          </a:xfrm>
        </p:spPr>
        <p:txBody>
          <a:bodyPr/>
          <a:lstStyle/>
          <a:p>
            <a:r>
              <a:rPr lang="en-US" altLang="zh-CN" sz="3200" dirty="0" smtClean="0">
                <a:ea typeface="宋体" pitchFamily="2" charset="-122"/>
                <a:cs typeface="Times New Roman" pitchFamily="18" charset="0"/>
              </a:rPr>
              <a:t>8.3.4 </a:t>
            </a:r>
            <a:r>
              <a:rPr lang="zh-CN" altLang="en-US" sz="3200" dirty="0" smtClean="0">
                <a:ea typeface="宋体" pitchFamily="2" charset="-122"/>
                <a:cs typeface="Times New Roman" pitchFamily="18" charset="0"/>
              </a:rPr>
              <a:t>数据操作</a:t>
            </a:r>
            <a:endParaRPr lang="en-US" altLang="zh-CN" sz="3200" dirty="0" smtClean="0"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删除功能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lvl="2"/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删除数据只需要调用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delete()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函数，并指明表名称和删除条件即可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103436" name="Group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141152"/>
              </p:ext>
            </p:extLst>
          </p:nvPr>
        </p:nvGraphicFramePr>
        <p:xfrm>
          <a:off x="533400" y="3048000"/>
          <a:ext cx="8077200" cy="3413760"/>
        </p:xfrm>
        <a:graphic>
          <a:graphicData uri="http://schemas.openxmlformats.org/drawingml/2006/table">
            <a:tbl>
              <a:tblPr/>
              <a:tblGrid>
                <a:gridCol w="8077200"/>
              </a:tblGrid>
              <a:tr h="2362200">
                <a:tc>
                  <a:txBody>
                    <a:bodyPr/>
                    <a:lstStyle/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      public long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deleteAllData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() {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		return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db.delete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(DBTABLE, null, null);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      }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	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      public long delete(long id) {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6		return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db.delete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(DBTABLE,  KEYID + "=" + id, null);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7      }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8709E7C5-417A-4260-AC33-64E36A9050AA}" type="slidenum">
              <a:rPr lang="en-US" altLang="zh-CN"/>
              <a:pPr>
                <a:defRPr/>
              </a:pPr>
              <a:t>78</a:t>
            </a:fld>
            <a:endParaRPr lang="en-US" altLang="zh-CN"/>
          </a:p>
        </p:txBody>
      </p:sp>
      <p:sp>
        <p:nvSpPr>
          <p:cNvPr id="98306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48768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8.3</a:t>
            </a:r>
            <a:r>
              <a:rPr lang="en-US" altLang="zh-CN" dirty="0" smtClean="0">
                <a:latin typeface="+mj-ea"/>
              </a:rPr>
              <a:t> </a:t>
            </a:r>
            <a:r>
              <a:rPr lang="zh-CN" altLang="en-US" dirty="0" smtClean="0">
                <a:latin typeface="+mj-ea"/>
              </a:rPr>
              <a:t>数据库存储</a:t>
            </a:r>
          </a:p>
        </p:txBody>
      </p:sp>
      <p:sp>
        <p:nvSpPr>
          <p:cNvPr id="105475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3276600"/>
          </a:xfrm>
        </p:spPr>
        <p:txBody>
          <a:bodyPr/>
          <a:lstStyle/>
          <a:p>
            <a:r>
              <a:rPr lang="en-US" altLang="zh-CN" sz="3200" dirty="0" smtClean="0">
                <a:ea typeface="宋体" pitchFamily="2" charset="-122"/>
              </a:rPr>
              <a:t>8.3.4 </a:t>
            </a:r>
            <a:r>
              <a:rPr lang="zh-CN" altLang="en-US" sz="3200" dirty="0" smtClean="0">
                <a:ea typeface="宋体" pitchFamily="2" charset="-122"/>
              </a:rPr>
              <a:t>数据操作</a:t>
            </a:r>
            <a:endParaRPr lang="en-US" altLang="zh-CN" sz="3200" dirty="0" smtClean="0">
              <a:ea typeface="宋体" pitchFamily="2" charset="-122"/>
            </a:endParaRPr>
          </a:p>
          <a:p>
            <a:pPr lvl="1"/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更新功能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lvl="2"/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更新数据同样首先构造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ContentValues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实例，然后调用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put()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函数将属性值写入到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ContentValues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实例中，最后使用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SQLiteDatabase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的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update()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函数，并指定数据的更新条件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8709E7C5-417A-4260-AC33-64E36A9050AA}" type="slidenum">
              <a:rPr lang="en-US" altLang="zh-CN"/>
              <a:pPr>
                <a:defRPr/>
              </a:pPr>
              <a:t>79</a:t>
            </a:fld>
            <a:endParaRPr lang="en-US" altLang="zh-CN"/>
          </a:p>
        </p:txBody>
      </p:sp>
      <p:sp>
        <p:nvSpPr>
          <p:cNvPr id="98306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48768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8.3</a:t>
            </a:r>
            <a:r>
              <a:rPr lang="en-US" altLang="zh-CN" dirty="0" smtClean="0">
                <a:latin typeface="+mj-ea"/>
              </a:rPr>
              <a:t> </a:t>
            </a:r>
            <a:r>
              <a:rPr lang="zh-CN" altLang="en-US" dirty="0" smtClean="0">
                <a:latin typeface="+mj-ea"/>
              </a:rPr>
              <a:t>数据库存储</a:t>
            </a:r>
          </a:p>
        </p:txBody>
      </p:sp>
      <p:sp>
        <p:nvSpPr>
          <p:cNvPr id="105475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609600"/>
          </a:xfrm>
        </p:spPr>
        <p:txBody>
          <a:bodyPr/>
          <a:lstStyle/>
          <a:p>
            <a:r>
              <a:rPr lang="en-US" altLang="zh-CN" sz="3200" dirty="0" smtClean="0">
                <a:ea typeface="宋体" pitchFamily="2" charset="-122"/>
              </a:rPr>
              <a:t>8.3.4 </a:t>
            </a:r>
            <a:r>
              <a:rPr lang="zh-CN" altLang="en-US" sz="3200" dirty="0" smtClean="0">
                <a:ea typeface="宋体" pitchFamily="2" charset="-122"/>
              </a:rPr>
              <a:t>数据操作</a:t>
            </a:r>
            <a:endParaRPr lang="en-US" altLang="zh-CN" sz="3200" dirty="0" smtClean="0">
              <a:ea typeface="宋体" pitchFamily="2" charset="-122"/>
            </a:endParaRPr>
          </a:p>
        </p:txBody>
      </p:sp>
      <p:graphicFrame>
        <p:nvGraphicFramePr>
          <p:cNvPr id="105486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599238"/>
              </p:ext>
            </p:extLst>
          </p:nvPr>
        </p:nvGraphicFramePr>
        <p:xfrm>
          <a:off x="609600" y="1722120"/>
          <a:ext cx="8001000" cy="3413760"/>
        </p:xfrm>
        <a:graphic>
          <a:graphicData uri="http://schemas.openxmlformats.org/drawingml/2006/table">
            <a:tbl>
              <a:tblPr/>
              <a:tblGrid>
                <a:gridCol w="8001000"/>
              </a:tblGrid>
              <a:tr h="2590800">
                <a:tc>
                  <a:txBody>
                    <a:bodyPr/>
                    <a:lstStyle/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   public long update(long id , People people){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	 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ContentValues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values = new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ContentValues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();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	 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values.put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(KEYNAME,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people.Name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);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		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      return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db.update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(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DBTABLE,values,KEYID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+"="+id, null);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6    }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436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5509CA15-36AD-41E6-8EBE-ACFCDB130864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38862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8.1</a:t>
            </a:r>
            <a:r>
              <a:rPr lang="zh-CN" altLang="en-US" dirty="0" smtClean="0">
                <a:latin typeface="+mj-ea"/>
              </a:rPr>
              <a:t> 简单存储 </a:t>
            </a:r>
            <a:endParaRPr lang="zh-CN" altLang="en-US" dirty="0">
              <a:latin typeface="+mj-ea"/>
            </a:endParaRP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143000"/>
          </a:xfrm>
        </p:spPr>
        <p:txBody>
          <a:bodyPr/>
          <a:lstStyle/>
          <a:p>
            <a:r>
              <a:rPr lang="en-US" altLang="zh-CN" sz="3200" dirty="0"/>
              <a:t>8.1.1 </a:t>
            </a:r>
            <a:r>
              <a:rPr lang="en-US" altLang="zh-CN" sz="3200" dirty="0" err="1" smtClean="0"/>
              <a:t>SharedPreferences</a:t>
            </a:r>
            <a:endParaRPr lang="en-US" altLang="zh-CN" sz="3200" dirty="0" smtClean="0"/>
          </a:p>
          <a:p>
            <a:pPr lvl="1"/>
            <a:r>
              <a:rPr lang="en-US" altLang="zh-CN" sz="2800" dirty="0" err="1" smtClean="0">
                <a:cs typeface="Times New Roman" pitchFamily="18" charset="0"/>
              </a:rPr>
              <a:t>SharedPreferences</a:t>
            </a:r>
            <a:r>
              <a:rPr lang="zh-CN" altLang="en-US" sz="2800" dirty="0" smtClean="0">
                <a:cs typeface="Times New Roman" pitchFamily="18" charset="0"/>
              </a:rPr>
              <a:t>的使用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43150"/>
            <a:ext cx="7402582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253FC1A2-C480-4C1A-85E9-7C52E063E680}" type="slidenum">
              <a:rPr lang="en-US" altLang="zh-CN"/>
              <a:pPr>
                <a:defRPr/>
              </a:pPr>
              <a:t>80</a:t>
            </a:fld>
            <a:endParaRPr lang="en-US" altLang="zh-CN"/>
          </a:p>
        </p:txBody>
      </p:sp>
      <p:sp>
        <p:nvSpPr>
          <p:cNvPr id="99330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4800600" cy="762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8.3</a:t>
            </a:r>
            <a:r>
              <a:rPr lang="en-US" altLang="zh-CN" dirty="0" smtClean="0">
                <a:latin typeface="+mj-ea"/>
              </a:rPr>
              <a:t> </a:t>
            </a:r>
            <a:r>
              <a:rPr lang="zh-CN" altLang="en-US" dirty="0" smtClean="0">
                <a:latin typeface="+mj-ea"/>
              </a:rPr>
              <a:t>数据库存储</a:t>
            </a:r>
          </a:p>
        </p:txBody>
      </p:sp>
      <p:sp>
        <p:nvSpPr>
          <p:cNvPr id="107523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800600"/>
          </a:xfrm>
        </p:spPr>
        <p:txBody>
          <a:bodyPr/>
          <a:lstStyle/>
          <a:p>
            <a:r>
              <a:rPr lang="en-US" altLang="zh-CN" sz="3200" dirty="0" smtClean="0">
                <a:ea typeface="宋体" pitchFamily="2" charset="-122"/>
                <a:cs typeface="Times New Roman" pitchFamily="18" charset="0"/>
              </a:rPr>
              <a:t>8.3.4 </a:t>
            </a:r>
            <a:r>
              <a:rPr lang="zh-CN" altLang="en-US" sz="3200" dirty="0" smtClean="0">
                <a:ea typeface="宋体" pitchFamily="2" charset="-122"/>
                <a:cs typeface="Times New Roman" pitchFamily="18" charset="0"/>
              </a:rPr>
              <a:t>数据操作</a:t>
            </a:r>
            <a:endParaRPr lang="en-US" altLang="zh-CN" sz="3200" dirty="0" smtClean="0"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zh-CN" altLang="en-US" sz="2800" dirty="0" smtClean="0">
                <a:cs typeface="Times New Roman" pitchFamily="18" charset="0"/>
              </a:rPr>
              <a:t>查询功能</a:t>
            </a:r>
            <a:endParaRPr lang="en-US" altLang="zh-CN" sz="2800" dirty="0" smtClean="0">
              <a:cs typeface="Times New Roman" pitchFamily="18" charset="0"/>
            </a:endParaRPr>
          </a:p>
          <a:p>
            <a:pPr marL="0" lvl="1" indent="0">
              <a:buNone/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      </a:t>
            </a:r>
            <a:r>
              <a:rPr lang="zh-CN" altLang="en-US" sz="2800" dirty="0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数据</a:t>
            </a: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查询需要</a:t>
            </a:r>
            <a:r>
              <a:rPr lang="zh-CN" altLang="en-US" sz="2800" dirty="0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调用</a:t>
            </a:r>
            <a:r>
              <a:rPr lang="en-US" altLang="zh-CN" sz="2800" dirty="0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query</a:t>
            </a: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函数，语法</a:t>
            </a:r>
            <a:r>
              <a:rPr lang="zh-CN" altLang="en-US" sz="2800" dirty="0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如下</a:t>
            </a:r>
            <a:endParaRPr lang="en-US" altLang="zh-CN" sz="2800" dirty="0" smtClean="0">
              <a:solidFill>
                <a:srgbClr val="000000"/>
              </a:solidFill>
              <a:ea typeface="宋体" pitchFamily="2" charset="-122"/>
              <a:cs typeface="Times New Roman" pitchFamily="18" charset="0"/>
            </a:endParaRPr>
          </a:p>
          <a:p>
            <a:pPr lvl="2">
              <a:buFont typeface="Wingdings" pitchFamily="2" charset="2"/>
              <a:buNone/>
            </a:pPr>
            <a:endParaRPr lang="en-US" altLang="zh-CN" dirty="0" smtClean="0"/>
          </a:p>
          <a:p>
            <a:pPr lvl="2"/>
            <a:endParaRPr lang="zh-CN" altLang="en-US" dirty="0" smtClean="0"/>
          </a:p>
        </p:txBody>
      </p:sp>
      <p:graphicFrame>
        <p:nvGraphicFramePr>
          <p:cNvPr id="5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712451"/>
              </p:ext>
            </p:extLst>
          </p:nvPr>
        </p:nvGraphicFramePr>
        <p:xfrm>
          <a:off x="609600" y="2667000"/>
          <a:ext cx="7772400" cy="711200"/>
        </p:xfrm>
        <a:graphic>
          <a:graphicData uri="http://schemas.openxmlformats.org/drawingml/2006/table">
            <a:tbl>
              <a:tblPr/>
              <a:tblGrid>
                <a:gridCol w="777240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800" b="1" baseline="2000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Cursor query(String table, String[] columns, String selection, String[] </a:t>
                      </a:r>
                      <a:r>
                        <a:rPr lang="en-US" altLang="zh-CN" sz="2800" b="1" baseline="2000" dirty="0" err="1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selectionArgs</a:t>
                      </a:r>
                      <a:r>
                        <a:rPr lang="en-US" altLang="zh-CN" sz="2800" b="1" baseline="2000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String </a:t>
                      </a:r>
                      <a:r>
                        <a:rPr lang="en-US" altLang="zh-CN" sz="2800" b="1" baseline="2000" dirty="0" err="1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groupBy</a:t>
                      </a:r>
                      <a:r>
                        <a:rPr lang="en-US" altLang="zh-CN" sz="2800" b="1" baseline="2000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String having, String </a:t>
                      </a:r>
                      <a:r>
                        <a:rPr lang="en-US" altLang="zh-CN" sz="2800" b="1" baseline="2000" dirty="0" err="1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orderBy</a:t>
                      </a:r>
                      <a:r>
                        <a:rPr lang="en-US" altLang="zh-CN" sz="2800" b="1" baseline="2000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979293"/>
              </p:ext>
            </p:extLst>
          </p:nvPr>
        </p:nvGraphicFramePr>
        <p:xfrm>
          <a:off x="838200" y="3469640"/>
          <a:ext cx="7620000" cy="3007360"/>
        </p:xfrm>
        <a:graphic>
          <a:graphicData uri="http://schemas.openxmlformats.org/drawingml/2006/table">
            <a:tbl>
              <a:tblPr/>
              <a:tblGrid>
                <a:gridCol w="685800"/>
                <a:gridCol w="2336038"/>
                <a:gridCol w="4598162"/>
              </a:tblGrid>
              <a:tr h="3403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2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位置</a:t>
                      </a:r>
                      <a:r>
                        <a:rPr kumimoji="0" lang="zh-CN" altLang="en-US" sz="2800" b="0" i="0" u="none" strike="noStrike" cap="none" normalizeH="0" baseline="2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2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类型</a:t>
                      </a:r>
                      <a:r>
                        <a:rPr kumimoji="0" lang="en-US" altLang="zh-CN" sz="2800" b="1" i="0" u="none" strike="noStrike" cap="none" normalizeH="0" baseline="2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</a:t>
                      </a:r>
                      <a:r>
                        <a:rPr kumimoji="0" lang="zh-CN" altLang="en-US" sz="2800" b="1" i="0" u="none" strike="noStrike" cap="none" normalizeH="0" baseline="2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名称</a:t>
                      </a:r>
                      <a:r>
                        <a:rPr kumimoji="0" lang="zh-CN" altLang="en-US" sz="2800" b="0" i="0" u="none" strike="noStrike" cap="none" normalizeH="0" baseline="2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2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说明</a:t>
                      </a:r>
                      <a:r>
                        <a:rPr kumimoji="0" lang="zh-CN" altLang="en-US" sz="2800" b="0" i="0" u="none" strike="noStrike" cap="none" normalizeH="0" baseline="2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2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2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String table</a:t>
                      </a:r>
                      <a:endParaRPr kumimoji="0" lang="zh-CN" altLang="en-US" sz="2800" b="0" i="0" u="none" strike="noStrike" cap="none" normalizeH="0" baseline="2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2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表名称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2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2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String[] columns</a:t>
                      </a:r>
                      <a:endParaRPr kumimoji="0" lang="zh-CN" altLang="en-US" sz="2800" b="0" i="0" u="none" strike="noStrike" cap="none" normalizeH="0" baseline="2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2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返回的属性列名称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2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2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String selection</a:t>
                      </a:r>
                      <a:endParaRPr kumimoji="0" lang="zh-CN" altLang="en-US" sz="2800" b="0" i="0" u="none" strike="noStrike" cap="none" normalizeH="0" baseline="2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2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查询条件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2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2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String[] </a:t>
                      </a:r>
                      <a:r>
                        <a:rPr kumimoji="0" lang="en-US" altLang="zh-CN" sz="2800" b="0" i="0" u="none" strike="noStrike" cap="none" normalizeH="0" baseline="2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selectionArgs</a:t>
                      </a:r>
                      <a:endParaRPr kumimoji="0" lang="zh-CN" altLang="en-US" sz="2800" b="0" i="0" u="none" strike="noStrike" cap="none" normalizeH="0" baseline="2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2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定义查询条件通配符的具体内容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9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2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2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String groupBy</a:t>
                      </a:r>
                      <a:endParaRPr kumimoji="0" lang="zh-CN" altLang="en-US" sz="2800" b="0" i="0" u="none" strike="noStrike" cap="none" normalizeH="0" baseline="2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2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分组方式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2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2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String having</a:t>
                      </a:r>
                      <a:endParaRPr kumimoji="0" lang="zh-CN" altLang="en-US" sz="2800" b="0" i="0" u="none" strike="noStrike" cap="none" normalizeH="0" baseline="2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2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定义组的过滤器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208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2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2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String orderBy</a:t>
                      </a:r>
                      <a:endParaRPr kumimoji="0" lang="zh-CN" altLang="en-US" sz="2800" b="0" i="0" u="none" strike="noStrike" cap="none" normalizeH="0" baseline="2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2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排序方式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156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253FC1A2-C480-4C1A-85E9-7C52E063E680}" type="slidenum">
              <a:rPr lang="en-US" altLang="zh-CN"/>
              <a:pPr>
                <a:defRPr/>
              </a:pPr>
              <a:t>81</a:t>
            </a:fld>
            <a:endParaRPr lang="en-US" altLang="zh-CN"/>
          </a:p>
        </p:txBody>
      </p:sp>
      <p:sp>
        <p:nvSpPr>
          <p:cNvPr id="99330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4800600" cy="762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8.3</a:t>
            </a:r>
            <a:r>
              <a:rPr lang="en-US" altLang="zh-CN" dirty="0" smtClean="0">
                <a:latin typeface="+mj-ea"/>
              </a:rPr>
              <a:t> </a:t>
            </a:r>
            <a:r>
              <a:rPr lang="zh-CN" altLang="en-US" dirty="0" smtClean="0">
                <a:latin typeface="+mj-ea"/>
              </a:rPr>
              <a:t>数据库存储</a:t>
            </a:r>
          </a:p>
        </p:txBody>
      </p:sp>
      <p:sp>
        <p:nvSpPr>
          <p:cNvPr id="107523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895600"/>
          </a:xfrm>
        </p:spPr>
        <p:txBody>
          <a:bodyPr/>
          <a:lstStyle/>
          <a:p>
            <a:r>
              <a:rPr lang="en-US" altLang="zh-CN" sz="3200" dirty="0" smtClean="0">
                <a:ea typeface="宋体" pitchFamily="2" charset="-122"/>
                <a:cs typeface="Times New Roman" pitchFamily="18" charset="0"/>
              </a:rPr>
              <a:t>8.3.4 </a:t>
            </a:r>
            <a:r>
              <a:rPr lang="zh-CN" altLang="en-US" sz="3200" dirty="0" smtClean="0">
                <a:ea typeface="宋体" pitchFamily="2" charset="-122"/>
                <a:cs typeface="Times New Roman" pitchFamily="18" charset="0"/>
              </a:rPr>
              <a:t>数据操作</a:t>
            </a:r>
            <a:endParaRPr lang="en-US" altLang="zh-CN" sz="3200" dirty="0" smtClean="0"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zh-CN" altLang="en-US" sz="2800" dirty="0" smtClean="0">
                <a:cs typeface="Times New Roman" pitchFamily="18" charset="0"/>
              </a:rPr>
              <a:t>数据库查询结果的返回值并不是数据集合的完整拷贝，而是返回数据集的指针</a:t>
            </a:r>
            <a:r>
              <a:rPr lang="en-US" altLang="zh-CN" sz="2800" dirty="0" smtClean="0">
                <a:cs typeface="Times New Roman" pitchFamily="18" charset="0"/>
              </a:rPr>
              <a:t>Cursor</a:t>
            </a:r>
            <a:r>
              <a:rPr lang="zh-CN" altLang="en-US" sz="2800" dirty="0" smtClean="0">
                <a:cs typeface="Times New Roman" pitchFamily="18" charset="0"/>
              </a:rPr>
              <a:t>类</a:t>
            </a:r>
            <a:endParaRPr lang="en-US" altLang="zh-CN" sz="2800" dirty="0" smtClean="0">
              <a:cs typeface="Times New Roman" pitchFamily="18" charset="0"/>
            </a:endParaRPr>
          </a:p>
          <a:p>
            <a:pPr lvl="1"/>
            <a:r>
              <a:rPr lang="en-US" altLang="zh-CN" sz="2800" dirty="0" smtClean="0">
                <a:cs typeface="Times New Roman" pitchFamily="18" charset="0"/>
              </a:rPr>
              <a:t>Cursor</a:t>
            </a:r>
            <a:r>
              <a:rPr lang="zh-CN" altLang="en-US" sz="2800" dirty="0" smtClean="0">
                <a:cs typeface="Times New Roman" pitchFamily="18" charset="0"/>
              </a:rPr>
              <a:t>类支持在查询结果的数据集合中以多种方式移动，并能够获取数据集合的属性名称和序号等，其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公有方法如下表所示</a:t>
            </a:r>
            <a:endParaRPr lang="en-US" altLang="zh-CN" sz="2800" dirty="0" smtClean="0"/>
          </a:p>
          <a:p>
            <a:pPr lvl="2"/>
            <a:endParaRPr lang="zh-CN" altLang="en-US" dirty="0" smtClean="0"/>
          </a:p>
        </p:txBody>
      </p:sp>
      <p:graphicFrame>
        <p:nvGraphicFramePr>
          <p:cNvPr id="5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93155"/>
              </p:ext>
            </p:extLst>
          </p:nvPr>
        </p:nvGraphicFramePr>
        <p:xfrm>
          <a:off x="762000" y="4099560"/>
          <a:ext cx="7655560" cy="2072640"/>
        </p:xfrm>
        <a:graphic>
          <a:graphicData uri="http://schemas.openxmlformats.org/drawingml/2006/table">
            <a:tbl>
              <a:tblPr/>
              <a:tblGrid>
                <a:gridCol w="3027680"/>
                <a:gridCol w="4627880"/>
              </a:tblGrid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函数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800" b="1" kern="12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说明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2800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moveToFirst</a:t>
                      </a:r>
                      <a:r>
                        <a:rPr lang="en-US" altLang="zh-CN" sz="2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28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将指针移动到第一条数据上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2800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getCount</a:t>
                      </a:r>
                      <a:r>
                        <a:rPr lang="en-US" altLang="zh-CN" sz="2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28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获取集合的数据数量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2800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getColumnIndex</a:t>
                      </a:r>
                      <a:r>
                        <a:rPr lang="en-US" altLang="zh-CN" sz="2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28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根据指定属性名称返回序号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C963C078-4B8A-4099-95F2-12E71A9C25E8}" type="slidenum">
              <a:rPr lang="en-US" altLang="zh-CN"/>
              <a:pPr>
                <a:defRPr/>
              </a:pPr>
              <a:t>82</a:t>
            </a:fld>
            <a:endParaRPr lang="en-US" altLang="zh-CN"/>
          </a:p>
        </p:txBody>
      </p:sp>
      <p:sp>
        <p:nvSpPr>
          <p:cNvPr id="101378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5029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8.3</a:t>
            </a:r>
            <a:r>
              <a:rPr lang="en-US" altLang="zh-CN" dirty="0" smtClean="0">
                <a:latin typeface="+mj-ea"/>
              </a:rPr>
              <a:t> </a:t>
            </a:r>
            <a:r>
              <a:rPr lang="zh-CN" altLang="en-US" dirty="0" smtClean="0">
                <a:latin typeface="+mj-ea"/>
              </a:rPr>
              <a:t>数据库存储</a:t>
            </a:r>
          </a:p>
        </p:txBody>
      </p:sp>
      <p:sp>
        <p:nvSpPr>
          <p:cNvPr id="109571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3352800"/>
          </a:xfrm>
        </p:spPr>
        <p:txBody>
          <a:bodyPr/>
          <a:lstStyle/>
          <a:p>
            <a:r>
              <a:rPr lang="en-US" altLang="zh-CN" sz="3200" dirty="0" smtClean="0">
                <a:ea typeface="宋体" pitchFamily="2" charset="-122"/>
              </a:rPr>
              <a:t>8.3.4 </a:t>
            </a:r>
            <a:r>
              <a:rPr lang="zh-CN" altLang="en-US" sz="3200" dirty="0" smtClean="0">
                <a:ea typeface="宋体" pitchFamily="2" charset="-122"/>
              </a:rPr>
              <a:t>数据操作</a:t>
            </a:r>
            <a:endParaRPr lang="en-US" altLang="zh-CN" sz="3200" dirty="0" smtClean="0">
              <a:ea typeface="宋体" pitchFamily="2" charset="-122"/>
            </a:endParaRPr>
          </a:p>
          <a:p>
            <a:pPr lvl="1"/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在提取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Cursor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中的数据前，测试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Cursor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中的数据数量，避免在数据获取中产生异常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从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Cursor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中提取数据使用类型安全的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get&lt;Type&gt;()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函数，函数的参数是属性的序号，为了获取属性的序号，可以使用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getColumnIndex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函数获取指定属性的序号</a:t>
            </a:r>
            <a:endParaRPr lang="zh-CN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A3A772DE-68EE-47AB-BDE3-C0C6B4D667C7}" type="slidenum">
              <a:rPr lang="en-US" altLang="zh-CN"/>
              <a:pPr>
                <a:defRPr/>
              </a:pPr>
              <a:t>83</a:t>
            </a:fld>
            <a:endParaRPr lang="en-US" altLang="zh-CN"/>
          </a:p>
        </p:txBody>
      </p:sp>
      <p:sp>
        <p:nvSpPr>
          <p:cNvPr id="106498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4419600" cy="762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8.3</a:t>
            </a:r>
            <a:r>
              <a:rPr lang="en-US" altLang="zh-CN" dirty="0" smtClean="0">
                <a:latin typeface="+mj-ea"/>
              </a:rPr>
              <a:t> </a:t>
            </a:r>
            <a:r>
              <a:rPr lang="zh-CN" altLang="en-US" dirty="0" smtClean="0">
                <a:latin typeface="+mj-ea"/>
              </a:rPr>
              <a:t>数据库存储</a:t>
            </a:r>
          </a:p>
        </p:txBody>
      </p:sp>
      <p:sp>
        <p:nvSpPr>
          <p:cNvPr id="115715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895600"/>
          </a:xfrm>
        </p:spPr>
        <p:txBody>
          <a:bodyPr/>
          <a:lstStyle/>
          <a:p>
            <a:r>
              <a:rPr lang="en-US" altLang="zh-CN" sz="3200" dirty="0" smtClean="0">
                <a:ea typeface="宋体" pitchFamily="2" charset="-122"/>
              </a:rPr>
              <a:t>8.3.4 </a:t>
            </a:r>
            <a:r>
              <a:rPr lang="zh-CN" altLang="en-US" sz="3200" dirty="0" smtClean="0">
                <a:ea typeface="宋体" pitchFamily="2" charset="-122"/>
              </a:rPr>
              <a:t>数据操作</a:t>
            </a:r>
          </a:p>
          <a:p>
            <a:pPr lvl="1" eaLnBrk="1">
              <a:buClr>
                <a:srgbClr val="3B812F"/>
              </a:buClr>
            </a:pP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练习</a:t>
            </a:r>
          </a:p>
          <a:p>
            <a:pPr marL="0" lvl="0" indent="0">
              <a:spcBef>
                <a:spcPts val="0"/>
              </a:spcBef>
              <a:buClr>
                <a:srgbClr val="CC9900"/>
              </a:buClr>
              <a:buNone/>
            </a:pPr>
            <a:r>
              <a:rPr lang="en-US" altLang="zh-CN" sz="2800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       1</a:t>
            </a:r>
            <a:r>
              <a:rPr lang="zh-CN" altLang="en-US" sz="2800" dirty="0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、</a:t>
            </a:r>
            <a:r>
              <a:rPr lang="zh-CN" altLang="en-US" sz="2800" dirty="0">
                <a:solidFill>
                  <a:srgbClr val="000000"/>
                </a:solidFill>
              </a:rPr>
              <a:t>在</a:t>
            </a:r>
            <a:r>
              <a:rPr lang="en-US" altLang="zh-CN" sz="2800" dirty="0" smtClean="0">
                <a:solidFill>
                  <a:srgbClr val="000000"/>
                </a:solidFill>
              </a:rPr>
              <a:t>8.3.3</a:t>
            </a:r>
            <a:r>
              <a:rPr lang="zh-CN" altLang="en-US" sz="2800" dirty="0" smtClean="0">
                <a:solidFill>
                  <a:srgbClr val="000000"/>
                </a:solidFill>
              </a:rPr>
              <a:t>练习</a:t>
            </a:r>
            <a:r>
              <a:rPr lang="zh-CN" altLang="en-US" sz="2800" dirty="0">
                <a:solidFill>
                  <a:srgbClr val="000000"/>
                </a:solidFill>
              </a:rPr>
              <a:t>的基础上</a:t>
            </a:r>
            <a:r>
              <a:rPr lang="zh-CN" altLang="en-US" sz="2800" dirty="0" smtClean="0">
                <a:solidFill>
                  <a:srgbClr val="000000"/>
                </a:solidFill>
              </a:rPr>
              <a:t>，</a:t>
            </a:r>
            <a:r>
              <a:rPr lang="zh-CN" altLang="zh-CN" sz="2800" dirty="0"/>
              <a:t>当</a:t>
            </a:r>
            <a:r>
              <a:rPr lang="zh-CN" altLang="zh-CN" sz="2800" dirty="0" smtClean="0"/>
              <a:t>在</a:t>
            </a:r>
            <a:r>
              <a:rPr lang="zh-CN" altLang="en-US" sz="2800" dirty="0" smtClean="0"/>
              <a:t>“</a:t>
            </a:r>
            <a:r>
              <a:rPr lang="zh-CN" altLang="zh-CN" sz="2800" dirty="0" smtClean="0"/>
              <a:t>存储设置</a:t>
            </a:r>
            <a:r>
              <a:rPr lang="zh-CN" altLang="en-US" sz="2800" dirty="0" smtClean="0"/>
              <a:t>”</a:t>
            </a:r>
            <a:r>
              <a:rPr lang="zh-CN" altLang="zh-CN" sz="2800" dirty="0" smtClean="0"/>
              <a:t>界面</a:t>
            </a:r>
            <a:r>
              <a:rPr lang="zh-CN" altLang="zh-CN" sz="2800" dirty="0"/>
              <a:t>选择“数据库存储”时</a:t>
            </a:r>
            <a:r>
              <a:rPr lang="zh-CN" altLang="zh-CN" sz="2800" dirty="0" smtClean="0"/>
              <a:t>，</a:t>
            </a:r>
            <a:r>
              <a:rPr lang="zh-CN" altLang="en-US" sz="2800" dirty="0" smtClean="0"/>
              <a:t>实现对“基本信息”界面和“专业设置”界面上</a:t>
            </a:r>
            <a:r>
              <a:rPr lang="zh-CN" altLang="zh-CN" sz="2800" dirty="0" smtClean="0"/>
              <a:t>相关数据</a:t>
            </a:r>
            <a:r>
              <a:rPr lang="zh-CN" altLang="en-US" sz="2800" dirty="0" smtClean="0"/>
              <a:t>的</a:t>
            </a: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添加，删除，更新和查询</a:t>
            </a:r>
            <a:r>
              <a:rPr lang="zh-CN" altLang="en-US" sz="2800" dirty="0" smtClean="0"/>
              <a:t>操作</a:t>
            </a:r>
            <a:r>
              <a:rPr lang="zh-CN" altLang="en-US" sz="2800" dirty="0" smtClean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，</a:t>
            </a:r>
            <a:r>
              <a:rPr lang="zh-CN" altLang="en-US" sz="2800" dirty="0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具体内容参见实验指导书。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BCFD24B4-B0BC-4038-8759-41BDA14609BA}" type="slidenum">
              <a:rPr lang="en-US" altLang="zh-CN"/>
              <a:pPr>
                <a:defRPr/>
              </a:pPr>
              <a:t>84</a:t>
            </a:fld>
            <a:endParaRPr lang="en-US" altLang="zh-CN"/>
          </a:p>
        </p:txBody>
      </p:sp>
      <p:sp>
        <p:nvSpPr>
          <p:cNvPr id="10752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46482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8.4</a:t>
            </a:r>
            <a:r>
              <a:rPr lang="en-US" altLang="zh-CN" dirty="0" smtClean="0">
                <a:latin typeface="+mj-ea"/>
              </a:rPr>
              <a:t> </a:t>
            </a:r>
            <a:r>
              <a:rPr lang="zh-CN" altLang="en-US" dirty="0" smtClean="0">
                <a:latin typeface="+mj-ea"/>
              </a:rPr>
              <a:t>数据分享</a:t>
            </a:r>
          </a:p>
        </p:txBody>
      </p:sp>
      <p:sp>
        <p:nvSpPr>
          <p:cNvPr id="116739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343400"/>
          </a:xfrm>
        </p:spPr>
        <p:txBody>
          <a:bodyPr/>
          <a:lstStyle/>
          <a:p>
            <a:r>
              <a:rPr lang="en-US" altLang="zh-CN" sz="3200" dirty="0" smtClean="0"/>
              <a:t>8.4.1 </a:t>
            </a:r>
            <a:r>
              <a:rPr lang="en-US" altLang="zh-CN" sz="3200" dirty="0" err="1" smtClean="0"/>
              <a:t>ContentProvider</a:t>
            </a:r>
            <a:endParaRPr lang="en-US" altLang="zh-CN" sz="3200" dirty="0" smtClean="0"/>
          </a:p>
          <a:p>
            <a:pPr lvl="1"/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Android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程序运行在不同的进程空间中，不同程序的数据是不能够直接访问的</a:t>
            </a:r>
          </a:p>
          <a:p>
            <a:pPr lvl="1"/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Android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系统提供了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ContentProvider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来实现程序之间的数据共享，应用程序可以指定需要共享的数据，而其它程序可以对共享数据进行查询、添加、删除和更新等操作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许多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Android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系统内置的数据也是通过</a:t>
            </a:r>
            <a:r>
              <a:rPr lang="en-US" altLang="zh-CN" sz="2800" dirty="0" err="1">
                <a:ea typeface="宋体" pitchFamily="2" charset="-122"/>
                <a:cs typeface="Times New Roman" pitchFamily="18" charset="0"/>
              </a:rPr>
              <a:t>ContentProvider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提供给用户使用，例如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通讯录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lvl="1"/>
            <a:endParaRPr lang="zh-CN" altLang="en-US" sz="2800" b="1" dirty="0" smtClean="0"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019D2D4B-BD91-4CAC-B59E-530BCA3FCDB8}" type="slidenum">
              <a:rPr lang="en-US" altLang="zh-CN"/>
              <a:pPr>
                <a:defRPr/>
              </a:pPr>
              <a:t>85</a:t>
            </a:fld>
            <a:endParaRPr lang="en-US" altLang="zh-CN"/>
          </a:p>
        </p:txBody>
      </p:sp>
      <p:sp>
        <p:nvSpPr>
          <p:cNvPr id="108546" name="标题 1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4191000" cy="762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8.4</a:t>
            </a:r>
            <a:r>
              <a:rPr lang="en-US" altLang="zh-CN" dirty="0" smtClean="0">
                <a:latin typeface="+mj-ea"/>
              </a:rPr>
              <a:t> </a:t>
            </a:r>
            <a:r>
              <a:rPr lang="zh-CN" altLang="en-US" dirty="0" smtClean="0">
                <a:latin typeface="+mj-ea"/>
              </a:rPr>
              <a:t>数据分享</a:t>
            </a:r>
          </a:p>
        </p:txBody>
      </p:sp>
      <p:sp>
        <p:nvSpPr>
          <p:cNvPr id="117763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153400" cy="4648200"/>
          </a:xfrm>
        </p:spPr>
        <p:txBody>
          <a:bodyPr/>
          <a:lstStyle/>
          <a:p>
            <a:r>
              <a:rPr lang="en-US" altLang="zh-CN" sz="3200" dirty="0" smtClean="0"/>
              <a:t>8.4.1 </a:t>
            </a:r>
            <a:r>
              <a:rPr lang="en-US" altLang="zh-CN" sz="3200" dirty="0" err="1" smtClean="0"/>
              <a:t>ContentProvider</a:t>
            </a:r>
            <a:endParaRPr lang="en-US" altLang="zh-CN" sz="3200" dirty="0" smtClean="0"/>
          </a:p>
          <a:p>
            <a:pPr lvl="1"/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数据提供者首先要实现底层的数据源（文件系统、数据库或网络等），然后继承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ContentProvider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类中实现基本数据操作的接口函数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数据使用者需要使用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ContentResolver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对象，通过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URI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间接调用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ContentProvider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，然后利用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ContentProvider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提供的一组标准的数据操作接口即可完成所有的数据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操作，无需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知道数据提供者的内部数据的存储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方法</a:t>
            </a:r>
          </a:p>
        </p:txBody>
      </p:sp>
      <p:sp>
        <p:nvSpPr>
          <p:cNvPr id="11776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019D2D4B-BD91-4CAC-B59E-530BCA3FCDB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86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8546" name="标题 1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4191000" cy="762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8.4</a:t>
            </a:r>
            <a:r>
              <a:rPr lang="en-US" altLang="zh-CN" dirty="0" smtClean="0">
                <a:latin typeface="+mj-ea"/>
              </a:rPr>
              <a:t> </a:t>
            </a:r>
            <a:r>
              <a:rPr lang="zh-CN" altLang="en-US" dirty="0" smtClean="0">
                <a:latin typeface="+mj-ea"/>
              </a:rPr>
              <a:t>数据分享</a:t>
            </a:r>
          </a:p>
        </p:txBody>
      </p:sp>
      <p:sp>
        <p:nvSpPr>
          <p:cNvPr id="117763" name="内容占位符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153400" cy="609600"/>
          </a:xfrm>
        </p:spPr>
        <p:txBody>
          <a:bodyPr/>
          <a:lstStyle/>
          <a:p>
            <a:r>
              <a:rPr lang="en-US" altLang="zh-CN" sz="3200" dirty="0" smtClean="0"/>
              <a:t>8.4.1 </a:t>
            </a:r>
            <a:r>
              <a:rPr lang="en-US" altLang="zh-CN" sz="3200" dirty="0" err="1" smtClean="0"/>
              <a:t>ContentProvider</a:t>
            </a:r>
            <a:endParaRPr lang="en-US" altLang="zh-CN" sz="3200" dirty="0" smtClean="0"/>
          </a:p>
        </p:txBody>
      </p:sp>
      <p:sp>
        <p:nvSpPr>
          <p:cNvPr id="11776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000000"/>
              </a:solidFill>
              <a:ea typeface="楷体_GB2312" pitchFamily="49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09600" y="2057400"/>
            <a:ext cx="7863041" cy="3277687"/>
            <a:chOff x="1447800" y="2971800"/>
            <a:chExt cx="6248400" cy="2520950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auto">
            <a:xfrm>
              <a:off x="1447800" y="2971800"/>
              <a:ext cx="6248400" cy="2520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4167188" y="3000375"/>
              <a:ext cx="2024063" cy="617538"/>
            </a:xfrm>
            <a:custGeom>
              <a:avLst/>
              <a:gdLst>
                <a:gd name="T0" fmla="*/ 181 w 2721"/>
                <a:gd name="T1" fmla="*/ 828 h 828"/>
                <a:gd name="T2" fmla="*/ 2540 w 2721"/>
                <a:gd name="T3" fmla="*/ 828 h 828"/>
                <a:gd name="T4" fmla="*/ 2721 w 2721"/>
                <a:gd name="T5" fmla="*/ 646 h 828"/>
                <a:gd name="T6" fmla="*/ 2721 w 2721"/>
                <a:gd name="T7" fmla="*/ 646 h 828"/>
                <a:gd name="T8" fmla="*/ 2721 w 2721"/>
                <a:gd name="T9" fmla="*/ 646 h 828"/>
                <a:gd name="T10" fmla="*/ 2721 w 2721"/>
                <a:gd name="T11" fmla="*/ 181 h 828"/>
                <a:gd name="T12" fmla="*/ 2540 w 2721"/>
                <a:gd name="T13" fmla="*/ 0 h 828"/>
                <a:gd name="T14" fmla="*/ 2540 w 2721"/>
                <a:gd name="T15" fmla="*/ 0 h 828"/>
                <a:gd name="T16" fmla="*/ 181 w 2721"/>
                <a:gd name="T17" fmla="*/ 0 h 828"/>
                <a:gd name="T18" fmla="*/ 0 w 2721"/>
                <a:gd name="T19" fmla="*/ 181 h 828"/>
                <a:gd name="T20" fmla="*/ 0 w 2721"/>
                <a:gd name="T21" fmla="*/ 181 h 828"/>
                <a:gd name="T22" fmla="*/ 0 w 2721"/>
                <a:gd name="T23" fmla="*/ 646 h 828"/>
                <a:gd name="T24" fmla="*/ 181 w 2721"/>
                <a:gd name="T25" fmla="*/ 828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21" h="828">
                  <a:moveTo>
                    <a:pt x="181" y="828"/>
                  </a:moveTo>
                  <a:lnTo>
                    <a:pt x="2540" y="828"/>
                  </a:lnTo>
                  <a:cubicBezTo>
                    <a:pt x="2640" y="828"/>
                    <a:pt x="2721" y="747"/>
                    <a:pt x="2721" y="646"/>
                  </a:cubicBezTo>
                  <a:cubicBezTo>
                    <a:pt x="2721" y="646"/>
                    <a:pt x="2721" y="646"/>
                    <a:pt x="2721" y="646"/>
                  </a:cubicBezTo>
                  <a:lnTo>
                    <a:pt x="2721" y="646"/>
                  </a:lnTo>
                  <a:lnTo>
                    <a:pt x="2721" y="181"/>
                  </a:lnTo>
                  <a:cubicBezTo>
                    <a:pt x="2721" y="81"/>
                    <a:pt x="2640" y="0"/>
                    <a:pt x="2540" y="0"/>
                  </a:cubicBezTo>
                  <a:lnTo>
                    <a:pt x="2540" y="0"/>
                  </a:lnTo>
                  <a:lnTo>
                    <a:pt x="181" y="0"/>
                  </a:lnTo>
                  <a:cubicBezTo>
                    <a:pt x="81" y="0"/>
                    <a:pt x="0" y="81"/>
                    <a:pt x="0" y="181"/>
                  </a:cubicBezTo>
                  <a:lnTo>
                    <a:pt x="0" y="181"/>
                  </a:lnTo>
                  <a:lnTo>
                    <a:pt x="0" y="646"/>
                  </a:lnTo>
                  <a:cubicBezTo>
                    <a:pt x="0" y="747"/>
                    <a:pt x="81" y="828"/>
                    <a:pt x="181" y="828"/>
                  </a:cubicBezTo>
                  <a:close/>
                </a:path>
              </a:pathLst>
            </a:custGeom>
            <a:solidFill>
              <a:srgbClr val="F2F2F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4167188" y="3000375"/>
              <a:ext cx="2024063" cy="617538"/>
            </a:xfrm>
            <a:custGeom>
              <a:avLst/>
              <a:gdLst>
                <a:gd name="T0" fmla="*/ 181 w 2721"/>
                <a:gd name="T1" fmla="*/ 828 h 828"/>
                <a:gd name="T2" fmla="*/ 2540 w 2721"/>
                <a:gd name="T3" fmla="*/ 828 h 828"/>
                <a:gd name="T4" fmla="*/ 2721 w 2721"/>
                <a:gd name="T5" fmla="*/ 646 h 828"/>
                <a:gd name="T6" fmla="*/ 2721 w 2721"/>
                <a:gd name="T7" fmla="*/ 646 h 828"/>
                <a:gd name="T8" fmla="*/ 2721 w 2721"/>
                <a:gd name="T9" fmla="*/ 646 h 828"/>
                <a:gd name="T10" fmla="*/ 2721 w 2721"/>
                <a:gd name="T11" fmla="*/ 181 h 828"/>
                <a:gd name="T12" fmla="*/ 2540 w 2721"/>
                <a:gd name="T13" fmla="*/ 0 h 828"/>
                <a:gd name="T14" fmla="*/ 2540 w 2721"/>
                <a:gd name="T15" fmla="*/ 0 h 828"/>
                <a:gd name="T16" fmla="*/ 181 w 2721"/>
                <a:gd name="T17" fmla="*/ 0 h 828"/>
                <a:gd name="T18" fmla="*/ 0 w 2721"/>
                <a:gd name="T19" fmla="*/ 181 h 828"/>
                <a:gd name="T20" fmla="*/ 0 w 2721"/>
                <a:gd name="T21" fmla="*/ 181 h 828"/>
                <a:gd name="T22" fmla="*/ 0 w 2721"/>
                <a:gd name="T23" fmla="*/ 646 h 828"/>
                <a:gd name="T24" fmla="*/ 181 w 2721"/>
                <a:gd name="T25" fmla="*/ 828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21" h="828">
                  <a:moveTo>
                    <a:pt x="181" y="828"/>
                  </a:moveTo>
                  <a:lnTo>
                    <a:pt x="2540" y="828"/>
                  </a:lnTo>
                  <a:cubicBezTo>
                    <a:pt x="2640" y="828"/>
                    <a:pt x="2721" y="747"/>
                    <a:pt x="2721" y="646"/>
                  </a:cubicBezTo>
                  <a:cubicBezTo>
                    <a:pt x="2721" y="646"/>
                    <a:pt x="2721" y="646"/>
                    <a:pt x="2721" y="646"/>
                  </a:cubicBezTo>
                  <a:lnTo>
                    <a:pt x="2721" y="646"/>
                  </a:lnTo>
                  <a:lnTo>
                    <a:pt x="2721" y="181"/>
                  </a:lnTo>
                  <a:cubicBezTo>
                    <a:pt x="2721" y="81"/>
                    <a:pt x="2640" y="0"/>
                    <a:pt x="2540" y="0"/>
                  </a:cubicBezTo>
                  <a:lnTo>
                    <a:pt x="2540" y="0"/>
                  </a:lnTo>
                  <a:lnTo>
                    <a:pt x="181" y="0"/>
                  </a:lnTo>
                  <a:cubicBezTo>
                    <a:pt x="81" y="0"/>
                    <a:pt x="0" y="81"/>
                    <a:pt x="0" y="181"/>
                  </a:cubicBezTo>
                  <a:lnTo>
                    <a:pt x="0" y="181"/>
                  </a:lnTo>
                  <a:lnTo>
                    <a:pt x="0" y="646"/>
                  </a:lnTo>
                  <a:cubicBezTo>
                    <a:pt x="0" y="747"/>
                    <a:pt x="81" y="828"/>
                    <a:pt x="181" y="828"/>
                  </a:cubicBez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4518025" y="3198813"/>
              <a:ext cx="1443038" cy="230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CN" altLang="zh-CN" sz="1500" dirty="0" smtClean="0">
                  <a:solidFill>
                    <a:srgbClr val="000000"/>
                  </a:solidFill>
                  <a:latin typeface="宋体" pitchFamily="2" charset="-122"/>
                  <a:cs typeface="宋体" pitchFamily="2" charset="-122"/>
                </a:rPr>
                <a:t>ContentProvide</a:t>
              </a:r>
              <a:r>
                <a:rPr lang="en-US" altLang="zh-CN" sz="1500" dirty="0" smtClean="0">
                  <a:solidFill>
                    <a:srgbClr val="000000"/>
                  </a:solidFill>
                  <a:latin typeface="宋体" pitchFamily="2" charset="-122"/>
                  <a:cs typeface="宋体" pitchFamily="2" charset="-122"/>
                </a:rPr>
                <a:t>r</a:t>
              </a:r>
              <a:endParaRPr lang="zh-CN" altLang="zh-CN" sz="1800" dirty="0" smtClean="0">
                <a:solidFill>
                  <a:srgbClr val="000000"/>
                </a:solidFill>
                <a:latin typeface="Arial" pitchFamily="34" charset="0"/>
                <a:cs typeface="宋体" pitchFamily="2" charset="-122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954338" y="4795838"/>
              <a:ext cx="1347788" cy="676275"/>
            </a:xfrm>
            <a:custGeom>
              <a:avLst/>
              <a:gdLst>
                <a:gd name="T0" fmla="*/ 182 w 1814"/>
                <a:gd name="T1" fmla="*/ 908 h 908"/>
                <a:gd name="T2" fmla="*/ 1633 w 1814"/>
                <a:gd name="T3" fmla="*/ 908 h 908"/>
                <a:gd name="T4" fmla="*/ 1814 w 1814"/>
                <a:gd name="T5" fmla="*/ 726 h 908"/>
                <a:gd name="T6" fmla="*/ 1814 w 1814"/>
                <a:gd name="T7" fmla="*/ 726 h 908"/>
                <a:gd name="T8" fmla="*/ 1814 w 1814"/>
                <a:gd name="T9" fmla="*/ 182 h 908"/>
                <a:gd name="T10" fmla="*/ 1633 w 1814"/>
                <a:gd name="T11" fmla="*/ 0 h 908"/>
                <a:gd name="T12" fmla="*/ 1633 w 1814"/>
                <a:gd name="T13" fmla="*/ 0 h 908"/>
                <a:gd name="T14" fmla="*/ 182 w 1814"/>
                <a:gd name="T15" fmla="*/ 0 h 908"/>
                <a:gd name="T16" fmla="*/ 0 w 1814"/>
                <a:gd name="T17" fmla="*/ 182 h 908"/>
                <a:gd name="T18" fmla="*/ 0 w 1814"/>
                <a:gd name="T19" fmla="*/ 726 h 908"/>
                <a:gd name="T20" fmla="*/ 182 w 1814"/>
                <a:gd name="T21" fmla="*/ 908 h 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14" h="908">
                  <a:moveTo>
                    <a:pt x="182" y="908"/>
                  </a:moveTo>
                  <a:lnTo>
                    <a:pt x="1633" y="908"/>
                  </a:lnTo>
                  <a:cubicBezTo>
                    <a:pt x="1733" y="908"/>
                    <a:pt x="1814" y="826"/>
                    <a:pt x="1814" y="726"/>
                  </a:cubicBezTo>
                  <a:cubicBezTo>
                    <a:pt x="1814" y="726"/>
                    <a:pt x="1814" y="726"/>
                    <a:pt x="1814" y="726"/>
                  </a:cubicBezTo>
                  <a:lnTo>
                    <a:pt x="1814" y="182"/>
                  </a:lnTo>
                  <a:cubicBezTo>
                    <a:pt x="1814" y="82"/>
                    <a:pt x="1733" y="0"/>
                    <a:pt x="1633" y="0"/>
                  </a:cubicBezTo>
                  <a:lnTo>
                    <a:pt x="1633" y="0"/>
                  </a:lnTo>
                  <a:lnTo>
                    <a:pt x="182" y="0"/>
                  </a:lnTo>
                  <a:cubicBezTo>
                    <a:pt x="81" y="0"/>
                    <a:pt x="0" y="82"/>
                    <a:pt x="0" y="182"/>
                  </a:cubicBezTo>
                  <a:lnTo>
                    <a:pt x="0" y="726"/>
                  </a:lnTo>
                  <a:cubicBezTo>
                    <a:pt x="0" y="826"/>
                    <a:pt x="81" y="908"/>
                    <a:pt x="182" y="908"/>
                  </a:cubicBezTo>
                  <a:close/>
                </a:path>
              </a:pathLst>
            </a:custGeom>
            <a:solidFill>
              <a:srgbClr val="F2F2F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2954338" y="4795838"/>
              <a:ext cx="1347788" cy="676275"/>
            </a:xfrm>
            <a:custGeom>
              <a:avLst/>
              <a:gdLst>
                <a:gd name="T0" fmla="*/ 182 w 1814"/>
                <a:gd name="T1" fmla="*/ 908 h 908"/>
                <a:gd name="T2" fmla="*/ 1633 w 1814"/>
                <a:gd name="T3" fmla="*/ 908 h 908"/>
                <a:gd name="T4" fmla="*/ 1814 w 1814"/>
                <a:gd name="T5" fmla="*/ 726 h 908"/>
                <a:gd name="T6" fmla="*/ 1814 w 1814"/>
                <a:gd name="T7" fmla="*/ 726 h 908"/>
                <a:gd name="T8" fmla="*/ 1814 w 1814"/>
                <a:gd name="T9" fmla="*/ 182 h 908"/>
                <a:gd name="T10" fmla="*/ 1633 w 1814"/>
                <a:gd name="T11" fmla="*/ 0 h 908"/>
                <a:gd name="T12" fmla="*/ 1633 w 1814"/>
                <a:gd name="T13" fmla="*/ 0 h 908"/>
                <a:gd name="T14" fmla="*/ 182 w 1814"/>
                <a:gd name="T15" fmla="*/ 0 h 908"/>
                <a:gd name="T16" fmla="*/ 0 w 1814"/>
                <a:gd name="T17" fmla="*/ 182 h 908"/>
                <a:gd name="T18" fmla="*/ 0 w 1814"/>
                <a:gd name="T19" fmla="*/ 726 h 908"/>
                <a:gd name="T20" fmla="*/ 182 w 1814"/>
                <a:gd name="T21" fmla="*/ 908 h 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14" h="908">
                  <a:moveTo>
                    <a:pt x="182" y="908"/>
                  </a:moveTo>
                  <a:lnTo>
                    <a:pt x="1633" y="908"/>
                  </a:lnTo>
                  <a:cubicBezTo>
                    <a:pt x="1733" y="908"/>
                    <a:pt x="1814" y="826"/>
                    <a:pt x="1814" y="726"/>
                  </a:cubicBezTo>
                  <a:cubicBezTo>
                    <a:pt x="1814" y="726"/>
                    <a:pt x="1814" y="726"/>
                    <a:pt x="1814" y="726"/>
                  </a:cubicBezTo>
                  <a:lnTo>
                    <a:pt x="1814" y="182"/>
                  </a:lnTo>
                  <a:cubicBezTo>
                    <a:pt x="1814" y="82"/>
                    <a:pt x="1733" y="0"/>
                    <a:pt x="1633" y="0"/>
                  </a:cubicBezTo>
                  <a:lnTo>
                    <a:pt x="1633" y="0"/>
                  </a:lnTo>
                  <a:lnTo>
                    <a:pt x="182" y="0"/>
                  </a:lnTo>
                  <a:cubicBezTo>
                    <a:pt x="81" y="0"/>
                    <a:pt x="0" y="82"/>
                    <a:pt x="0" y="182"/>
                  </a:cubicBezTo>
                  <a:lnTo>
                    <a:pt x="0" y="726"/>
                  </a:lnTo>
                  <a:cubicBezTo>
                    <a:pt x="0" y="826"/>
                    <a:pt x="81" y="908"/>
                    <a:pt x="182" y="908"/>
                  </a:cubicBez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3244850" y="5021263"/>
              <a:ext cx="476250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CN" altLang="en-US" sz="1500" smtClean="0">
                  <a:solidFill>
                    <a:srgbClr val="000000"/>
                  </a:solidFill>
                  <a:latin typeface="宋体" pitchFamily="2" charset="-122"/>
                  <a:cs typeface="宋体" pitchFamily="2" charset="-122"/>
                </a:rPr>
                <a:t>文件系统</a:t>
              </a:r>
              <a:endParaRPr lang="zh-CN" altLang="en-US" sz="1800" smtClean="0">
                <a:solidFill>
                  <a:srgbClr val="000000"/>
                </a:solidFill>
                <a:latin typeface="Arial" pitchFamily="34" charset="0"/>
                <a:cs typeface="宋体" pitchFamily="2" charset="-122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4618038" y="4795838"/>
              <a:ext cx="1347788" cy="676275"/>
            </a:xfrm>
            <a:custGeom>
              <a:avLst/>
              <a:gdLst>
                <a:gd name="T0" fmla="*/ 181 w 1814"/>
                <a:gd name="T1" fmla="*/ 908 h 908"/>
                <a:gd name="T2" fmla="*/ 1632 w 1814"/>
                <a:gd name="T3" fmla="*/ 908 h 908"/>
                <a:gd name="T4" fmla="*/ 1814 w 1814"/>
                <a:gd name="T5" fmla="*/ 726 h 908"/>
                <a:gd name="T6" fmla="*/ 1814 w 1814"/>
                <a:gd name="T7" fmla="*/ 726 h 908"/>
                <a:gd name="T8" fmla="*/ 1814 w 1814"/>
                <a:gd name="T9" fmla="*/ 182 h 908"/>
                <a:gd name="T10" fmla="*/ 1632 w 1814"/>
                <a:gd name="T11" fmla="*/ 0 h 908"/>
                <a:gd name="T12" fmla="*/ 1632 w 1814"/>
                <a:gd name="T13" fmla="*/ 0 h 908"/>
                <a:gd name="T14" fmla="*/ 181 w 1814"/>
                <a:gd name="T15" fmla="*/ 0 h 908"/>
                <a:gd name="T16" fmla="*/ 0 w 1814"/>
                <a:gd name="T17" fmla="*/ 182 h 908"/>
                <a:gd name="T18" fmla="*/ 0 w 1814"/>
                <a:gd name="T19" fmla="*/ 726 h 908"/>
                <a:gd name="T20" fmla="*/ 181 w 1814"/>
                <a:gd name="T21" fmla="*/ 908 h 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14" h="908">
                  <a:moveTo>
                    <a:pt x="181" y="908"/>
                  </a:moveTo>
                  <a:lnTo>
                    <a:pt x="1632" y="908"/>
                  </a:lnTo>
                  <a:cubicBezTo>
                    <a:pt x="1733" y="908"/>
                    <a:pt x="1814" y="826"/>
                    <a:pt x="1814" y="726"/>
                  </a:cubicBezTo>
                  <a:cubicBezTo>
                    <a:pt x="1814" y="726"/>
                    <a:pt x="1814" y="726"/>
                    <a:pt x="1814" y="726"/>
                  </a:cubicBezTo>
                  <a:lnTo>
                    <a:pt x="1814" y="182"/>
                  </a:lnTo>
                  <a:cubicBezTo>
                    <a:pt x="1814" y="82"/>
                    <a:pt x="1733" y="0"/>
                    <a:pt x="1632" y="0"/>
                  </a:cubicBezTo>
                  <a:lnTo>
                    <a:pt x="1632" y="0"/>
                  </a:lnTo>
                  <a:lnTo>
                    <a:pt x="181" y="0"/>
                  </a:lnTo>
                  <a:cubicBezTo>
                    <a:pt x="81" y="0"/>
                    <a:pt x="0" y="82"/>
                    <a:pt x="0" y="182"/>
                  </a:cubicBezTo>
                  <a:lnTo>
                    <a:pt x="0" y="726"/>
                  </a:lnTo>
                  <a:cubicBezTo>
                    <a:pt x="0" y="826"/>
                    <a:pt x="81" y="908"/>
                    <a:pt x="181" y="908"/>
                  </a:cubicBezTo>
                  <a:close/>
                </a:path>
              </a:pathLst>
            </a:custGeom>
            <a:solidFill>
              <a:srgbClr val="F2F2F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4618038" y="4795838"/>
              <a:ext cx="1347788" cy="676275"/>
            </a:xfrm>
            <a:custGeom>
              <a:avLst/>
              <a:gdLst>
                <a:gd name="T0" fmla="*/ 181 w 1814"/>
                <a:gd name="T1" fmla="*/ 908 h 908"/>
                <a:gd name="T2" fmla="*/ 1632 w 1814"/>
                <a:gd name="T3" fmla="*/ 908 h 908"/>
                <a:gd name="T4" fmla="*/ 1814 w 1814"/>
                <a:gd name="T5" fmla="*/ 726 h 908"/>
                <a:gd name="T6" fmla="*/ 1814 w 1814"/>
                <a:gd name="T7" fmla="*/ 726 h 908"/>
                <a:gd name="T8" fmla="*/ 1814 w 1814"/>
                <a:gd name="T9" fmla="*/ 182 h 908"/>
                <a:gd name="T10" fmla="*/ 1632 w 1814"/>
                <a:gd name="T11" fmla="*/ 0 h 908"/>
                <a:gd name="T12" fmla="*/ 1632 w 1814"/>
                <a:gd name="T13" fmla="*/ 0 h 908"/>
                <a:gd name="T14" fmla="*/ 181 w 1814"/>
                <a:gd name="T15" fmla="*/ 0 h 908"/>
                <a:gd name="T16" fmla="*/ 0 w 1814"/>
                <a:gd name="T17" fmla="*/ 182 h 908"/>
                <a:gd name="T18" fmla="*/ 0 w 1814"/>
                <a:gd name="T19" fmla="*/ 726 h 908"/>
                <a:gd name="T20" fmla="*/ 181 w 1814"/>
                <a:gd name="T21" fmla="*/ 908 h 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14" h="908">
                  <a:moveTo>
                    <a:pt x="181" y="908"/>
                  </a:moveTo>
                  <a:lnTo>
                    <a:pt x="1632" y="908"/>
                  </a:lnTo>
                  <a:cubicBezTo>
                    <a:pt x="1733" y="908"/>
                    <a:pt x="1814" y="826"/>
                    <a:pt x="1814" y="726"/>
                  </a:cubicBezTo>
                  <a:cubicBezTo>
                    <a:pt x="1814" y="726"/>
                    <a:pt x="1814" y="726"/>
                    <a:pt x="1814" y="726"/>
                  </a:cubicBezTo>
                  <a:lnTo>
                    <a:pt x="1814" y="182"/>
                  </a:lnTo>
                  <a:cubicBezTo>
                    <a:pt x="1814" y="82"/>
                    <a:pt x="1733" y="0"/>
                    <a:pt x="1632" y="0"/>
                  </a:cubicBezTo>
                  <a:lnTo>
                    <a:pt x="1632" y="0"/>
                  </a:lnTo>
                  <a:lnTo>
                    <a:pt x="181" y="0"/>
                  </a:lnTo>
                  <a:cubicBezTo>
                    <a:pt x="81" y="0"/>
                    <a:pt x="0" y="82"/>
                    <a:pt x="0" y="182"/>
                  </a:cubicBezTo>
                  <a:lnTo>
                    <a:pt x="0" y="726"/>
                  </a:lnTo>
                  <a:cubicBezTo>
                    <a:pt x="0" y="826"/>
                    <a:pt x="81" y="908"/>
                    <a:pt x="181" y="908"/>
                  </a:cubicBez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5005388" y="5021263"/>
              <a:ext cx="381000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CN" altLang="en-US" sz="1500" smtClean="0">
                  <a:solidFill>
                    <a:srgbClr val="000000"/>
                  </a:solidFill>
                  <a:latin typeface="宋体" pitchFamily="2" charset="-122"/>
                  <a:cs typeface="宋体" pitchFamily="2" charset="-122"/>
                </a:rPr>
                <a:t>数据库</a:t>
              </a:r>
              <a:endParaRPr lang="zh-CN" altLang="en-US" sz="1800" smtClean="0">
                <a:solidFill>
                  <a:srgbClr val="000000"/>
                </a:solidFill>
                <a:latin typeface="Arial" pitchFamily="34" charset="0"/>
                <a:cs typeface="宋体" pitchFamily="2" charset="-122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6326188" y="4795838"/>
              <a:ext cx="1349375" cy="674688"/>
            </a:xfrm>
            <a:custGeom>
              <a:avLst/>
              <a:gdLst>
                <a:gd name="T0" fmla="*/ 181 w 1814"/>
                <a:gd name="T1" fmla="*/ 906 h 906"/>
                <a:gd name="T2" fmla="*/ 1632 w 1814"/>
                <a:gd name="T3" fmla="*/ 906 h 906"/>
                <a:gd name="T4" fmla="*/ 1814 w 1814"/>
                <a:gd name="T5" fmla="*/ 725 h 906"/>
                <a:gd name="T6" fmla="*/ 1814 w 1814"/>
                <a:gd name="T7" fmla="*/ 725 h 906"/>
                <a:gd name="T8" fmla="*/ 1814 w 1814"/>
                <a:gd name="T9" fmla="*/ 182 h 906"/>
                <a:gd name="T10" fmla="*/ 1632 w 1814"/>
                <a:gd name="T11" fmla="*/ 0 h 906"/>
                <a:gd name="T12" fmla="*/ 1632 w 1814"/>
                <a:gd name="T13" fmla="*/ 0 h 906"/>
                <a:gd name="T14" fmla="*/ 181 w 1814"/>
                <a:gd name="T15" fmla="*/ 0 h 906"/>
                <a:gd name="T16" fmla="*/ 0 w 1814"/>
                <a:gd name="T17" fmla="*/ 182 h 906"/>
                <a:gd name="T18" fmla="*/ 0 w 1814"/>
                <a:gd name="T19" fmla="*/ 725 h 906"/>
                <a:gd name="T20" fmla="*/ 181 w 1814"/>
                <a:gd name="T21" fmla="*/ 906 h 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14" h="906">
                  <a:moveTo>
                    <a:pt x="181" y="906"/>
                  </a:moveTo>
                  <a:lnTo>
                    <a:pt x="1632" y="906"/>
                  </a:lnTo>
                  <a:cubicBezTo>
                    <a:pt x="1733" y="906"/>
                    <a:pt x="1814" y="825"/>
                    <a:pt x="1814" y="725"/>
                  </a:cubicBezTo>
                  <a:cubicBezTo>
                    <a:pt x="1814" y="725"/>
                    <a:pt x="1814" y="725"/>
                    <a:pt x="1814" y="725"/>
                  </a:cubicBezTo>
                  <a:lnTo>
                    <a:pt x="1814" y="182"/>
                  </a:lnTo>
                  <a:cubicBezTo>
                    <a:pt x="1814" y="82"/>
                    <a:pt x="1733" y="0"/>
                    <a:pt x="1632" y="0"/>
                  </a:cubicBezTo>
                  <a:lnTo>
                    <a:pt x="1632" y="0"/>
                  </a:lnTo>
                  <a:lnTo>
                    <a:pt x="181" y="0"/>
                  </a:lnTo>
                  <a:cubicBezTo>
                    <a:pt x="81" y="0"/>
                    <a:pt x="0" y="82"/>
                    <a:pt x="0" y="182"/>
                  </a:cubicBezTo>
                  <a:lnTo>
                    <a:pt x="0" y="725"/>
                  </a:lnTo>
                  <a:cubicBezTo>
                    <a:pt x="0" y="825"/>
                    <a:pt x="81" y="906"/>
                    <a:pt x="181" y="906"/>
                  </a:cubicBezTo>
                  <a:close/>
                </a:path>
              </a:pathLst>
            </a:custGeom>
            <a:solidFill>
              <a:srgbClr val="F2F2F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6326188" y="4795838"/>
              <a:ext cx="1349375" cy="674688"/>
            </a:xfrm>
            <a:custGeom>
              <a:avLst/>
              <a:gdLst>
                <a:gd name="T0" fmla="*/ 181 w 1814"/>
                <a:gd name="T1" fmla="*/ 906 h 906"/>
                <a:gd name="T2" fmla="*/ 1632 w 1814"/>
                <a:gd name="T3" fmla="*/ 906 h 906"/>
                <a:gd name="T4" fmla="*/ 1814 w 1814"/>
                <a:gd name="T5" fmla="*/ 725 h 906"/>
                <a:gd name="T6" fmla="*/ 1814 w 1814"/>
                <a:gd name="T7" fmla="*/ 725 h 906"/>
                <a:gd name="T8" fmla="*/ 1814 w 1814"/>
                <a:gd name="T9" fmla="*/ 182 h 906"/>
                <a:gd name="T10" fmla="*/ 1632 w 1814"/>
                <a:gd name="T11" fmla="*/ 0 h 906"/>
                <a:gd name="T12" fmla="*/ 1632 w 1814"/>
                <a:gd name="T13" fmla="*/ 0 h 906"/>
                <a:gd name="T14" fmla="*/ 181 w 1814"/>
                <a:gd name="T15" fmla="*/ 0 h 906"/>
                <a:gd name="T16" fmla="*/ 0 w 1814"/>
                <a:gd name="T17" fmla="*/ 182 h 906"/>
                <a:gd name="T18" fmla="*/ 0 w 1814"/>
                <a:gd name="T19" fmla="*/ 725 h 906"/>
                <a:gd name="T20" fmla="*/ 181 w 1814"/>
                <a:gd name="T21" fmla="*/ 906 h 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14" h="906">
                  <a:moveTo>
                    <a:pt x="181" y="906"/>
                  </a:moveTo>
                  <a:lnTo>
                    <a:pt x="1632" y="906"/>
                  </a:lnTo>
                  <a:cubicBezTo>
                    <a:pt x="1733" y="906"/>
                    <a:pt x="1814" y="825"/>
                    <a:pt x="1814" y="725"/>
                  </a:cubicBezTo>
                  <a:cubicBezTo>
                    <a:pt x="1814" y="725"/>
                    <a:pt x="1814" y="725"/>
                    <a:pt x="1814" y="725"/>
                  </a:cubicBezTo>
                  <a:lnTo>
                    <a:pt x="1814" y="182"/>
                  </a:lnTo>
                  <a:cubicBezTo>
                    <a:pt x="1814" y="82"/>
                    <a:pt x="1733" y="0"/>
                    <a:pt x="1632" y="0"/>
                  </a:cubicBezTo>
                  <a:lnTo>
                    <a:pt x="1632" y="0"/>
                  </a:lnTo>
                  <a:lnTo>
                    <a:pt x="181" y="0"/>
                  </a:lnTo>
                  <a:cubicBezTo>
                    <a:pt x="81" y="0"/>
                    <a:pt x="0" y="82"/>
                    <a:pt x="0" y="182"/>
                  </a:cubicBezTo>
                  <a:lnTo>
                    <a:pt x="0" y="725"/>
                  </a:lnTo>
                  <a:cubicBezTo>
                    <a:pt x="0" y="825"/>
                    <a:pt x="81" y="906"/>
                    <a:pt x="181" y="906"/>
                  </a:cubicBez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6813550" y="5021263"/>
              <a:ext cx="285750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CN" altLang="en-US" sz="1500" smtClean="0">
                  <a:solidFill>
                    <a:srgbClr val="000000"/>
                  </a:solidFill>
                  <a:latin typeface="宋体" pitchFamily="2" charset="-122"/>
                  <a:cs typeface="宋体" pitchFamily="2" charset="-122"/>
                </a:rPr>
                <a:t>网络</a:t>
              </a:r>
              <a:endParaRPr lang="zh-CN" altLang="en-US" sz="1800" smtClean="0">
                <a:solidFill>
                  <a:srgbClr val="000000"/>
                </a:solidFill>
                <a:latin typeface="Arial" pitchFamily="34" charset="0"/>
                <a:cs typeface="宋体" pitchFamily="2" charset="-122"/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1470025" y="2994025"/>
              <a:ext cx="2035175" cy="630238"/>
            </a:xfrm>
            <a:custGeom>
              <a:avLst/>
              <a:gdLst>
                <a:gd name="T0" fmla="*/ 181 w 2736"/>
                <a:gd name="T1" fmla="*/ 846 h 846"/>
                <a:gd name="T2" fmla="*/ 2555 w 2736"/>
                <a:gd name="T3" fmla="*/ 846 h 846"/>
                <a:gd name="T4" fmla="*/ 2736 w 2736"/>
                <a:gd name="T5" fmla="*/ 665 h 846"/>
                <a:gd name="T6" fmla="*/ 2736 w 2736"/>
                <a:gd name="T7" fmla="*/ 665 h 846"/>
                <a:gd name="T8" fmla="*/ 2736 w 2736"/>
                <a:gd name="T9" fmla="*/ 665 h 846"/>
                <a:gd name="T10" fmla="*/ 2736 w 2736"/>
                <a:gd name="T11" fmla="*/ 181 h 846"/>
                <a:gd name="T12" fmla="*/ 2555 w 2736"/>
                <a:gd name="T13" fmla="*/ 0 h 846"/>
                <a:gd name="T14" fmla="*/ 2555 w 2736"/>
                <a:gd name="T15" fmla="*/ 0 h 846"/>
                <a:gd name="T16" fmla="*/ 181 w 2736"/>
                <a:gd name="T17" fmla="*/ 0 h 846"/>
                <a:gd name="T18" fmla="*/ 0 w 2736"/>
                <a:gd name="T19" fmla="*/ 181 h 846"/>
                <a:gd name="T20" fmla="*/ 0 w 2736"/>
                <a:gd name="T21" fmla="*/ 181 h 846"/>
                <a:gd name="T22" fmla="*/ 0 w 2736"/>
                <a:gd name="T23" fmla="*/ 665 h 846"/>
                <a:gd name="T24" fmla="*/ 181 w 2736"/>
                <a:gd name="T25" fmla="*/ 846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36" h="846">
                  <a:moveTo>
                    <a:pt x="181" y="846"/>
                  </a:moveTo>
                  <a:lnTo>
                    <a:pt x="2555" y="846"/>
                  </a:lnTo>
                  <a:cubicBezTo>
                    <a:pt x="2655" y="846"/>
                    <a:pt x="2736" y="765"/>
                    <a:pt x="2736" y="665"/>
                  </a:cubicBezTo>
                  <a:cubicBezTo>
                    <a:pt x="2736" y="665"/>
                    <a:pt x="2736" y="665"/>
                    <a:pt x="2736" y="665"/>
                  </a:cubicBezTo>
                  <a:lnTo>
                    <a:pt x="2736" y="665"/>
                  </a:lnTo>
                  <a:lnTo>
                    <a:pt x="2736" y="181"/>
                  </a:lnTo>
                  <a:cubicBezTo>
                    <a:pt x="2736" y="81"/>
                    <a:pt x="2655" y="0"/>
                    <a:pt x="2555" y="0"/>
                  </a:cubicBezTo>
                  <a:lnTo>
                    <a:pt x="2555" y="0"/>
                  </a:lnTo>
                  <a:lnTo>
                    <a:pt x="181" y="0"/>
                  </a:lnTo>
                  <a:cubicBezTo>
                    <a:pt x="81" y="0"/>
                    <a:pt x="0" y="81"/>
                    <a:pt x="0" y="181"/>
                  </a:cubicBezTo>
                  <a:lnTo>
                    <a:pt x="0" y="181"/>
                  </a:lnTo>
                  <a:lnTo>
                    <a:pt x="0" y="665"/>
                  </a:lnTo>
                  <a:cubicBezTo>
                    <a:pt x="0" y="765"/>
                    <a:pt x="81" y="846"/>
                    <a:pt x="181" y="846"/>
                  </a:cubicBezTo>
                  <a:close/>
                </a:path>
              </a:pathLst>
            </a:custGeom>
            <a:solidFill>
              <a:srgbClr val="F2F2F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1470025" y="2994025"/>
              <a:ext cx="2035175" cy="630238"/>
            </a:xfrm>
            <a:custGeom>
              <a:avLst/>
              <a:gdLst>
                <a:gd name="T0" fmla="*/ 181 w 2736"/>
                <a:gd name="T1" fmla="*/ 846 h 846"/>
                <a:gd name="T2" fmla="*/ 2555 w 2736"/>
                <a:gd name="T3" fmla="*/ 846 h 846"/>
                <a:gd name="T4" fmla="*/ 2736 w 2736"/>
                <a:gd name="T5" fmla="*/ 665 h 846"/>
                <a:gd name="T6" fmla="*/ 2736 w 2736"/>
                <a:gd name="T7" fmla="*/ 665 h 846"/>
                <a:gd name="T8" fmla="*/ 2736 w 2736"/>
                <a:gd name="T9" fmla="*/ 665 h 846"/>
                <a:gd name="T10" fmla="*/ 2736 w 2736"/>
                <a:gd name="T11" fmla="*/ 181 h 846"/>
                <a:gd name="T12" fmla="*/ 2555 w 2736"/>
                <a:gd name="T13" fmla="*/ 0 h 846"/>
                <a:gd name="T14" fmla="*/ 2555 w 2736"/>
                <a:gd name="T15" fmla="*/ 0 h 846"/>
                <a:gd name="T16" fmla="*/ 181 w 2736"/>
                <a:gd name="T17" fmla="*/ 0 h 846"/>
                <a:gd name="T18" fmla="*/ 0 w 2736"/>
                <a:gd name="T19" fmla="*/ 181 h 846"/>
                <a:gd name="T20" fmla="*/ 0 w 2736"/>
                <a:gd name="T21" fmla="*/ 181 h 846"/>
                <a:gd name="T22" fmla="*/ 0 w 2736"/>
                <a:gd name="T23" fmla="*/ 665 h 846"/>
                <a:gd name="T24" fmla="*/ 181 w 2736"/>
                <a:gd name="T25" fmla="*/ 846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36" h="846">
                  <a:moveTo>
                    <a:pt x="181" y="846"/>
                  </a:moveTo>
                  <a:lnTo>
                    <a:pt x="2555" y="846"/>
                  </a:lnTo>
                  <a:cubicBezTo>
                    <a:pt x="2655" y="846"/>
                    <a:pt x="2736" y="765"/>
                    <a:pt x="2736" y="665"/>
                  </a:cubicBezTo>
                  <a:cubicBezTo>
                    <a:pt x="2736" y="665"/>
                    <a:pt x="2736" y="665"/>
                    <a:pt x="2736" y="665"/>
                  </a:cubicBezTo>
                  <a:lnTo>
                    <a:pt x="2736" y="665"/>
                  </a:lnTo>
                  <a:lnTo>
                    <a:pt x="2736" y="181"/>
                  </a:lnTo>
                  <a:cubicBezTo>
                    <a:pt x="2736" y="81"/>
                    <a:pt x="2655" y="0"/>
                    <a:pt x="2555" y="0"/>
                  </a:cubicBezTo>
                  <a:lnTo>
                    <a:pt x="2555" y="0"/>
                  </a:lnTo>
                  <a:lnTo>
                    <a:pt x="181" y="0"/>
                  </a:lnTo>
                  <a:cubicBezTo>
                    <a:pt x="81" y="0"/>
                    <a:pt x="0" y="81"/>
                    <a:pt x="0" y="181"/>
                  </a:cubicBezTo>
                  <a:lnTo>
                    <a:pt x="0" y="181"/>
                  </a:lnTo>
                  <a:lnTo>
                    <a:pt x="0" y="665"/>
                  </a:lnTo>
                  <a:cubicBezTo>
                    <a:pt x="0" y="765"/>
                    <a:pt x="81" y="846"/>
                    <a:pt x="181" y="846"/>
                  </a:cubicBez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1768475" y="3198813"/>
              <a:ext cx="1522413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CN" altLang="zh-CN" sz="1500" smtClean="0">
                  <a:solidFill>
                    <a:srgbClr val="000000"/>
                  </a:solidFill>
                  <a:latin typeface="宋体" pitchFamily="2" charset="-122"/>
                  <a:cs typeface="宋体" pitchFamily="2" charset="-122"/>
                </a:rPr>
                <a:t>ContentResolver</a:t>
              </a:r>
              <a:endParaRPr lang="zh-CN" altLang="zh-CN" sz="1800" smtClean="0">
                <a:solidFill>
                  <a:srgbClr val="000000"/>
                </a:solidFill>
                <a:latin typeface="Arial" pitchFamily="34" charset="0"/>
                <a:cs typeface="宋体" pitchFamily="2" charset="-122"/>
              </a:endParaRPr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3684588" y="3114675"/>
              <a:ext cx="381000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CN" altLang="zh-CN" sz="1500" smtClean="0">
                  <a:solidFill>
                    <a:srgbClr val="000000"/>
                  </a:solidFill>
                  <a:latin typeface="宋体" pitchFamily="2" charset="-122"/>
                  <a:cs typeface="宋体" pitchFamily="2" charset="-122"/>
                </a:rPr>
                <a:t>URI</a:t>
              </a:r>
              <a:endParaRPr lang="zh-CN" altLang="zh-CN" sz="1800" smtClean="0">
                <a:solidFill>
                  <a:srgbClr val="000000"/>
                </a:solidFill>
                <a:latin typeface="Arial" pitchFamily="34" charset="0"/>
                <a:cs typeface="宋体" pitchFamily="2" charset="-122"/>
              </a:endParaRPr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4100513" y="3275013"/>
              <a:ext cx="66675" cy="68263"/>
            </a:xfrm>
            <a:custGeom>
              <a:avLst/>
              <a:gdLst>
                <a:gd name="T0" fmla="*/ 0 w 42"/>
                <a:gd name="T1" fmla="*/ 0 h 43"/>
                <a:gd name="T2" fmla="*/ 0 w 42"/>
                <a:gd name="T3" fmla="*/ 43 h 43"/>
                <a:gd name="T4" fmla="*/ 42 w 42"/>
                <a:gd name="T5" fmla="*/ 22 h 43"/>
                <a:gd name="T6" fmla="*/ 0 w 42"/>
                <a:gd name="T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43">
                  <a:moveTo>
                    <a:pt x="0" y="0"/>
                  </a:moveTo>
                  <a:lnTo>
                    <a:pt x="0" y="43"/>
                  </a:lnTo>
                  <a:lnTo>
                    <a:pt x="42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4100513" y="3275013"/>
              <a:ext cx="66675" cy="68263"/>
            </a:xfrm>
            <a:custGeom>
              <a:avLst/>
              <a:gdLst>
                <a:gd name="T0" fmla="*/ 0 w 42"/>
                <a:gd name="T1" fmla="*/ 0 h 43"/>
                <a:gd name="T2" fmla="*/ 0 w 42"/>
                <a:gd name="T3" fmla="*/ 43 h 43"/>
                <a:gd name="T4" fmla="*/ 42 w 42"/>
                <a:gd name="T5" fmla="*/ 22 h 43"/>
                <a:gd name="T6" fmla="*/ 0 w 42"/>
                <a:gd name="T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43">
                  <a:moveTo>
                    <a:pt x="0" y="0"/>
                  </a:moveTo>
                  <a:lnTo>
                    <a:pt x="0" y="43"/>
                  </a:lnTo>
                  <a:lnTo>
                    <a:pt x="42" y="2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3505200" y="3309938"/>
              <a:ext cx="595313" cy="0"/>
            </a:xfrm>
            <a:prstGeom prst="line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6926263" y="4730750"/>
              <a:ext cx="74613" cy="65088"/>
            </a:xfrm>
            <a:custGeom>
              <a:avLst/>
              <a:gdLst>
                <a:gd name="T0" fmla="*/ 23 w 47"/>
                <a:gd name="T1" fmla="*/ 0 h 41"/>
                <a:gd name="T2" fmla="*/ 0 w 47"/>
                <a:gd name="T3" fmla="*/ 36 h 41"/>
                <a:gd name="T4" fmla="*/ 47 w 47"/>
                <a:gd name="T5" fmla="*/ 41 h 41"/>
                <a:gd name="T6" fmla="*/ 23 w 47"/>
                <a:gd name="T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1">
                  <a:moveTo>
                    <a:pt x="23" y="0"/>
                  </a:moveTo>
                  <a:lnTo>
                    <a:pt x="0" y="36"/>
                  </a:lnTo>
                  <a:lnTo>
                    <a:pt x="47" y="41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6926263" y="4730750"/>
              <a:ext cx="74613" cy="65088"/>
            </a:xfrm>
            <a:custGeom>
              <a:avLst/>
              <a:gdLst>
                <a:gd name="T0" fmla="*/ 23 w 47"/>
                <a:gd name="T1" fmla="*/ 0 h 41"/>
                <a:gd name="T2" fmla="*/ 0 w 47"/>
                <a:gd name="T3" fmla="*/ 36 h 41"/>
                <a:gd name="T4" fmla="*/ 47 w 47"/>
                <a:gd name="T5" fmla="*/ 41 h 41"/>
                <a:gd name="T6" fmla="*/ 23 w 47"/>
                <a:gd name="T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1">
                  <a:moveTo>
                    <a:pt x="23" y="0"/>
                  </a:moveTo>
                  <a:lnTo>
                    <a:pt x="0" y="36"/>
                  </a:lnTo>
                  <a:lnTo>
                    <a:pt x="47" y="41"/>
                  </a:lnTo>
                  <a:lnTo>
                    <a:pt x="23" y="0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>
              <a:off x="5180013" y="3617913"/>
              <a:ext cx="1763713" cy="1141413"/>
            </a:xfrm>
            <a:prstGeom prst="line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5251450" y="4725988"/>
              <a:ext cx="66675" cy="69850"/>
            </a:xfrm>
            <a:custGeom>
              <a:avLst/>
              <a:gdLst>
                <a:gd name="T0" fmla="*/ 42 w 42"/>
                <a:gd name="T1" fmla="*/ 0 h 44"/>
                <a:gd name="T2" fmla="*/ 0 w 42"/>
                <a:gd name="T3" fmla="*/ 4 h 44"/>
                <a:gd name="T4" fmla="*/ 26 w 42"/>
                <a:gd name="T5" fmla="*/ 44 h 44"/>
                <a:gd name="T6" fmla="*/ 42 w 42"/>
                <a:gd name="T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44">
                  <a:moveTo>
                    <a:pt x="42" y="0"/>
                  </a:moveTo>
                  <a:lnTo>
                    <a:pt x="0" y="4"/>
                  </a:lnTo>
                  <a:lnTo>
                    <a:pt x="26" y="44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" name="Freeform 28"/>
            <p:cNvSpPr>
              <a:spLocks/>
            </p:cNvSpPr>
            <p:nvPr/>
          </p:nvSpPr>
          <p:spPr bwMode="auto">
            <a:xfrm>
              <a:off x="5251450" y="4725988"/>
              <a:ext cx="66675" cy="69850"/>
            </a:xfrm>
            <a:custGeom>
              <a:avLst/>
              <a:gdLst>
                <a:gd name="T0" fmla="*/ 42 w 42"/>
                <a:gd name="T1" fmla="*/ 0 h 44"/>
                <a:gd name="T2" fmla="*/ 0 w 42"/>
                <a:gd name="T3" fmla="*/ 4 h 44"/>
                <a:gd name="T4" fmla="*/ 26 w 42"/>
                <a:gd name="T5" fmla="*/ 44 h 44"/>
                <a:gd name="T6" fmla="*/ 42 w 42"/>
                <a:gd name="T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44">
                  <a:moveTo>
                    <a:pt x="42" y="0"/>
                  </a:moveTo>
                  <a:lnTo>
                    <a:pt x="0" y="4"/>
                  </a:lnTo>
                  <a:lnTo>
                    <a:pt x="26" y="44"/>
                  </a:lnTo>
                  <a:lnTo>
                    <a:pt x="42" y="0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>
              <a:off x="5180013" y="3617913"/>
              <a:ext cx="104775" cy="1111250"/>
            </a:xfrm>
            <a:prstGeom prst="line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3" name="Freeform 30"/>
            <p:cNvSpPr>
              <a:spLocks/>
            </p:cNvSpPr>
            <p:nvPr/>
          </p:nvSpPr>
          <p:spPr bwMode="auto">
            <a:xfrm>
              <a:off x="3627438" y="4729163"/>
              <a:ext cx="74613" cy="66675"/>
            </a:xfrm>
            <a:custGeom>
              <a:avLst/>
              <a:gdLst>
                <a:gd name="T0" fmla="*/ 47 w 47"/>
                <a:gd name="T1" fmla="*/ 33 h 42"/>
                <a:gd name="T2" fmla="*/ 21 w 47"/>
                <a:gd name="T3" fmla="*/ 0 h 42"/>
                <a:gd name="T4" fmla="*/ 0 w 47"/>
                <a:gd name="T5" fmla="*/ 42 h 42"/>
                <a:gd name="T6" fmla="*/ 47 w 47"/>
                <a:gd name="T7" fmla="*/ 3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2">
                  <a:moveTo>
                    <a:pt x="47" y="33"/>
                  </a:moveTo>
                  <a:lnTo>
                    <a:pt x="21" y="0"/>
                  </a:lnTo>
                  <a:lnTo>
                    <a:pt x="0" y="42"/>
                  </a:lnTo>
                  <a:lnTo>
                    <a:pt x="47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4" name="Freeform 31"/>
            <p:cNvSpPr>
              <a:spLocks/>
            </p:cNvSpPr>
            <p:nvPr/>
          </p:nvSpPr>
          <p:spPr bwMode="auto">
            <a:xfrm>
              <a:off x="3627438" y="4729163"/>
              <a:ext cx="74613" cy="66675"/>
            </a:xfrm>
            <a:custGeom>
              <a:avLst/>
              <a:gdLst>
                <a:gd name="T0" fmla="*/ 47 w 47"/>
                <a:gd name="T1" fmla="*/ 33 h 42"/>
                <a:gd name="T2" fmla="*/ 21 w 47"/>
                <a:gd name="T3" fmla="*/ 0 h 42"/>
                <a:gd name="T4" fmla="*/ 0 w 47"/>
                <a:gd name="T5" fmla="*/ 42 h 42"/>
                <a:gd name="T6" fmla="*/ 47 w 47"/>
                <a:gd name="T7" fmla="*/ 3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2">
                  <a:moveTo>
                    <a:pt x="47" y="33"/>
                  </a:moveTo>
                  <a:lnTo>
                    <a:pt x="21" y="0"/>
                  </a:lnTo>
                  <a:lnTo>
                    <a:pt x="0" y="42"/>
                  </a:lnTo>
                  <a:lnTo>
                    <a:pt x="47" y="33"/>
                  </a:lnTo>
                  <a:close/>
                </a:path>
              </a:pathLst>
            </a:cu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 flipH="1">
              <a:off x="3683000" y="3617913"/>
              <a:ext cx="1497013" cy="1136650"/>
            </a:xfrm>
            <a:prstGeom prst="line">
              <a:avLst/>
            </a:prstGeom>
            <a:noFill/>
            <a:ln w="2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848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A998D163-5993-4E1E-BCFC-BD02B5E03AAD}" type="slidenum">
              <a:rPr lang="en-US" altLang="zh-CN"/>
              <a:pPr>
                <a:defRPr/>
              </a:pPr>
              <a:t>87</a:t>
            </a:fld>
            <a:endParaRPr lang="en-US" altLang="zh-CN"/>
          </a:p>
        </p:txBody>
      </p:sp>
      <p:sp>
        <p:nvSpPr>
          <p:cNvPr id="109570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3962400" cy="8382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8.4</a:t>
            </a:r>
            <a:r>
              <a:rPr lang="en-US" altLang="zh-CN" dirty="0" smtClean="0">
                <a:latin typeface="+mj-ea"/>
              </a:rPr>
              <a:t> </a:t>
            </a:r>
            <a:r>
              <a:rPr lang="zh-CN" altLang="en-US" dirty="0" smtClean="0">
                <a:latin typeface="+mj-ea"/>
              </a:rPr>
              <a:t>数据分享</a:t>
            </a:r>
          </a:p>
        </p:txBody>
      </p:sp>
      <p:sp>
        <p:nvSpPr>
          <p:cNvPr id="119811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r>
              <a:rPr lang="en-US" altLang="zh-CN" sz="3200" dirty="0" smtClean="0"/>
              <a:t>8.4.1 </a:t>
            </a:r>
            <a:r>
              <a:rPr lang="en-US" altLang="zh-CN" sz="3200" dirty="0" err="1" smtClean="0"/>
              <a:t>ContentProvider</a:t>
            </a:r>
            <a:endParaRPr lang="en-US" altLang="zh-CN" sz="3200" dirty="0" smtClean="0"/>
          </a:p>
          <a:p>
            <a:pPr lvl="1"/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URI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是通用资源标志符（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Uniform Resource Identifier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），用来定位远程或本地的可用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资源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数据使用者通过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URI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确定要访问的数据提供者的数据集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数据使用者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发起请求，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 Android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系统根据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URI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确定处理这个请求的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ContentProvider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，然后初始化相关资源，这个初始化的工作由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Android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系统完成，无需程序开发人员参与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一般情况下一个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ContentProvider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可以同时与多个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ContentResolver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进行交互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36F75431-4DE7-49C2-AAF7-9EF180068EAB}" type="slidenum">
              <a:rPr lang="en-US" altLang="zh-CN"/>
              <a:pPr>
                <a:defRPr/>
              </a:pPr>
              <a:t>88</a:t>
            </a:fld>
            <a:endParaRPr lang="en-US" altLang="zh-CN"/>
          </a:p>
        </p:txBody>
      </p:sp>
      <p:sp>
        <p:nvSpPr>
          <p:cNvPr id="11264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45720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8.4</a:t>
            </a:r>
            <a:r>
              <a:rPr lang="en-US" altLang="zh-CN" dirty="0" smtClean="0">
                <a:latin typeface="+mj-ea"/>
              </a:rPr>
              <a:t> </a:t>
            </a:r>
            <a:r>
              <a:rPr lang="zh-CN" altLang="en-US" dirty="0" smtClean="0">
                <a:latin typeface="+mj-ea"/>
              </a:rPr>
              <a:t>数据分享</a:t>
            </a:r>
          </a:p>
        </p:txBody>
      </p:sp>
      <p:sp>
        <p:nvSpPr>
          <p:cNvPr id="121859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077200" cy="2971800"/>
          </a:xfrm>
        </p:spPr>
        <p:txBody>
          <a:bodyPr/>
          <a:lstStyle/>
          <a:p>
            <a:r>
              <a:rPr lang="en-US" altLang="zh-CN" sz="3200" dirty="0" smtClean="0"/>
              <a:t>8.4.1 </a:t>
            </a:r>
            <a:r>
              <a:rPr lang="en-US" altLang="zh-CN" sz="3200" dirty="0" err="1" smtClean="0"/>
              <a:t>ContentProvider</a:t>
            </a:r>
            <a:endParaRPr lang="en-US" altLang="zh-CN" sz="3200" dirty="0" smtClean="0"/>
          </a:p>
          <a:p>
            <a:pPr lvl="1"/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ContentProvider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的数据集类似于数据库的数据表，每行是一条记录，每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列的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数据类型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相同</a:t>
            </a:r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ContentProvider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可以提供多个数据集，使用者通过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URI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对不同数据集的数据进行操作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ContentProvider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数据集</a:t>
            </a:r>
          </a:p>
        </p:txBody>
      </p:sp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zh-CN">
              <a:ea typeface="楷体_GB2312" pitchFamily="49" charset="-122"/>
            </a:endParaRPr>
          </a:p>
        </p:txBody>
      </p:sp>
      <p:graphicFrame>
        <p:nvGraphicFramePr>
          <p:cNvPr id="112694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23126"/>
              </p:ext>
            </p:extLst>
          </p:nvPr>
        </p:nvGraphicFramePr>
        <p:xfrm>
          <a:off x="1295400" y="4191000"/>
          <a:ext cx="4572000" cy="1554552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ID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Name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Age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Tom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21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Jim</a:t>
                      </a: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22</a:t>
                      </a:r>
                      <a:endParaRPr kumimoji="0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7DBB0551-29C7-4155-B4CA-EFCF000E2AEB}" type="slidenum">
              <a:rPr lang="en-US" altLang="zh-CN"/>
              <a:pPr>
                <a:defRPr/>
              </a:pPr>
              <a:t>89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42672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8.4</a:t>
            </a:r>
            <a:r>
              <a:rPr lang="en-US" altLang="zh-CN" dirty="0" smtClean="0">
                <a:latin typeface="+mj-ea"/>
              </a:rPr>
              <a:t> </a:t>
            </a:r>
            <a:r>
              <a:rPr lang="zh-CN" altLang="en-US" dirty="0" smtClean="0">
                <a:latin typeface="+mj-ea"/>
              </a:rPr>
              <a:t>数据分享</a:t>
            </a:r>
            <a:endParaRPr lang="zh-CN" altLang="en-US" dirty="0">
              <a:latin typeface="+mj-ea"/>
            </a:endParaRPr>
          </a:p>
        </p:txBody>
      </p:sp>
      <p:sp>
        <p:nvSpPr>
          <p:cNvPr id="122883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/>
          <a:lstStyle/>
          <a:p>
            <a:r>
              <a:rPr lang="en-US" altLang="zh-CN" sz="3200" dirty="0" smtClean="0"/>
              <a:t>8.4.1 </a:t>
            </a:r>
            <a:r>
              <a:rPr lang="en-US" altLang="zh-CN" sz="3200" dirty="0" err="1" smtClean="0"/>
              <a:t>ContentProvider</a:t>
            </a:r>
            <a:endParaRPr lang="en-US" altLang="zh-CN" sz="3200" dirty="0" smtClean="0"/>
          </a:p>
          <a:p>
            <a:pPr lvl="1"/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URI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的语法结构如下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344487" lvl="1" indent="0">
              <a:buNone/>
            </a:pPr>
            <a:endParaRPr lang="zh-CN" altLang="en-US" sz="2800" dirty="0" smtClean="0">
              <a:ea typeface="宋体" pitchFamily="2" charset="-122"/>
              <a:cs typeface="Times New Roman" pitchFamily="18" charset="0"/>
            </a:endParaRPr>
          </a:p>
          <a:p>
            <a:pPr lvl="2"/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content://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是通用前缀，表示该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URI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用于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ContentProvider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定位资源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lvl="2"/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&lt;authority&gt;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是授权者名称，用来确定具体由哪一个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ContentProvider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提供资源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lvl="2"/>
            <a:r>
              <a:rPr lang="en-US" altLang="zh-CN" sz="2800" dirty="0"/>
              <a:t>&lt;</a:t>
            </a:r>
            <a:r>
              <a:rPr lang="en-US" altLang="zh-CN" sz="2800" dirty="0" err="1"/>
              <a:t>data_path</a:t>
            </a:r>
            <a:r>
              <a:rPr lang="en-US" altLang="zh-CN" sz="2800" dirty="0"/>
              <a:t>&gt;</a:t>
            </a:r>
            <a:r>
              <a:rPr lang="zh-CN" altLang="en-US" sz="2800" dirty="0"/>
              <a:t>是数据路径，用来确定请求的是</a:t>
            </a:r>
            <a:r>
              <a:rPr lang="zh-CN" altLang="en-US" sz="2800" dirty="0" smtClean="0"/>
              <a:t>哪一个</a:t>
            </a:r>
            <a:r>
              <a:rPr lang="zh-CN" altLang="en-US" sz="2800" dirty="0"/>
              <a:t>数据集</a:t>
            </a:r>
          </a:p>
          <a:p>
            <a:pPr lvl="2"/>
            <a:r>
              <a:rPr lang="en-US" altLang="zh-CN" sz="2800" dirty="0"/>
              <a:t>&lt;id&gt;</a:t>
            </a:r>
            <a:r>
              <a:rPr lang="zh-CN" altLang="en-US" sz="2800" dirty="0"/>
              <a:t>是数据编号，用来唯一确定数据集中的一条记录，用来匹配数据集中</a:t>
            </a:r>
            <a:r>
              <a:rPr lang="en-US" altLang="zh-CN" sz="2800" dirty="0"/>
              <a:t>ID</a:t>
            </a:r>
            <a:r>
              <a:rPr lang="zh-CN" altLang="en-US" sz="2800" dirty="0"/>
              <a:t>字段的值</a:t>
            </a:r>
          </a:p>
          <a:p>
            <a:pPr lvl="2"/>
            <a:endParaRPr lang="zh-CN" altLang="en-US" sz="2400" dirty="0" smtClean="0"/>
          </a:p>
        </p:txBody>
      </p:sp>
      <p:graphicFrame>
        <p:nvGraphicFramePr>
          <p:cNvPr id="5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371200"/>
              </p:ext>
            </p:extLst>
          </p:nvPr>
        </p:nvGraphicFramePr>
        <p:xfrm>
          <a:off x="1295400" y="2209800"/>
          <a:ext cx="6477000" cy="457200"/>
        </p:xfrm>
        <a:graphic>
          <a:graphicData uri="http://schemas.openxmlformats.org/drawingml/2006/table">
            <a:tbl>
              <a:tblPr/>
              <a:tblGrid>
                <a:gridCol w="64770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content://&lt;authority&gt;/&lt;data_path&gt;/&lt;id&gt;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6135D47A-DDD3-41D5-9E74-CE8415A67138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35052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8.1</a:t>
            </a:r>
            <a:r>
              <a:rPr lang="zh-CN" altLang="en-US" dirty="0" smtClean="0">
                <a:latin typeface="+mj-ea"/>
              </a:rPr>
              <a:t> 简单存储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419100" y="990600"/>
            <a:ext cx="8229600" cy="4953000"/>
          </a:xfrm>
        </p:spPr>
        <p:txBody>
          <a:bodyPr/>
          <a:lstStyle/>
          <a:p>
            <a:r>
              <a:rPr lang="en-US" altLang="zh-CN" sz="3200" dirty="0"/>
              <a:t>8.1.1 </a:t>
            </a:r>
            <a:r>
              <a:rPr lang="en-US" altLang="zh-CN" sz="3200" dirty="0" err="1"/>
              <a:t>SharedPreferences</a:t>
            </a:r>
            <a:endParaRPr lang="en-US" altLang="zh-CN" sz="3200" dirty="0"/>
          </a:p>
          <a:p>
            <a:pPr lvl="1"/>
            <a:r>
              <a:rPr lang="en-US" altLang="zh-CN" sz="2800" dirty="0" err="1" smtClean="0">
                <a:cs typeface="Times New Roman" pitchFamily="18" charset="0"/>
              </a:rPr>
              <a:t>SharedPreferences</a:t>
            </a:r>
            <a:r>
              <a:rPr lang="zh-CN" altLang="en-US" sz="2800" dirty="0" smtClean="0">
                <a:cs typeface="Times New Roman" pitchFamily="18" charset="0"/>
              </a:rPr>
              <a:t>产生的文件保存在</a:t>
            </a:r>
            <a:r>
              <a:rPr lang="en-US" altLang="zh-CN" sz="2800" dirty="0" smtClean="0">
                <a:cs typeface="Times New Roman" pitchFamily="18" charset="0"/>
              </a:rPr>
              <a:t>/data/ data/&lt;package name&gt;/</a:t>
            </a:r>
            <a:r>
              <a:rPr lang="en-US" altLang="zh-CN" sz="2800" dirty="0" err="1" smtClean="0">
                <a:cs typeface="Times New Roman" pitchFamily="18" charset="0"/>
              </a:rPr>
              <a:t>shared_prefs</a:t>
            </a:r>
            <a:r>
              <a:rPr lang="zh-CN" altLang="en-US" sz="2800" dirty="0" smtClean="0">
                <a:cs typeface="Times New Roman" pitchFamily="18" charset="0"/>
              </a:rPr>
              <a:t>目录下</a:t>
            </a:r>
            <a:endParaRPr lang="en-US" altLang="zh-CN" sz="2800" dirty="0" smtClean="0">
              <a:cs typeface="Times New Roman" pitchFamily="18" charset="0"/>
            </a:endParaRPr>
          </a:p>
          <a:p>
            <a:pPr lvl="1"/>
            <a:endParaRPr lang="en-US" altLang="zh-CN" sz="2800" dirty="0" smtClean="0">
              <a:cs typeface="Times New Roman" pitchFamily="18" charset="0"/>
            </a:endParaRPr>
          </a:p>
          <a:p>
            <a:pPr lvl="1"/>
            <a:endParaRPr lang="en-US" altLang="zh-CN" sz="2800" dirty="0" smtClean="0">
              <a:cs typeface="Times New Roman" pitchFamily="18" charset="0"/>
            </a:endParaRPr>
          </a:p>
          <a:p>
            <a:pPr lvl="1"/>
            <a:endParaRPr lang="en-US" altLang="zh-CN" sz="2800" dirty="0">
              <a:cs typeface="Times New Roman" pitchFamily="18" charset="0"/>
            </a:endParaRPr>
          </a:p>
          <a:p>
            <a:pPr lvl="1"/>
            <a:endParaRPr lang="en-US" altLang="zh-CN" sz="2800" dirty="0" smtClean="0">
              <a:cs typeface="Times New Roman" pitchFamily="18" charset="0"/>
            </a:endParaRPr>
          </a:p>
          <a:p>
            <a:pPr lvl="1"/>
            <a:r>
              <a:rPr lang="en-US" altLang="zh-CN" sz="2800" dirty="0" smtClean="0">
                <a:cs typeface="Times New Roman" pitchFamily="18" charset="0"/>
              </a:rPr>
              <a:t>setting.xml</a:t>
            </a:r>
            <a:r>
              <a:rPr lang="zh-CN" altLang="en-US" sz="2800" dirty="0" smtClean="0">
                <a:cs typeface="Times New Roman" pitchFamily="18" charset="0"/>
              </a:rPr>
              <a:t>就是</a:t>
            </a:r>
            <a:r>
              <a:rPr lang="zh-CN" altLang="en-US" sz="2800" dirty="0">
                <a:cs typeface="Times New Roman" pitchFamily="18" charset="0"/>
              </a:rPr>
              <a:t>保存</a:t>
            </a:r>
            <a:r>
              <a:rPr lang="en-US" altLang="zh-CN" sz="2800" dirty="0" err="1">
                <a:cs typeface="Times New Roman" pitchFamily="18" charset="0"/>
              </a:rPr>
              <a:t>SharedPreferences</a:t>
            </a:r>
            <a:r>
              <a:rPr lang="zh-CN" altLang="en-US" sz="2800" dirty="0">
                <a:cs typeface="Times New Roman" pitchFamily="18" charset="0"/>
              </a:rPr>
              <a:t>的文件，文件大小</a:t>
            </a:r>
            <a:r>
              <a:rPr lang="zh-CN" altLang="en-US" sz="2800" dirty="0" smtClean="0">
                <a:cs typeface="Times New Roman" pitchFamily="18" charset="0"/>
              </a:rPr>
              <a:t>为</a:t>
            </a:r>
            <a:r>
              <a:rPr lang="en-US" altLang="zh-CN" sz="2800" dirty="0" smtClean="0">
                <a:cs typeface="Times New Roman" pitchFamily="18" charset="0"/>
              </a:rPr>
              <a:t>185</a:t>
            </a:r>
            <a:r>
              <a:rPr lang="zh-CN" altLang="en-US" sz="2800" dirty="0" smtClean="0">
                <a:cs typeface="Times New Roman" pitchFamily="18" charset="0"/>
              </a:rPr>
              <a:t>字节</a:t>
            </a:r>
            <a:r>
              <a:rPr lang="zh-CN" altLang="en-US" sz="2800" dirty="0">
                <a:cs typeface="Times New Roman" pitchFamily="18" charset="0"/>
              </a:rPr>
              <a:t>，在</a:t>
            </a:r>
            <a:r>
              <a:rPr lang="en-US" altLang="zh-CN" sz="2800" dirty="0">
                <a:cs typeface="Times New Roman" pitchFamily="18" charset="0"/>
              </a:rPr>
              <a:t>Linux</a:t>
            </a:r>
            <a:r>
              <a:rPr lang="zh-CN" altLang="en-US" sz="2800" dirty="0">
                <a:cs typeface="Times New Roman" pitchFamily="18" charset="0"/>
              </a:rPr>
              <a:t>下的权限为“</a:t>
            </a:r>
            <a:r>
              <a:rPr lang="en-US" altLang="zh-CN" sz="2800" dirty="0">
                <a:cs typeface="Times New Roman" pitchFamily="18" charset="0"/>
              </a:rPr>
              <a:t>-</a:t>
            </a:r>
            <a:r>
              <a:rPr lang="en-US" altLang="zh-CN" sz="2800" dirty="0" err="1">
                <a:cs typeface="Times New Roman" pitchFamily="18" charset="0"/>
              </a:rPr>
              <a:t>rw</a:t>
            </a:r>
            <a:r>
              <a:rPr lang="en-US" altLang="zh-CN" sz="2800" dirty="0">
                <a:cs typeface="Times New Roman" pitchFamily="18" charset="0"/>
              </a:rPr>
              <a:t>-</a:t>
            </a:r>
            <a:r>
              <a:rPr lang="en-US" altLang="zh-CN" sz="2800" dirty="0" err="1">
                <a:cs typeface="Times New Roman" pitchFamily="18" charset="0"/>
              </a:rPr>
              <a:t>rw</a:t>
            </a:r>
            <a:r>
              <a:rPr lang="en-US" altLang="zh-CN" sz="2800" dirty="0">
                <a:cs typeface="Times New Roman" pitchFamily="18" charset="0"/>
              </a:rPr>
              <a:t>-</a:t>
            </a:r>
            <a:r>
              <a:rPr lang="en-US" altLang="zh-CN" sz="2800" dirty="0" smtClean="0">
                <a:cs typeface="Times New Roman" pitchFamily="18" charset="0"/>
              </a:rPr>
              <a:t>-</a:t>
            </a:r>
            <a:r>
              <a:rPr lang="en-US" altLang="zh-CN" sz="2800" dirty="0">
                <a:cs typeface="Times New Roman" pitchFamily="18" charset="0"/>
              </a:rPr>
              <a:t>-</a:t>
            </a:r>
            <a:r>
              <a:rPr lang="zh-CN" altLang="en-US" sz="2800" dirty="0" smtClean="0">
                <a:cs typeface="Times New Roman" pitchFamily="18" charset="0"/>
              </a:rPr>
              <a:t>”</a:t>
            </a:r>
            <a:endParaRPr lang="en-US" altLang="zh-CN" sz="2800" dirty="0">
              <a:cs typeface="Times New Roman" pitchFamily="18" charset="0"/>
            </a:endParaRPr>
          </a:p>
          <a:p>
            <a:pPr lvl="1"/>
            <a:endParaRPr lang="en-US" altLang="zh-CN" sz="2800" dirty="0" smtClean="0">
              <a:cs typeface="Times New Roman" pitchFamily="18" charset="0"/>
            </a:endParaRPr>
          </a:p>
          <a:p>
            <a:endParaRPr lang="zh-CN" altLang="en-US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711420"/>
            <a:ext cx="7577002" cy="1708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7850389C-92EB-4BF5-BCD4-063E8A063C99}" type="slidenum">
              <a:rPr lang="en-US" altLang="zh-CN"/>
              <a:pPr>
                <a:defRPr/>
              </a:pPr>
              <a:t>90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40386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8.4</a:t>
            </a:r>
            <a:r>
              <a:rPr lang="en-US" altLang="zh-CN" dirty="0" smtClean="0">
                <a:latin typeface="+mj-ea"/>
              </a:rPr>
              <a:t> </a:t>
            </a:r>
            <a:r>
              <a:rPr lang="zh-CN" altLang="en-US" dirty="0" smtClean="0">
                <a:latin typeface="+mj-ea"/>
              </a:rPr>
              <a:t>数据分享</a:t>
            </a:r>
            <a:endParaRPr lang="zh-CN" altLang="en-US" dirty="0">
              <a:latin typeface="+mj-ea"/>
            </a:endParaRPr>
          </a:p>
        </p:txBody>
      </p:sp>
      <p:sp>
        <p:nvSpPr>
          <p:cNvPr id="123907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953000"/>
          </a:xfrm>
        </p:spPr>
        <p:txBody>
          <a:bodyPr/>
          <a:lstStyle/>
          <a:p>
            <a:r>
              <a:rPr lang="en-US" altLang="zh-CN" sz="3200" dirty="0" smtClean="0"/>
              <a:t>8.4.1 </a:t>
            </a:r>
            <a:r>
              <a:rPr lang="en-US" altLang="zh-CN" sz="3200" dirty="0" err="1" smtClean="0"/>
              <a:t>ContentProvider</a:t>
            </a:r>
            <a:endParaRPr lang="en-US" altLang="zh-CN" sz="3200" dirty="0" smtClean="0"/>
          </a:p>
          <a:p>
            <a:pPr lvl="1"/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如果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ContentProvider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仅提供一个数据集，数据路径可以省略，如果提供多个数据集，数据路径则必须指明是哪一个数据集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如果请求的数据并不只限于一条数据，则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&lt;id&gt;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可以省略，例如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lvl="2"/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请求整个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people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数据集的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URI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应写为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lvl="2"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itchFamily="2" charset="-122"/>
                <a:cs typeface="Times New Roman" pitchFamily="18" charset="0"/>
              </a:rPr>
              <a:t>   </a:t>
            </a:r>
            <a:endParaRPr lang="en-US" altLang="zh-CN" sz="2800" b="1" dirty="0" smtClean="0">
              <a:solidFill>
                <a:srgbClr val="0070C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2"/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请求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people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数据集中第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条数据的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URI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应写为</a:t>
            </a:r>
          </a:p>
          <a:p>
            <a:pPr lvl="2"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chemeClr val="tx2"/>
                </a:solidFill>
                <a:ea typeface="宋体" pitchFamily="2" charset="-122"/>
                <a:cs typeface="Times New Roman" pitchFamily="18" charset="0"/>
              </a:rPr>
              <a:t>    </a:t>
            </a:r>
            <a:endParaRPr lang="zh-CN" altLang="en-US" sz="2800" b="1" dirty="0" smtClean="0">
              <a:solidFill>
                <a:srgbClr val="0070C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5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397906"/>
              </p:ext>
            </p:extLst>
          </p:nvPr>
        </p:nvGraphicFramePr>
        <p:xfrm>
          <a:off x="1524000" y="4419600"/>
          <a:ext cx="6781800" cy="457200"/>
        </p:xfrm>
        <a:graphic>
          <a:graphicData uri="http://schemas.openxmlformats.org/drawingml/2006/table">
            <a:tbl>
              <a:tblPr/>
              <a:tblGrid>
                <a:gridCol w="67818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content://edu.cczu.peopleprovider/people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241106"/>
              </p:ext>
            </p:extLst>
          </p:nvPr>
        </p:nvGraphicFramePr>
        <p:xfrm>
          <a:off x="1524000" y="5486400"/>
          <a:ext cx="7086600" cy="457200"/>
        </p:xfrm>
        <a:graphic>
          <a:graphicData uri="http://schemas.openxmlformats.org/drawingml/2006/table">
            <a:tbl>
              <a:tblPr/>
              <a:tblGrid>
                <a:gridCol w="70866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content://edu.cczu.peopleprovider/people/3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19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752AB875-BDBE-4306-930A-ECF4B2F30FC4}" type="slidenum">
              <a:rPr lang="en-US" altLang="zh-CN"/>
              <a:pPr>
                <a:defRPr/>
              </a:pPr>
              <a:t>91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47244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8.4</a:t>
            </a:r>
            <a:r>
              <a:rPr lang="en-US" altLang="zh-CN" dirty="0" smtClean="0">
                <a:latin typeface="+mj-ea"/>
              </a:rPr>
              <a:t> </a:t>
            </a:r>
            <a:r>
              <a:rPr lang="zh-CN" altLang="en-US" dirty="0" smtClean="0">
                <a:latin typeface="+mj-ea"/>
              </a:rPr>
              <a:t>数据分享</a:t>
            </a:r>
            <a:endParaRPr lang="zh-CN" altLang="en-US" dirty="0">
              <a:latin typeface="+mj-ea"/>
            </a:endParaRPr>
          </a:p>
        </p:txBody>
      </p:sp>
      <p:sp>
        <p:nvSpPr>
          <p:cNvPr id="124931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3200400"/>
          </a:xfrm>
        </p:spPr>
        <p:txBody>
          <a:bodyPr/>
          <a:lstStyle/>
          <a:p>
            <a:r>
              <a:rPr lang="en-US" altLang="zh-CN" sz="3200" dirty="0" smtClean="0">
                <a:ea typeface="宋体" pitchFamily="2" charset="-122"/>
              </a:rPr>
              <a:t>8.4.2 </a:t>
            </a:r>
            <a:r>
              <a:rPr lang="zh-CN" altLang="en-US" sz="3200" dirty="0" smtClean="0">
                <a:ea typeface="宋体" pitchFamily="2" charset="-122"/>
              </a:rPr>
              <a:t>创建数据提供者</a:t>
            </a:r>
            <a:endParaRPr lang="zh-CN" altLang="en-US" sz="3200" b="1" dirty="0" smtClean="0">
              <a:ea typeface="宋体" pitchFamily="2" charset="-122"/>
            </a:endParaRPr>
          </a:p>
          <a:p>
            <a:pPr lvl="1"/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通过继承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ContentProvider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类可以创建一个新的数据提供者，过程可以分为三步</a:t>
            </a:r>
          </a:p>
          <a:p>
            <a:pPr lvl="2"/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继承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ContentProvider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，并重载六个函数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lvl="2"/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声明</a:t>
            </a: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CONTENT_URI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，实现</a:t>
            </a:r>
            <a:r>
              <a:rPr lang="en-US" altLang="zh-CN" sz="2800" dirty="0" err="1">
                <a:ea typeface="宋体" pitchFamily="2" charset="-122"/>
                <a:cs typeface="Times New Roman" pitchFamily="18" charset="0"/>
              </a:rPr>
              <a:t>UriMatcher</a:t>
            </a:r>
            <a:endParaRPr lang="zh-CN" altLang="en-US" sz="2800" dirty="0"/>
          </a:p>
          <a:p>
            <a:pPr lvl="2"/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注册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ContentProvider</a:t>
            </a:r>
            <a:endParaRPr lang="zh-CN" altLang="zh-CN" sz="2800" dirty="0"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7D64BFF1-8435-4D0D-8C99-3F3E430257A6}" type="slidenum">
              <a:rPr lang="en-US" altLang="zh-CN"/>
              <a:pPr>
                <a:defRPr/>
              </a:pPr>
              <a:t>92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3962400" cy="762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8.4</a:t>
            </a:r>
            <a:r>
              <a:rPr lang="en-US" altLang="zh-CN" dirty="0" smtClean="0">
                <a:latin typeface="+mj-ea"/>
              </a:rPr>
              <a:t> </a:t>
            </a:r>
            <a:r>
              <a:rPr lang="zh-CN" altLang="en-US" dirty="0" smtClean="0">
                <a:latin typeface="+mj-ea"/>
              </a:rPr>
              <a:t>数据分享</a:t>
            </a:r>
            <a:endParaRPr lang="zh-CN" altLang="en-US" dirty="0">
              <a:latin typeface="+mj-ea"/>
            </a:endParaRPr>
          </a:p>
        </p:txBody>
      </p:sp>
      <p:sp>
        <p:nvSpPr>
          <p:cNvPr id="125955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</p:spPr>
        <p:txBody>
          <a:bodyPr/>
          <a:lstStyle/>
          <a:p>
            <a:r>
              <a:rPr lang="en-US" altLang="zh-CN" sz="3200" dirty="0" smtClean="0">
                <a:ea typeface="宋体" pitchFamily="2" charset="-122"/>
              </a:rPr>
              <a:t>8.4.2 </a:t>
            </a:r>
            <a:r>
              <a:rPr lang="zh-CN" altLang="en-US" sz="3200" dirty="0" smtClean="0">
                <a:ea typeface="宋体" pitchFamily="2" charset="-122"/>
              </a:rPr>
              <a:t>创建数据提供者</a:t>
            </a:r>
            <a:endParaRPr lang="zh-CN" altLang="en-US" sz="3200" b="1" dirty="0" smtClean="0">
              <a:ea typeface="宋体" pitchFamily="2" charset="-122"/>
            </a:endParaRPr>
          </a:p>
          <a:p>
            <a:pPr lvl="1"/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继承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ContentProvider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，并重载六个函数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lvl="2"/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新建立的类继承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ContentProvider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后，共有六个函数需要重载，分别是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lvl="3"/>
            <a:r>
              <a:rPr lang="en-US" altLang="zh-CN" sz="2800" dirty="0" smtClean="0">
                <a:cs typeface="Times New Roman" pitchFamily="18" charset="0"/>
              </a:rPr>
              <a:t>delete()</a:t>
            </a:r>
            <a:r>
              <a:rPr lang="zh-CN" altLang="en-US" sz="2800" dirty="0" smtClean="0">
                <a:cs typeface="Times New Roman" pitchFamily="18" charset="0"/>
              </a:rPr>
              <a:t>：</a:t>
            </a:r>
            <a:r>
              <a:rPr lang="zh-CN" altLang="en-US" sz="2800" dirty="0">
                <a:cs typeface="Times New Roman" pitchFamily="18" charset="0"/>
              </a:rPr>
              <a:t>删除</a:t>
            </a:r>
            <a:r>
              <a:rPr lang="zh-CN" altLang="en-US" sz="2800" dirty="0" smtClean="0">
                <a:cs typeface="Times New Roman" pitchFamily="18" charset="0"/>
              </a:rPr>
              <a:t>数据集</a:t>
            </a:r>
            <a:endParaRPr lang="en-US" altLang="zh-CN" sz="2800" dirty="0" smtClean="0">
              <a:cs typeface="Times New Roman" pitchFamily="18" charset="0"/>
            </a:endParaRPr>
          </a:p>
          <a:p>
            <a:pPr lvl="3"/>
            <a:r>
              <a:rPr lang="en-US" altLang="zh-CN" sz="2800" dirty="0" smtClean="0">
                <a:cs typeface="Times New Roman" pitchFamily="18" charset="0"/>
              </a:rPr>
              <a:t>insert()</a:t>
            </a:r>
            <a:r>
              <a:rPr lang="zh-CN" altLang="en-US" sz="2800" dirty="0" smtClean="0">
                <a:cs typeface="Times New Roman" pitchFamily="18" charset="0"/>
              </a:rPr>
              <a:t>：添加数据集</a:t>
            </a:r>
            <a:endParaRPr lang="en-US" altLang="zh-CN" sz="2800" dirty="0" smtClean="0">
              <a:cs typeface="Times New Roman" pitchFamily="18" charset="0"/>
            </a:endParaRPr>
          </a:p>
          <a:p>
            <a:pPr lvl="3"/>
            <a:r>
              <a:rPr lang="en-US" altLang="zh-CN" sz="2800" dirty="0" smtClean="0">
                <a:cs typeface="Times New Roman" pitchFamily="18" charset="0"/>
              </a:rPr>
              <a:t>query()</a:t>
            </a:r>
            <a:r>
              <a:rPr lang="zh-CN" altLang="en-US" sz="2800" dirty="0" smtClean="0">
                <a:cs typeface="Times New Roman" pitchFamily="18" charset="0"/>
              </a:rPr>
              <a:t>：查询数据集</a:t>
            </a:r>
            <a:endParaRPr lang="en-US" altLang="zh-CN" sz="2800" dirty="0" smtClean="0">
              <a:cs typeface="Times New Roman" pitchFamily="18" charset="0"/>
            </a:endParaRPr>
          </a:p>
          <a:p>
            <a:pPr lvl="3"/>
            <a:r>
              <a:rPr lang="en-US" altLang="zh-CN" sz="2800" dirty="0" smtClean="0">
                <a:cs typeface="Times New Roman" pitchFamily="18" charset="0"/>
              </a:rPr>
              <a:t>update()</a:t>
            </a:r>
            <a:r>
              <a:rPr lang="zh-CN" altLang="en-US" sz="2800" dirty="0" smtClean="0">
                <a:cs typeface="Times New Roman" pitchFamily="18" charset="0"/>
              </a:rPr>
              <a:t>：更新数据集</a:t>
            </a:r>
          </a:p>
          <a:p>
            <a:pPr lvl="3"/>
            <a:r>
              <a:rPr lang="en-US" altLang="zh-CN" sz="2800" dirty="0" err="1" smtClean="0">
                <a:cs typeface="Times New Roman" pitchFamily="18" charset="0"/>
              </a:rPr>
              <a:t>onCreate</a:t>
            </a:r>
            <a:r>
              <a:rPr lang="en-US" altLang="zh-CN" sz="2800" dirty="0" smtClean="0">
                <a:cs typeface="Times New Roman" pitchFamily="18" charset="0"/>
              </a:rPr>
              <a:t>()</a:t>
            </a:r>
            <a:r>
              <a:rPr lang="zh-CN" altLang="en-US" sz="2800" dirty="0" smtClean="0">
                <a:cs typeface="Times New Roman" pitchFamily="18" charset="0"/>
              </a:rPr>
              <a:t>：初始化底层数据集和建立数据连接等工作</a:t>
            </a:r>
            <a:endParaRPr lang="en-US" altLang="zh-CN" sz="2800" dirty="0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4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7D64BFF1-8435-4D0D-8C99-3F3E430257A6}" type="slidenum">
              <a:rPr lang="en-US" altLang="zh-CN"/>
              <a:pPr>
                <a:defRPr/>
              </a:pPr>
              <a:t>93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3962400" cy="762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8.4</a:t>
            </a:r>
            <a:r>
              <a:rPr lang="en-US" altLang="zh-CN" dirty="0" smtClean="0">
                <a:latin typeface="+mj-ea"/>
              </a:rPr>
              <a:t> </a:t>
            </a:r>
            <a:r>
              <a:rPr lang="zh-CN" altLang="en-US" dirty="0" smtClean="0">
                <a:latin typeface="+mj-ea"/>
              </a:rPr>
              <a:t>数据分享</a:t>
            </a:r>
            <a:endParaRPr lang="zh-CN" altLang="en-US" dirty="0">
              <a:latin typeface="+mj-ea"/>
            </a:endParaRPr>
          </a:p>
        </p:txBody>
      </p:sp>
      <p:sp>
        <p:nvSpPr>
          <p:cNvPr id="125955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72000"/>
          </a:xfrm>
        </p:spPr>
        <p:txBody>
          <a:bodyPr/>
          <a:lstStyle/>
          <a:p>
            <a:r>
              <a:rPr lang="en-US" altLang="zh-CN" sz="3200" dirty="0" smtClean="0">
                <a:ea typeface="宋体" pitchFamily="2" charset="-122"/>
              </a:rPr>
              <a:t>8.4.2 </a:t>
            </a:r>
            <a:r>
              <a:rPr lang="zh-CN" altLang="en-US" sz="3200" dirty="0" smtClean="0">
                <a:ea typeface="宋体" pitchFamily="2" charset="-122"/>
              </a:rPr>
              <a:t>创建数据提供者</a:t>
            </a:r>
            <a:endParaRPr lang="zh-CN" altLang="en-US" sz="3200" b="1" dirty="0" smtClean="0">
              <a:ea typeface="宋体" pitchFamily="2" charset="-122"/>
            </a:endParaRPr>
          </a:p>
          <a:p>
            <a:pPr lvl="1"/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继承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ContentProvider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，并重载六个函数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lvl="2"/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新建立的类继承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ContentProvider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后，共有六个函数需要重载，分别是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lvl="3"/>
            <a:r>
              <a:rPr lang="en-US" altLang="zh-CN" sz="2800" dirty="0" err="1" smtClean="0">
                <a:cs typeface="Times New Roman" pitchFamily="18" charset="0"/>
              </a:rPr>
              <a:t>getType</a:t>
            </a:r>
            <a:r>
              <a:rPr lang="en-US" altLang="zh-CN" sz="2800" dirty="0" smtClean="0">
                <a:cs typeface="Times New Roman" pitchFamily="18" charset="0"/>
              </a:rPr>
              <a:t>()</a:t>
            </a:r>
            <a:r>
              <a:rPr lang="zh-CN" altLang="en-US" sz="2800" dirty="0" smtClean="0">
                <a:cs typeface="Times New Roman" pitchFamily="18" charset="0"/>
              </a:rPr>
              <a:t>：返回指定</a:t>
            </a:r>
            <a:r>
              <a:rPr lang="en-US" altLang="zh-CN" sz="2800" dirty="0" smtClean="0">
                <a:cs typeface="Times New Roman" pitchFamily="18" charset="0"/>
              </a:rPr>
              <a:t>URI</a:t>
            </a:r>
            <a:r>
              <a:rPr lang="zh-CN" altLang="en-US" sz="2800" dirty="0" smtClean="0">
                <a:cs typeface="Times New Roman" pitchFamily="18" charset="0"/>
              </a:rPr>
              <a:t>的</a:t>
            </a:r>
            <a:r>
              <a:rPr lang="en-US" altLang="zh-CN" sz="2800" dirty="0" smtClean="0">
                <a:cs typeface="Times New Roman" pitchFamily="18" charset="0"/>
              </a:rPr>
              <a:t>MIME</a:t>
            </a:r>
            <a:r>
              <a:rPr lang="zh-CN" altLang="en-US" sz="2800" dirty="0" smtClean="0">
                <a:cs typeface="Times New Roman" pitchFamily="18" charset="0"/>
              </a:rPr>
              <a:t>数据类型</a:t>
            </a:r>
            <a:endParaRPr lang="en-US" altLang="zh-CN" sz="2800" dirty="0" smtClean="0">
              <a:cs typeface="Times New Roman" pitchFamily="18" charset="0"/>
            </a:endParaRPr>
          </a:p>
          <a:p>
            <a:pPr lvl="4"/>
            <a:r>
              <a:rPr lang="zh-CN" altLang="en-US" sz="2800" dirty="0" smtClean="0">
                <a:cs typeface="Times New Roman" pitchFamily="18" charset="0"/>
              </a:rPr>
              <a:t>如果</a:t>
            </a:r>
            <a:r>
              <a:rPr lang="en-US" altLang="zh-CN" sz="2800" dirty="0" smtClean="0">
                <a:cs typeface="Times New Roman" pitchFamily="18" charset="0"/>
              </a:rPr>
              <a:t>URI</a:t>
            </a:r>
            <a:r>
              <a:rPr lang="zh-CN" altLang="en-US" sz="2800" dirty="0" smtClean="0">
                <a:cs typeface="Times New Roman" pitchFamily="18" charset="0"/>
              </a:rPr>
              <a:t>是单条数据，则返回的</a:t>
            </a:r>
            <a:r>
              <a:rPr lang="en-US" altLang="zh-CN" sz="2800" dirty="0" smtClean="0">
                <a:cs typeface="Times New Roman" pitchFamily="18" charset="0"/>
              </a:rPr>
              <a:t>MIME</a:t>
            </a:r>
            <a:r>
              <a:rPr lang="zh-CN" altLang="en-US" sz="2800" dirty="0" smtClean="0">
                <a:cs typeface="Times New Roman" pitchFamily="18" charset="0"/>
              </a:rPr>
              <a:t>数据类型应以</a:t>
            </a:r>
            <a:r>
              <a:rPr lang="en-US" altLang="zh-CN" sz="2800" dirty="0" err="1" smtClean="0">
                <a:cs typeface="Times New Roman" pitchFamily="18" charset="0"/>
              </a:rPr>
              <a:t>vnd.android.cursor.item</a:t>
            </a:r>
            <a:r>
              <a:rPr lang="en-US" altLang="zh-CN" sz="2800" dirty="0" smtClean="0">
                <a:cs typeface="Times New Roman" pitchFamily="18" charset="0"/>
              </a:rPr>
              <a:t>/</a:t>
            </a:r>
            <a:r>
              <a:rPr lang="zh-CN" altLang="en-US" sz="2800" dirty="0" smtClean="0">
                <a:cs typeface="Times New Roman" pitchFamily="18" charset="0"/>
              </a:rPr>
              <a:t>开头</a:t>
            </a:r>
            <a:endParaRPr lang="en-US" altLang="zh-CN" sz="2800" dirty="0" smtClean="0">
              <a:cs typeface="Times New Roman" pitchFamily="18" charset="0"/>
            </a:endParaRPr>
          </a:p>
          <a:p>
            <a:pPr lvl="4"/>
            <a:r>
              <a:rPr lang="zh-CN" altLang="en-US" sz="2800" dirty="0" smtClean="0">
                <a:cs typeface="Times New Roman" pitchFamily="18" charset="0"/>
              </a:rPr>
              <a:t>如果</a:t>
            </a:r>
            <a:r>
              <a:rPr lang="en-US" altLang="zh-CN" sz="2800" dirty="0" smtClean="0">
                <a:cs typeface="Times New Roman" pitchFamily="18" charset="0"/>
              </a:rPr>
              <a:t>URI</a:t>
            </a:r>
            <a:r>
              <a:rPr lang="zh-CN" altLang="en-US" sz="2800" dirty="0" smtClean="0">
                <a:cs typeface="Times New Roman" pitchFamily="18" charset="0"/>
              </a:rPr>
              <a:t>是多条数据，则返回的</a:t>
            </a:r>
            <a:r>
              <a:rPr lang="en-US" altLang="zh-CN" sz="2800" dirty="0" smtClean="0">
                <a:cs typeface="Times New Roman" pitchFamily="18" charset="0"/>
              </a:rPr>
              <a:t>MIME</a:t>
            </a:r>
            <a:r>
              <a:rPr lang="zh-CN" altLang="en-US" sz="2800" dirty="0" smtClean="0">
                <a:cs typeface="Times New Roman" pitchFamily="18" charset="0"/>
              </a:rPr>
              <a:t>数据类型应以</a:t>
            </a:r>
            <a:r>
              <a:rPr lang="en-US" altLang="zh-CN" sz="2800" dirty="0" err="1" smtClean="0">
                <a:cs typeface="Times New Roman" pitchFamily="18" charset="0"/>
              </a:rPr>
              <a:t>vnd.android.cursor.dir</a:t>
            </a:r>
            <a:r>
              <a:rPr lang="en-US" altLang="zh-CN" sz="2800" dirty="0" smtClean="0">
                <a:cs typeface="Times New Roman" pitchFamily="18" charset="0"/>
              </a:rPr>
              <a:t>/</a:t>
            </a:r>
            <a:r>
              <a:rPr lang="zh-CN" altLang="en-US" sz="2800" dirty="0" smtClean="0">
                <a:cs typeface="Times New Roman" pitchFamily="18" charset="0"/>
              </a:rPr>
              <a:t>开头</a:t>
            </a:r>
            <a:endParaRPr lang="en-US" altLang="zh-CN" sz="2800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B73208D1-ADFE-4973-BF4C-86C6A7B9A72A}" type="slidenum">
              <a:rPr lang="en-US" altLang="zh-CN"/>
              <a:pPr>
                <a:defRPr/>
              </a:pPr>
              <a:t>94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42672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8.4</a:t>
            </a:r>
            <a:r>
              <a:rPr lang="en-US" altLang="zh-CN" dirty="0" smtClean="0">
                <a:latin typeface="+mj-ea"/>
              </a:rPr>
              <a:t> </a:t>
            </a:r>
            <a:r>
              <a:rPr lang="zh-CN" altLang="en-US" dirty="0" smtClean="0">
                <a:latin typeface="+mj-ea"/>
              </a:rPr>
              <a:t>数据分享</a:t>
            </a:r>
            <a:endParaRPr lang="zh-CN" altLang="en-US" dirty="0">
              <a:latin typeface="+mj-ea"/>
            </a:endParaRPr>
          </a:p>
        </p:txBody>
      </p:sp>
      <p:sp>
        <p:nvSpPr>
          <p:cNvPr id="130051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3886200"/>
          </a:xfrm>
        </p:spPr>
        <p:txBody>
          <a:bodyPr/>
          <a:lstStyle/>
          <a:p>
            <a:r>
              <a:rPr lang="en-US" altLang="zh-CN" sz="3200" dirty="0" smtClean="0">
                <a:ea typeface="宋体" pitchFamily="2" charset="-122"/>
              </a:rPr>
              <a:t>8.4.2 </a:t>
            </a:r>
            <a:r>
              <a:rPr lang="zh-CN" altLang="en-US" sz="3200" dirty="0" smtClean="0">
                <a:ea typeface="宋体" pitchFamily="2" charset="-122"/>
              </a:rPr>
              <a:t>创建数据提供者</a:t>
            </a:r>
            <a:endParaRPr lang="zh-CN" altLang="en-US" sz="3200" b="1" dirty="0" smtClean="0">
              <a:ea typeface="宋体" pitchFamily="2" charset="-122"/>
            </a:endParaRPr>
          </a:p>
          <a:p>
            <a:pPr lvl="1"/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声明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CONTENT_URI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，实现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UriMatcher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lvl="2"/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ContentProvider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类中，经常需要判断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URI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是单条数据还是多条数据，最简单的方法是构造一个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UriMatcher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lvl="2"/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为了便于判断和使用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URI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，一般将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URI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的授权者名称和数据路径等内容声明为静态常量，并声明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CONTENT_URI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CBBD6C70-DE14-4B8F-8E95-CF86F57FA846}" type="slidenum">
              <a:rPr lang="en-US" altLang="zh-CN"/>
              <a:pPr>
                <a:defRPr/>
              </a:pPr>
              <a:t>95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37338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8.4</a:t>
            </a:r>
            <a:r>
              <a:rPr lang="en-US" altLang="zh-CN" dirty="0" smtClean="0">
                <a:latin typeface="+mj-ea"/>
              </a:rPr>
              <a:t> </a:t>
            </a:r>
            <a:r>
              <a:rPr lang="zh-CN" altLang="en-US" dirty="0" smtClean="0">
                <a:latin typeface="+mj-ea"/>
              </a:rPr>
              <a:t>数据分享</a:t>
            </a:r>
            <a:endParaRPr lang="zh-CN" altLang="en-US" dirty="0">
              <a:latin typeface="+mj-ea"/>
            </a:endParaRPr>
          </a:p>
        </p:txBody>
      </p:sp>
      <p:sp>
        <p:nvSpPr>
          <p:cNvPr id="133123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5486400"/>
          </a:xfrm>
        </p:spPr>
        <p:txBody>
          <a:bodyPr/>
          <a:lstStyle/>
          <a:p>
            <a:r>
              <a:rPr lang="en-US" altLang="zh-CN" sz="3200" dirty="0" smtClean="0">
                <a:ea typeface="宋体" pitchFamily="2" charset="-122"/>
              </a:rPr>
              <a:t>8.4.2 </a:t>
            </a:r>
            <a:r>
              <a:rPr lang="zh-CN" altLang="en-US" sz="3200" dirty="0" smtClean="0">
                <a:ea typeface="宋体" pitchFamily="2" charset="-122"/>
              </a:rPr>
              <a:t>创建数据提供者</a:t>
            </a:r>
          </a:p>
          <a:p>
            <a:pPr marL="742950" lvl="1" indent="-285750"/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声明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CONTENT_URI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，实现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UriMatcher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lvl="2"/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UriMatcher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的构造函数中，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UriMatcher.NO_MATCH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是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URI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无匹配时的返回代码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lvl="2"/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addURI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函数用来添加新的匹配项，语法如下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lvl="2"/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lvl="2"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chemeClr val="tx2"/>
                </a:solidFill>
                <a:ea typeface="宋体" pitchFamily="2" charset="-122"/>
                <a:cs typeface="Times New Roman" pitchFamily="18" charset="0"/>
              </a:rPr>
              <a:t>    </a:t>
            </a:r>
          </a:p>
          <a:p>
            <a:pPr lvl="3"/>
            <a:r>
              <a:rPr lang="en-US" altLang="zh-CN" sz="2800" dirty="0" smtClean="0">
                <a:cs typeface="Times New Roman" pitchFamily="18" charset="0"/>
              </a:rPr>
              <a:t>authority</a:t>
            </a:r>
            <a:r>
              <a:rPr lang="zh-CN" altLang="en-US" sz="2800" dirty="0" smtClean="0">
                <a:cs typeface="Times New Roman" pitchFamily="18" charset="0"/>
              </a:rPr>
              <a:t>表示匹配的授权者名称</a:t>
            </a:r>
            <a:endParaRPr lang="en-US" altLang="zh-CN" sz="2800" dirty="0" smtClean="0">
              <a:cs typeface="Times New Roman" pitchFamily="18" charset="0"/>
            </a:endParaRPr>
          </a:p>
          <a:p>
            <a:pPr lvl="3"/>
            <a:r>
              <a:rPr lang="en-US" altLang="zh-CN" sz="2800" dirty="0" smtClean="0">
                <a:cs typeface="Times New Roman" pitchFamily="18" charset="0"/>
              </a:rPr>
              <a:t>path</a:t>
            </a:r>
            <a:r>
              <a:rPr lang="zh-CN" altLang="en-US" sz="2800" dirty="0" smtClean="0">
                <a:cs typeface="Times New Roman" pitchFamily="18" charset="0"/>
              </a:rPr>
              <a:t>表示数据路径，</a:t>
            </a:r>
            <a:r>
              <a:rPr lang="en-US" altLang="zh-CN" sz="2800" dirty="0" smtClean="0">
                <a:cs typeface="Times New Roman" pitchFamily="18" charset="0"/>
              </a:rPr>
              <a:t>#</a:t>
            </a:r>
            <a:r>
              <a:rPr lang="zh-CN" altLang="en-US" sz="2800" dirty="0" smtClean="0">
                <a:cs typeface="Times New Roman" pitchFamily="18" charset="0"/>
              </a:rPr>
              <a:t>可以代表任何数字</a:t>
            </a:r>
            <a:endParaRPr lang="en-US" altLang="zh-CN" sz="2800" dirty="0" smtClean="0">
              <a:cs typeface="Times New Roman" pitchFamily="18" charset="0"/>
            </a:endParaRPr>
          </a:p>
          <a:p>
            <a:pPr lvl="3"/>
            <a:r>
              <a:rPr lang="en-US" altLang="zh-CN" sz="2800" dirty="0" smtClean="0">
                <a:cs typeface="Times New Roman" pitchFamily="18" charset="0"/>
              </a:rPr>
              <a:t>code</a:t>
            </a:r>
            <a:r>
              <a:rPr lang="zh-CN" altLang="en-US" sz="2800" dirty="0" smtClean="0">
                <a:cs typeface="Times New Roman" pitchFamily="18" charset="0"/>
              </a:rPr>
              <a:t>表示返回代码</a:t>
            </a:r>
          </a:p>
        </p:txBody>
      </p:sp>
      <p:graphicFrame>
        <p:nvGraphicFramePr>
          <p:cNvPr id="5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010515"/>
              </p:ext>
            </p:extLst>
          </p:nvPr>
        </p:nvGraphicFramePr>
        <p:xfrm>
          <a:off x="1447800" y="4038600"/>
          <a:ext cx="7162800" cy="853440"/>
        </p:xfrm>
        <a:graphic>
          <a:graphicData uri="http://schemas.openxmlformats.org/drawingml/2006/table">
            <a:tbl>
              <a:tblPr/>
              <a:tblGrid>
                <a:gridCol w="71628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public void  </a:t>
                      </a:r>
                      <a:r>
                        <a:rPr lang="en-US" altLang="zh-CN" sz="2800" b="1" dirty="0" err="1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addURI</a:t>
                      </a:r>
                      <a:r>
                        <a:rPr lang="en-US" altLang="zh-CN" sz="2800" b="1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(String authority, String path, </a:t>
                      </a:r>
                      <a:r>
                        <a:rPr lang="en-US" altLang="zh-CN" sz="2800" b="1" dirty="0" err="1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lang="en-US" altLang="zh-CN" sz="2800" b="1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code)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0B5518BF-1FE0-45B3-9A6B-187DFF558AEB}" type="slidenum">
              <a:rPr lang="en-US" altLang="zh-CN"/>
              <a:pPr>
                <a:defRPr/>
              </a:pPr>
              <a:t>96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37338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8.4</a:t>
            </a:r>
            <a:r>
              <a:rPr lang="en-US" altLang="zh-CN" dirty="0" smtClean="0">
                <a:latin typeface="+mj-ea"/>
              </a:rPr>
              <a:t> </a:t>
            </a:r>
            <a:r>
              <a:rPr lang="zh-CN" altLang="en-US" dirty="0" smtClean="0">
                <a:latin typeface="+mj-ea"/>
              </a:rPr>
              <a:t>数据分享</a:t>
            </a:r>
            <a:endParaRPr lang="zh-CN" altLang="en-US" dirty="0">
              <a:latin typeface="+mj-ea"/>
            </a:endParaRPr>
          </a:p>
        </p:txBody>
      </p:sp>
      <p:sp>
        <p:nvSpPr>
          <p:cNvPr id="134147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981200"/>
          </a:xfrm>
        </p:spPr>
        <p:txBody>
          <a:bodyPr/>
          <a:lstStyle/>
          <a:p>
            <a:r>
              <a:rPr lang="en-US" altLang="zh-CN" sz="3200" dirty="0" smtClean="0">
                <a:ea typeface="宋体" pitchFamily="2" charset="-122"/>
                <a:cs typeface="Times New Roman" pitchFamily="18" charset="0"/>
              </a:rPr>
              <a:t>8.4.2 </a:t>
            </a:r>
            <a:r>
              <a:rPr lang="zh-CN" altLang="en-US" sz="3200" dirty="0" smtClean="0">
                <a:ea typeface="宋体" pitchFamily="2" charset="-122"/>
                <a:cs typeface="Times New Roman" pitchFamily="18" charset="0"/>
              </a:rPr>
              <a:t>创建数据提供者</a:t>
            </a:r>
            <a:endParaRPr lang="en-US" altLang="zh-CN" sz="3200" dirty="0" smtClean="0"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声明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CONTENT_URI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，实现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UriMatcher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lvl="2"/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使用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UriMatcher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时，则可以直接调用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match()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函数，对指定的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URI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进行判断，代码如下</a:t>
            </a:r>
          </a:p>
        </p:txBody>
      </p:sp>
      <p:graphicFrame>
        <p:nvGraphicFramePr>
          <p:cNvPr id="134155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094226"/>
              </p:ext>
            </p:extLst>
          </p:nvPr>
        </p:nvGraphicFramePr>
        <p:xfrm>
          <a:off x="533400" y="3124200"/>
          <a:ext cx="8077200" cy="3200400"/>
        </p:xfrm>
        <a:graphic>
          <a:graphicData uri="http://schemas.openxmlformats.org/drawingml/2006/table">
            <a:tbl>
              <a:tblPr/>
              <a:tblGrid>
                <a:gridCol w="8077200"/>
              </a:tblGrid>
              <a:tr h="3200400">
                <a:tc>
                  <a:txBody>
                    <a:bodyPr/>
                    <a:lstStyle/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    switch(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uriMatcher.match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(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uri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)){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		case MULTIPLE_PEOPLE: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		        //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多条数据的处理过程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		        break;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		case SINGLE_PEOPLE: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6		        //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单条数据的处理过程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7		        break;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8		default: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9		        throw new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IllegalArgumentException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("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不支持的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URI:" +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uri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);</a:t>
                      </a:r>
                    </a:p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10   }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CEEF93F1-9DEF-4FD7-BF12-D1CB65172C58}" type="slidenum">
              <a:rPr lang="en-US" altLang="zh-CN"/>
              <a:pPr>
                <a:defRPr/>
              </a:pPr>
              <a:t>97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38862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8.4</a:t>
            </a:r>
            <a:r>
              <a:rPr lang="en-US" altLang="zh-CN" dirty="0" smtClean="0">
                <a:latin typeface="+mj-ea"/>
              </a:rPr>
              <a:t> </a:t>
            </a:r>
            <a:r>
              <a:rPr lang="zh-CN" altLang="en-US" dirty="0" smtClean="0">
                <a:latin typeface="+mj-ea"/>
              </a:rPr>
              <a:t>数据分享</a:t>
            </a:r>
            <a:endParaRPr lang="zh-CN" altLang="en-US" dirty="0">
              <a:latin typeface="+mj-ea"/>
            </a:endParaRPr>
          </a:p>
        </p:txBody>
      </p:sp>
      <p:sp>
        <p:nvSpPr>
          <p:cNvPr id="135171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2971800"/>
          </a:xfrm>
        </p:spPr>
        <p:txBody>
          <a:bodyPr/>
          <a:lstStyle/>
          <a:p>
            <a:r>
              <a:rPr lang="en-US" altLang="zh-CN" sz="3200" dirty="0" smtClean="0">
                <a:ea typeface="宋体" pitchFamily="2" charset="-122"/>
              </a:rPr>
              <a:t>8.4.2 </a:t>
            </a:r>
            <a:r>
              <a:rPr lang="zh-CN" altLang="en-US" sz="3200" dirty="0" smtClean="0">
                <a:ea typeface="宋体" pitchFamily="2" charset="-122"/>
              </a:rPr>
              <a:t>创建数据提供者</a:t>
            </a:r>
            <a:endParaRPr lang="en-US" altLang="zh-CN" sz="3200" dirty="0" smtClean="0">
              <a:ea typeface="宋体" pitchFamily="2" charset="-122"/>
            </a:endParaRPr>
          </a:p>
          <a:p>
            <a:pPr lvl="1"/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注册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ContentProvider</a:t>
            </a:r>
            <a:endParaRPr lang="zh-CN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lvl="2"/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在完成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ContentProvider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类的代码实现后，需要在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AndroidManifest.xml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文件中进行注册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lvl="2"/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注册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ContentProvider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使用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&lt;provider&gt;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标签，代码如下</a:t>
            </a:r>
          </a:p>
        </p:txBody>
      </p:sp>
      <p:graphicFrame>
        <p:nvGraphicFramePr>
          <p:cNvPr id="5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872743"/>
              </p:ext>
            </p:extLst>
          </p:nvPr>
        </p:nvGraphicFramePr>
        <p:xfrm>
          <a:off x="1524000" y="4038600"/>
          <a:ext cx="7391400" cy="853440"/>
        </p:xfrm>
        <a:graphic>
          <a:graphicData uri="http://schemas.openxmlformats.org/drawingml/2006/table">
            <a:tbl>
              <a:tblPr/>
              <a:tblGrid>
                <a:gridCol w="73914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&lt;provider </a:t>
                      </a:r>
                      <a:r>
                        <a:rPr lang="en-US" altLang="zh-CN" sz="2800" dirty="0" err="1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android:name</a:t>
                      </a:r>
                      <a:r>
                        <a:rPr lang="en-US" altLang="zh-CN" sz="2800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= ".</a:t>
                      </a:r>
                      <a:r>
                        <a:rPr lang="en-US" altLang="zh-CN" sz="2800" dirty="0" err="1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PeopleProvider</a:t>
                      </a:r>
                      <a:r>
                        <a:rPr lang="en-US" altLang="zh-CN" sz="2800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 </a:t>
                      </a:r>
                      <a:r>
                        <a:rPr lang="en-US" altLang="zh-CN" sz="2800" dirty="0" err="1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android:authorities</a:t>
                      </a:r>
                      <a:r>
                        <a:rPr lang="en-US" altLang="zh-CN" sz="2800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= "</a:t>
                      </a:r>
                      <a:r>
                        <a:rPr lang="en-US" altLang="zh-CN" sz="2800" dirty="0" err="1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edu.cczu.peopleprovider</a:t>
                      </a:r>
                      <a:r>
                        <a:rPr lang="en-US" altLang="zh-CN" sz="2800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"/&gt;</a:t>
                      </a: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29286931-0521-42A0-8430-406DD61DD30F}" type="slidenum">
              <a:rPr lang="en-US" altLang="zh-CN"/>
              <a:pPr>
                <a:defRPr/>
              </a:pPr>
              <a:t>98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36576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8.4</a:t>
            </a:r>
            <a:r>
              <a:rPr lang="en-US" altLang="zh-CN" dirty="0" smtClean="0">
                <a:latin typeface="+mj-ea"/>
              </a:rPr>
              <a:t> </a:t>
            </a:r>
            <a:r>
              <a:rPr lang="zh-CN" altLang="en-US" dirty="0" smtClean="0">
                <a:latin typeface="+mj-ea"/>
              </a:rPr>
              <a:t>数据分享</a:t>
            </a:r>
            <a:endParaRPr lang="zh-CN" altLang="en-US" dirty="0">
              <a:latin typeface="+mj-ea"/>
            </a:endParaRPr>
          </a:p>
        </p:txBody>
      </p:sp>
      <p:sp>
        <p:nvSpPr>
          <p:cNvPr id="136195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971800"/>
          </a:xfrm>
        </p:spPr>
        <p:txBody>
          <a:bodyPr/>
          <a:lstStyle/>
          <a:p>
            <a:r>
              <a:rPr lang="en-US" altLang="zh-CN" sz="3200" dirty="0" smtClean="0">
                <a:ea typeface="宋体" pitchFamily="2" charset="-122"/>
              </a:rPr>
              <a:t>8.4.3 </a:t>
            </a:r>
            <a:r>
              <a:rPr lang="zh-CN" altLang="en-US" sz="3200" dirty="0" smtClean="0">
                <a:ea typeface="宋体" pitchFamily="2" charset="-122"/>
              </a:rPr>
              <a:t>使用数据提供者</a:t>
            </a:r>
            <a:endParaRPr lang="en-US" altLang="zh-CN" sz="3200" dirty="0" smtClean="0">
              <a:ea typeface="宋体" pitchFamily="2" charset="-122"/>
            </a:endParaRPr>
          </a:p>
          <a:p>
            <a:pPr lvl="1"/>
            <a:r>
              <a:rPr lang="zh-CN" altLang="en-US" sz="2800" dirty="0" smtClean="0">
                <a:cs typeface="Times New Roman" pitchFamily="18" charset="0"/>
              </a:rPr>
              <a:t>数据使用者利用</a:t>
            </a:r>
            <a:r>
              <a:rPr lang="en-US" altLang="zh-CN" sz="2800" dirty="0" err="1" smtClean="0">
                <a:cs typeface="Times New Roman" pitchFamily="18" charset="0"/>
              </a:rPr>
              <a:t>ContentResolver</a:t>
            </a:r>
            <a:r>
              <a:rPr lang="zh-CN" altLang="en-US" sz="2800" dirty="0" smtClean="0">
                <a:cs typeface="Times New Roman" pitchFamily="18" charset="0"/>
              </a:rPr>
              <a:t>对象，通过</a:t>
            </a:r>
            <a:r>
              <a:rPr lang="en-US" altLang="zh-CN" sz="2800" dirty="0" smtClean="0">
                <a:cs typeface="Times New Roman" pitchFamily="18" charset="0"/>
              </a:rPr>
              <a:t>URI</a:t>
            </a:r>
            <a:r>
              <a:rPr lang="zh-CN" altLang="en-US" sz="2800" dirty="0" smtClean="0">
                <a:cs typeface="Times New Roman" pitchFamily="18" charset="0"/>
              </a:rPr>
              <a:t>进行数据</a:t>
            </a:r>
            <a:r>
              <a:rPr lang="zh-CN" altLang="en-US" sz="2800" dirty="0">
                <a:cs typeface="Times New Roman" pitchFamily="18" charset="0"/>
              </a:rPr>
              <a:t>操作，获取</a:t>
            </a:r>
            <a:r>
              <a:rPr lang="en-US" altLang="zh-CN" sz="2800" dirty="0" err="1">
                <a:cs typeface="Times New Roman" pitchFamily="18" charset="0"/>
              </a:rPr>
              <a:t>ContentResolver</a:t>
            </a:r>
            <a:r>
              <a:rPr lang="zh-CN" altLang="en-US" sz="2800" dirty="0">
                <a:cs typeface="Times New Roman" pitchFamily="18" charset="0"/>
              </a:rPr>
              <a:t>对象的方法是调用</a:t>
            </a:r>
            <a:r>
              <a:rPr lang="en-US" altLang="zh-CN" sz="2800" dirty="0" err="1">
                <a:cs typeface="Times New Roman" pitchFamily="18" charset="0"/>
              </a:rPr>
              <a:t>getContentResolver</a:t>
            </a:r>
            <a:r>
              <a:rPr lang="en-US" altLang="zh-CN" sz="2800" dirty="0">
                <a:cs typeface="Times New Roman" pitchFamily="18" charset="0"/>
              </a:rPr>
              <a:t>()</a:t>
            </a:r>
            <a:r>
              <a:rPr lang="zh-CN" altLang="en-US" sz="2800" dirty="0">
                <a:cs typeface="Times New Roman" pitchFamily="18" charset="0"/>
              </a:rPr>
              <a:t>函数</a:t>
            </a:r>
            <a:endParaRPr lang="en-US" altLang="zh-CN" sz="2800" dirty="0" smtClean="0">
              <a:cs typeface="Times New Roman" pitchFamily="18" charset="0"/>
            </a:endParaRPr>
          </a:p>
          <a:p>
            <a:pPr lvl="1"/>
            <a:r>
              <a:rPr lang="zh-CN" altLang="en-US" sz="2800" dirty="0" smtClean="0">
                <a:cs typeface="Times New Roman" pitchFamily="18" charset="0"/>
              </a:rPr>
              <a:t>只需要知道</a:t>
            </a:r>
            <a:r>
              <a:rPr lang="en-US" altLang="zh-CN" sz="2800" dirty="0" smtClean="0">
                <a:cs typeface="Times New Roman" pitchFamily="18" charset="0"/>
              </a:rPr>
              <a:t>URI</a:t>
            </a:r>
            <a:r>
              <a:rPr lang="zh-CN" altLang="en-US" sz="2800" dirty="0" smtClean="0">
                <a:cs typeface="Times New Roman" pitchFamily="18" charset="0"/>
              </a:rPr>
              <a:t>和数据集的数据格式</a:t>
            </a:r>
            <a:r>
              <a:rPr lang="zh-CN" altLang="en-US" sz="2800" dirty="0">
                <a:cs typeface="Times New Roman" pitchFamily="18" charset="0"/>
              </a:rPr>
              <a:t>就</a:t>
            </a:r>
            <a:r>
              <a:rPr lang="zh-CN" altLang="en-US" sz="2800" dirty="0" smtClean="0">
                <a:cs typeface="Times New Roman" pitchFamily="18" charset="0"/>
              </a:rPr>
              <a:t>可以操作数据，实现不同程序之间的数据共享</a:t>
            </a:r>
            <a:endParaRPr lang="en-US" altLang="zh-CN" sz="2800" dirty="0" smtClean="0">
              <a:cs typeface="Times New Roman" pitchFamily="18" charset="0"/>
            </a:endParaRPr>
          </a:p>
        </p:txBody>
      </p:sp>
      <p:graphicFrame>
        <p:nvGraphicFramePr>
          <p:cNvPr id="136203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035891"/>
              </p:ext>
            </p:extLst>
          </p:nvPr>
        </p:nvGraphicFramePr>
        <p:xfrm>
          <a:off x="762000" y="4038600"/>
          <a:ext cx="7848600" cy="426720"/>
        </p:xfrm>
        <a:graphic>
          <a:graphicData uri="http://schemas.openxmlformats.org/drawingml/2006/table">
            <a:tbl>
              <a:tblPr/>
              <a:tblGrid>
                <a:gridCol w="7848600"/>
              </a:tblGrid>
              <a:tr h="304800">
                <a:tc>
                  <a:txBody>
                    <a:bodyPr/>
                    <a:lstStyle/>
                    <a:p>
                      <a:pPr marL="495300" marR="0" lvl="0" indent="-495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	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ContentResolver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resolver = 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getContentResolver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();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14F13748-0821-4F55-B6D7-6839E5283C05}" type="slidenum">
              <a:rPr lang="en-US" altLang="zh-CN"/>
              <a:pPr>
                <a:defRPr/>
              </a:pPr>
              <a:t>99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39624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latin typeface="+mn-lt"/>
              </a:rPr>
              <a:t>8.4</a:t>
            </a:r>
            <a:r>
              <a:rPr lang="en-US" altLang="zh-CN" dirty="0" smtClean="0">
                <a:latin typeface="+mj-ea"/>
              </a:rPr>
              <a:t> </a:t>
            </a:r>
            <a:r>
              <a:rPr lang="zh-CN" altLang="en-US" dirty="0" smtClean="0">
                <a:latin typeface="+mj-ea"/>
              </a:rPr>
              <a:t>数据分享</a:t>
            </a:r>
            <a:endParaRPr lang="zh-CN" altLang="en-US" dirty="0">
              <a:latin typeface="+mj-ea"/>
            </a:endParaRPr>
          </a:p>
        </p:txBody>
      </p:sp>
      <p:sp>
        <p:nvSpPr>
          <p:cNvPr id="139267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3581400"/>
          </a:xfrm>
        </p:spPr>
        <p:txBody>
          <a:bodyPr/>
          <a:lstStyle/>
          <a:p>
            <a:r>
              <a:rPr lang="en-US" altLang="zh-CN" sz="3200" dirty="0" smtClean="0">
                <a:ea typeface="宋体" pitchFamily="2" charset="-122"/>
                <a:cs typeface="Times New Roman" pitchFamily="18" charset="0"/>
              </a:rPr>
              <a:t>8.4.3 </a:t>
            </a:r>
            <a:r>
              <a:rPr lang="zh-CN" altLang="en-US" sz="3200" dirty="0" smtClean="0">
                <a:ea typeface="宋体" pitchFamily="2" charset="-122"/>
                <a:cs typeface="Times New Roman" pitchFamily="18" charset="0"/>
              </a:rPr>
              <a:t>使用数据提供者</a:t>
            </a:r>
            <a:endParaRPr lang="en-US" altLang="zh-CN" sz="3200" dirty="0" smtClean="0">
              <a:ea typeface="宋体" pitchFamily="2" charset="-122"/>
              <a:cs typeface="Times New Roman" pitchFamily="18" charset="0"/>
            </a:endParaRPr>
          </a:p>
          <a:p>
            <a:pPr lvl="1"/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添加操作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lvl="2"/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向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ContentProvider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中添加数据有两种方法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lvl="3"/>
            <a:r>
              <a:rPr lang="zh-CN" altLang="en-US" sz="2800" dirty="0" smtClean="0">
                <a:cs typeface="Times New Roman" pitchFamily="18" charset="0"/>
              </a:rPr>
              <a:t>一种是使用</a:t>
            </a:r>
            <a:r>
              <a:rPr lang="en-US" altLang="zh-CN" sz="2800" dirty="0" smtClean="0">
                <a:cs typeface="Times New Roman" pitchFamily="18" charset="0"/>
              </a:rPr>
              <a:t>insert()</a:t>
            </a:r>
            <a:r>
              <a:rPr lang="zh-CN" altLang="en-US" sz="2800" dirty="0" smtClean="0">
                <a:cs typeface="Times New Roman" pitchFamily="18" charset="0"/>
              </a:rPr>
              <a:t>函数，向</a:t>
            </a:r>
            <a:r>
              <a:rPr lang="en-US" altLang="zh-CN" sz="2800" dirty="0" err="1" smtClean="0">
                <a:cs typeface="Times New Roman" pitchFamily="18" charset="0"/>
              </a:rPr>
              <a:t>ContentProvider</a:t>
            </a:r>
            <a:r>
              <a:rPr lang="zh-CN" altLang="en-US" sz="2800" dirty="0" smtClean="0">
                <a:cs typeface="Times New Roman" pitchFamily="18" charset="0"/>
              </a:rPr>
              <a:t>中添加一条数据</a:t>
            </a:r>
            <a:endParaRPr lang="en-US" altLang="zh-CN" sz="2800" dirty="0" smtClean="0">
              <a:cs typeface="Times New Roman" pitchFamily="18" charset="0"/>
            </a:endParaRPr>
          </a:p>
          <a:p>
            <a:pPr lvl="3"/>
            <a:r>
              <a:rPr lang="zh-CN" altLang="en-US" sz="2800" dirty="0" smtClean="0">
                <a:cs typeface="Times New Roman" pitchFamily="18" charset="0"/>
              </a:rPr>
              <a:t>另一种是使用</a:t>
            </a:r>
            <a:r>
              <a:rPr lang="en-US" altLang="zh-CN" sz="2800" dirty="0" err="1" smtClean="0">
                <a:cs typeface="Times New Roman" pitchFamily="18" charset="0"/>
              </a:rPr>
              <a:t>bultInsert</a:t>
            </a:r>
            <a:r>
              <a:rPr lang="en-US" altLang="zh-CN" sz="2800" dirty="0" smtClean="0">
                <a:cs typeface="Times New Roman" pitchFamily="18" charset="0"/>
              </a:rPr>
              <a:t>()</a:t>
            </a:r>
            <a:r>
              <a:rPr lang="zh-CN" altLang="en-US" sz="2800" dirty="0" smtClean="0">
                <a:cs typeface="Times New Roman" pitchFamily="18" charset="0"/>
              </a:rPr>
              <a:t>函数，批量的添加数据</a:t>
            </a:r>
            <a:endParaRPr lang="en-US" altLang="zh-CN" sz="2800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339850" marR="0" indent="-31591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339850" marR="0" indent="-31591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楷体_GB2312" pitchFamily="49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24172</TotalTime>
  <Words>6284</Words>
  <Application>Microsoft Office PowerPoint</Application>
  <PresentationFormat>全屏显示(4:3)</PresentationFormat>
  <Paragraphs>1007</Paragraphs>
  <Slides>111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111</vt:i4>
      </vt:variant>
    </vt:vector>
  </HeadingPairs>
  <TitlesOfParts>
    <vt:vector size="112" baseType="lpstr">
      <vt:lpstr>Edge</vt:lpstr>
      <vt:lpstr>第8章 数据存储与访问 </vt:lpstr>
      <vt:lpstr>8.1 简单存储 </vt:lpstr>
      <vt:lpstr>8.1 简单存储 </vt:lpstr>
      <vt:lpstr>8.1 简单存储 </vt:lpstr>
      <vt:lpstr>8.1 简单存储 </vt:lpstr>
      <vt:lpstr>8.1 简单存储 </vt:lpstr>
      <vt:lpstr>8.1 简单存储 </vt:lpstr>
      <vt:lpstr>8.1 简单存储 </vt:lpstr>
      <vt:lpstr>8.1 简单存储</vt:lpstr>
      <vt:lpstr>8.1 简单存储</vt:lpstr>
      <vt:lpstr>8.1 简单存储 </vt:lpstr>
      <vt:lpstr>8.2 文件存储</vt:lpstr>
      <vt:lpstr>8.2 文件存储</vt:lpstr>
      <vt:lpstr>8.2 文件存储</vt:lpstr>
      <vt:lpstr>8.2 文件存储</vt:lpstr>
      <vt:lpstr>8.2 文件存储</vt:lpstr>
      <vt:lpstr>8.2 文件存储</vt:lpstr>
      <vt:lpstr>8.2 文件存储</vt:lpstr>
      <vt:lpstr>8.2 文件存储</vt:lpstr>
      <vt:lpstr>8.2 文件存储</vt:lpstr>
      <vt:lpstr>8.2 文件存储</vt:lpstr>
      <vt:lpstr>8.2 文件存储</vt:lpstr>
      <vt:lpstr>8.2 文件存储</vt:lpstr>
      <vt:lpstr>8.2 文件存储</vt:lpstr>
      <vt:lpstr>8.2 文件存储</vt:lpstr>
      <vt:lpstr>8.2 文件存储</vt:lpstr>
      <vt:lpstr>8.2 文件存储</vt:lpstr>
      <vt:lpstr>8.2 文件存储</vt:lpstr>
      <vt:lpstr>8.2 文件存储</vt:lpstr>
      <vt:lpstr>8.2 文件存储</vt:lpstr>
      <vt:lpstr>8.2 文件存储</vt:lpstr>
      <vt:lpstr>8.2 文件存储</vt:lpstr>
      <vt:lpstr>8.2 文件存储</vt:lpstr>
      <vt:lpstr>8.2 文件存储</vt:lpstr>
      <vt:lpstr>8.2 文件存储</vt:lpstr>
      <vt:lpstr>8.2 文件存储</vt:lpstr>
      <vt:lpstr>8.2 文件存储</vt:lpstr>
      <vt:lpstr>8.2 文件存储</vt:lpstr>
      <vt:lpstr>8.2 文件存储</vt:lpstr>
      <vt:lpstr>8.3 数据库存储</vt:lpstr>
      <vt:lpstr>8.3 数据库存储</vt:lpstr>
      <vt:lpstr>8.3 数据库存储</vt:lpstr>
      <vt:lpstr>8.3 数据库存储</vt:lpstr>
      <vt:lpstr>8.3 数据库存储</vt:lpstr>
      <vt:lpstr>8.3 数据库存储</vt:lpstr>
      <vt:lpstr>8.3 数据库存储</vt:lpstr>
      <vt:lpstr>8.3 数据库存储</vt:lpstr>
      <vt:lpstr>8.3 数据库存储</vt:lpstr>
      <vt:lpstr>8.3 数据库存储</vt:lpstr>
      <vt:lpstr>8.3 数据库存储</vt:lpstr>
      <vt:lpstr>8.3 数据库存储</vt:lpstr>
      <vt:lpstr>8.3 数据库存储</vt:lpstr>
      <vt:lpstr>8.3 数据库存储</vt:lpstr>
      <vt:lpstr>8.3 数据库存储</vt:lpstr>
      <vt:lpstr>8.3 数据库存储</vt:lpstr>
      <vt:lpstr>8.3 数据库存储</vt:lpstr>
      <vt:lpstr>8.3 数据库存储</vt:lpstr>
      <vt:lpstr>8.3 数据库存储</vt:lpstr>
      <vt:lpstr>8.3 数据库存储</vt:lpstr>
      <vt:lpstr>8.3 数据库存储</vt:lpstr>
      <vt:lpstr>8.3 数据库存储</vt:lpstr>
      <vt:lpstr>8.3 数据库存储</vt:lpstr>
      <vt:lpstr>8.3 数据库存储</vt:lpstr>
      <vt:lpstr>8.3 数据库存储</vt:lpstr>
      <vt:lpstr>8.3 数据库存储</vt:lpstr>
      <vt:lpstr>8.3 数据库存储</vt:lpstr>
      <vt:lpstr>8.3 数据库存储</vt:lpstr>
      <vt:lpstr>8.3 数据库存储</vt:lpstr>
      <vt:lpstr>8.3 数据库存储</vt:lpstr>
      <vt:lpstr>8.3 数据库存储</vt:lpstr>
      <vt:lpstr>8.3 数据库存储</vt:lpstr>
      <vt:lpstr>8.3 数据库存储</vt:lpstr>
      <vt:lpstr>8.3 数据库存储</vt:lpstr>
      <vt:lpstr>8.3 数据库存储</vt:lpstr>
      <vt:lpstr>8.3 数据库存储</vt:lpstr>
      <vt:lpstr>8.3 数据库存储</vt:lpstr>
      <vt:lpstr>8.3 数据库存储</vt:lpstr>
      <vt:lpstr>8.3 数据库存储</vt:lpstr>
      <vt:lpstr>8.3 数据库存储</vt:lpstr>
      <vt:lpstr>8.3 数据库存储</vt:lpstr>
      <vt:lpstr>8.3 数据库存储</vt:lpstr>
      <vt:lpstr>8.3 数据库存储</vt:lpstr>
      <vt:lpstr>8.3 数据库存储</vt:lpstr>
      <vt:lpstr>8.4 数据分享</vt:lpstr>
      <vt:lpstr>8.4 数据分享</vt:lpstr>
      <vt:lpstr>8.4 数据分享</vt:lpstr>
      <vt:lpstr>8.4 数据分享</vt:lpstr>
      <vt:lpstr>8.4 数据分享</vt:lpstr>
      <vt:lpstr>8.4 数据分享</vt:lpstr>
      <vt:lpstr>8.4 数据分享</vt:lpstr>
      <vt:lpstr>8.4 数据分享</vt:lpstr>
      <vt:lpstr>8.4 数据分享</vt:lpstr>
      <vt:lpstr>8.4 数据分享</vt:lpstr>
      <vt:lpstr>8.4 数据分享</vt:lpstr>
      <vt:lpstr>8.4 数据分享</vt:lpstr>
      <vt:lpstr>8.4 数据分享</vt:lpstr>
      <vt:lpstr>8.4 数据分享</vt:lpstr>
      <vt:lpstr>8.4 数据分享</vt:lpstr>
      <vt:lpstr>8.4 数据分享</vt:lpstr>
      <vt:lpstr>8.4 数据分享</vt:lpstr>
      <vt:lpstr>8.4 数据分享</vt:lpstr>
      <vt:lpstr>8.4 数据分享</vt:lpstr>
      <vt:lpstr>8.4 数据分享</vt:lpstr>
      <vt:lpstr>8.4 数据分享</vt:lpstr>
      <vt:lpstr>8.4 数据分享</vt:lpstr>
      <vt:lpstr>8.4 数据分享</vt:lpstr>
      <vt:lpstr>8.4 数据分享</vt:lpstr>
      <vt:lpstr>8.4 数据分享</vt:lpstr>
      <vt:lpstr>8.4 数据分享</vt:lpstr>
      <vt:lpstr>8.4 数据分享</vt:lpstr>
      <vt:lpstr>8.4 数据分享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gjs</cp:lastModifiedBy>
  <cp:revision>1343</cp:revision>
  <cp:lastPrinted>1601-01-01T00:00:00Z</cp:lastPrinted>
  <dcterms:created xsi:type="dcterms:W3CDTF">1601-01-01T00:00:00Z</dcterms:created>
  <dcterms:modified xsi:type="dcterms:W3CDTF">2018-11-14T11:15:21Z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