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9"/>
  </p:notesMasterIdLst>
  <p:sldIdLst>
    <p:sldId id="256" r:id="rId2"/>
    <p:sldId id="765" r:id="rId3"/>
    <p:sldId id="773" r:id="rId4"/>
    <p:sldId id="775" r:id="rId5"/>
    <p:sldId id="776" r:id="rId6"/>
    <p:sldId id="777" r:id="rId7"/>
    <p:sldId id="778" r:id="rId8"/>
    <p:sldId id="779" r:id="rId9"/>
    <p:sldId id="825" r:id="rId10"/>
    <p:sldId id="780" r:id="rId11"/>
    <p:sldId id="826" r:id="rId12"/>
    <p:sldId id="774" r:id="rId13"/>
    <p:sldId id="781" r:id="rId14"/>
    <p:sldId id="782" r:id="rId15"/>
    <p:sldId id="783" r:id="rId16"/>
    <p:sldId id="784" r:id="rId17"/>
    <p:sldId id="82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88971" autoAdjust="0"/>
  </p:normalViewPr>
  <p:slideViewPr>
    <p:cSldViewPr>
      <p:cViewPr>
        <p:scale>
          <a:sx n="60" d="100"/>
          <a:sy n="60" d="100"/>
        </p:scale>
        <p:origin x="-2222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6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D0DE856-E41D-48F0-891D-0BFCE60C09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292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40B8C8ED-1497-42FD-8492-704A70C485F7}" type="slidenum">
              <a:rPr lang="en-US" altLang="zh-CN" sz="1200" smtClean="0"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7F7C2F70-AB6A-4C47-B565-73FC806BACF5}" type="slidenum">
              <a:rPr lang="en-US" altLang="zh-CN" sz="1200" smtClean="0">
                <a:ea typeface="宋体" pitchFamily="2" charset="-122"/>
              </a:rPr>
              <a:pPr eaLnBrk="1" hangingPunct="1"/>
              <a:t>8</a:t>
            </a:fld>
            <a:endParaRPr lang="en-US" altLang="zh-CN" sz="120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7F7C2F70-AB6A-4C47-B565-73FC806BACF5}" type="slidenum">
              <a:rPr lang="en-US" altLang="zh-CN" sz="1200" smtClean="0">
                <a:ea typeface="宋体" pitchFamily="2" charset="-122"/>
              </a:rPr>
              <a:pPr eaLnBrk="1" hangingPunct="1"/>
              <a:t>9</a:t>
            </a:fld>
            <a:endParaRPr lang="en-US" altLang="zh-CN" sz="120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B4506-6880-485B-86E4-71230BB4D7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05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7B9E5-6B30-4C96-84F0-318A932674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36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DD3B0-C157-4B2C-A87A-767AE2F842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95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CBB18-1863-49EE-89F6-67021EF142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123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4A6A3-3188-4001-95C9-84F0CAFB9A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76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300B5-9552-4B8D-BDDF-1AF9ABE82A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52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57F7D-5835-4E89-9EB9-BC75B2F2CE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73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B54A9-5A05-462F-A079-51DE9EF292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32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6DDC8-0E9C-4381-A631-8A18449C17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98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B20C3-E51A-4CF7-8EBC-9671793E86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56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62B6B-881F-42CF-9257-2690C8FF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82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D4AF1-8FCE-49A6-8813-66A18507CD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10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C8F44-301D-49DC-9981-ECCD2E4776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60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2E8A4284-AC4C-4B67-B9A7-0FA1E44A94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445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59" r:id="rId2"/>
    <p:sldLayoutId id="2147483958" r:id="rId3"/>
    <p:sldLayoutId id="2147483957" r:id="rId4"/>
    <p:sldLayoutId id="2147483956" r:id="rId5"/>
    <p:sldLayoutId id="2147483955" r:id="rId6"/>
    <p:sldLayoutId id="2147483954" r:id="rId7"/>
    <p:sldLayoutId id="2147483953" r:id="rId8"/>
    <p:sldLayoutId id="2147483952" r:id="rId9"/>
    <p:sldLayoutId id="2147483951" r:id="rId10"/>
    <p:sldLayoutId id="2147483950" r:id="rId11"/>
    <p:sldLayoutId id="2147483949" r:id="rId12"/>
    <p:sldLayoutId id="2147483948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33600"/>
            <a:ext cx="8382000" cy="838200"/>
          </a:xfrm>
        </p:spPr>
        <p:txBody>
          <a:bodyPr/>
          <a:lstStyle/>
          <a:p>
            <a:pPr algn="ctr" eaLnBrk="1" hangingPunct="1"/>
            <a:r>
              <a:rPr lang="zh-CN" altLang="en-US" sz="5400" b="1" dirty="0" smtClean="0"/>
              <a:t>第</a:t>
            </a:r>
            <a:r>
              <a:rPr lang="en-US" altLang="zh-CN" sz="5400" b="1" dirty="0" smtClean="0"/>
              <a:t>9</a:t>
            </a:r>
            <a:r>
              <a:rPr lang="zh-CN" altLang="en-US" sz="5400" b="1" dirty="0" smtClean="0"/>
              <a:t>章 位置服务与地图应用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4724400"/>
            <a:ext cx="2971800" cy="457200"/>
          </a:xfrm>
        </p:spPr>
        <p:txBody>
          <a:bodyPr/>
          <a:lstStyle/>
          <a:p>
            <a:pPr eaLnBrk="1" hangingPunct="1"/>
            <a:endParaRPr lang="en-US" altLang="zh-CN" sz="240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4989513" y="304800"/>
            <a:ext cx="4154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800">
              <a:ea typeface="华文新魏" pitchFamily="2" charset="-122"/>
            </a:endParaRPr>
          </a:p>
        </p:txBody>
      </p:sp>
      <p:sp>
        <p:nvSpPr>
          <p:cNvPr id="3077" name="TextBox 9"/>
          <p:cNvSpPr txBox="1">
            <a:spLocks noChangeArrowheads="1"/>
          </p:cNvSpPr>
          <p:nvPr/>
        </p:nvSpPr>
        <p:spPr bwMode="auto">
          <a:xfrm>
            <a:off x="7162800" y="152400"/>
            <a:ext cx="182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1910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9.1</a:t>
            </a:r>
            <a:r>
              <a:rPr lang="zh-CN" altLang="en-US" dirty="0" smtClean="0">
                <a:latin typeface="+mj-ea"/>
              </a:rPr>
              <a:t> 位置服务 </a:t>
            </a:r>
            <a:endParaRPr lang="zh-CN" altLang="en-US" dirty="0">
              <a:latin typeface="+mj-ea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4267200"/>
          </a:xfrm>
        </p:spPr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位置服务</a:t>
            </a: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在很多提供定位服务的应用程序中，不仅需要获取当前的位置信息，还需要监视位置的变化，在位置改变时调用特定的处理方法 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LocationManager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提供了一种便捷、高效的位置监视方法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requestLocationUpdates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，可以根据位置的距离变化和时间间隔设定，产生位置改变事件的条件，这样可以避免因微小的距离变化而产生大量的位置改变事件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1910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9.1</a:t>
            </a:r>
            <a:r>
              <a:rPr lang="zh-CN" altLang="en-US" dirty="0" smtClean="0">
                <a:latin typeface="+mj-ea"/>
              </a:rPr>
              <a:t> 位置服务 </a:t>
            </a:r>
            <a:endParaRPr lang="zh-CN" altLang="en-US" dirty="0">
              <a:latin typeface="+mj-ea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位置服务</a:t>
            </a:r>
          </a:p>
          <a:p>
            <a:pPr lvl="1"/>
            <a:r>
              <a:rPr lang="en-US" altLang="zh-CN" sz="28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LocationManager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中设定监听位置变化的代码如下</a:t>
            </a:r>
            <a:endParaRPr lang="en-US" altLang="zh-CN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endParaRPr lang="zh-CN" altLang="ja-JP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个参数是定位方法，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GPS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定位或网络定位</a:t>
            </a:r>
            <a:endParaRPr lang="en-US" altLang="zh-CN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个参数是产生位置改变事件的时间间隔，单位为毫秒</a:t>
            </a:r>
            <a:endParaRPr lang="en-US" altLang="zh-CN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个参数是距离条件，单位是米</a:t>
            </a:r>
            <a:endParaRPr lang="en-US" altLang="zh-CN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个参数是回调函数，用于处理位置改变事件</a:t>
            </a:r>
            <a:endParaRPr lang="en-US" altLang="zh-CN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94740"/>
              </p:ext>
            </p:extLst>
          </p:nvPr>
        </p:nvGraphicFramePr>
        <p:xfrm>
          <a:off x="609600" y="2194560"/>
          <a:ext cx="8001000" cy="85344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4572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  locationManager.requestLocationUpdates(provider, 2000, 10, locationListener);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3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3434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9.1</a:t>
            </a:r>
            <a:r>
              <a:rPr lang="zh-CN" altLang="en-US" dirty="0" smtClean="0">
                <a:latin typeface="+mj-ea"/>
              </a:rPr>
              <a:t> 位置服务 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位置服务</a:t>
            </a:r>
            <a:endParaRPr lang="en-US" altLang="zh-CN" sz="32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实现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locationListener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的代码如下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332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889377"/>
              </p:ext>
            </p:extLst>
          </p:nvPr>
        </p:nvGraphicFramePr>
        <p:xfrm>
          <a:off x="381000" y="2194560"/>
          <a:ext cx="8382000" cy="4023360"/>
        </p:xfrm>
        <a:graphic>
          <a:graphicData uri="http://schemas.openxmlformats.org/drawingml/2006/table">
            <a:tbl>
              <a:tblPr/>
              <a:tblGrid>
                <a:gridCol w="8382000"/>
              </a:tblGrid>
              <a:tr h="3581400">
                <a:tc>
                  <a:txBody>
                    <a:bodyPr/>
                    <a:lstStyle/>
                    <a:p>
                      <a:pPr marL="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LocationListener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locationListener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new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LocationListener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(){</a:t>
                      </a:r>
                    </a:p>
                    <a:p>
                      <a:pPr marL="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     public void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onLocationChanged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(Location location) {</a:t>
                      </a:r>
                    </a:p>
                    <a:p>
                      <a:pPr marL="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         }</a:t>
                      </a:r>
                    </a:p>
                    <a:p>
                      <a:pPr marL="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         public void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onProviderDisabled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(String provider) {</a:t>
                      </a:r>
                    </a:p>
                    <a:p>
                      <a:pPr marL="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         }</a:t>
                      </a:r>
                    </a:p>
                    <a:p>
                      <a:pPr marL="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         public void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onProviderEnabled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(String provider) {</a:t>
                      </a:r>
                    </a:p>
                    <a:p>
                      <a:pPr marL="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         }</a:t>
                      </a:r>
                    </a:p>
                    <a:p>
                      <a:pPr marL="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         public void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onStatusChanged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(String provider,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status, Bundle extras) {</a:t>
                      </a:r>
                    </a:p>
                    <a:p>
                      <a:pPr marL="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         }</a:t>
                      </a:r>
                    </a:p>
                    <a:p>
                      <a:pPr marL="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   }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；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886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9.1</a:t>
            </a:r>
            <a:r>
              <a:rPr lang="zh-CN" altLang="en-US" dirty="0" smtClean="0">
                <a:latin typeface="+mj-ea"/>
              </a:rPr>
              <a:t> 位置服务 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077200" cy="4800600"/>
          </a:xfrm>
        </p:spPr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位置服务</a:t>
            </a: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行代码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onLocationChanged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在位置改变时被调用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行的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onProviderDisabled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在用户禁用具有定位功能的硬件时被调用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行的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onProviderEnabled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在用户启用具有定位功能的硬件时被调用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行的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onStatusChanged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在定位功能硬件状态改变时被调用，例如，从不可获取位置信息状态到可以获取位置信息的状态，反之亦然 </a:t>
            </a:r>
          </a:p>
          <a:p>
            <a:pPr lvl="2"/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95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9.1</a:t>
            </a:r>
            <a:r>
              <a:rPr lang="zh-CN" altLang="en-US" dirty="0" smtClean="0">
                <a:latin typeface="+mj-ea"/>
              </a:rPr>
              <a:t> 位置服务 </a:t>
            </a:r>
            <a:endParaRPr lang="zh-CN" altLang="en-US" dirty="0">
              <a:latin typeface="+mj-ea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1031875"/>
            <a:ext cx="8229600" cy="2016125"/>
          </a:xfrm>
        </p:spPr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位置服务</a:t>
            </a:r>
            <a:endParaRPr lang="en-US" altLang="zh-CN" sz="32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为了使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GPS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定位功能生效，还需要在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AndroidManifest.xml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文件中加入用户许可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实现代码如下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346730"/>
              </p:ext>
            </p:extLst>
          </p:nvPr>
        </p:nvGraphicFramePr>
        <p:xfrm>
          <a:off x="609600" y="3124200"/>
          <a:ext cx="8001000" cy="128016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4572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  &lt;uses-permission android:name="android.permission.ACCESS_FINE_LOCATION"/&gt;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038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9.1</a:t>
            </a:r>
            <a:r>
              <a:rPr lang="zh-CN" altLang="en-US" dirty="0" smtClean="0">
                <a:latin typeface="+mj-ea"/>
              </a:rPr>
              <a:t> 位置服务 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位置服务</a:t>
            </a:r>
            <a:endParaRPr lang="en-US" altLang="zh-CN" sz="32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位置服务示例</a:t>
            </a:r>
          </a:p>
        </p:txBody>
      </p:sp>
      <p:pic>
        <p:nvPicPr>
          <p:cNvPr id="16390" name="图片 5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8103164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810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9.1</a:t>
            </a:r>
            <a:r>
              <a:rPr lang="zh-CN" altLang="en-US" dirty="0" smtClean="0">
                <a:latin typeface="+mj-ea"/>
              </a:rPr>
              <a:t> 位置服务 </a:t>
            </a:r>
            <a:endParaRPr lang="zh-CN" altLang="en-US" dirty="0">
              <a:latin typeface="+mj-ea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95600"/>
          </a:xfrm>
        </p:spPr>
        <p:txBody>
          <a:bodyPr/>
          <a:lstStyle/>
          <a:p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位置服务</a:t>
            </a: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位置服务一般都需要使用设备上的硬件，最理想的调试方式是将程序上传到物理设备上运行，但在没有物理设备的情况下，也可以使用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Android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模拟器提供的虚拟方式模拟设备的位置变化，调试具有位置服务的应用程序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810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9.1</a:t>
            </a:r>
            <a:r>
              <a:rPr lang="zh-CN" altLang="en-US" dirty="0" smtClean="0">
                <a:latin typeface="+mj-ea"/>
              </a:rPr>
              <a:t> 位置服务 </a:t>
            </a:r>
            <a:endParaRPr lang="zh-CN" altLang="en-US" dirty="0">
              <a:latin typeface="+mj-ea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19400"/>
          </a:xfrm>
        </p:spPr>
        <p:txBody>
          <a:bodyPr/>
          <a:lstStyle/>
          <a:p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位置服务</a:t>
            </a: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Android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模拟器的侧边工具栏选择“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More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”，在打开的界面中选择“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Location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”，在其中的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Longitude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Latitude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部分输入设备当前的经度和纬度，然后点击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Send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按钮，就将虚拟的位置信息发送到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Android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模拟器中，如下图所示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3886200"/>
            <a:ext cx="36290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848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lt"/>
              </a:rPr>
              <a:t>9.1</a:t>
            </a:r>
            <a:r>
              <a:rPr lang="zh-CN" altLang="en-US" dirty="0" smtClean="0">
                <a:latin typeface="+mj-ea"/>
              </a:rPr>
              <a:t> 位置服务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55626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ea typeface="宋体" pitchFamily="2" charset="-122"/>
              </a:rPr>
              <a:t>位置服务</a:t>
            </a:r>
            <a:endParaRPr lang="en-US" altLang="zh-CN" sz="32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位置服务（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Location-Based Services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LBS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），又称定位服务或基于位置的服务，融合了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GPS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定位、移动通信、导航等多种技术，提供与空间位置相关的综合应用服务 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 eaLnBrk="1" hangingPunct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位置服务首先在日本得到商业化的应用 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 eaLnBrk="1" hangingPunct="1"/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2001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月，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DoCoMo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发布了第一款具有三角定位功能的手持设备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2001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12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月，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KDDI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发布第一款具有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GPS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功能的手机 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 eaLnBrk="1" hangingPunct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基于位置的服务发展迅速，涉及商务、医疗、工作和生活的各个方面，为用户提供定位、追踪和敏感区域警告等一系列服务</a:t>
            </a: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95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9.1</a:t>
            </a:r>
            <a:r>
              <a:rPr lang="zh-CN" altLang="en-US" dirty="0" smtClean="0">
                <a:latin typeface="+mj-ea"/>
              </a:rPr>
              <a:t> 位置服务 </a:t>
            </a:r>
            <a:endParaRPr lang="zh-CN" altLang="en-US" dirty="0">
              <a:latin typeface="+mj-ea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位置服务</a:t>
            </a:r>
            <a:endParaRPr lang="en-US" altLang="zh-CN" sz="3200" dirty="0" smtClean="0">
              <a:ea typeface="宋体" pitchFamily="2" charset="-122"/>
            </a:endParaRPr>
          </a:p>
          <a:p>
            <a:pPr lvl="1"/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Android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平台支持提供位置服务的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，在开发过程中主要用到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LocationManager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LocationProviders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LocationManager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可以用来获取当前的位置，追踪设备的移动路线，或设定敏感区域，在进入或离开敏感区域时设备会发出特定警报 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LocationProviders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则是提供定位功能的组件集合，集合中的每种组件以不同的技术提供设备的当前位置，区别在于定位的精度、速度和成本等方面</a:t>
            </a:r>
            <a:endParaRPr lang="zh-CN" altLang="zh-CN" sz="2800" dirty="0" smtClean="0"/>
          </a:p>
          <a:p>
            <a:pPr lvl="1"/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3434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9.1</a:t>
            </a:r>
            <a:r>
              <a:rPr lang="zh-CN" altLang="en-US" dirty="0" smtClean="0">
                <a:latin typeface="+mj-ea"/>
              </a:rPr>
              <a:t> 位置服务 </a:t>
            </a:r>
            <a:endParaRPr lang="zh-CN" altLang="en-US" dirty="0">
              <a:latin typeface="+mj-ea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位置服务</a:t>
            </a:r>
            <a:endParaRPr lang="en-US" altLang="zh-CN" sz="32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使用位置服务，首先通过调用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android.app.Activity.getSystemService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函数获取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LocationManager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，代码如下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endParaRPr lang="zh-CN" altLang="ja-JP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代码第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行的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Context.LOCATION_SERVICE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指明获取的是位置服务 </a:t>
            </a: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代码第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行的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getSystemService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函数，可以根据服务名称获取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Android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提供的系统级服务 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90047"/>
              </p:ext>
            </p:extLst>
          </p:nvPr>
        </p:nvGraphicFramePr>
        <p:xfrm>
          <a:off x="533400" y="2987040"/>
          <a:ext cx="8077200" cy="1450848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4572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   String service = Context.LOCATION_SERVICE;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    LocationManager 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</a:t>
                      </a:r>
                      <a:r>
                        <a:rPr kumimoji="0" lang="fr-FR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ocationManager =  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(LocationManager)getSystemService(service);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95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9.1</a:t>
            </a:r>
            <a:r>
              <a:rPr lang="zh-CN" altLang="en-US" dirty="0" smtClean="0">
                <a:latin typeface="+mj-ea"/>
              </a:rPr>
              <a:t> 位置服务 </a:t>
            </a:r>
            <a:endParaRPr lang="zh-CN" altLang="en-US" dirty="0">
              <a:latin typeface="+mj-ea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位置服务</a:t>
            </a:r>
            <a:endParaRPr lang="en-US" altLang="zh-CN" sz="3200" dirty="0" smtClean="0">
              <a:ea typeface="宋体" pitchFamily="2" charset="-122"/>
            </a:endParaRPr>
          </a:p>
          <a:p>
            <a:pPr lvl="1"/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Android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支持的系统级服务表</a:t>
            </a:r>
          </a:p>
        </p:txBody>
      </p:sp>
      <p:graphicFrame>
        <p:nvGraphicFramePr>
          <p:cNvPr id="8289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23506"/>
              </p:ext>
            </p:extLst>
          </p:nvPr>
        </p:nvGraphicFramePr>
        <p:xfrm>
          <a:off x="457200" y="2240280"/>
          <a:ext cx="8382000" cy="3855720"/>
        </p:xfrm>
        <a:graphic>
          <a:graphicData uri="http://schemas.openxmlformats.org/drawingml/2006/table">
            <a:tbl>
              <a:tblPr/>
              <a:tblGrid>
                <a:gridCol w="2590800"/>
                <a:gridCol w="1295400"/>
                <a:gridCol w="2057400"/>
                <a:gridCol w="24384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Context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类的静态常量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值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返回对象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LOCATION_SERVICE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location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LocationManager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控制位置等设备的更新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POWER_SERVICE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power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PowerManager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电源管理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SEARCH_SERVICE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search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SearchManager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访问系统的搜索服务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WIFI_SERVICE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wifi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WifiManager 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Wi-Fi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连接管理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343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9.1</a:t>
            </a:r>
            <a:r>
              <a:rPr lang="zh-CN" altLang="en-US" dirty="0" smtClean="0">
                <a:latin typeface="+mj-ea"/>
              </a:rPr>
              <a:t> 位置服务 </a:t>
            </a:r>
            <a:endParaRPr lang="zh-CN" altLang="en-US" dirty="0">
              <a:latin typeface="+mj-ea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43400"/>
          </a:xfrm>
        </p:spPr>
        <p:txBody>
          <a:bodyPr/>
          <a:lstStyle/>
          <a:p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位置服务</a:t>
            </a: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获取到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LocationManager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后，还需要指定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LocationManager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的定位方法，目前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LocationManager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中主要有两种定位方法 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GPS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定位：可以提供更加精确的位置信息，但定位速度和质量受到卫星数量和环境情况的影响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网络定位：提供的位置信息精度差，但速度较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GPS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定位要迅速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114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9.1</a:t>
            </a:r>
            <a:r>
              <a:rPr lang="zh-CN" altLang="en-US" dirty="0" smtClean="0">
                <a:latin typeface="+mj-ea"/>
              </a:rPr>
              <a:t> 位置服务 </a:t>
            </a:r>
            <a:endParaRPr lang="zh-CN" altLang="en-US" dirty="0">
              <a:latin typeface="+mj-ea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位置服务</a:t>
            </a:r>
            <a:endParaRPr lang="en-US" altLang="zh-CN" sz="3200" dirty="0" smtClean="0">
              <a:ea typeface="宋体" pitchFamily="2" charset="-122"/>
            </a:endParaRPr>
          </a:p>
          <a:p>
            <a:pPr lvl="1"/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LocationManager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支持定位方法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030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02512"/>
              </p:ext>
            </p:extLst>
          </p:nvPr>
        </p:nvGraphicFramePr>
        <p:xfrm>
          <a:off x="609600" y="2169160"/>
          <a:ext cx="8229600" cy="4297680"/>
        </p:xfrm>
        <a:graphic>
          <a:graphicData uri="http://schemas.openxmlformats.org/drawingml/2006/table">
            <a:tbl>
              <a:tblPr/>
              <a:tblGrid>
                <a:gridCol w="2362200"/>
                <a:gridCol w="685800"/>
                <a:gridCol w="5181600"/>
              </a:tblGrid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LocationManager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类的静态常量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值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GPS_PROVIDER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gps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使用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GPS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定位，利用卫星提供精确的位置信息，需要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android.permissions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 ACCESS_FINE_LOCATION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用户权限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NETWORK_PROVIDER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network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使用网络定位，利用基站或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WiFi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访问提供近似的位置信息，需要如下权限：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android.permission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 ACCESS_COARSE_LOCATION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android.permission.ACCESS_FINE_LOCATION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19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9.1</a:t>
            </a:r>
            <a:r>
              <a:rPr lang="zh-CN" altLang="en-US" dirty="0" smtClean="0">
                <a:latin typeface="+mj-ea"/>
              </a:rPr>
              <a:t> 位置服务 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114800"/>
          </a:xfrm>
        </p:spPr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位置服务</a:t>
            </a:r>
            <a:endParaRPr lang="zh-CN" altLang="ja-JP" sz="32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指定定位方法后调用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getLastKnownLocation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方法获取当前位置信息。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返回的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Location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对象中，包含了可以确定位置的信息，如经度、纬度和速度等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76380"/>
              </p:ext>
            </p:extLst>
          </p:nvPr>
        </p:nvGraphicFramePr>
        <p:xfrm>
          <a:off x="838200" y="2639568"/>
          <a:ext cx="7467600" cy="1243584"/>
        </p:xfrm>
        <a:graphic>
          <a:graphicData uri="http://schemas.openxmlformats.org/drawingml/2006/table">
            <a:tbl>
              <a:tblPr/>
              <a:tblGrid>
                <a:gridCol w="7467600"/>
              </a:tblGrid>
              <a:tr h="4572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altLang="zh-CN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    String provider = LocationManager.GPS_PROVIDER;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altLang="zh-CN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     Location location =    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altLang="zh-CN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locationManager.getLastKnownLocation(provider);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19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9.1</a:t>
            </a:r>
            <a:r>
              <a:rPr lang="zh-CN" altLang="en-US" dirty="0" smtClean="0">
                <a:latin typeface="+mj-ea"/>
              </a:rPr>
              <a:t> 位置服务 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981200"/>
          </a:xfrm>
        </p:spPr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位置服务</a:t>
            </a:r>
            <a:endParaRPr lang="zh-CN" altLang="ja-JP" sz="32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通过调用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Location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</a:t>
            </a:r>
            <a:r>
              <a:rPr lang="en-US" altLang="zh-CN" sz="28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getLatitude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getLongitude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方法可以分别获取位置信息中的纬度和经度，示例代码如下</a:t>
            </a:r>
            <a:endParaRPr lang="zh-CN" altLang="ja-JP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74320"/>
              </p:ext>
            </p:extLst>
          </p:nvPr>
        </p:nvGraphicFramePr>
        <p:xfrm>
          <a:off x="838200" y="3023616"/>
          <a:ext cx="7467600" cy="938784"/>
        </p:xfrm>
        <a:graphic>
          <a:graphicData uri="http://schemas.openxmlformats.org/drawingml/2006/table">
            <a:tbl>
              <a:tblPr/>
              <a:tblGrid>
                <a:gridCol w="7467600"/>
              </a:tblGrid>
              <a:tr h="4572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    double lat = location.getLatitude();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     double lng = location.getLongitude();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2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339850" marR="0" indent="-3159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339850" marR="0" indent="-3159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16149</TotalTime>
  <Words>1022</Words>
  <Application>Microsoft Office PowerPoint</Application>
  <PresentationFormat>全屏显示(4:3)</PresentationFormat>
  <Paragraphs>128</Paragraphs>
  <Slides>17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Edge</vt:lpstr>
      <vt:lpstr>第9章 位置服务与地图应用</vt:lpstr>
      <vt:lpstr>9.1 位置服务 </vt:lpstr>
      <vt:lpstr>9.1 位置服务 </vt:lpstr>
      <vt:lpstr>9.1 位置服务 </vt:lpstr>
      <vt:lpstr>9.1 位置服务 </vt:lpstr>
      <vt:lpstr>9.1 位置服务 </vt:lpstr>
      <vt:lpstr>9.1 位置服务 </vt:lpstr>
      <vt:lpstr>9.1 位置服务 </vt:lpstr>
      <vt:lpstr>9.1 位置服务 </vt:lpstr>
      <vt:lpstr>9.1 位置服务 </vt:lpstr>
      <vt:lpstr>9.1 位置服务 </vt:lpstr>
      <vt:lpstr>9.1 位置服务 </vt:lpstr>
      <vt:lpstr>9.1 位置服务 </vt:lpstr>
      <vt:lpstr>9.1 位置服务 </vt:lpstr>
      <vt:lpstr>9.1 位置服务 </vt:lpstr>
      <vt:lpstr>9.1 位置服务 </vt:lpstr>
      <vt:lpstr>9.1 位置服务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gjs</dc:creator>
  <cp:lastModifiedBy>gjs</cp:lastModifiedBy>
  <cp:revision>838</cp:revision>
  <cp:lastPrinted>1601-01-01T00:00:00Z</cp:lastPrinted>
  <dcterms:created xsi:type="dcterms:W3CDTF">1601-01-01T00:00:00Z</dcterms:created>
  <dcterms:modified xsi:type="dcterms:W3CDTF">2018-05-21T15:43:27Z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