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Ubuntu-regular.fntdata"/><Relationship Id="rId14" Type="http://schemas.openxmlformats.org/officeDocument/2006/relationships/slide" Target="slides/slide9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Ubuntu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1d165d6e_1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1d165d6e_1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1d165d6e_1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1d165d6e_1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d1d165d6e_1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d1d165d6e_1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d1d165d6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d1d165d6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1d165d6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1d165d6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d1d165d6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d1d165d6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d1d165d6e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d1d165d6e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d1f280ea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d1f280ea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Regular_expression" TargetMode="External"/><Relationship Id="rId4" Type="http://schemas.openxmlformats.org/officeDocument/2006/relationships/hyperlink" Target="https://zh.wikipedia.org/wiki/%E6%AD%A3%E5%88%99%E8%A1%A8%E8%BE%BE%E5%BC%8F" TargetMode="External"/><Relationship Id="rId5" Type="http://schemas.openxmlformats.org/officeDocument/2006/relationships/hyperlink" Target="https://docs.python.org/3/library/re.html" TargetMode="External"/><Relationship Id="rId6" Type="http://schemas.openxmlformats.org/officeDocument/2006/relationships/hyperlink" Target="https://regex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正则表达式简介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latin typeface="Ubuntu"/>
                <a:ea typeface="Ubuntu"/>
                <a:cs typeface="Ubuntu"/>
                <a:sym typeface="Ubuntu"/>
              </a:rPr>
              <a:t>Regular Expression</a:t>
            </a:r>
            <a:endParaRPr sz="3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405800" y="3848725"/>
            <a:ext cx="18216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开源软件协会    钱宇超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3274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是个啥 &amp; 有啥用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219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字符串匹配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校验用户输入是否合法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根据 URL 路由 Web 请求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编译器的词法分析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字符串搜索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从文本中提取所需数据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在文本编辑器中搜索内容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基因序列搜索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字符串过滤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-1419" l="1210" r="-1209" t="1420"/>
          <a:stretch/>
        </p:blipFill>
        <p:spPr>
          <a:xfrm>
            <a:off x="4517344" y="329179"/>
            <a:ext cx="4506706" cy="479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最基本的语法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b="1" lang="zh-CN">
                <a:latin typeface="Consolas"/>
                <a:ea typeface="Consolas"/>
                <a:cs typeface="Consolas"/>
                <a:sym typeface="Consolas"/>
              </a:rPr>
              <a:t>cat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匹配 cat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b="1" lang="zh-CN">
                <a:latin typeface="Consolas"/>
                <a:ea typeface="Consolas"/>
                <a:cs typeface="Consolas"/>
                <a:sym typeface="Consolas"/>
              </a:rPr>
              <a:t>cat|dog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匹配 cat 或 dog，“或”运算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b="1" lang="zh-CN">
                <a:latin typeface="Consolas"/>
                <a:ea typeface="Consolas"/>
                <a:cs typeface="Consolas"/>
                <a:sym typeface="Consolas"/>
              </a:rPr>
              <a:t>(cat|dog)s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匹配 cats 或 dogs，分组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b="1" lang="zh-CN">
                <a:latin typeface="Consolas"/>
                <a:ea typeface="Consolas"/>
                <a:cs typeface="Consolas"/>
                <a:sym typeface="Consolas"/>
              </a:rPr>
              <a:t>c+a*t{1,10}s?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匹配 cats、ccccaaaaaattt、cccts 等，?、*、+、{n}、{min,}、{min,max} 进行数量控制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b="1" lang="zh-CN">
                <a:latin typeface="Consolas"/>
                <a:ea typeface="Consolas"/>
                <a:cs typeface="Consolas"/>
                <a:sym typeface="Consolas"/>
              </a:rPr>
              <a:t>.at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匹配 cat、bat、@at 等，点号匹配任意</a:t>
            </a:r>
            <a:r>
              <a:rPr lang="zh-CN">
                <a:latin typeface="Consolas"/>
                <a:ea typeface="Consolas"/>
                <a:cs typeface="Consolas"/>
                <a:sym typeface="Consolas"/>
              </a:rPr>
              <a:t>一个</a:t>
            </a:r>
            <a:r>
              <a:rPr lang="zh-CN">
                <a:latin typeface="Consolas"/>
                <a:ea typeface="Consolas"/>
                <a:cs typeface="Consolas"/>
                <a:sym typeface="Consolas"/>
              </a:rPr>
              <a:t>字符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不同的标准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POSIX BRE (</a:t>
            </a:r>
            <a:r>
              <a:rPr lang="zh-CN">
                <a:latin typeface="Consolas"/>
                <a:ea typeface="Consolas"/>
                <a:cs typeface="Consolas"/>
                <a:sym typeface="Consolas"/>
              </a:rPr>
              <a:t>Basic Regular Expressions</a:t>
            </a:r>
            <a:r>
              <a:rPr lang="zh-C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POSIX ERE (Extended Regular Expressions)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PCRE (Perl Compatible Regular Expressions)，</a:t>
            </a:r>
            <a:r>
              <a:rPr lang="zh-CN" sz="1100">
                <a:latin typeface="Consolas"/>
                <a:ea typeface="Consolas"/>
                <a:cs typeface="Consolas"/>
                <a:sym typeface="Consolas"/>
              </a:rPr>
              <a:t>事实上的标准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更多常用语法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30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b="1" lang="zh-CN">
                <a:latin typeface="Consolas"/>
                <a:ea typeface="Consolas"/>
                <a:cs typeface="Consolas"/>
                <a:sym typeface="Consolas"/>
              </a:rPr>
              <a:t>[acdgot]+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匹配 cat、dog、coat、a 等，</a:t>
            </a:r>
            <a:r>
              <a:rPr lang="zh-CN">
                <a:latin typeface="Consolas"/>
                <a:ea typeface="Consolas"/>
                <a:cs typeface="Consolas"/>
                <a:sym typeface="Consolas"/>
              </a:rPr>
              <a:t>等价于 (?:a|c|d|g|o|t)+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b="1" lang="zh-CN">
                <a:latin typeface="Consolas"/>
                <a:ea typeface="Consolas"/>
                <a:cs typeface="Consolas"/>
                <a:sym typeface="Consolas"/>
              </a:rPr>
              <a:t>[a-z][A-Z][^0-9</a:t>
            </a:r>
            <a:r>
              <a:rPr b="1" lang="zh-CN">
                <a:latin typeface="Consolas"/>
                <a:ea typeface="Consolas"/>
                <a:cs typeface="Consolas"/>
                <a:sym typeface="Consolas"/>
              </a:rPr>
              <a:t>a-z</a:t>
            </a:r>
            <a:r>
              <a:rPr b="1" lang="zh-CN"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匹配 cAT、dOG、zZ~ 等，[a-z] 表示匹配 a 到 z 的任意一个字符，[^0-9] 表示匹配非阿拉伯数字字符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b="1" lang="zh-CN">
                <a:latin typeface="Consolas"/>
                <a:ea typeface="Consolas"/>
                <a:cs typeface="Consolas"/>
                <a:sym typeface="Consolas"/>
              </a:rPr>
              <a:t>^ 和 $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分别匹配字符串开头和字符串结尾（根据配置不同，也可用于匹配行首和行尾）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b="1" lang="zh-CN">
                <a:latin typeface="Consolas"/>
                <a:ea typeface="Consolas"/>
                <a:cs typeface="Consolas"/>
                <a:sym typeface="Consolas"/>
              </a:rPr>
              <a:t>\d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匹配任意一个阿拉伯数字字符，等价于 [0-9]，更多此类字符组包括 \D、\s、\S、\w、\W 等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b="1" lang="zh-CN">
                <a:latin typeface="Consolas"/>
                <a:ea typeface="Consolas"/>
                <a:cs typeface="Consolas"/>
                <a:sym typeface="Consolas"/>
              </a:rPr>
              <a:t>\n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匹配换行符，更多转义字符包括 \r、\t、\v、\\ 等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b="1" lang="zh-CN">
                <a:latin typeface="Consolas"/>
                <a:ea typeface="Consolas"/>
                <a:cs typeface="Consolas"/>
                <a:sym typeface="Consolas"/>
              </a:rPr>
              <a:t>[\u4e00-\u9fa5]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匹配任意一个汉字，\uxxxx 表示匹配 Unicode 字符，实际上是一种转义字符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分组 &amp; 后向引用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b="1" lang="zh-CN">
                <a:latin typeface="Consolas"/>
                <a:ea typeface="Consolas"/>
                <a:cs typeface="Consolas"/>
                <a:sym typeface="Consolas"/>
              </a:rPr>
              <a:t>(pattern)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除了改变优先级还会按顺序捕获分组，第 1 个括号匹配到第 1 个分组，以此类推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b="1" lang="zh-CN">
                <a:latin typeface="Consolas"/>
                <a:ea typeface="Consolas"/>
                <a:cs typeface="Consolas"/>
                <a:sym typeface="Consolas"/>
              </a:rPr>
              <a:t>(?:pattern)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只改变优先级，不捕获分组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b="1" lang="zh-CN">
                <a:latin typeface="Consolas"/>
                <a:ea typeface="Consolas"/>
                <a:cs typeface="Consolas"/>
                <a:sym typeface="Consolas"/>
              </a:rPr>
              <a:t>\1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匹配第 1 个分组中</a:t>
            </a:r>
            <a:r>
              <a:rPr lang="zh-CN">
                <a:latin typeface="Consolas"/>
                <a:ea typeface="Consolas"/>
                <a:cs typeface="Consolas"/>
                <a:sym typeface="Consolas"/>
              </a:rPr>
              <a:t>的</a:t>
            </a:r>
            <a:r>
              <a:rPr lang="zh-CN">
                <a:latin typeface="Consolas"/>
                <a:ea typeface="Consolas"/>
                <a:cs typeface="Consolas"/>
                <a:sym typeface="Consolas"/>
              </a:rPr>
              <a:t>内容，\n 匹配第 n 个分组中的内容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997" y="2571750"/>
            <a:ext cx="5665004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零宽断言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零宽：匹配到的内容为空字符串，只用于确定位置，不消耗任何字符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b="1" lang="zh-CN">
                <a:latin typeface="Consolas"/>
                <a:ea typeface="Consolas"/>
                <a:cs typeface="Consolas"/>
                <a:sym typeface="Consolas"/>
              </a:rPr>
              <a:t>(?=pattern)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正向肯定断言（Look-ahead positive assertion）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匹配任何能够匹配 pattern 的子串</a:t>
            </a:r>
            <a:r>
              <a:rPr b="1" lang="zh-CN" u="sng">
                <a:latin typeface="Consolas"/>
                <a:ea typeface="Consolas"/>
                <a:cs typeface="Consolas"/>
                <a:sym typeface="Consolas"/>
              </a:rPr>
              <a:t>开始处</a:t>
            </a:r>
            <a:endParaRPr b="1" u="sng"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b="1" lang="zh-CN">
                <a:latin typeface="Consolas"/>
                <a:ea typeface="Consolas"/>
                <a:cs typeface="Consolas"/>
                <a:sym typeface="Consolas"/>
              </a:rPr>
              <a:t>(?!pattern)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正向否定断言（Look-ahead negative assertion）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匹配任何不能够匹配 pattern 的子串</a:t>
            </a:r>
            <a:r>
              <a:rPr b="1" lang="zh-CN" u="sng">
                <a:latin typeface="Consolas"/>
                <a:ea typeface="Consolas"/>
                <a:cs typeface="Consolas"/>
                <a:sym typeface="Consolas"/>
              </a:rPr>
              <a:t>开始处</a:t>
            </a:r>
            <a:endParaRPr b="1" u="sng"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b="1" lang="zh-CN">
                <a:latin typeface="Consolas"/>
                <a:ea typeface="Consolas"/>
                <a:cs typeface="Consolas"/>
                <a:sym typeface="Consolas"/>
              </a:rPr>
              <a:t>(?&lt;=pattern)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反向</a:t>
            </a:r>
            <a:r>
              <a:rPr lang="zh-CN">
                <a:latin typeface="Consolas"/>
                <a:ea typeface="Consolas"/>
                <a:cs typeface="Consolas"/>
                <a:sym typeface="Consolas"/>
              </a:rPr>
              <a:t>肯定断言（Look-behind positive assertion）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匹配任何能够匹配 pattern 的子串</a:t>
            </a:r>
            <a:r>
              <a:rPr b="1" lang="zh-CN" u="sng">
                <a:latin typeface="Consolas"/>
                <a:ea typeface="Consolas"/>
                <a:cs typeface="Consolas"/>
                <a:sym typeface="Consolas"/>
              </a:rPr>
              <a:t>结尾处</a:t>
            </a:r>
            <a:endParaRPr b="1" u="sng"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b="1" lang="zh-CN">
                <a:latin typeface="Consolas"/>
                <a:ea typeface="Consolas"/>
                <a:cs typeface="Consolas"/>
                <a:sym typeface="Consolas"/>
              </a:rPr>
              <a:t>(?&lt;!pattern)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反向否定断言（Look-behind negative assertion）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匹配任何不能够匹配 pattern 的子串</a:t>
            </a:r>
            <a:r>
              <a:rPr b="1" lang="zh-CN" u="sng">
                <a:latin typeface="Consolas"/>
                <a:ea typeface="Consolas"/>
                <a:cs typeface="Consolas"/>
                <a:sym typeface="Consolas"/>
              </a:rPr>
              <a:t>结尾处</a:t>
            </a:r>
            <a:endParaRPr b="1" u="sng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900" y="1707125"/>
            <a:ext cx="4110874" cy="32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基本实现原理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首先是个数学/理论计算机科学概念（形式语言与自动机）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非确定有限状态自动机（Nondeterministic Finite-state Automata</a:t>
            </a:r>
            <a:r>
              <a:rPr lang="zh-CN">
                <a:latin typeface="Consolas"/>
                <a:ea typeface="Consolas"/>
                <a:cs typeface="Consolas"/>
                <a:sym typeface="Consolas"/>
              </a:rPr>
              <a:t>，</a:t>
            </a:r>
            <a:r>
              <a:rPr lang="zh-CN">
                <a:latin typeface="Consolas"/>
                <a:ea typeface="Consolas"/>
                <a:cs typeface="Consolas"/>
                <a:sym typeface="Consolas"/>
              </a:rPr>
              <a:t>NFA）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以正则 ((A*B|AC)D) 匹配字符串 AAABD 为例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lang="zh-CN">
                <a:latin typeface="Consolas"/>
                <a:ea typeface="Consolas"/>
                <a:cs typeface="Consolas"/>
                <a:sym typeface="Consolas"/>
              </a:rPr>
              <a:t>从正则表达式构造 NFA 见《算法 第4版》的 5.4 节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538" y="2897623"/>
            <a:ext cx="6822924" cy="14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3264150" y="4374022"/>
            <a:ext cx="3105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示意图来自《Algorithms, 4th Edition》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参考资料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lang="zh-C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Regular expression - Wikipedia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lang="zh-C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正则表达式 - 维基百科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i="1" lang="zh-CN">
                <a:latin typeface="Consolas"/>
                <a:ea typeface="Consolas"/>
                <a:cs typeface="Consolas"/>
                <a:sym typeface="Consolas"/>
              </a:rPr>
              <a:t>Algorithms, 4th Edition, Robert Sedgewick &amp; Kevin Wayne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lang="zh-C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re - Python 3 documentation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lang="zh-C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RegExr: Learn, Build, &amp; Test RegEx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