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62" r:id="rId4"/>
    <p:sldId id="261" r:id="rId5"/>
    <p:sldId id="256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0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1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6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1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7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2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3" pos="2320" userDrawn="1">
          <p15:clr>
            <a:srgbClr val="A4A3A4"/>
          </p15:clr>
        </p15:guide>
        <p15:guide id="4" pos="5428" userDrawn="1">
          <p15:clr>
            <a:srgbClr val="A4A3A4"/>
          </p15:clr>
        </p15:guide>
        <p15:guide id="5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47"/>
    <a:srgbClr val="669900"/>
    <a:srgbClr val="996633"/>
    <a:srgbClr val="8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1366"/>
        <p:guide pos="2320"/>
        <p:guide pos="5428"/>
        <p:guide orient="horz"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A5F9-4345-4107-B0CD-7CC1AC6813C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5ED-07FD-4399-B741-25D521610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60C-5AAB-4BA0-8CA6-E8E96DBD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713C1-46F0-44A6-9CE2-82FDFA21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9" indent="0" algn="ctr">
              <a:buNone/>
              <a:defRPr sz="1600"/>
            </a:lvl7pPr>
            <a:lvl8pPr marL="3200422" indent="0" algn="ctr">
              <a:buNone/>
              <a:defRPr sz="1600"/>
            </a:lvl8pPr>
            <a:lvl9pPr marL="365762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55CF-3124-411A-8249-7A1E216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E9CB-5ACF-4098-8E7E-E4B0CF77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CC21-FFE8-4535-9743-72377AE5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A402-B473-45CB-9F29-1C3695DA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2BAA7-928A-4846-9BCD-87305A80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7E58-75A6-44B6-89FD-97037F84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8FC2-DD7A-45B7-81C3-8B86D517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4232-EB5A-4EF5-AE25-14B37444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A75F0-B533-4BE5-BB73-590EF7A0D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8CF2D-C255-4CBE-AF1C-0F3A66FC9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1F80-FD2D-421B-9495-C272536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B1D7-92D6-4D6F-94AE-4AB85CAC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0186-12C0-43FE-8D69-2B973418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6E55-82F3-4CD2-8D4E-50A5D8B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94C1-54A7-402B-829A-C17680C1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0F20-F6EA-4A1B-9A81-673F46B0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7A7C-FFA4-4127-8F00-1B6BEC68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5028-DDE9-4436-83C2-80C671FA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919ED-9CF4-4112-8839-C926A5BCDE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6005-7CF4-4739-9F04-781326CF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16BE-5E4F-43C1-8882-AE9B5092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221F-FBCA-4E86-8389-9488C5D4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BAFE-0FC1-4D57-B1A3-4273C937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145C-6552-4CE4-BC41-3C139B8F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AC787-423C-4B0C-A654-194C92AAF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9970-CC60-4076-805B-C0045CD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9FE1-0C19-4C5C-9152-6C49CC69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06653-0ACE-43B7-A0AA-C480DB00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5A680-9943-438B-A07D-004DA0DE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E142-F423-496D-A02D-FDE5F65C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D7A0-147D-4B5D-9DEE-D3657AB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FF53-FBAD-490F-8C98-D9C3A25E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5BEB-7EDA-4C84-A8C5-6453A416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2" indent="0">
              <a:buNone/>
              <a:defRPr sz="1600" b="1"/>
            </a:lvl8pPr>
            <a:lvl9pPr marL="36576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3AE2C-71F9-40F3-92EA-E7028731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0A41C-C15F-4ECF-B851-278DAD11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2" indent="0">
              <a:buNone/>
              <a:defRPr sz="1600" b="1"/>
            </a:lvl8pPr>
            <a:lvl9pPr marL="36576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BA114-316C-41E0-A66F-A3A04F24F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8713-214A-4A71-8ACE-D3D92FB0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BCEB9-5DEA-43CA-B741-0FF412FD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42B59-3E8B-4A62-8580-AF12290B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66C1-EC85-4C98-83D9-49133F05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E619F-1A6C-46B1-B99B-E57E36C0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hu-H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980F5-E9E9-439E-91E6-968341CE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0393-5ADC-4BAD-BC8A-CF86422A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F171C-D666-4400-8513-EBEBFA70B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6926-07A9-44AF-8F6B-62DA7EE5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0FE15-E125-40BA-8E72-E099CD2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3322-B9D8-4C19-9BC7-92900C93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3E32E-F999-442C-A844-F664FB993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7E24-81E7-4D13-8A58-FA952A07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DBFC-B0F2-46B9-AB98-6DF57055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67529-077D-404B-A252-3B788A7E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9" indent="0">
              <a:buNone/>
              <a:defRPr sz="1000"/>
            </a:lvl7pPr>
            <a:lvl8pPr marL="3200422" indent="0">
              <a:buNone/>
              <a:defRPr sz="1000"/>
            </a:lvl8pPr>
            <a:lvl9pPr marL="365762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263C1-16CD-4F86-B9E9-04C13D98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C3439-F171-4719-97FB-E1E137FC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A64B-54C5-449F-A0AD-A843928D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63C9-7209-44C0-A6A7-65E06FD8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8291-154F-4E14-A8A8-5C2160EE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9" indent="0">
              <a:buNone/>
              <a:defRPr sz="2000"/>
            </a:lvl7pPr>
            <a:lvl8pPr marL="3200422" indent="0">
              <a:buNone/>
              <a:defRPr sz="2000"/>
            </a:lvl8pPr>
            <a:lvl9pPr marL="365762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D088-7AC3-4957-B687-136A53B8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9" indent="0">
              <a:buNone/>
              <a:defRPr sz="1000"/>
            </a:lvl7pPr>
            <a:lvl8pPr marL="3200422" indent="0">
              <a:buNone/>
              <a:defRPr sz="1000"/>
            </a:lvl8pPr>
            <a:lvl9pPr marL="365762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0240-A185-4A82-ACF5-28381E6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6110D-3507-459F-8D00-AF31DF65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4A64-B4FA-4A36-A858-EB9C2932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EA6C-2FE1-4667-A3B6-0773EDB5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CE3D8-E9E9-47D0-BD9F-1EEEBAC2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E285-45B9-4E17-A992-35E777F7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88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7C16-6C76-485B-97D8-282E9981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3A19-542B-408C-B27D-12311AFB2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1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6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60D-6939-40FA-A352-27FEF787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766" y="2391278"/>
            <a:ext cx="7916411" cy="364091"/>
          </a:xfrm>
        </p:spPr>
        <p:txBody>
          <a:bodyPr>
            <a:normAutofit/>
          </a:bodyPr>
          <a:lstStyle/>
          <a:p>
            <a:pPr algn="l"/>
            <a:r>
              <a:rPr lang="en-GB" sz="1400" dirty="0">
                <a:latin typeface="Bahnschrift Light" panose="020B0502040204020203" pitchFamily="34" charset="0"/>
              </a:rPr>
              <a:t>ASSIGNMENT FOR A POSITION AS HARDWARE ASIC ENGINEER 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89AF5-F4BC-4558-BAD1-69508B8E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765" y="2722697"/>
            <a:ext cx="6892955" cy="1655762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Bahnschrift SemiBold" panose="020B0502040204020203" pitchFamily="34" charset="0"/>
              </a:rPr>
              <a:t>E.ON FUTURE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D09C8-AAB2-4867-B86D-3EB0A2DA40D2}"/>
              </a:ext>
            </a:extLst>
          </p:cNvPr>
          <p:cNvSpPr txBox="1"/>
          <p:nvPr/>
        </p:nvSpPr>
        <p:spPr>
          <a:xfrm>
            <a:off x="3682765" y="5686490"/>
            <a:ext cx="8074557" cy="1149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17009-474B-4813-8221-252E417F8630}"/>
              </a:ext>
            </a:extLst>
          </p:cNvPr>
          <p:cNvSpPr/>
          <p:nvPr/>
        </p:nvSpPr>
        <p:spPr>
          <a:xfrm>
            <a:off x="-1" y="0"/>
            <a:ext cx="3682767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15992-A1F9-4577-84BC-346A6835D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41"/>
          <a:stretch/>
        </p:blipFill>
        <p:spPr>
          <a:xfrm flipV="1">
            <a:off x="3741489" y="3496722"/>
            <a:ext cx="8015833" cy="10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207C3-6174-44B3-BC9D-34B98B77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13" y="3653064"/>
            <a:ext cx="1159428" cy="40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8DBCF-ED01-464D-BC0E-232419604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759" y="3651138"/>
            <a:ext cx="634417" cy="324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3BEBB9-90AB-426D-A469-A441BE37EBF7}"/>
              </a:ext>
            </a:extLst>
          </p:cNvPr>
          <p:cNvSpPr txBox="1"/>
          <p:nvPr/>
        </p:nvSpPr>
        <p:spPr>
          <a:xfrm>
            <a:off x="3741489" y="6516848"/>
            <a:ext cx="312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  <a:ea typeface="+mj-ea"/>
                <a:cs typeface="+mj-cs"/>
              </a:rPr>
              <a:t>Gergely Levai</a:t>
            </a:r>
            <a:endParaRPr lang="en-GB" sz="14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416C0-77C0-409D-A377-C7E92752260F}"/>
              </a:ext>
            </a:extLst>
          </p:cNvPr>
          <p:cNvSpPr txBox="1"/>
          <p:nvPr/>
        </p:nvSpPr>
        <p:spPr>
          <a:xfrm>
            <a:off x="10810140" y="6516847"/>
            <a:ext cx="13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4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8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pic>
        <p:nvPicPr>
          <p:cNvPr id="2054" name="Picture 6" descr="ANCO ENERGIA FOGYASZTÁSMÉRŐ 16 A,230 V, 3680W NAGY LCD KIJELZŐ,">
            <a:extLst>
              <a:ext uri="{FF2B5EF4-FFF2-40B4-BE49-F238E27FC236}">
                <a16:creationId xmlns:a16="http://schemas.microsoft.com/office/drawing/2014/main" id="{F3DEC3B0-B392-4E07-A8A0-05DEFE4B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36" y="1633286"/>
            <a:ext cx="2873928" cy="28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2D4ADA-33E5-40C7-895A-7F154398BED0}"/>
              </a:ext>
            </a:extLst>
          </p:cNvPr>
          <p:cNvSpPr txBox="1"/>
          <p:nvPr/>
        </p:nvSpPr>
        <p:spPr>
          <a:xfrm>
            <a:off x="2143164" y="4458716"/>
            <a:ext cx="370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Single usecase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Low 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Limited connectivity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Not practical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C4E2A1-3460-45ED-95B3-3C73FCAD6059}"/>
              </a:ext>
            </a:extLst>
          </p:cNvPr>
          <p:cNvGrpSpPr/>
          <p:nvPr/>
        </p:nvGrpSpPr>
        <p:grpSpPr>
          <a:xfrm>
            <a:off x="6765206" y="1606235"/>
            <a:ext cx="3703488" cy="2892106"/>
            <a:chOff x="6328096" y="3429000"/>
            <a:chExt cx="3703488" cy="2892106"/>
          </a:xfrm>
        </p:grpSpPr>
        <p:pic>
          <p:nvPicPr>
            <p:cNvPr id="2052" name="Picture 4" descr="Technik Elosztó 3 utas 5m kábellel 1,5mm2 rézkábel + kapcsoló (fehér) 16A |  Smoking ACC. International Kft.">
              <a:extLst>
                <a:ext uri="{FF2B5EF4-FFF2-40B4-BE49-F238E27FC236}">
                  <a16:creationId xmlns:a16="http://schemas.microsoft.com/office/drawing/2014/main" id="{7BFFE213-9663-4492-9CDE-E873F36E6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6" t="26930" r="16678" b="8930"/>
            <a:stretch/>
          </p:blipFill>
          <p:spPr bwMode="auto">
            <a:xfrm>
              <a:off x="6328096" y="3429000"/>
              <a:ext cx="3388883" cy="289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996898-179B-4279-BD69-707CFDE429FB}"/>
                </a:ext>
              </a:extLst>
            </p:cNvPr>
            <p:cNvGrpSpPr/>
            <p:nvPr/>
          </p:nvGrpSpPr>
          <p:grpSpPr>
            <a:xfrm rot="6193399">
              <a:off x="8604756" y="4061587"/>
              <a:ext cx="1468423" cy="1385232"/>
              <a:chOff x="5821961" y="3151031"/>
              <a:chExt cx="1468423" cy="1385232"/>
            </a:xfrm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28CC1C3C-6B7D-4199-B6DB-32E19F39BD86}"/>
                  </a:ext>
                </a:extLst>
              </p:cNvPr>
              <p:cNvSpPr/>
              <p:nvPr/>
            </p:nvSpPr>
            <p:spPr>
              <a:xfrm>
                <a:off x="6381575" y="3649211"/>
                <a:ext cx="357576" cy="388874"/>
              </a:xfrm>
              <a:prstGeom prst="blockArc">
                <a:avLst>
                  <a:gd name="adj1" fmla="val 12173641"/>
                  <a:gd name="adj2" fmla="val 19968983"/>
                  <a:gd name="adj3" fmla="val 1922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83345BA5-092D-42F1-9A1F-546673ABB5C7}"/>
                  </a:ext>
                </a:extLst>
              </p:cNvPr>
              <p:cNvSpPr/>
              <p:nvPr/>
            </p:nvSpPr>
            <p:spPr>
              <a:xfrm>
                <a:off x="6096000" y="3401736"/>
                <a:ext cx="920346" cy="883823"/>
              </a:xfrm>
              <a:prstGeom prst="blockArc">
                <a:avLst>
                  <a:gd name="adj1" fmla="val 11812837"/>
                  <a:gd name="adj2" fmla="val 20494019"/>
                  <a:gd name="adj3" fmla="val 1336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3FDA355B-8C6B-40B6-9174-408571152544}"/>
                  </a:ext>
                </a:extLst>
              </p:cNvPr>
              <p:cNvSpPr/>
              <p:nvPr/>
            </p:nvSpPr>
            <p:spPr>
              <a:xfrm>
                <a:off x="5821961" y="3151031"/>
                <a:ext cx="1468423" cy="1385232"/>
              </a:xfrm>
              <a:prstGeom prst="blockArc">
                <a:avLst>
                  <a:gd name="adj1" fmla="val 11812837"/>
                  <a:gd name="adj2" fmla="val 20422824"/>
                  <a:gd name="adj3" fmla="val 1176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8145A5-9353-4B81-A8D9-0B2C3DCFF33C}"/>
              </a:ext>
            </a:extLst>
          </p:cNvPr>
          <p:cNvSpPr txBox="1"/>
          <p:nvPr/>
        </p:nvSpPr>
        <p:spPr>
          <a:xfrm>
            <a:off x="7102208" y="4480988"/>
            <a:ext cx="370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Multi-purpose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High 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Smart device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dirty="0">
                <a:latin typeface="Bahnschrift Light" panose="020B0502040204020203" pitchFamily="34" charset="0"/>
              </a:rPr>
              <a:t>Modular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9DD6F2-EA57-49D0-8938-A01CBD99F075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09F619-A91C-435D-BB1C-23CBFDDA907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4396CA-BD0E-44FB-8BA3-EE60D303945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2A3B7D-9701-4D1B-AA70-6610743CFFA4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IoT? The Internet of Things Explained - IoT Cloud Platform - IoT  Connectivity Services and Consulting - SeeControl">
            <a:extLst>
              <a:ext uri="{FF2B5EF4-FFF2-40B4-BE49-F238E27FC236}">
                <a16:creationId xmlns:a16="http://schemas.microsoft.com/office/drawing/2014/main" id="{7402B868-C982-4B28-A4B4-6002B854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58" y="3451283"/>
            <a:ext cx="4367919" cy="30837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p Advantages and Disadvantages of Artificial Intelligence [2023 Edition]">
            <a:extLst>
              <a:ext uri="{FF2B5EF4-FFF2-40B4-BE49-F238E27FC236}">
                <a16:creationId xmlns:a16="http://schemas.microsoft.com/office/drawing/2014/main" id="{321CC5C2-B37C-47E2-87E7-EEE57A0E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77" y="2499776"/>
            <a:ext cx="5518231" cy="3104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78D4E-E5C3-48E2-9788-F923E562AD5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0D52D8-5876-43C6-A787-2C4594C89CF6}"/>
              </a:ext>
            </a:extLst>
          </p:cNvPr>
          <p:cNvSpPr txBox="1"/>
          <p:nvPr/>
        </p:nvSpPr>
        <p:spPr>
          <a:xfrm>
            <a:off x="136980" y="2322734"/>
            <a:ext cx="5413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>
                <a:latin typeface="Bahnschrift Light SemiCondensed" panose="020B0502040204020203" pitchFamily="34" charset="0"/>
              </a:rPr>
              <a:t>Pre-Trained AI model support</a:t>
            </a:r>
            <a:endParaRPr lang="hu-HU" sz="2000" dirty="0">
              <a:latin typeface="Bahnschrift Light SemiCondensed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Internet enabled (via standard cable)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Bluetooth connection to  other smart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B8431-8044-4FDA-BE60-D3BD18E6A10A}"/>
              </a:ext>
            </a:extLst>
          </p:cNvPr>
          <p:cNvSpPr txBox="1"/>
          <p:nvPr/>
        </p:nvSpPr>
        <p:spPr>
          <a:xfrm>
            <a:off x="2990849" y="1458755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ahnschrift Light SemiCondensed" panose="020B0502040204020203" pitchFamily="34" charset="0"/>
              </a:rPr>
              <a:t>Data Processing and Connectivity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1935C-D990-47C2-96E4-0C4D956373B2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6F504B-0F2B-4732-BC4B-872BA1D701A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0D52D8-5876-43C6-A787-2C4594C89CF6}"/>
              </a:ext>
            </a:extLst>
          </p:cNvPr>
          <p:cNvSpPr txBox="1"/>
          <p:nvPr/>
        </p:nvSpPr>
        <p:spPr>
          <a:xfrm>
            <a:off x="535023" y="2138641"/>
            <a:ext cx="417032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Connected Smart device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State of the art Cybersecurity using SmartCard and HSM signing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256 bit AES encryption of data with unique keys for each unit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STM32HSM firmware</a:t>
            </a:r>
          </a:p>
        </p:txBody>
      </p:sp>
      <p:pic>
        <p:nvPicPr>
          <p:cNvPr id="1026" name="Picture 2" descr="7 ways to strengthen your cybersecurity posture right now">
            <a:extLst>
              <a:ext uri="{FF2B5EF4-FFF2-40B4-BE49-F238E27FC236}">
                <a16:creationId xmlns:a16="http://schemas.microsoft.com/office/drawing/2014/main" id="{7EF9AC2C-AFA8-41D7-8F03-1F2AC326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70" y="2456695"/>
            <a:ext cx="7029343" cy="3954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A472DE-0862-4A33-A9CC-24DD4F0F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33" y="4298088"/>
            <a:ext cx="3267337" cy="206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B57086-7388-4B8F-AF78-8072B019F935}"/>
              </a:ext>
            </a:extLst>
          </p:cNvPr>
          <p:cNvSpPr txBox="1"/>
          <p:nvPr/>
        </p:nvSpPr>
        <p:spPr>
          <a:xfrm>
            <a:off x="4705350" y="1458755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ahnschrift Light SemiCondensed" panose="020B0502040204020203" pitchFamily="34" charset="0"/>
              </a:rPr>
              <a:t>Cybersecurity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75711-664A-4459-A488-168D6EA8E7AA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FA547B-1686-45F2-9393-8D71964256B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5C65A3-0A81-4B3E-BE04-9BFED030BCF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C2B0036E-3A89-42BF-82FB-5A634449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F75AA-6BFB-4782-94F2-3D8BA811DD91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BE778-FBC4-44C9-A0AD-C79E00C3474E}"/>
              </a:ext>
            </a:extLst>
          </p:cNvPr>
          <p:cNvSpPr/>
          <p:nvPr/>
        </p:nvSpPr>
        <p:spPr>
          <a:xfrm>
            <a:off x="483575" y="1570609"/>
            <a:ext cx="2726421" cy="482180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77667-FE14-4CDB-A571-11ED39FFF764}"/>
              </a:ext>
            </a:extLst>
          </p:cNvPr>
          <p:cNvSpPr txBox="1"/>
          <p:nvPr/>
        </p:nvSpPr>
        <p:spPr>
          <a:xfrm>
            <a:off x="346088" y="604655"/>
            <a:ext cx="3336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</a:t>
            </a:r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Mains Connection </a:t>
            </a:r>
          </a:p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(~230V-50Hz/~115V-60Hz</a:t>
            </a:r>
            <a:r>
              <a:rPr lang="hu-H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0F3A5830-0D84-4C99-83EA-E595ACAFAB11}"/>
              </a:ext>
            </a:extLst>
          </p:cNvPr>
          <p:cNvSpPr/>
          <p:nvPr/>
        </p:nvSpPr>
        <p:spPr>
          <a:xfrm flipH="1">
            <a:off x="1156298" y="1827076"/>
            <a:ext cx="1266738" cy="170296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8DCC-3EFA-4F86-8B7C-11B15B7D11E6}"/>
              </a:ext>
            </a:extLst>
          </p:cNvPr>
          <p:cNvSpPr txBox="1"/>
          <p:nvPr/>
        </p:nvSpPr>
        <p:spPr>
          <a:xfrm>
            <a:off x="990725" y="3505159"/>
            <a:ext cx="17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" panose="020B0502040204020203" pitchFamily="34" charset="0"/>
              </a:rPr>
              <a:t>Power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8515F-CECA-41B1-89C5-5F33D1125CA2}"/>
              </a:ext>
            </a:extLst>
          </p:cNvPr>
          <p:cNvSpPr txBox="1"/>
          <p:nvPr/>
        </p:nvSpPr>
        <p:spPr>
          <a:xfrm>
            <a:off x="992556" y="5580865"/>
            <a:ext cx="17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" panose="020B0502040204020203" pitchFamily="34" charset="0"/>
              </a:rPr>
              <a:t>Current </a:t>
            </a:r>
            <a:r>
              <a:rPr lang="hu-HU" dirty="0">
                <a:latin typeface="Bahnschrift SemiBold" panose="020B0502040204020203" pitchFamily="34" charset="0"/>
              </a:rPr>
              <a:t>S</a:t>
            </a:r>
            <a:r>
              <a:rPr lang="en-GB" dirty="0" err="1">
                <a:latin typeface="Bahnschrift SemiBold" panose="020B0502040204020203" pitchFamily="34" charset="0"/>
              </a:rPr>
              <a:t>ignal</a:t>
            </a:r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240B9-A384-47C9-BE6B-86A29E748EEA}"/>
              </a:ext>
            </a:extLst>
          </p:cNvPr>
          <p:cNvSpPr/>
          <p:nvPr/>
        </p:nvSpPr>
        <p:spPr>
          <a:xfrm>
            <a:off x="1084583" y="4219017"/>
            <a:ext cx="1266738" cy="12889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</a:t>
            </a:r>
            <a:endParaRPr lang="en-US" sz="8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7FDD0-32BB-4FFD-95B3-9605C5220385}"/>
              </a:ext>
            </a:extLst>
          </p:cNvPr>
          <p:cNvSpPr/>
          <p:nvPr/>
        </p:nvSpPr>
        <p:spPr>
          <a:xfrm>
            <a:off x="3323320" y="1920471"/>
            <a:ext cx="805155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5AB36-CE65-4C92-BA6B-9B948F7EA643}"/>
              </a:ext>
            </a:extLst>
          </p:cNvPr>
          <p:cNvSpPr/>
          <p:nvPr/>
        </p:nvSpPr>
        <p:spPr>
          <a:xfrm>
            <a:off x="4502734" y="1827076"/>
            <a:ext cx="3303864" cy="6463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" panose="020B0502040204020203" pitchFamily="34" charset="0"/>
              </a:rPr>
              <a:t>Power Supply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A4876-232E-4DDA-A481-73389C58B6F9}"/>
              </a:ext>
            </a:extLst>
          </p:cNvPr>
          <p:cNvSpPr/>
          <p:nvPr/>
        </p:nvSpPr>
        <p:spPr>
          <a:xfrm>
            <a:off x="4499910" y="3300485"/>
            <a:ext cx="3303864" cy="3041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hu-HU" dirty="0">
                <a:solidFill>
                  <a:schemeClr val="tx1"/>
                </a:solidFill>
                <a:latin typeface="Bahnschrift SemiBold" panose="020B0502040204020203" pitchFamily="34" charset="0"/>
              </a:rPr>
              <a:t>Microprocessor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86F052-BE74-48F0-A4DF-D82FD36939EB}"/>
              </a:ext>
            </a:extLst>
          </p:cNvPr>
          <p:cNvGrpSpPr/>
          <p:nvPr/>
        </p:nvGrpSpPr>
        <p:grpSpPr>
          <a:xfrm>
            <a:off x="9465589" y="1579870"/>
            <a:ext cx="1815517" cy="1720615"/>
            <a:chOff x="9753599" y="2801281"/>
            <a:chExt cx="1815517" cy="17206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626D0-AF52-4054-A66E-DAA9FBCCD763}"/>
                </a:ext>
              </a:extLst>
            </p:cNvPr>
            <p:cNvSpPr/>
            <p:nvPr/>
          </p:nvSpPr>
          <p:spPr>
            <a:xfrm>
              <a:off x="9753599" y="2801281"/>
              <a:ext cx="1815517" cy="1720615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Cloud</a:t>
              </a:r>
              <a:endParaRPr lang="en-US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980B287D-E52F-43E0-9BAB-7320F39A4997}"/>
                </a:ext>
              </a:extLst>
            </p:cNvPr>
            <p:cNvSpPr/>
            <p:nvPr/>
          </p:nvSpPr>
          <p:spPr>
            <a:xfrm>
              <a:off x="9935359" y="2876568"/>
              <a:ext cx="1451995" cy="106540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00BD14-D768-490F-8C0D-997013E595B6}"/>
              </a:ext>
            </a:extLst>
          </p:cNvPr>
          <p:cNvGrpSpPr/>
          <p:nvPr/>
        </p:nvGrpSpPr>
        <p:grpSpPr>
          <a:xfrm>
            <a:off x="9372803" y="4370826"/>
            <a:ext cx="2063341" cy="1969508"/>
            <a:chOff x="9777195" y="4479161"/>
            <a:chExt cx="2063341" cy="19695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C8D14-A292-4954-83AC-E3EE4BEE7B8F}"/>
                </a:ext>
              </a:extLst>
            </p:cNvPr>
            <p:cNvSpPr/>
            <p:nvPr/>
          </p:nvSpPr>
          <p:spPr>
            <a:xfrm>
              <a:off x="9777195" y="4479161"/>
              <a:ext cx="2063341" cy="1969508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hu-HU" dirty="0" err="1">
                  <a:solidFill>
                    <a:schemeClr val="tx1"/>
                  </a:solidFill>
                  <a:latin typeface="Bahnschrift SemiBold" panose="020B0502040204020203" pitchFamily="34" charset="0"/>
                </a:rPr>
                <a:t>Other</a:t>
              </a:r>
              <a:r>
                <a:rPr lang="hu-HU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hu-HU" dirty="0" err="1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Appliances</a:t>
              </a:r>
              <a:endParaRPr lang="en-US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D74E9AE-E673-491B-9F0C-2D651CB33545}"/>
                </a:ext>
              </a:extLst>
            </p:cNvPr>
            <p:cNvGrpSpPr/>
            <p:nvPr/>
          </p:nvGrpSpPr>
          <p:grpSpPr>
            <a:xfrm>
              <a:off x="9844364" y="4592394"/>
              <a:ext cx="763587" cy="1258887"/>
              <a:chOff x="8575675" y="4592320"/>
              <a:chExt cx="1060450" cy="18148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B8251AC-BE3A-4AF7-B45D-62F12E579254}"/>
                  </a:ext>
                </a:extLst>
              </p:cNvPr>
              <p:cNvSpPr/>
              <p:nvPr/>
            </p:nvSpPr>
            <p:spPr>
              <a:xfrm>
                <a:off x="8575675" y="4592320"/>
                <a:ext cx="1060450" cy="181483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3530CBD-BDE5-4E74-A461-4D78E0F8CF62}"/>
                  </a:ext>
                </a:extLst>
              </p:cNvPr>
              <p:cNvSpPr/>
              <p:nvPr/>
            </p:nvSpPr>
            <p:spPr>
              <a:xfrm>
                <a:off x="8611251" y="4638675"/>
                <a:ext cx="990600" cy="1546225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APP</a:t>
                </a:r>
                <a:endParaRPr lang="en-US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0F88FB-6C6F-4936-B86E-041AD870299E}"/>
                  </a:ext>
                </a:extLst>
              </p:cNvPr>
              <p:cNvSpPr/>
              <p:nvPr/>
            </p:nvSpPr>
            <p:spPr>
              <a:xfrm>
                <a:off x="9021366" y="6212680"/>
                <a:ext cx="169068" cy="1666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FBEE04-8AC3-46F9-8303-3A3BB902A29C}"/>
                </a:ext>
              </a:extLst>
            </p:cNvPr>
            <p:cNvGrpSpPr/>
            <p:nvPr/>
          </p:nvGrpSpPr>
          <p:grpSpPr>
            <a:xfrm>
              <a:off x="10685477" y="4798917"/>
              <a:ext cx="1044575" cy="723826"/>
              <a:chOff x="8533702" y="4945931"/>
              <a:chExt cx="1044575" cy="7238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05468E-3281-48C9-992E-E79E3DFCB64A}"/>
                  </a:ext>
                </a:extLst>
              </p:cNvPr>
              <p:cNvSpPr/>
              <p:nvPr/>
            </p:nvSpPr>
            <p:spPr>
              <a:xfrm>
                <a:off x="8533702" y="4945931"/>
                <a:ext cx="1044575" cy="6649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C3DF4D-08DD-42D6-92FE-70561303A1BD}"/>
                  </a:ext>
                </a:extLst>
              </p:cNvPr>
              <p:cNvSpPr/>
              <p:nvPr/>
            </p:nvSpPr>
            <p:spPr>
              <a:xfrm>
                <a:off x="8571481" y="4971642"/>
                <a:ext cx="969015" cy="61357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TV</a:t>
                </a:r>
                <a:endParaRPr lang="en-US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F4B2A0-4C6E-46D9-871C-1AFE82A154BE}"/>
                  </a:ext>
                </a:extLst>
              </p:cNvPr>
              <p:cNvSpPr/>
              <p:nvPr/>
            </p:nvSpPr>
            <p:spPr>
              <a:xfrm>
                <a:off x="8846344" y="5622435"/>
                <a:ext cx="419288" cy="473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D176D7-66C7-47B2-8EE0-0762B96EFE71}"/>
                  </a:ext>
                </a:extLst>
              </p:cNvPr>
              <p:cNvSpPr/>
              <p:nvPr/>
            </p:nvSpPr>
            <p:spPr>
              <a:xfrm>
                <a:off x="9189671" y="5612979"/>
                <a:ext cx="45719" cy="45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C9274-34A1-4A7A-8E6A-A078BD9C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24" y="4786886"/>
            <a:ext cx="348243" cy="5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A46A74-8634-4991-B391-1626010A46E0}"/>
              </a:ext>
            </a:extLst>
          </p:cNvPr>
          <p:cNvSpPr txBox="1"/>
          <p:nvPr/>
        </p:nvSpPr>
        <p:spPr>
          <a:xfrm>
            <a:off x="4761622" y="797754"/>
            <a:ext cx="3045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Power and </a:t>
            </a:r>
            <a:r>
              <a:rPr lang="en-GB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18A39-17A3-4423-8458-2502901FC110}"/>
              </a:ext>
            </a:extLst>
          </p:cNvPr>
          <p:cNvSpPr txBox="1"/>
          <p:nvPr/>
        </p:nvSpPr>
        <p:spPr>
          <a:xfrm>
            <a:off x="9427075" y="822030"/>
            <a:ext cx="2206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Communication</a:t>
            </a:r>
            <a:endParaRPr lang="en-US" sz="2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420F2F-2075-405B-AAC0-D5E49BCFF716}"/>
              </a:ext>
            </a:extLst>
          </p:cNvPr>
          <p:cNvGrpSpPr/>
          <p:nvPr/>
        </p:nvGrpSpPr>
        <p:grpSpPr>
          <a:xfrm rot="5400000">
            <a:off x="9987766" y="3582872"/>
            <a:ext cx="833418" cy="525680"/>
            <a:chOff x="8281697" y="745749"/>
            <a:chExt cx="1668343" cy="796954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3D9708E-0DB5-410D-AB59-8AB1C95F510F}"/>
                </a:ext>
              </a:extLst>
            </p:cNvPr>
            <p:cNvSpPr/>
            <p:nvPr/>
          </p:nvSpPr>
          <p:spPr>
            <a:xfrm>
              <a:off x="9048923" y="745749"/>
              <a:ext cx="901117" cy="79695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4">
                <a:latin typeface="Bahnschrift SemiBold" panose="020B0502040204020203" pitchFamily="34" charset="0"/>
              </a:endParaRP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A5EB394-262B-4223-AD28-7195F596348B}"/>
                </a:ext>
              </a:extLst>
            </p:cNvPr>
            <p:cNvSpPr/>
            <p:nvPr/>
          </p:nvSpPr>
          <p:spPr>
            <a:xfrm flipH="1">
              <a:off x="8281697" y="745749"/>
              <a:ext cx="767226" cy="79695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4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8089A52-18BF-4C95-88BB-070109D1E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3F7B77-8C65-4D51-B0DD-A7C99DFB7F14}"/>
              </a:ext>
            </a:extLst>
          </p:cNvPr>
          <p:cNvSpPr/>
          <p:nvPr/>
        </p:nvSpPr>
        <p:spPr>
          <a:xfrm>
            <a:off x="8469629" y="4813415"/>
            <a:ext cx="804352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0B44075-EE4D-44FE-83DB-E82670A99854}"/>
              </a:ext>
            </a:extLst>
          </p:cNvPr>
          <p:cNvSpPr/>
          <p:nvPr/>
        </p:nvSpPr>
        <p:spPr>
          <a:xfrm>
            <a:off x="3323320" y="4435384"/>
            <a:ext cx="790534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EEF4D7B-54D5-49C8-B074-5263A32A9E4A}"/>
              </a:ext>
            </a:extLst>
          </p:cNvPr>
          <p:cNvSpPr/>
          <p:nvPr/>
        </p:nvSpPr>
        <p:spPr>
          <a:xfrm rot="5400000">
            <a:off x="5816242" y="2617706"/>
            <a:ext cx="688148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6CAE0F-730A-4045-8923-8B3C022B0E9F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4D87E-E138-4C36-8119-B096EC2208AC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47A1A8-5FBD-484E-A52C-8B1592BF30A6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6AA718-6ABB-4FF5-8F1D-188B6EA1A1B5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E5C668E-F0E5-4341-99F8-8936E8247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68" y="4485034"/>
            <a:ext cx="1545900" cy="1545900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1510CE-A75A-41E5-A0B4-D863B0358A24}"/>
              </a:ext>
            </a:extLst>
          </p:cNvPr>
          <p:cNvSpPr/>
          <p:nvPr/>
        </p:nvSpPr>
        <p:spPr>
          <a:xfrm rot="19558508">
            <a:off x="7982367" y="3061951"/>
            <a:ext cx="1380609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C2C7AB-D40A-4DE8-AAD1-2C87F3A47B0E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E177E5-743E-4664-B4C9-E2E1B12A9B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4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FC93A4E-5386-4267-AF8A-69F7C3FB5AEE}"/>
              </a:ext>
            </a:extLst>
          </p:cNvPr>
          <p:cNvSpPr/>
          <p:nvPr/>
        </p:nvSpPr>
        <p:spPr>
          <a:xfrm>
            <a:off x="1662375" y="1515549"/>
            <a:ext cx="8752114" cy="49616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2B0036E-3A89-42BF-82FB-5A634449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F75AA-6BFB-4782-94F2-3D8BA811DD91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Bahnschrift SemiBold" panose="020B0502040204020203" pitchFamily="34" charset="0"/>
              </a:rPr>
              <a:t>Simplified System Design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089A52-18BF-4C95-88BB-070109D1E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36CAE0F-730A-4045-8923-8B3C022B0E9F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4D87E-E138-4C36-8119-B096EC2208AC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47A1A8-5FBD-484E-A52C-8B1592BF30A6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6AA718-6ABB-4FF5-8F1D-188B6EA1A1B5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8E0678-53F4-435D-9987-8B1D8F6CE2E7}"/>
              </a:ext>
            </a:extLst>
          </p:cNvPr>
          <p:cNvSpPr/>
          <p:nvPr/>
        </p:nvSpPr>
        <p:spPr>
          <a:xfrm>
            <a:off x="1345648" y="1598560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X4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B8BD9C-703B-4BD6-B29D-415DB267C8E2}"/>
              </a:ext>
            </a:extLst>
          </p:cNvPr>
          <p:cNvSpPr/>
          <p:nvPr/>
        </p:nvSpPr>
        <p:spPr>
          <a:xfrm>
            <a:off x="1345648" y="4710588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X3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37877C-ED11-4A06-9958-77502EBBE777}"/>
              </a:ext>
            </a:extLst>
          </p:cNvPr>
          <p:cNvSpPr/>
          <p:nvPr/>
        </p:nvSpPr>
        <p:spPr>
          <a:xfrm>
            <a:off x="2773655" y="1592559"/>
            <a:ext cx="1508139" cy="1717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Transformator + Regulators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E3F428-6396-4C7B-B27F-EA6D4D1539C7}"/>
              </a:ext>
            </a:extLst>
          </p:cNvPr>
          <p:cNvCxnSpPr/>
          <p:nvPr/>
        </p:nvCxnSpPr>
        <p:spPr>
          <a:xfrm>
            <a:off x="1742293" y="2042796"/>
            <a:ext cx="1031361" cy="0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FF51F7-5AD0-4853-B0FD-CB3DB663F27D}"/>
              </a:ext>
            </a:extLst>
          </p:cNvPr>
          <p:cNvCxnSpPr/>
          <p:nvPr/>
        </p:nvCxnSpPr>
        <p:spPr>
          <a:xfrm>
            <a:off x="1742293" y="2822305"/>
            <a:ext cx="1031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57C404-A7B1-4D87-A661-B2ECB613EDC2}"/>
              </a:ext>
            </a:extLst>
          </p:cNvPr>
          <p:cNvCxnSpPr>
            <a:cxnSpLocks/>
          </p:cNvCxnSpPr>
          <p:nvPr/>
        </p:nvCxnSpPr>
        <p:spPr>
          <a:xfrm>
            <a:off x="3952093" y="4206605"/>
            <a:ext cx="0" cy="790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5D20EA-D9B5-401D-9DC0-2F8F40697042}"/>
              </a:ext>
            </a:extLst>
          </p:cNvPr>
          <p:cNvCxnSpPr>
            <a:cxnSpLocks/>
          </p:cNvCxnSpPr>
          <p:nvPr/>
        </p:nvCxnSpPr>
        <p:spPr>
          <a:xfrm>
            <a:off x="3189854" y="4466955"/>
            <a:ext cx="0" cy="530315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D67DBD-285F-46F9-ADBB-D59936C05BC2}"/>
              </a:ext>
            </a:extLst>
          </p:cNvPr>
          <p:cNvCxnSpPr>
            <a:cxnSpLocks/>
          </p:cNvCxnSpPr>
          <p:nvPr/>
        </p:nvCxnSpPr>
        <p:spPr>
          <a:xfrm>
            <a:off x="1894693" y="2034905"/>
            <a:ext cx="0" cy="2432050"/>
          </a:xfrm>
          <a:prstGeom prst="straightConnector1">
            <a:avLst/>
          </a:prstGeom>
          <a:ln w="19050">
            <a:solidFill>
              <a:srgbClr val="9966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AC55C6-7B3D-4734-A261-A72E67E8F9EE}"/>
              </a:ext>
            </a:extLst>
          </p:cNvPr>
          <p:cNvCxnSpPr>
            <a:cxnSpLocks/>
          </p:cNvCxnSpPr>
          <p:nvPr/>
        </p:nvCxnSpPr>
        <p:spPr>
          <a:xfrm flipH="1">
            <a:off x="1894693" y="4466955"/>
            <a:ext cx="1295162" cy="0"/>
          </a:xfrm>
          <a:prstGeom prst="straightConnector1">
            <a:avLst/>
          </a:prstGeom>
          <a:ln w="19050">
            <a:solidFill>
              <a:srgbClr val="9966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70CE02-A318-4414-97AF-3DD803135F90}"/>
              </a:ext>
            </a:extLst>
          </p:cNvPr>
          <p:cNvCxnSpPr>
            <a:cxnSpLocks/>
          </p:cNvCxnSpPr>
          <p:nvPr/>
        </p:nvCxnSpPr>
        <p:spPr>
          <a:xfrm>
            <a:off x="2294743" y="2822305"/>
            <a:ext cx="0" cy="138430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08014F-6453-4120-80E7-8A5B473BEDDB}"/>
              </a:ext>
            </a:extLst>
          </p:cNvPr>
          <p:cNvCxnSpPr>
            <a:cxnSpLocks/>
          </p:cNvCxnSpPr>
          <p:nvPr/>
        </p:nvCxnSpPr>
        <p:spPr>
          <a:xfrm flipH="1">
            <a:off x="2294743" y="4206605"/>
            <a:ext cx="165735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323874-28DB-4DFA-A4F6-51BE96B2F550}"/>
              </a:ext>
            </a:extLst>
          </p:cNvPr>
          <p:cNvCxnSpPr>
            <a:cxnSpLocks/>
          </p:cNvCxnSpPr>
          <p:nvPr/>
        </p:nvCxnSpPr>
        <p:spPr>
          <a:xfrm flipH="1" flipV="1">
            <a:off x="1742293" y="5254354"/>
            <a:ext cx="1031362" cy="1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3E1479-FE21-4628-B08A-597149755503}"/>
              </a:ext>
            </a:extLst>
          </p:cNvPr>
          <p:cNvCxnSpPr>
            <a:cxnSpLocks/>
          </p:cNvCxnSpPr>
          <p:nvPr/>
        </p:nvCxnSpPr>
        <p:spPr>
          <a:xfrm flipH="1">
            <a:off x="1742293" y="5852843"/>
            <a:ext cx="1031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2C57BA8-C97A-4070-AB6B-7DDBF045C5B8}"/>
              </a:ext>
            </a:extLst>
          </p:cNvPr>
          <p:cNvCxnSpPr>
            <a:cxnSpLocks/>
          </p:cNvCxnSpPr>
          <p:nvPr/>
        </p:nvCxnSpPr>
        <p:spPr>
          <a:xfrm flipV="1">
            <a:off x="4112683" y="2039079"/>
            <a:ext cx="530167" cy="7433"/>
          </a:xfrm>
          <a:prstGeom prst="straightConnector1">
            <a:avLst/>
          </a:prstGeom>
          <a:ln w="190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C5B949-BEC5-4D80-851D-EB2B3ADDE835}"/>
              </a:ext>
            </a:extLst>
          </p:cNvPr>
          <p:cNvCxnSpPr>
            <a:cxnSpLocks/>
          </p:cNvCxnSpPr>
          <p:nvPr/>
        </p:nvCxnSpPr>
        <p:spPr>
          <a:xfrm>
            <a:off x="4096863" y="2866847"/>
            <a:ext cx="546124" cy="6258"/>
          </a:xfrm>
          <a:prstGeom prst="straightConnector1">
            <a:avLst/>
          </a:prstGeom>
          <a:ln w="190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3934C35-26A4-4FC9-8A05-B335A02F0FB3}"/>
              </a:ext>
            </a:extLst>
          </p:cNvPr>
          <p:cNvSpPr txBox="1"/>
          <p:nvPr/>
        </p:nvSpPr>
        <p:spPr>
          <a:xfrm>
            <a:off x="4612737" y="190787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+5V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E26C0C-2B6E-45B6-A660-959B34660F5D}"/>
              </a:ext>
            </a:extLst>
          </p:cNvPr>
          <p:cNvSpPr txBox="1"/>
          <p:nvPr/>
        </p:nvSpPr>
        <p:spPr>
          <a:xfrm>
            <a:off x="4627473" y="273578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F84C89-3AB3-45FF-974A-3C13604B4E65}"/>
              </a:ext>
            </a:extLst>
          </p:cNvPr>
          <p:cNvCxnSpPr>
            <a:cxnSpLocks/>
          </p:cNvCxnSpPr>
          <p:nvPr/>
        </p:nvCxnSpPr>
        <p:spPr>
          <a:xfrm>
            <a:off x="4281793" y="5426930"/>
            <a:ext cx="12331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2F9021C-9EFE-4148-9FD2-E690865EA302}"/>
              </a:ext>
            </a:extLst>
          </p:cNvPr>
          <p:cNvCxnSpPr>
            <a:cxnSpLocks/>
          </p:cNvCxnSpPr>
          <p:nvPr/>
        </p:nvCxnSpPr>
        <p:spPr>
          <a:xfrm>
            <a:off x="4288797" y="5729018"/>
            <a:ext cx="12331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8BF7266-4484-47FE-B85A-C66AC3AC3142}"/>
              </a:ext>
            </a:extLst>
          </p:cNvPr>
          <p:cNvSpPr/>
          <p:nvPr/>
        </p:nvSpPr>
        <p:spPr>
          <a:xfrm>
            <a:off x="8129919" y="1769100"/>
            <a:ext cx="1072991" cy="1382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Bahnschrift SemiBold SemiConden" panose="020B0502040204020203" pitchFamily="34" charset="0"/>
              </a:rPr>
              <a:t>RYBG211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DED210-FF06-4BB4-B3CC-F128E8A42363}"/>
              </a:ext>
            </a:extLst>
          </p:cNvPr>
          <p:cNvCxnSpPr>
            <a:cxnSpLocks/>
          </p:cNvCxnSpPr>
          <p:nvPr/>
        </p:nvCxnSpPr>
        <p:spPr>
          <a:xfrm flipH="1">
            <a:off x="7635589" y="1839308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8B62857-C815-4725-BE2C-24B110DA67E2}"/>
              </a:ext>
            </a:extLst>
          </p:cNvPr>
          <p:cNvSpPr/>
          <p:nvPr/>
        </p:nvSpPr>
        <p:spPr>
          <a:xfrm>
            <a:off x="7829264" y="1609687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X2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DCF4E4-F44E-4F15-A738-2907E31A7577}"/>
              </a:ext>
            </a:extLst>
          </p:cNvPr>
          <p:cNvSpPr txBox="1"/>
          <p:nvPr/>
        </p:nvSpPr>
        <p:spPr>
          <a:xfrm>
            <a:off x="7197928" y="172188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D7BA00-5BE7-4317-92A6-032C382B8679}"/>
              </a:ext>
            </a:extLst>
          </p:cNvPr>
          <p:cNvCxnSpPr>
            <a:cxnSpLocks/>
          </p:cNvCxnSpPr>
          <p:nvPr/>
        </p:nvCxnSpPr>
        <p:spPr>
          <a:xfrm>
            <a:off x="4276222" y="5070718"/>
            <a:ext cx="361194" cy="0"/>
          </a:xfrm>
          <a:prstGeom prst="straightConnector1">
            <a:avLst/>
          </a:prstGeom>
          <a:ln w="1905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0318B59-3C46-441F-952B-609DA5119572}"/>
              </a:ext>
            </a:extLst>
          </p:cNvPr>
          <p:cNvSpPr txBox="1"/>
          <p:nvPr/>
        </p:nvSpPr>
        <p:spPr>
          <a:xfrm>
            <a:off x="4598310" y="494437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+5V</a:t>
            </a:r>
            <a:endParaRPr lang="en-US" sz="10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C85AA3-00BC-4474-AC77-5AF1BD761377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4102416" y="3224549"/>
            <a:ext cx="558808" cy="68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4D7ECA6-556B-47CA-A577-1C51071F4AB2}"/>
              </a:ext>
            </a:extLst>
          </p:cNvPr>
          <p:cNvSpPr txBox="1"/>
          <p:nvPr/>
        </p:nvSpPr>
        <p:spPr>
          <a:xfrm>
            <a:off x="4661224" y="310832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A708C1F-A5AD-4773-9605-20ABF4C14619}"/>
              </a:ext>
            </a:extLst>
          </p:cNvPr>
          <p:cNvCxnSpPr>
            <a:cxnSpLocks/>
          </p:cNvCxnSpPr>
          <p:nvPr/>
        </p:nvCxnSpPr>
        <p:spPr>
          <a:xfrm>
            <a:off x="4286396" y="6077927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45451C8-DFC0-4453-AB21-202BB673C714}"/>
              </a:ext>
            </a:extLst>
          </p:cNvPr>
          <p:cNvCxnSpPr>
            <a:cxnSpLocks/>
          </p:cNvCxnSpPr>
          <p:nvPr/>
        </p:nvCxnSpPr>
        <p:spPr>
          <a:xfrm flipV="1">
            <a:off x="4521425" y="6010184"/>
            <a:ext cx="76885" cy="13816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BB094F7-47C7-411A-A7CD-D5703BA4765B}"/>
              </a:ext>
            </a:extLst>
          </p:cNvPr>
          <p:cNvSpPr txBox="1"/>
          <p:nvPr/>
        </p:nvSpPr>
        <p:spPr>
          <a:xfrm>
            <a:off x="4533404" y="595654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5472EB-FDED-46B0-B4AA-2E494898E239}"/>
              </a:ext>
            </a:extLst>
          </p:cNvPr>
          <p:cNvCxnSpPr>
            <a:cxnSpLocks/>
          </p:cNvCxnSpPr>
          <p:nvPr/>
        </p:nvCxnSpPr>
        <p:spPr>
          <a:xfrm>
            <a:off x="7008628" y="6306301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BC7A6D-36D6-4788-A19A-1D127669AC7E}"/>
              </a:ext>
            </a:extLst>
          </p:cNvPr>
          <p:cNvCxnSpPr>
            <a:cxnSpLocks/>
          </p:cNvCxnSpPr>
          <p:nvPr/>
        </p:nvCxnSpPr>
        <p:spPr>
          <a:xfrm flipV="1">
            <a:off x="7243657" y="6238558"/>
            <a:ext cx="76885" cy="13816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246BFBA-974C-4761-BC0D-9FDE771AAC31}"/>
              </a:ext>
            </a:extLst>
          </p:cNvPr>
          <p:cNvSpPr txBox="1"/>
          <p:nvPr/>
        </p:nvSpPr>
        <p:spPr>
          <a:xfrm>
            <a:off x="7255636" y="618491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81C3F0-3B87-4A93-9A79-8CDA915D8E4C}"/>
              </a:ext>
            </a:extLst>
          </p:cNvPr>
          <p:cNvCxnSpPr>
            <a:cxnSpLocks/>
          </p:cNvCxnSpPr>
          <p:nvPr/>
        </p:nvCxnSpPr>
        <p:spPr>
          <a:xfrm flipH="1">
            <a:off x="5321301" y="1705585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DC44FF4-26BD-4FF0-88C8-EF3737C9F551}"/>
              </a:ext>
            </a:extLst>
          </p:cNvPr>
          <p:cNvSpPr txBox="1"/>
          <p:nvPr/>
        </p:nvSpPr>
        <p:spPr>
          <a:xfrm>
            <a:off x="4883640" y="158816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1E5F1-4261-4C64-9432-D06718D226DB}"/>
              </a:ext>
            </a:extLst>
          </p:cNvPr>
          <p:cNvSpPr/>
          <p:nvPr/>
        </p:nvSpPr>
        <p:spPr>
          <a:xfrm>
            <a:off x="5514976" y="1592559"/>
            <a:ext cx="1508138" cy="4779367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uC </a:t>
            </a:r>
          </a:p>
          <a:p>
            <a:pPr algn="ctr"/>
            <a:r>
              <a:rPr lang="hu-HU">
                <a:solidFill>
                  <a:schemeClr val="tx1"/>
                </a:solidFill>
                <a:latin typeface="Bahnschrift SemiBold SemiConden" panose="020B0502040204020203" pitchFamily="34" charset="0"/>
              </a:rPr>
              <a:t>STM32U545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BDED533-9985-4A16-986C-1D5A2C07F067}"/>
              </a:ext>
            </a:extLst>
          </p:cNvPr>
          <p:cNvCxnSpPr>
            <a:cxnSpLocks/>
          </p:cNvCxnSpPr>
          <p:nvPr/>
        </p:nvCxnSpPr>
        <p:spPr>
          <a:xfrm>
            <a:off x="7549667" y="3283193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3864C68-D064-41BC-9B09-A5A536E56C96}"/>
              </a:ext>
            </a:extLst>
          </p:cNvPr>
          <p:cNvCxnSpPr>
            <a:cxnSpLocks/>
          </p:cNvCxnSpPr>
          <p:nvPr/>
        </p:nvCxnSpPr>
        <p:spPr>
          <a:xfrm flipH="1" flipV="1">
            <a:off x="7513362" y="3219328"/>
            <a:ext cx="52626" cy="12772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DD389-AB67-4016-AA22-BC095D396F8C}"/>
              </a:ext>
            </a:extLst>
          </p:cNvPr>
          <p:cNvSpPr txBox="1"/>
          <p:nvPr/>
        </p:nvSpPr>
        <p:spPr>
          <a:xfrm>
            <a:off x="7139268" y="316008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940C952-67F9-4878-B1CC-9E9175C9FCBA}"/>
              </a:ext>
            </a:extLst>
          </p:cNvPr>
          <p:cNvCxnSpPr>
            <a:cxnSpLocks/>
          </p:cNvCxnSpPr>
          <p:nvPr/>
        </p:nvCxnSpPr>
        <p:spPr>
          <a:xfrm>
            <a:off x="7023114" y="2528234"/>
            <a:ext cx="800774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C28B2B0-183B-48BC-8DBB-7588BE08497C}"/>
              </a:ext>
            </a:extLst>
          </p:cNvPr>
          <p:cNvSpPr txBox="1"/>
          <p:nvPr/>
        </p:nvSpPr>
        <p:spPr>
          <a:xfrm>
            <a:off x="7151161" y="2343324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UART</a:t>
            </a:r>
            <a:endParaRPr 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EDF2EE-ACFA-4722-A2A5-4C5BD06D8666}"/>
              </a:ext>
            </a:extLst>
          </p:cNvPr>
          <p:cNvSpPr/>
          <p:nvPr/>
        </p:nvSpPr>
        <p:spPr>
          <a:xfrm>
            <a:off x="10316712" y="3893532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X1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14EA0B9-FFAB-4AD1-8DD1-3F0F9631DB6D}"/>
              </a:ext>
            </a:extLst>
          </p:cNvPr>
          <p:cNvSpPr/>
          <p:nvPr/>
        </p:nvSpPr>
        <p:spPr>
          <a:xfrm>
            <a:off x="8225909" y="4124132"/>
            <a:ext cx="1189738" cy="1382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Bahnschrift SemiBold SemiConden" panose="020B0502040204020203" pitchFamily="34" charset="0"/>
              </a:rPr>
              <a:t>ENC28J60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DECB18-565D-40E1-B595-AAA860B620DB}"/>
              </a:ext>
            </a:extLst>
          </p:cNvPr>
          <p:cNvCxnSpPr>
            <a:cxnSpLocks/>
          </p:cNvCxnSpPr>
          <p:nvPr/>
        </p:nvCxnSpPr>
        <p:spPr>
          <a:xfrm>
            <a:off x="7960066" y="5415457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D3B9E0E-6B3F-41FA-A5DA-16A85B89F53B}"/>
              </a:ext>
            </a:extLst>
          </p:cNvPr>
          <p:cNvCxnSpPr>
            <a:cxnSpLocks/>
          </p:cNvCxnSpPr>
          <p:nvPr/>
        </p:nvCxnSpPr>
        <p:spPr>
          <a:xfrm flipH="1" flipV="1">
            <a:off x="7923761" y="5351592"/>
            <a:ext cx="52626" cy="12772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9DAEE1F-925B-4BC7-B1E8-54812FC6BC94}"/>
              </a:ext>
            </a:extLst>
          </p:cNvPr>
          <p:cNvSpPr txBox="1"/>
          <p:nvPr/>
        </p:nvSpPr>
        <p:spPr>
          <a:xfrm>
            <a:off x="7549667" y="529234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30F12E-934B-4DBA-BEC6-F01B804F88C7}"/>
              </a:ext>
            </a:extLst>
          </p:cNvPr>
          <p:cNvCxnSpPr>
            <a:cxnSpLocks/>
          </p:cNvCxnSpPr>
          <p:nvPr/>
        </p:nvCxnSpPr>
        <p:spPr>
          <a:xfrm flipH="1">
            <a:off x="8054381" y="4200917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9F211-4BAB-423F-8299-101BDCAA2C76}"/>
              </a:ext>
            </a:extLst>
          </p:cNvPr>
          <p:cNvSpPr txBox="1"/>
          <p:nvPr/>
        </p:nvSpPr>
        <p:spPr>
          <a:xfrm>
            <a:off x="7616720" y="4083494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D40034D-6515-4D79-B00D-065B3C42EE5F}"/>
              </a:ext>
            </a:extLst>
          </p:cNvPr>
          <p:cNvCxnSpPr>
            <a:cxnSpLocks/>
          </p:cNvCxnSpPr>
          <p:nvPr/>
        </p:nvCxnSpPr>
        <p:spPr>
          <a:xfrm flipV="1">
            <a:off x="7030587" y="4754237"/>
            <a:ext cx="1195322" cy="7233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D1E761C-D263-4E7C-A165-8D71DD338F5B}"/>
              </a:ext>
            </a:extLst>
          </p:cNvPr>
          <p:cNvSpPr txBox="1"/>
          <p:nvPr/>
        </p:nvSpPr>
        <p:spPr>
          <a:xfrm>
            <a:off x="7439448" y="4568974"/>
            <a:ext cx="471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SPI</a:t>
            </a:r>
            <a:endParaRPr lang="en-US" sz="10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0D6450-35D1-460F-AA21-8776DAA43343}"/>
              </a:ext>
            </a:extLst>
          </p:cNvPr>
          <p:cNvCxnSpPr>
            <a:cxnSpLocks/>
          </p:cNvCxnSpPr>
          <p:nvPr/>
        </p:nvCxnSpPr>
        <p:spPr>
          <a:xfrm flipV="1">
            <a:off x="9415647" y="4752094"/>
            <a:ext cx="901065" cy="2144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2E75AE7-655C-48E6-A868-85624DFFE124}"/>
              </a:ext>
            </a:extLst>
          </p:cNvPr>
          <p:cNvSpPr txBox="1"/>
          <p:nvPr/>
        </p:nvSpPr>
        <p:spPr>
          <a:xfrm>
            <a:off x="9540408" y="4568973"/>
            <a:ext cx="73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Ethernet</a:t>
            </a:r>
            <a:endParaRPr lang="en-US" sz="1000" dirty="0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5FEBA4E8-9A02-4E30-8EAC-9B90C94D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481" y="2234470"/>
            <a:ext cx="348243" cy="5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350FFD8-DC5D-4896-B701-5E8FF4ACA8C7}"/>
              </a:ext>
            </a:extLst>
          </p:cNvPr>
          <p:cNvCxnSpPr>
            <a:cxnSpLocks/>
          </p:cNvCxnSpPr>
          <p:nvPr/>
        </p:nvCxnSpPr>
        <p:spPr>
          <a:xfrm>
            <a:off x="9209958" y="2501175"/>
            <a:ext cx="1033388" cy="6271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BF4258F-65D3-469A-9076-AFD139F3F5F6}"/>
              </a:ext>
            </a:extLst>
          </p:cNvPr>
          <p:cNvSpPr txBox="1"/>
          <p:nvPr/>
        </p:nvSpPr>
        <p:spPr>
          <a:xfrm>
            <a:off x="9351745" y="2289027"/>
            <a:ext cx="73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Bluetooth</a:t>
            </a:r>
            <a:endParaRPr lang="en-US" sz="10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C7B53F6-9526-44CE-B9D8-8F333545DB58}"/>
              </a:ext>
            </a:extLst>
          </p:cNvPr>
          <p:cNvSpPr txBox="1"/>
          <p:nvPr/>
        </p:nvSpPr>
        <p:spPr>
          <a:xfrm>
            <a:off x="242388" y="224136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400" dirty="0">
                <a:latin typeface="Bahnschrift SemiBold" panose="020B0502040204020203" pitchFamily="34" charset="0"/>
              </a:rPr>
              <a:t>AC IN </a:t>
            </a:r>
          </a:p>
          <a:p>
            <a:pPr algn="r"/>
            <a:r>
              <a:rPr lang="hu-HU" sz="1400" dirty="0">
                <a:latin typeface="Bahnschrift SemiBold" panose="020B0502040204020203" pitchFamily="34" charset="0"/>
              </a:rPr>
              <a:t>(</a:t>
            </a:r>
            <a:r>
              <a:rPr lang="hu-HU" sz="1400" dirty="0">
                <a:latin typeface="Bahnschrift SemiBold SemiConden" panose="020B0502040204020203" pitchFamily="34" charset="0"/>
              </a:rPr>
              <a:t>To</a:t>
            </a:r>
            <a:r>
              <a:rPr lang="hu-HU" sz="1400" dirty="0">
                <a:latin typeface="Bahnschrift SemiBold" panose="020B0502040204020203" pitchFamily="34" charset="0"/>
              </a:rPr>
              <a:t> Socket)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61959A-9ED6-449B-A814-630E4E042CD5}"/>
              </a:ext>
            </a:extLst>
          </p:cNvPr>
          <p:cNvSpPr txBox="1"/>
          <p:nvPr/>
        </p:nvSpPr>
        <p:spPr>
          <a:xfrm>
            <a:off x="82252" y="5290983"/>
            <a:ext cx="129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400" dirty="0">
                <a:latin typeface="Bahnschrift SemiBold SemiConden" panose="020B0502040204020203" pitchFamily="34" charset="0"/>
              </a:rPr>
              <a:t>AC OUT </a:t>
            </a:r>
          </a:p>
          <a:p>
            <a:pPr algn="r"/>
            <a:r>
              <a:rPr lang="hu-HU" sz="1400" dirty="0">
                <a:latin typeface="Bahnschrift SemiBold SemiConden" panose="020B0502040204020203" pitchFamily="34" charset="0"/>
              </a:rPr>
              <a:t>(To Appliances)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E22E6BC-3FFC-446D-A6B3-819A9E272D88}"/>
              </a:ext>
            </a:extLst>
          </p:cNvPr>
          <p:cNvSpPr txBox="1"/>
          <p:nvPr/>
        </p:nvSpPr>
        <p:spPr>
          <a:xfrm>
            <a:off x="10700603" y="4474050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SemiBold SemiConden" panose="020B0502040204020203" pitchFamily="34" charset="0"/>
              </a:rPr>
              <a:t>Data In/Out</a:t>
            </a:r>
          </a:p>
          <a:p>
            <a:r>
              <a:rPr lang="hu-HU" sz="1400" dirty="0">
                <a:latin typeface="Bahnschrift SemiBold SemiConden" panose="020B0502040204020203" pitchFamily="34" charset="0"/>
              </a:rPr>
              <a:t>(RJ45 to Router)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E612EB5-FF7C-4FD8-885D-77E66386F680}"/>
              </a:ext>
            </a:extLst>
          </p:cNvPr>
          <p:cNvSpPr txBox="1"/>
          <p:nvPr/>
        </p:nvSpPr>
        <p:spPr>
          <a:xfrm>
            <a:off x="10563324" y="2243118"/>
            <a:ext cx="118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SemiBold SemiConden" panose="020B0502040204020203" pitchFamily="34" charset="0"/>
              </a:rPr>
              <a:t>Data In/Out</a:t>
            </a:r>
          </a:p>
          <a:p>
            <a:r>
              <a:rPr lang="hu-HU" sz="1400" dirty="0">
                <a:latin typeface="Bahnschrift SemiBold SemiConden" panose="020B0502040204020203" pitchFamily="34" charset="0"/>
              </a:rPr>
              <a:t>To Appliances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016B8A8-9D28-4BF0-AFB0-C8C3DA89EF6F}"/>
              </a:ext>
            </a:extLst>
          </p:cNvPr>
          <p:cNvSpPr/>
          <p:nvPr/>
        </p:nvSpPr>
        <p:spPr>
          <a:xfrm>
            <a:off x="4235019" y="3705405"/>
            <a:ext cx="771191" cy="327038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Reset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7CF41D7-C382-4D90-A53E-07323F5C60F6}"/>
              </a:ext>
            </a:extLst>
          </p:cNvPr>
          <p:cNvCxnSpPr>
            <a:cxnSpLocks/>
          </p:cNvCxnSpPr>
          <p:nvPr/>
        </p:nvCxnSpPr>
        <p:spPr>
          <a:xfrm>
            <a:off x="5006210" y="3868924"/>
            <a:ext cx="508764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E7CECE3-818A-46E3-8E34-F3FD5EAEE8A0}"/>
              </a:ext>
            </a:extLst>
          </p:cNvPr>
          <p:cNvSpPr/>
          <p:nvPr/>
        </p:nvSpPr>
        <p:spPr>
          <a:xfrm>
            <a:off x="2773654" y="4997270"/>
            <a:ext cx="1508139" cy="1143760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Current </a:t>
            </a:r>
            <a:r>
              <a:rPr lang="hu-H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sensor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92FE2E3-61B4-4BED-968E-0A37ACA896F0}"/>
              </a:ext>
            </a:extLst>
          </p:cNvPr>
          <p:cNvSpPr txBox="1"/>
          <p:nvPr/>
        </p:nvSpPr>
        <p:spPr>
          <a:xfrm>
            <a:off x="4513350" y="523310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Voltage</a:t>
            </a:r>
            <a:endParaRPr lang="en-US" sz="10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4E09D8E-14E7-4399-9395-F6E357238C2F}"/>
              </a:ext>
            </a:extLst>
          </p:cNvPr>
          <p:cNvSpPr txBox="1"/>
          <p:nvPr/>
        </p:nvSpPr>
        <p:spPr>
          <a:xfrm>
            <a:off x="4513350" y="553120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Voltage</a:t>
            </a:r>
            <a:endParaRPr lang="en-US" sz="10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EF48788-0462-4549-B9EA-460F538DB379}"/>
              </a:ext>
            </a:extLst>
          </p:cNvPr>
          <p:cNvSpPr txBox="1"/>
          <p:nvPr/>
        </p:nvSpPr>
        <p:spPr>
          <a:xfrm>
            <a:off x="5018380" y="365301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NRST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CAC532-E191-4B69-964A-AB749996E3CB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2786DA-C677-4F05-8FD7-3628783F133E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4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78D4E-E5C3-48E2-9788-F923E562AD5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Price and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Scalability</a:t>
            </a:r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Study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1552D4-321D-4C90-ADB9-A7581A3A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049" y="1734883"/>
            <a:ext cx="7090867" cy="4483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F12308-B1EF-4664-A7D1-B01EA84BE685}"/>
              </a:ext>
            </a:extLst>
          </p:cNvPr>
          <p:cNvSpPr txBox="1"/>
          <p:nvPr/>
        </p:nvSpPr>
        <p:spPr>
          <a:xfrm>
            <a:off x="61653" y="2228671"/>
            <a:ext cx="4362275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Prices calculated from multiple vendors looking for best price/</a:t>
            </a:r>
            <a:r>
              <a:rPr lang="hu-HU" sz="2000" dirty="0" err="1">
                <a:latin typeface="Bahnschrift Light SemiCondensed" panose="020B0502040204020203" pitchFamily="34" charset="0"/>
              </a:rPr>
              <a:t>quality</a:t>
            </a:r>
            <a:r>
              <a:rPr lang="hu-HU" sz="2000" dirty="0">
                <a:latin typeface="Bahnschrift Light SemiCondensed" panose="020B0502040204020203" pitchFamily="34" charset="0"/>
              </a:rPr>
              <a:t> ratio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PCB price assumed with population, can be further reduced by investing in a population machine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b="1" dirty="0" err="1">
                <a:latin typeface="Bahnschrift Light SemiCondensed" panose="020B0502040204020203" pitchFamily="34" charset="0"/>
              </a:rPr>
              <a:t>Break-even</a:t>
            </a:r>
            <a:r>
              <a:rPr lang="hu-HU" sz="2000" b="1" dirty="0">
                <a:latin typeface="Bahnschrift Light SemiCondensed" panose="020B0502040204020203" pitchFamily="34" charset="0"/>
              </a:rPr>
              <a:t> </a:t>
            </a:r>
            <a:r>
              <a:rPr lang="hu-HU" sz="2000" b="1" dirty="0" err="1">
                <a:latin typeface="Bahnschrift Light SemiCondensed" panose="020B0502040204020203" pitchFamily="34" charset="0"/>
              </a:rPr>
              <a:t>point</a:t>
            </a:r>
            <a:r>
              <a:rPr lang="hu-HU" sz="2000" b="1" dirty="0">
                <a:latin typeface="Bahnschrift Light SemiCondensed" panose="020B0502040204020203" pitchFamily="34" charset="0"/>
              </a:rPr>
              <a:t> at 1500 pcs</a:t>
            </a:r>
            <a:r>
              <a:rPr lang="hu-HU" sz="2000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48CED-F099-472A-AFA4-3DCD187B09D2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F649D-8A5E-4118-ACBF-FD2044BB8EA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3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B72849-11B6-4F02-9D93-82C4E8FAF067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26E67-DFEA-4D48-AAEB-874E1888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pic>
        <p:nvPicPr>
          <p:cNvPr id="3074" name="Picture 2" descr="question stock photo | Sculpture lessons, Creative poster ...">
            <a:extLst>
              <a:ext uri="{FF2B5EF4-FFF2-40B4-BE49-F238E27FC236}">
                <a16:creationId xmlns:a16="http://schemas.microsoft.com/office/drawing/2014/main" id="{5A737586-AD41-4431-8E5D-0D5D336A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519238"/>
            <a:ext cx="34194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D0CF7-66AE-4D64-9867-C6C453B51143}"/>
              </a:ext>
            </a:extLst>
          </p:cNvPr>
          <p:cNvSpPr txBox="1"/>
          <p:nvPr/>
        </p:nvSpPr>
        <p:spPr>
          <a:xfrm>
            <a:off x="2838450" y="523732"/>
            <a:ext cx="727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Thank you for your attention!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B169C-738B-4C34-8D4F-0DED3ACC9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1691"/>
          <a:stretch/>
        </p:blipFill>
        <p:spPr>
          <a:xfrm>
            <a:off x="0" y="5862857"/>
            <a:ext cx="12192000" cy="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307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</vt:lpstr>
      <vt:lpstr>Bahnschrift Light SemiCondensed</vt:lpstr>
      <vt:lpstr>Bahnschrift SemiBold</vt:lpstr>
      <vt:lpstr>Bahnschrift SemiBold SemiConden</vt:lpstr>
      <vt:lpstr>Calibri</vt:lpstr>
      <vt:lpstr>Calibri Light</vt:lpstr>
      <vt:lpstr>Office Theme</vt:lpstr>
      <vt:lpstr>ASSIGNMENT FOR A POSITION AS HARDWARE ASIC ENGINEER 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Gergely Lévai</dc:creator>
  <cp:lastModifiedBy>Gergely Lévai</cp:lastModifiedBy>
  <cp:revision>102</cp:revision>
  <dcterms:created xsi:type="dcterms:W3CDTF">2023-07-28T13:02:39Z</dcterms:created>
  <dcterms:modified xsi:type="dcterms:W3CDTF">2023-07-31T12:45:04Z</dcterms:modified>
</cp:coreProperties>
</file>