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0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6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41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6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11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7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82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6" userDrawn="1">
          <p15:clr>
            <a:srgbClr val="A4A3A4"/>
          </p15:clr>
        </p15:guide>
        <p15:guide id="3" pos="2320" userDrawn="1">
          <p15:clr>
            <a:srgbClr val="A4A3A4"/>
          </p15:clr>
        </p15:guide>
        <p15:guide id="4" pos="5428" userDrawn="1">
          <p15:clr>
            <a:srgbClr val="A4A3A4"/>
          </p15:clr>
        </p15:guide>
        <p15:guide id="5" orient="horz" pos="29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1366"/>
        <p:guide pos="2320"/>
        <p:guide pos="5428"/>
        <p:guide orient="horz" pos="29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1A5F9-4345-4107-B0CD-7CC1AC6813CC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5ED-07FD-4399-B741-25D521610F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8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A60C-5AAB-4BA0-8CA6-E8E96DBD0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713C1-46F0-44A6-9CE2-82FDFA216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3" indent="0" algn="ctr">
              <a:buNone/>
              <a:defRPr sz="2000"/>
            </a:lvl2pPr>
            <a:lvl3pPr marL="914406" indent="0" algn="ctr">
              <a:buNone/>
              <a:defRPr sz="1800"/>
            </a:lvl3pPr>
            <a:lvl4pPr marL="1371609" indent="0" algn="ctr">
              <a:buNone/>
              <a:defRPr sz="1600"/>
            </a:lvl4pPr>
            <a:lvl5pPr marL="1828812" indent="0" algn="ctr">
              <a:buNone/>
              <a:defRPr sz="1600"/>
            </a:lvl5pPr>
            <a:lvl6pPr marL="2286015" indent="0" algn="ctr">
              <a:buNone/>
              <a:defRPr sz="1600"/>
            </a:lvl6pPr>
            <a:lvl7pPr marL="2743219" indent="0" algn="ctr">
              <a:buNone/>
              <a:defRPr sz="1600"/>
            </a:lvl7pPr>
            <a:lvl8pPr marL="3200422" indent="0" algn="ctr">
              <a:buNone/>
              <a:defRPr sz="1600"/>
            </a:lvl8pPr>
            <a:lvl9pPr marL="365762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55CF-3124-411A-8249-7A1E2162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E9CB-5ACF-4098-8E7E-E4B0CF77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</a:t>
            </a:r>
            <a:r>
              <a:rPr lang="hu-HU" dirty="0" err="1"/>
              <a:t>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CC21-FFE8-4535-9743-72377AE5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A402-B473-45CB-9F29-1C3695DA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2BAA7-928A-4846-9BCD-87305A80E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7E58-75A6-44B6-89FD-97037F84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8FC2-DD7A-45B7-81C3-8B86D517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</a:t>
            </a:r>
            <a:r>
              <a:rPr lang="hu-HU" dirty="0" err="1"/>
              <a:t>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4232-EB5A-4EF5-AE25-14B37444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5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A75F0-B533-4BE5-BB73-590EF7A0D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8CF2D-C255-4CBE-AF1C-0F3A66FC9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41F80-FD2D-421B-9495-C272536B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DB1D7-92D6-4D6F-94AE-4AB85CAC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</a:t>
            </a:r>
            <a:r>
              <a:rPr lang="hu-HU" dirty="0" err="1"/>
              <a:t>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0186-12C0-43FE-8D69-2B973418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6E55-82F3-4CD2-8D4E-50A5D8B1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94C1-54A7-402B-829A-C17680C14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50F20-F6EA-4A1B-9A81-673F46B0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7A7C-FFA4-4127-8F00-1B6BEC68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dirty="0"/>
              <a:t>Gergely </a:t>
            </a:r>
            <a:r>
              <a:rPr lang="hu-HU" dirty="0" err="1"/>
              <a:t>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5028-DDE9-4436-83C2-80C671FA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919ED-9CF4-4112-8839-C926A5BCDE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0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6005-7CF4-4739-9F04-781326CF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516BE-5E4F-43C1-8882-AE9B50926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221F-FBCA-4E86-8389-9488C5D4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0BAFE-0FC1-4D57-B1A3-4273C937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</a:t>
            </a:r>
            <a:r>
              <a:rPr lang="hu-HU" dirty="0" err="1"/>
              <a:t>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145C-6552-4CE4-BC41-3C139B8F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AC787-423C-4B0C-A654-194C92AAF6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1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9970-CC60-4076-805B-C0045CD5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9FE1-0C19-4C5C-9152-6C49CC698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06653-0ACE-43B7-A0AA-C480DB00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5A680-9943-438B-A07D-004DA0DE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DE142-F423-496D-A02D-FDE5F65C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</a:t>
            </a:r>
            <a:r>
              <a:rPr lang="hu-HU" dirty="0" err="1"/>
              <a:t>Levai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7D7A0-147D-4B5D-9DEE-D3657ABD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8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FF53-FBAD-490F-8C98-D9C3A25E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E5BEB-7EDA-4C84-A8C5-6453A416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9" indent="0">
              <a:buNone/>
              <a:defRPr sz="1600" b="1"/>
            </a:lvl7pPr>
            <a:lvl8pPr marL="3200422" indent="0">
              <a:buNone/>
              <a:defRPr sz="1600" b="1"/>
            </a:lvl8pPr>
            <a:lvl9pPr marL="365762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3AE2C-71F9-40F3-92EA-E70287310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0A41C-C15F-4ECF-B851-278DAD11E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9" indent="0">
              <a:buNone/>
              <a:defRPr sz="1600" b="1"/>
            </a:lvl7pPr>
            <a:lvl8pPr marL="3200422" indent="0">
              <a:buNone/>
              <a:defRPr sz="1600" b="1"/>
            </a:lvl8pPr>
            <a:lvl9pPr marL="365762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BA114-316C-41E0-A66F-A3A04F24F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38713-214A-4A71-8ACE-D3D92FB0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BCEB9-5DEA-43CA-B741-0FF412FD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</a:t>
            </a:r>
            <a:r>
              <a:rPr lang="hu-HU" dirty="0" err="1"/>
              <a:t>Levai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42B59-3E8B-4A62-8580-AF12290B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0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66C1-EC85-4C98-83D9-49133F05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E619F-1A6C-46B1-B99B-E57E36C0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hu-H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980F5-E9E9-439E-91E6-968341CE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</a:t>
            </a:r>
            <a:r>
              <a:rPr lang="hu-HU" dirty="0" err="1"/>
              <a:t>Levai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C0393-5ADC-4BAD-BC8A-CF86422A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F171C-D666-4400-8513-EBEBFA70B5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4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56926-07A9-44AF-8F6B-62DA7EE5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0FE15-E125-40BA-8E72-E099CD29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</a:t>
            </a:r>
            <a:r>
              <a:rPr lang="hu-HU" dirty="0" err="1"/>
              <a:t>Levai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D3322-B9D8-4C19-9BC7-92900C93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3E32E-F999-442C-A844-F664FB993A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8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7E24-81E7-4D13-8A58-FA952A07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DBFC-B0F2-46B9-AB98-6DF57055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67529-077D-404B-A252-3B788A7E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6" indent="0">
              <a:buNone/>
              <a:defRPr sz="1200"/>
            </a:lvl3pPr>
            <a:lvl4pPr marL="1371609" indent="0">
              <a:buNone/>
              <a:defRPr sz="1000"/>
            </a:lvl4pPr>
            <a:lvl5pPr marL="1828812" indent="0">
              <a:buNone/>
              <a:defRPr sz="1000"/>
            </a:lvl5pPr>
            <a:lvl6pPr marL="2286015" indent="0">
              <a:buNone/>
              <a:defRPr sz="1000"/>
            </a:lvl6pPr>
            <a:lvl7pPr marL="2743219" indent="0">
              <a:buNone/>
              <a:defRPr sz="1000"/>
            </a:lvl7pPr>
            <a:lvl8pPr marL="3200422" indent="0">
              <a:buNone/>
              <a:defRPr sz="1000"/>
            </a:lvl8pPr>
            <a:lvl9pPr marL="365762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263C1-16CD-4F86-B9E9-04C13D98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C3439-F171-4719-97FB-E1E137FC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</a:t>
            </a:r>
            <a:r>
              <a:rPr lang="hu-HU" dirty="0" err="1"/>
              <a:t>Levai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9A64B-54C5-449F-A0AD-A843928D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8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63C9-7209-44C0-A6A7-65E06FD8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B8291-154F-4E14-A8A8-5C2160EEE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9" indent="0">
              <a:buNone/>
              <a:defRPr sz="2000"/>
            </a:lvl7pPr>
            <a:lvl8pPr marL="3200422" indent="0">
              <a:buNone/>
              <a:defRPr sz="2000"/>
            </a:lvl8pPr>
            <a:lvl9pPr marL="365762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D088-7AC3-4957-B687-136A53B85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6" indent="0">
              <a:buNone/>
              <a:defRPr sz="1200"/>
            </a:lvl3pPr>
            <a:lvl4pPr marL="1371609" indent="0">
              <a:buNone/>
              <a:defRPr sz="1000"/>
            </a:lvl4pPr>
            <a:lvl5pPr marL="1828812" indent="0">
              <a:buNone/>
              <a:defRPr sz="1000"/>
            </a:lvl5pPr>
            <a:lvl6pPr marL="2286015" indent="0">
              <a:buNone/>
              <a:defRPr sz="1000"/>
            </a:lvl6pPr>
            <a:lvl7pPr marL="2743219" indent="0">
              <a:buNone/>
              <a:defRPr sz="1000"/>
            </a:lvl7pPr>
            <a:lvl8pPr marL="3200422" indent="0">
              <a:buNone/>
              <a:defRPr sz="1000"/>
            </a:lvl8pPr>
            <a:lvl9pPr marL="365762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50240-A185-4A82-ACF5-28381E6E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6110D-3507-459F-8D00-AF31DF65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</a:t>
            </a:r>
            <a:r>
              <a:rPr lang="hu-HU" dirty="0" err="1"/>
              <a:t>Levai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C4A64-B4FA-4A36-A858-EB9C2932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8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2EA6C-2FE1-4667-A3B6-0773EDB5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CE3D8-E9E9-47D0-BD9F-1EEEBAC2B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9E285-45B9-4E17-A992-35E777F79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88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47C16-6C76-485B-97D8-282E99814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/>
              <a:t>Gergely </a:t>
            </a:r>
            <a:r>
              <a:rPr lang="hu-HU" dirty="0" err="1"/>
              <a:t>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F3A19-542B-408C-B27D-12311AFB2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5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5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1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4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20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4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6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F60D-6939-40FA-A352-27FEF7874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2766" y="2391278"/>
            <a:ext cx="7916411" cy="364091"/>
          </a:xfrm>
        </p:spPr>
        <p:txBody>
          <a:bodyPr>
            <a:normAutofit/>
          </a:bodyPr>
          <a:lstStyle/>
          <a:p>
            <a:pPr algn="l"/>
            <a:r>
              <a:rPr lang="en-GB" sz="1400" dirty="0">
                <a:latin typeface="Bahnschrift Light" panose="020B0502040204020203" pitchFamily="34" charset="0"/>
              </a:rPr>
              <a:t>ASSIGNMENT FOR A POSITION AS HARDWARE ASIC ENGINEER 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89AF5-F4BC-4558-BAD1-69508B8E8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2765" y="2722697"/>
            <a:ext cx="6892955" cy="1655762"/>
          </a:xfrm>
        </p:spPr>
        <p:txBody>
          <a:bodyPr>
            <a:normAutofit/>
          </a:bodyPr>
          <a:lstStyle/>
          <a:p>
            <a:pPr algn="l"/>
            <a:r>
              <a:rPr lang="en-GB" sz="4800" b="1" dirty="0">
                <a:latin typeface="Bahnschrift SemiBold" panose="020B0502040204020203" pitchFamily="34" charset="0"/>
              </a:rPr>
              <a:t>E.ON FUTURE 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D09C8-AAB2-4867-B86D-3EB0A2DA40D2}"/>
              </a:ext>
            </a:extLst>
          </p:cNvPr>
          <p:cNvSpPr txBox="1"/>
          <p:nvPr/>
        </p:nvSpPr>
        <p:spPr>
          <a:xfrm>
            <a:off x="3682765" y="5686490"/>
            <a:ext cx="8074557" cy="11492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17009-474B-4813-8221-252E417F8630}"/>
              </a:ext>
            </a:extLst>
          </p:cNvPr>
          <p:cNvSpPr/>
          <p:nvPr/>
        </p:nvSpPr>
        <p:spPr>
          <a:xfrm>
            <a:off x="-1" y="0"/>
            <a:ext cx="3682767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15992-A1F9-4577-84BC-346A6835D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41"/>
          <a:stretch/>
        </p:blipFill>
        <p:spPr>
          <a:xfrm flipV="1">
            <a:off x="3741489" y="3496722"/>
            <a:ext cx="8015833" cy="107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207C3-6174-44B3-BC9D-34B98B776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713" y="3653064"/>
            <a:ext cx="1159428" cy="40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8DBCF-ED01-464D-BC0E-232419604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4759" y="3651138"/>
            <a:ext cx="634417" cy="324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3BEBB9-90AB-426D-A469-A441BE37EBF7}"/>
              </a:ext>
            </a:extLst>
          </p:cNvPr>
          <p:cNvSpPr txBox="1"/>
          <p:nvPr/>
        </p:nvSpPr>
        <p:spPr>
          <a:xfrm>
            <a:off x="3741489" y="6516848"/>
            <a:ext cx="312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Bahnschrift Light" panose="020B0502040204020203" pitchFamily="34" charset="0"/>
                <a:ea typeface="+mj-ea"/>
                <a:cs typeface="+mj-cs"/>
              </a:rPr>
              <a:t>Gergely </a:t>
            </a:r>
            <a:r>
              <a:rPr lang="hu-HU" sz="1400" dirty="0" err="1">
                <a:latin typeface="Bahnschrift Light" panose="020B0502040204020203" pitchFamily="34" charset="0"/>
                <a:ea typeface="+mj-ea"/>
                <a:cs typeface="+mj-cs"/>
              </a:rPr>
              <a:t>Levai</a:t>
            </a:r>
            <a:endParaRPr lang="en-GB" sz="140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416C0-77C0-409D-A377-C7E92752260F}"/>
              </a:ext>
            </a:extLst>
          </p:cNvPr>
          <p:cNvSpPr txBox="1"/>
          <p:nvPr/>
        </p:nvSpPr>
        <p:spPr>
          <a:xfrm>
            <a:off x="10810140" y="6516847"/>
            <a:ext cx="1381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40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486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C2B0036E-3A89-42BF-82FB-5A634449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CF75AA-6BFB-4782-94F2-3D8BA811DD91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CBE778-FBC4-44C9-A0AD-C79E00C3474E}"/>
              </a:ext>
            </a:extLst>
          </p:cNvPr>
          <p:cNvSpPr/>
          <p:nvPr/>
        </p:nvSpPr>
        <p:spPr>
          <a:xfrm>
            <a:off x="483575" y="1570609"/>
            <a:ext cx="2726421" cy="482180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77667-FE14-4CDB-A571-11ED39FFF764}"/>
              </a:ext>
            </a:extLst>
          </p:cNvPr>
          <p:cNvSpPr txBox="1"/>
          <p:nvPr/>
        </p:nvSpPr>
        <p:spPr>
          <a:xfrm>
            <a:off x="346088" y="604655"/>
            <a:ext cx="3336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      </a:t>
            </a:r>
            <a:r>
              <a:rPr lang="hu-HU" sz="2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Mains Connection </a:t>
            </a:r>
          </a:p>
          <a:p>
            <a:r>
              <a:rPr lang="hu-HU" sz="2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(~230V-50Hz/~115V-60Hz</a:t>
            </a:r>
            <a:r>
              <a:rPr lang="hu-H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)</a:t>
            </a:r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0F3A5830-0D84-4C99-83EA-E595ACAFAB11}"/>
              </a:ext>
            </a:extLst>
          </p:cNvPr>
          <p:cNvSpPr/>
          <p:nvPr/>
        </p:nvSpPr>
        <p:spPr>
          <a:xfrm flipH="1">
            <a:off x="1156298" y="1827076"/>
            <a:ext cx="1266738" cy="170296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48DCC-3EFA-4F86-8B7C-11B15B7D11E6}"/>
              </a:ext>
            </a:extLst>
          </p:cNvPr>
          <p:cNvSpPr txBox="1"/>
          <p:nvPr/>
        </p:nvSpPr>
        <p:spPr>
          <a:xfrm>
            <a:off x="990725" y="3505159"/>
            <a:ext cx="170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ahnschrift SemiBold" panose="020B0502040204020203" pitchFamily="34" charset="0"/>
              </a:rPr>
              <a:t>Power</a:t>
            </a:r>
            <a:r>
              <a:rPr lang="hu-HU" dirty="0">
                <a:latin typeface="Bahnschrift SemiBold" panose="020B0502040204020203" pitchFamily="34" charset="0"/>
              </a:rPr>
              <a:t> </a:t>
            </a:r>
            <a:r>
              <a:rPr lang="hu-HU" dirty="0" err="1">
                <a:latin typeface="Bahnschrift SemiBold" panose="020B0502040204020203" pitchFamily="34" charset="0"/>
              </a:rPr>
              <a:t>Source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8515F-CECA-41B1-89C5-5F33D1125CA2}"/>
              </a:ext>
            </a:extLst>
          </p:cNvPr>
          <p:cNvSpPr txBox="1"/>
          <p:nvPr/>
        </p:nvSpPr>
        <p:spPr>
          <a:xfrm>
            <a:off x="992556" y="5580865"/>
            <a:ext cx="170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ahnschrift SemiBold" panose="020B0502040204020203" pitchFamily="34" charset="0"/>
              </a:rPr>
              <a:t>Current</a:t>
            </a:r>
            <a:r>
              <a:rPr lang="hu-HU" dirty="0">
                <a:latin typeface="Bahnschrift SemiBold" panose="020B0502040204020203" pitchFamily="34" charset="0"/>
              </a:rPr>
              <a:t> </a:t>
            </a:r>
            <a:r>
              <a:rPr lang="hu-HU" dirty="0" err="1">
                <a:latin typeface="Bahnschrift SemiBold" panose="020B0502040204020203" pitchFamily="34" charset="0"/>
              </a:rPr>
              <a:t>signal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240B9-A384-47C9-BE6B-86A29E748EEA}"/>
              </a:ext>
            </a:extLst>
          </p:cNvPr>
          <p:cNvSpPr/>
          <p:nvPr/>
        </p:nvSpPr>
        <p:spPr>
          <a:xfrm>
            <a:off x="1084583" y="4219017"/>
            <a:ext cx="1266738" cy="12889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A</a:t>
            </a:r>
            <a:endParaRPr lang="en-US" sz="80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E7FDD0-32BB-4FFD-95B3-9605C5220385}"/>
              </a:ext>
            </a:extLst>
          </p:cNvPr>
          <p:cNvSpPr/>
          <p:nvPr/>
        </p:nvSpPr>
        <p:spPr>
          <a:xfrm>
            <a:off x="3323320" y="1920471"/>
            <a:ext cx="805155" cy="516906"/>
          </a:xfrm>
          <a:prstGeom prst="rightArrow">
            <a:avLst>
              <a:gd name="adj1" fmla="val 50000"/>
              <a:gd name="adj2" fmla="val 521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95AB36-CE65-4C92-BA6B-9B948F7EA643}"/>
              </a:ext>
            </a:extLst>
          </p:cNvPr>
          <p:cNvSpPr/>
          <p:nvPr/>
        </p:nvSpPr>
        <p:spPr>
          <a:xfrm>
            <a:off x="4502734" y="1827076"/>
            <a:ext cx="3303864" cy="646331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Bahnschrift SemiBold" panose="020B0502040204020203" pitchFamily="34" charset="0"/>
              </a:rPr>
              <a:t>Power Supply</a:t>
            </a:r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A4876-232E-4DDA-A481-73389C58B6F9}"/>
              </a:ext>
            </a:extLst>
          </p:cNvPr>
          <p:cNvSpPr/>
          <p:nvPr/>
        </p:nvSpPr>
        <p:spPr>
          <a:xfrm>
            <a:off x="4499910" y="3300485"/>
            <a:ext cx="3303864" cy="30412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endParaRPr lang="hu-HU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endParaRPr lang="hu-HU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hu-HU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Microprocessor</a:t>
            </a:r>
            <a:endParaRPr lang="hu-HU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86F052-BE74-48F0-A4DF-D82FD36939EB}"/>
              </a:ext>
            </a:extLst>
          </p:cNvPr>
          <p:cNvGrpSpPr/>
          <p:nvPr/>
        </p:nvGrpSpPr>
        <p:grpSpPr>
          <a:xfrm>
            <a:off x="9465589" y="1579870"/>
            <a:ext cx="1815517" cy="1720615"/>
            <a:chOff x="9753599" y="2801281"/>
            <a:chExt cx="1815517" cy="17206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0626D0-AF52-4054-A66E-DAA9FBCCD763}"/>
                </a:ext>
              </a:extLst>
            </p:cNvPr>
            <p:cNvSpPr/>
            <p:nvPr/>
          </p:nvSpPr>
          <p:spPr>
            <a:xfrm>
              <a:off x="9753599" y="2801281"/>
              <a:ext cx="1815517" cy="1720615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Cloud</a:t>
              </a:r>
              <a:endParaRPr lang="en-US" dirty="0">
                <a:solidFill>
                  <a:schemeClr val="tx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980B287D-E52F-43E0-9BAB-7320F39A4997}"/>
                </a:ext>
              </a:extLst>
            </p:cNvPr>
            <p:cNvSpPr/>
            <p:nvPr/>
          </p:nvSpPr>
          <p:spPr>
            <a:xfrm>
              <a:off x="9935359" y="2876568"/>
              <a:ext cx="1451995" cy="106540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00BD14-D768-490F-8C0D-997013E595B6}"/>
              </a:ext>
            </a:extLst>
          </p:cNvPr>
          <p:cNvGrpSpPr/>
          <p:nvPr/>
        </p:nvGrpSpPr>
        <p:grpSpPr>
          <a:xfrm>
            <a:off x="9372803" y="4370826"/>
            <a:ext cx="2063341" cy="1969508"/>
            <a:chOff x="9777195" y="4479161"/>
            <a:chExt cx="2063341" cy="196950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0C8D14-A292-4954-83AC-E3EE4BEE7B8F}"/>
                </a:ext>
              </a:extLst>
            </p:cNvPr>
            <p:cNvSpPr/>
            <p:nvPr/>
          </p:nvSpPr>
          <p:spPr>
            <a:xfrm>
              <a:off x="9777195" y="4479161"/>
              <a:ext cx="2063341" cy="1969508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Other appliances</a:t>
              </a:r>
              <a:endParaRPr lang="en-US" dirty="0">
                <a:solidFill>
                  <a:schemeClr val="tx1"/>
                </a:solidFill>
                <a:latin typeface="Bahnschrift SemiBold" panose="020B0502040204020203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D74E9AE-E673-491B-9F0C-2D651CB33545}"/>
                </a:ext>
              </a:extLst>
            </p:cNvPr>
            <p:cNvGrpSpPr/>
            <p:nvPr/>
          </p:nvGrpSpPr>
          <p:grpSpPr>
            <a:xfrm>
              <a:off x="9844364" y="4592394"/>
              <a:ext cx="763587" cy="1258887"/>
              <a:chOff x="8575675" y="4592320"/>
              <a:chExt cx="1060450" cy="181483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B8251AC-BE3A-4AF7-B45D-62F12E579254}"/>
                  </a:ext>
                </a:extLst>
              </p:cNvPr>
              <p:cNvSpPr/>
              <p:nvPr/>
            </p:nvSpPr>
            <p:spPr>
              <a:xfrm>
                <a:off x="8575675" y="4592320"/>
                <a:ext cx="1060450" cy="181483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3530CBD-BDE5-4E74-A461-4D78E0F8CF62}"/>
                  </a:ext>
                </a:extLst>
              </p:cNvPr>
              <p:cNvSpPr/>
              <p:nvPr/>
            </p:nvSpPr>
            <p:spPr>
              <a:xfrm>
                <a:off x="8611251" y="4638675"/>
                <a:ext cx="990600" cy="1546225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tx1"/>
                    </a:solidFill>
                    <a:latin typeface="Bahnschrift SemiBold" panose="020B0502040204020203" pitchFamily="34" charset="0"/>
                  </a:rPr>
                  <a:t>APP</a:t>
                </a:r>
                <a:endParaRPr lang="en-US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0F88FB-6C6F-4936-B86E-041AD870299E}"/>
                  </a:ext>
                </a:extLst>
              </p:cNvPr>
              <p:cNvSpPr/>
              <p:nvPr/>
            </p:nvSpPr>
            <p:spPr>
              <a:xfrm>
                <a:off x="9021366" y="6212680"/>
                <a:ext cx="169068" cy="1666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6FBEE04-8AC3-46F9-8303-3A3BB902A29C}"/>
                </a:ext>
              </a:extLst>
            </p:cNvPr>
            <p:cNvGrpSpPr/>
            <p:nvPr/>
          </p:nvGrpSpPr>
          <p:grpSpPr>
            <a:xfrm>
              <a:off x="10685477" y="4798917"/>
              <a:ext cx="1044575" cy="723826"/>
              <a:chOff x="8533702" y="4945931"/>
              <a:chExt cx="1044575" cy="7238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B05468E-3281-48C9-992E-E79E3DFCB64A}"/>
                  </a:ext>
                </a:extLst>
              </p:cNvPr>
              <p:cNvSpPr/>
              <p:nvPr/>
            </p:nvSpPr>
            <p:spPr>
              <a:xfrm>
                <a:off x="8533702" y="4945931"/>
                <a:ext cx="1044575" cy="6649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EC3DF4D-08DD-42D6-92FE-70561303A1BD}"/>
                  </a:ext>
                </a:extLst>
              </p:cNvPr>
              <p:cNvSpPr/>
              <p:nvPr/>
            </p:nvSpPr>
            <p:spPr>
              <a:xfrm>
                <a:off x="8571481" y="4971642"/>
                <a:ext cx="969015" cy="61357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tx1"/>
                    </a:solidFill>
                    <a:latin typeface="Bahnschrift SemiBold" panose="020B0502040204020203" pitchFamily="34" charset="0"/>
                  </a:rPr>
                  <a:t>TV</a:t>
                </a:r>
                <a:endParaRPr lang="en-US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F4B2A0-4C6E-46D9-871C-1AFE82A154BE}"/>
                  </a:ext>
                </a:extLst>
              </p:cNvPr>
              <p:cNvSpPr/>
              <p:nvPr/>
            </p:nvSpPr>
            <p:spPr>
              <a:xfrm>
                <a:off x="8846344" y="5622435"/>
                <a:ext cx="419288" cy="473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AD176D7-66C7-47B2-8EE0-0762B96EFE71}"/>
                  </a:ext>
                </a:extLst>
              </p:cNvPr>
              <p:cNvSpPr/>
              <p:nvPr/>
            </p:nvSpPr>
            <p:spPr>
              <a:xfrm>
                <a:off x="9189671" y="5612979"/>
                <a:ext cx="45719" cy="45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 SemiBold" panose="020B0502040204020203" pitchFamily="34" charset="0"/>
                </a:endParaRPr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CC9274-34A1-4A7A-8E6A-A078BD9C9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924" y="4786886"/>
            <a:ext cx="348243" cy="53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3A46A74-8634-4991-B391-1626010A46E0}"/>
              </a:ext>
            </a:extLst>
          </p:cNvPr>
          <p:cNvSpPr txBox="1"/>
          <p:nvPr/>
        </p:nvSpPr>
        <p:spPr>
          <a:xfrm>
            <a:off x="4761622" y="797754"/>
            <a:ext cx="30452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Power and processing</a:t>
            </a:r>
            <a:endParaRPr lang="en-US" sz="2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A18A39-17A3-4423-8458-2502901FC110}"/>
              </a:ext>
            </a:extLst>
          </p:cNvPr>
          <p:cNvSpPr txBox="1"/>
          <p:nvPr/>
        </p:nvSpPr>
        <p:spPr>
          <a:xfrm>
            <a:off x="9427075" y="822030"/>
            <a:ext cx="22066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Communication</a:t>
            </a:r>
            <a:endParaRPr lang="en-US" sz="2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420F2F-2075-405B-AAC0-D5E49BCFF716}"/>
              </a:ext>
            </a:extLst>
          </p:cNvPr>
          <p:cNvGrpSpPr/>
          <p:nvPr/>
        </p:nvGrpSpPr>
        <p:grpSpPr>
          <a:xfrm rot="5400000">
            <a:off x="9987766" y="3582872"/>
            <a:ext cx="833418" cy="525680"/>
            <a:chOff x="8281697" y="745749"/>
            <a:chExt cx="1668343" cy="796954"/>
          </a:xfrm>
        </p:grpSpPr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33D9708E-0DB5-410D-AB59-8AB1C95F510F}"/>
                </a:ext>
              </a:extLst>
            </p:cNvPr>
            <p:cNvSpPr/>
            <p:nvPr/>
          </p:nvSpPr>
          <p:spPr>
            <a:xfrm>
              <a:off x="9048923" y="745749"/>
              <a:ext cx="901117" cy="796954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34">
                <a:latin typeface="Bahnschrift SemiBold" panose="020B0502040204020203" pitchFamily="34" charset="0"/>
              </a:endParaRPr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1A5EB394-262B-4223-AD28-7195F596348B}"/>
                </a:ext>
              </a:extLst>
            </p:cNvPr>
            <p:cNvSpPr/>
            <p:nvPr/>
          </p:nvSpPr>
          <p:spPr>
            <a:xfrm flipH="1">
              <a:off x="8281697" y="745749"/>
              <a:ext cx="767226" cy="796954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34"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D8089A52-18BF-4C95-88BB-070109D1E6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1691"/>
          <a:stretch/>
        </p:blipFill>
        <p:spPr>
          <a:xfrm>
            <a:off x="0" y="1424207"/>
            <a:ext cx="12192000" cy="82087"/>
          </a:xfrm>
          <a:prstGeom prst="rect">
            <a:avLst/>
          </a:prstGeom>
        </p:spPr>
      </p:pic>
      <p:sp>
        <p:nvSpPr>
          <p:cNvPr id="51" name="Arrow: Right 50">
            <a:extLst>
              <a:ext uri="{FF2B5EF4-FFF2-40B4-BE49-F238E27FC236}">
                <a16:creationId xmlns:a16="http://schemas.microsoft.com/office/drawing/2014/main" id="{9C3F7B77-8C65-4D51-B0DD-A7C99DFB7F14}"/>
              </a:ext>
            </a:extLst>
          </p:cNvPr>
          <p:cNvSpPr/>
          <p:nvPr/>
        </p:nvSpPr>
        <p:spPr>
          <a:xfrm>
            <a:off x="8469629" y="4813415"/>
            <a:ext cx="804352" cy="516906"/>
          </a:xfrm>
          <a:prstGeom prst="rightArrow">
            <a:avLst>
              <a:gd name="adj1" fmla="val 50000"/>
              <a:gd name="adj2" fmla="val 521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30B44075-EE4D-44FE-83DB-E82670A99854}"/>
              </a:ext>
            </a:extLst>
          </p:cNvPr>
          <p:cNvSpPr/>
          <p:nvPr/>
        </p:nvSpPr>
        <p:spPr>
          <a:xfrm>
            <a:off x="3323320" y="4435384"/>
            <a:ext cx="790534" cy="516906"/>
          </a:xfrm>
          <a:prstGeom prst="rightArrow">
            <a:avLst>
              <a:gd name="adj1" fmla="val 50000"/>
              <a:gd name="adj2" fmla="val 521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9EEF4D7B-54D5-49C8-B074-5263A32A9E4A}"/>
              </a:ext>
            </a:extLst>
          </p:cNvPr>
          <p:cNvSpPr/>
          <p:nvPr/>
        </p:nvSpPr>
        <p:spPr>
          <a:xfrm rot="5400000">
            <a:off x="5816242" y="2617706"/>
            <a:ext cx="688148" cy="516906"/>
          </a:xfrm>
          <a:prstGeom prst="rightArrow">
            <a:avLst>
              <a:gd name="adj1" fmla="val 50000"/>
              <a:gd name="adj2" fmla="val 521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6CAE0F-730A-4045-8923-8B3C022B0E9F}"/>
              </a:ext>
            </a:extLst>
          </p:cNvPr>
          <p:cNvSpPr txBox="1"/>
          <p:nvPr/>
        </p:nvSpPr>
        <p:spPr>
          <a:xfrm>
            <a:off x="4423928" y="6535024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latin typeface="Bahnschrift Light SemiCondensed" panose="020B0502040204020203" pitchFamily="34" charset="0"/>
              </a:rPr>
              <a:t>Gergely </a:t>
            </a:r>
            <a:r>
              <a:rPr lang="hu-HU" sz="1050" dirty="0" err="1">
                <a:latin typeface="Bahnschrift Light SemiCondensed" panose="020B0502040204020203" pitchFamily="34" charset="0"/>
              </a:rPr>
              <a:t>Levai</a:t>
            </a:r>
            <a:endParaRPr lang="en-GB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84D87E-E138-4C36-8119-B096EC2208AC}"/>
              </a:ext>
            </a:extLst>
          </p:cNvPr>
          <p:cNvSpPr txBox="1"/>
          <p:nvPr/>
        </p:nvSpPr>
        <p:spPr>
          <a:xfrm>
            <a:off x="312358" y="6521920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Bahnschrift Light SemiCondensed" panose="020B0502040204020203" pitchFamily="34" charset="0"/>
              </a:rPr>
              <a:t>E.ON Future Lab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47A1A8-5FBD-484E-A52C-8B1592BF30A6}"/>
              </a:ext>
            </a:extLst>
          </p:cNvPr>
          <p:cNvCxnSpPr>
            <a:cxnSpLocks/>
          </p:cNvCxnSpPr>
          <p:nvPr/>
        </p:nvCxnSpPr>
        <p:spPr>
          <a:xfrm>
            <a:off x="411061" y="6501468"/>
            <a:ext cx="11618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6AA718-6ABB-4FF5-8F1D-188B6EA1A1B5}"/>
              </a:ext>
            </a:extLst>
          </p:cNvPr>
          <p:cNvSpPr txBox="1"/>
          <p:nvPr/>
        </p:nvSpPr>
        <p:spPr>
          <a:xfrm>
            <a:off x="10810140" y="6516847"/>
            <a:ext cx="138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05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FE7920-646F-4651-A1D3-4A3681C3A6D7}"/>
              </a:ext>
            </a:extLst>
          </p:cNvPr>
          <p:cNvSpPr txBox="1"/>
          <p:nvPr/>
        </p:nvSpPr>
        <p:spPr>
          <a:xfrm>
            <a:off x="361431" y="242349"/>
            <a:ext cx="1356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Bahnschrift Light" panose="020B0502040204020203" pitchFamily="34" charset="0"/>
              </a:rPr>
              <a:t>System Design</a:t>
            </a:r>
            <a:endParaRPr lang="en-GB" sz="1200" dirty="0">
              <a:latin typeface="Bahnschrift Light" panose="020B0502040204020203" pitchFamily="34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783ADC-7176-4D85-B55C-4891884F98D0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1717950" y="380849"/>
            <a:ext cx="856313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3E5C668E-F0E5-4341-99F8-8936E8247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68" y="4485034"/>
            <a:ext cx="1545900" cy="1545900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C91510CE-A75A-41E5-A0B4-D863B0358A24}"/>
              </a:ext>
            </a:extLst>
          </p:cNvPr>
          <p:cNvSpPr/>
          <p:nvPr/>
        </p:nvSpPr>
        <p:spPr>
          <a:xfrm rot="19558508">
            <a:off x="7982367" y="3061951"/>
            <a:ext cx="1380609" cy="516906"/>
          </a:xfrm>
          <a:prstGeom prst="rightArrow">
            <a:avLst>
              <a:gd name="adj1" fmla="val 50000"/>
              <a:gd name="adj2" fmla="val 521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4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2720E43-E29B-4668-A9C4-336570C968C3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" panose="020B0502040204020203" pitchFamily="34" charset="0"/>
            </a:endParaRPr>
          </a:p>
        </p:txBody>
      </p:sp>
      <p:pic>
        <p:nvPicPr>
          <p:cNvPr id="2054" name="Picture 6" descr="ANCO ENERGIA FOGYASZTÁSMÉRŐ 16 A,230 V, 3680W NAGY LCD KIJELZŐ,">
            <a:extLst>
              <a:ext uri="{FF2B5EF4-FFF2-40B4-BE49-F238E27FC236}">
                <a16:creationId xmlns:a16="http://schemas.microsoft.com/office/drawing/2014/main" id="{F3DEC3B0-B392-4E07-A8A0-05DEFE4BF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036" y="1633286"/>
            <a:ext cx="2873928" cy="28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478D4E-E5C3-48E2-9788-F923E562AD59}"/>
              </a:ext>
            </a:extLst>
          </p:cNvPr>
          <p:cNvSpPr txBox="1"/>
          <p:nvPr/>
        </p:nvSpPr>
        <p:spPr>
          <a:xfrm>
            <a:off x="694072" y="745734"/>
            <a:ext cx="1080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Current</a:t>
            </a:r>
            <a:r>
              <a:rPr lang="hu-H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state</a:t>
            </a:r>
            <a:r>
              <a:rPr lang="hu-H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of </a:t>
            </a:r>
            <a:r>
              <a:rPr lang="hu-HU" sz="2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technology</a:t>
            </a:r>
            <a:r>
              <a:rPr lang="hu-H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and </a:t>
            </a:r>
            <a:r>
              <a:rPr lang="hu-HU" sz="2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improvement</a:t>
            </a:r>
            <a:r>
              <a:rPr lang="hu-H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areas</a:t>
            </a:r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2D4ADA-33E5-40C7-895A-7F154398BED0}"/>
              </a:ext>
            </a:extLst>
          </p:cNvPr>
          <p:cNvSpPr txBox="1"/>
          <p:nvPr/>
        </p:nvSpPr>
        <p:spPr>
          <a:xfrm>
            <a:off x="2143164" y="4458716"/>
            <a:ext cx="3707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Single usecase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Low 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Limited connectivity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Not practical</a:t>
            </a:r>
            <a:endParaRPr lang="en-US" sz="2000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C4E2A1-3460-45ED-95B3-3C73FCAD6059}"/>
              </a:ext>
            </a:extLst>
          </p:cNvPr>
          <p:cNvGrpSpPr/>
          <p:nvPr/>
        </p:nvGrpSpPr>
        <p:grpSpPr>
          <a:xfrm>
            <a:off x="6765206" y="1606235"/>
            <a:ext cx="3703488" cy="2892106"/>
            <a:chOff x="6328096" y="3429000"/>
            <a:chExt cx="3703488" cy="2892106"/>
          </a:xfrm>
        </p:grpSpPr>
        <p:pic>
          <p:nvPicPr>
            <p:cNvPr id="2052" name="Picture 4" descr="Technik Elosztó 3 utas 5m kábellel 1,5mm2 rézkábel + kapcsoló (fehér) 16A |  Smoking ACC. International Kft.">
              <a:extLst>
                <a:ext uri="{FF2B5EF4-FFF2-40B4-BE49-F238E27FC236}">
                  <a16:creationId xmlns:a16="http://schemas.microsoft.com/office/drawing/2014/main" id="{7BFFE213-9663-4492-9CDE-E873F36E69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66" t="26930" r="16678" b="8930"/>
            <a:stretch/>
          </p:blipFill>
          <p:spPr bwMode="auto">
            <a:xfrm>
              <a:off x="6328096" y="3429000"/>
              <a:ext cx="3388883" cy="2892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996898-179B-4279-BD69-707CFDE429FB}"/>
                </a:ext>
              </a:extLst>
            </p:cNvPr>
            <p:cNvGrpSpPr/>
            <p:nvPr/>
          </p:nvGrpSpPr>
          <p:grpSpPr>
            <a:xfrm rot="6193399">
              <a:off x="8604756" y="4061587"/>
              <a:ext cx="1468423" cy="1385232"/>
              <a:chOff x="5821961" y="3151031"/>
              <a:chExt cx="1468423" cy="1385232"/>
            </a:xfrm>
          </p:grpSpPr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28CC1C3C-6B7D-4199-B6DB-32E19F39BD86}"/>
                  </a:ext>
                </a:extLst>
              </p:cNvPr>
              <p:cNvSpPr/>
              <p:nvPr/>
            </p:nvSpPr>
            <p:spPr>
              <a:xfrm>
                <a:off x="6381575" y="3649211"/>
                <a:ext cx="357576" cy="388874"/>
              </a:xfrm>
              <a:prstGeom prst="blockArc">
                <a:avLst>
                  <a:gd name="adj1" fmla="val 12173641"/>
                  <a:gd name="adj2" fmla="val 19968983"/>
                  <a:gd name="adj3" fmla="val 19225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id="{83345BA5-092D-42F1-9A1F-546673ABB5C7}"/>
                  </a:ext>
                </a:extLst>
              </p:cNvPr>
              <p:cNvSpPr/>
              <p:nvPr/>
            </p:nvSpPr>
            <p:spPr>
              <a:xfrm>
                <a:off x="6096000" y="3401736"/>
                <a:ext cx="920346" cy="883823"/>
              </a:xfrm>
              <a:prstGeom prst="blockArc">
                <a:avLst>
                  <a:gd name="adj1" fmla="val 11812837"/>
                  <a:gd name="adj2" fmla="val 20494019"/>
                  <a:gd name="adj3" fmla="val 1336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id="{3FDA355B-8C6B-40B6-9174-408571152544}"/>
                  </a:ext>
                </a:extLst>
              </p:cNvPr>
              <p:cNvSpPr/>
              <p:nvPr/>
            </p:nvSpPr>
            <p:spPr>
              <a:xfrm>
                <a:off x="5821961" y="3151031"/>
                <a:ext cx="1468423" cy="1385232"/>
              </a:xfrm>
              <a:prstGeom prst="blockArc">
                <a:avLst>
                  <a:gd name="adj1" fmla="val 11812837"/>
                  <a:gd name="adj2" fmla="val 20422824"/>
                  <a:gd name="adj3" fmla="val 11769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E8145A5-9353-4B81-A8D9-0B2C3DCFF33C}"/>
              </a:ext>
            </a:extLst>
          </p:cNvPr>
          <p:cNvSpPr txBox="1"/>
          <p:nvPr/>
        </p:nvSpPr>
        <p:spPr>
          <a:xfrm>
            <a:off x="7102208" y="4480988"/>
            <a:ext cx="3707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" panose="020B0502040204020203" pitchFamily="34" charset="0"/>
              </a:rPr>
              <a:t>Multi-purpose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" panose="020B0502040204020203" pitchFamily="34" charset="0"/>
              </a:rPr>
              <a:t>High 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" panose="020B0502040204020203" pitchFamily="34" charset="0"/>
              </a:rPr>
              <a:t>Smart device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 err="1">
                <a:latin typeface="Bahnschrift Light" panose="020B0502040204020203" pitchFamily="34" charset="0"/>
              </a:rPr>
              <a:t>Modular</a:t>
            </a:r>
            <a:endParaRPr lang="en-US" sz="2000" dirty="0">
              <a:latin typeface="Bahnschrift Ligh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B4D99-62AF-4FDE-B61B-D48DFFB9DA30}"/>
              </a:ext>
            </a:extLst>
          </p:cNvPr>
          <p:cNvSpPr txBox="1"/>
          <p:nvPr/>
        </p:nvSpPr>
        <p:spPr>
          <a:xfrm>
            <a:off x="312358" y="6521920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Bahnschrift Light SemiCondensed" panose="020B0502040204020203" pitchFamily="34" charset="0"/>
              </a:rPr>
              <a:t>E.ON Future Lab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43AD6-9E71-49F2-8EFB-BC700E63EAC5}"/>
              </a:ext>
            </a:extLst>
          </p:cNvPr>
          <p:cNvSpPr txBox="1"/>
          <p:nvPr/>
        </p:nvSpPr>
        <p:spPr>
          <a:xfrm>
            <a:off x="4423928" y="6535024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latin typeface="Bahnschrift Light SemiCondensed" panose="020B0502040204020203" pitchFamily="34" charset="0"/>
              </a:rPr>
              <a:t>Gergely </a:t>
            </a:r>
            <a:r>
              <a:rPr lang="hu-HU" sz="1050" dirty="0" err="1">
                <a:latin typeface="Bahnschrift Light SemiCondensed" panose="020B0502040204020203" pitchFamily="34" charset="0"/>
              </a:rPr>
              <a:t>Levai</a:t>
            </a:r>
            <a:endParaRPr lang="en-GB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B09E83-80F3-4482-8022-99F7E604BA88}"/>
              </a:ext>
            </a:extLst>
          </p:cNvPr>
          <p:cNvSpPr txBox="1"/>
          <p:nvPr/>
        </p:nvSpPr>
        <p:spPr>
          <a:xfrm>
            <a:off x="10810140" y="6516847"/>
            <a:ext cx="138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05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66DDA7-7D71-4088-8260-E3DF2F0F4007}"/>
              </a:ext>
            </a:extLst>
          </p:cNvPr>
          <p:cNvCxnSpPr>
            <a:cxnSpLocks/>
          </p:cNvCxnSpPr>
          <p:nvPr/>
        </p:nvCxnSpPr>
        <p:spPr>
          <a:xfrm>
            <a:off x="411061" y="6501468"/>
            <a:ext cx="11618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F2926C3-0155-41CA-86C1-B008D8D69D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1691"/>
          <a:stretch/>
        </p:blipFill>
        <p:spPr>
          <a:xfrm>
            <a:off x="0" y="1424207"/>
            <a:ext cx="12192000" cy="8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4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81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Bahnschrift Light</vt:lpstr>
      <vt:lpstr>Bahnschrift Light SemiCondensed</vt:lpstr>
      <vt:lpstr>Bahnschrift SemiBold</vt:lpstr>
      <vt:lpstr>Calibri</vt:lpstr>
      <vt:lpstr>Calibri Light</vt:lpstr>
      <vt:lpstr>Office Theme</vt:lpstr>
      <vt:lpstr>ASSIGNMENT FOR A POSITION AS HARDWARE ASIC ENGINEER AT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Gergely Lévai</dc:creator>
  <cp:lastModifiedBy>Gergely Lévai</cp:lastModifiedBy>
  <cp:revision>51</cp:revision>
  <dcterms:created xsi:type="dcterms:W3CDTF">2023-07-28T13:02:39Z</dcterms:created>
  <dcterms:modified xsi:type="dcterms:W3CDTF">2023-07-31T08:43:17Z</dcterms:modified>
</cp:coreProperties>
</file>