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9528"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7DC40-8FA6-442A-838D-26023FBAF46D}" type="datetimeFigureOut">
              <a:rPr lang="ru-RU" smtClean="0"/>
              <a:t>24.04.2024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0BA3E-9ACC-4209-877E-545B524503B7}" type="slidenum">
              <a:rPr lang="ru-RU" smtClean="0"/>
              <a:t>‹#›</a:t>
            </a:fld>
            <a:endParaRPr lang="ru-RU"/>
          </a:p>
        </p:txBody>
      </p:sp>
    </p:spTree>
    <p:extLst>
      <p:ext uri="{BB962C8B-B14F-4D97-AF65-F5344CB8AC3E}">
        <p14:creationId xmlns:p14="http://schemas.microsoft.com/office/powerpoint/2010/main" val="307251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check notes instead of voice guidance</a:t>
            </a:r>
          </a:p>
        </p:txBody>
      </p:sp>
      <p:sp>
        <p:nvSpPr>
          <p:cNvPr id="4" name="Slide Number Placeholder 3"/>
          <p:cNvSpPr>
            <a:spLocks noGrp="1"/>
          </p:cNvSpPr>
          <p:nvPr>
            <p:ph type="sldNum" sz="quarter" idx="5"/>
          </p:nvPr>
        </p:nvSpPr>
        <p:spPr/>
        <p:txBody>
          <a:bodyPr/>
          <a:lstStyle/>
          <a:p>
            <a:fld id="{F790BA3E-9ACC-4209-877E-545B524503B7}" type="slidenum">
              <a:rPr lang="ru-RU" smtClean="0"/>
              <a:t>1</a:t>
            </a:fld>
            <a:endParaRPr lang="ru-RU"/>
          </a:p>
        </p:txBody>
      </p:sp>
    </p:spTree>
    <p:extLst>
      <p:ext uri="{BB962C8B-B14F-4D97-AF65-F5344CB8AC3E}">
        <p14:creationId xmlns:p14="http://schemas.microsoft.com/office/powerpoint/2010/main" val="143758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79400" algn="just" hangingPunct="0">
              <a:lnSpc>
                <a:spcPct val="115000"/>
              </a:lnSpc>
            </a:pPr>
            <a:r>
              <a:rPr lang="en-US" sz="1800" dirty="0">
                <a:effectLst/>
                <a:latin typeface="Times New Roman" panose="02020603050405020304" pitchFamily="18" charset="0"/>
                <a:ea typeface="SimSun" panose="02010600030101010101" pitchFamily="2" charset="-122"/>
              </a:rPr>
              <a:t>The project requires the development of a software client that can send files using the go back n protocol. The program must convert a file into packets for sending and build a file from the received packets. The program must use only UDP. The maximum packet size is 4KB. The GBN protocol implemented shall support full duplex. The program must be able to generate sending errors when sending. The program must send files of any size, for testing it is recommended to use files more than 3MB. The program should be configurable by the user. The program should keep logs.</a:t>
            </a:r>
            <a:endParaRPr lang="ru-RU" sz="1800" dirty="0">
              <a:effectLst/>
              <a:latin typeface="Times New Roman" panose="02020603050405020304" pitchFamily="18" charset="0"/>
              <a:ea typeface="SimSun" panose="02010600030101010101" pitchFamily="2" charset="-122"/>
            </a:endParaRPr>
          </a:p>
          <a:p>
            <a:pPr indent="279400" algn="just" hangingPunct="0">
              <a:lnSpc>
                <a:spcPct val="115000"/>
              </a:lnSpc>
            </a:pPr>
            <a:r>
              <a:rPr lang="en-US" sz="1800" dirty="0">
                <a:effectLst/>
                <a:latin typeface="Times New Roman" panose="02020603050405020304" pitchFamily="18" charset="0"/>
                <a:ea typeface="SimSun" panose="02010600030101010101" pitchFamily="2" charset="-122"/>
              </a:rPr>
              <a:t>GBN is reliable for file transfers because if the user is not sure whether the packet has been received, the algorithm repeats sending until it is sure of receipt. The protocol also makes efficient use of time.</a:t>
            </a:r>
            <a:endParaRPr lang="ru-RU" sz="1800" dirty="0">
              <a:effectLst/>
              <a:latin typeface="Times New Roman" panose="02020603050405020304" pitchFamily="18" charset="0"/>
              <a:ea typeface="SimSun" panose="02010600030101010101" pitchFamily="2" charset="-122"/>
            </a:endParaRPr>
          </a:p>
          <a:p>
            <a:pPr indent="279400" algn="just" hangingPunct="0">
              <a:lnSpc>
                <a:spcPct val="115000"/>
              </a:lnSpc>
            </a:pPr>
            <a:r>
              <a:rPr lang="en-US" sz="1800" dirty="0">
                <a:effectLst/>
                <a:latin typeface="Times New Roman" panose="02020603050405020304" pitchFamily="18" charset="0"/>
                <a:ea typeface="SimSun" panose="02010600030101010101" pitchFamily="2" charset="-122"/>
              </a:rPr>
              <a:t>The go back n protocol is a sliding window protocol used in network communication for reliable data transmission. It allows a sender to transmit multiple frames before receiving an acknowledgment from the receiver. If an acknowledgment is not received within a specified time frame, the sender retransmits all unacknowledged frames starting from the last acknowledged one.</a:t>
            </a:r>
            <a:endParaRPr lang="ru-RU" sz="1800" dirty="0">
              <a:effectLst/>
              <a:latin typeface="Times New Roman" panose="02020603050405020304" pitchFamily="18" charset="0"/>
              <a:ea typeface="SimSun" panose="02010600030101010101" pitchFamily="2" charset="-122"/>
            </a:endParaRPr>
          </a:p>
          <a:p>
            <a:endParaRPr lang="ru-RU" dirty="0"/>
          </a:p>
        </p:txBody>
      </p:sp>
      <p:sp>
        <p:nvSpPr>
          <p:cNvPr id="4" name="Номер слайда 3"/>
          <p:cNvSpPr>
            <a:spLocks noGrp="1"/>
          </p:cNvSpPr>
          <p:nvPr>
            <p:ph type="sldNum" sz="quarter" idx="5"/>
          </p:nvPr>
        </p:nvSpPr>
        <p:spPr/>
        <p:txBody>
          <a:bodyPr/>
          <a:lstStyle/>
          <a:p>
            <a:fld id="{F790BA3E-9ACC-4209-877E-545B524503B7}" type="slidenum">
              <a:rPr lang="ru-RU" smtClean="0"/>
              <a:t>2</a:t>
            </a:fld>
            <a:endParaRPr lang="ru-RU"/>
          </a:p>
        </p:txBody>
      </p:sp>
    </p:spTree>
    <p:extLst>
      <p:ext uri="{BB962C8B-B14F-4D97-AF65-F5344CB8AC3E}">
        <p14:creationId xmlns:p14="http://schemas.microsoft.com/office/powerpoint/2010/main" val="39195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The program is an application with a graphical interface in which it is possible to set parameters and track program activity in the log</a:t>
            </a:r>
          </a:p>
          <a:p>
            <a:r>
              <a:rPr lang="en-US" sz="1800" dirty="0">
                <a:effectLst/>
                <a:latin typeface="Times New Roman" panose="02020603050405020304" pitchFamily="18" charset="0"/>
                <a:ea typeface="SimSun" panose="02010600030101010101" pitchFamily="2" charset="-122"/>
              </a:rPr>
              <a:t>python programming language is chosen for development because the team has more experience with this language. </a:t>
            </a:r>
            <a:r>
              <a:rPr lang="ru-RU" sz="1800" dirty="0" err="1">
                <a:effectLst/>
                <a:latin typeface="Times New Roman" panose="02020603050405020304" pitchFamily="18" charset="0"/>
                <a:ea typeface="SimSun" panose="02010600030101010101" pitchFamily="2" charset="-122"/>
              </a:rPr>
              <a:t>Version</a:t>
            </a:r>
            <a:r>
              <a:rPr lang="ru-RU" sz="1800" dirty="0">
                <a:effectLst/>
                <a:latin typeface="Times New Roman" panose="02020603050405020304" pitchFamily="18" charset="0"/>
                <a:ea typeface="SimSun" panose="02010600030101010101" pitchFamily="2" charset="-122"/>
              </a:rPr>
              <a:t> </a:t>
            </a:r>
            <a:r>
              <a:rPr lang="ru-RU" sz="1800" dirty="0" err="1">
                <a:effectLst/>
                <a:latin typeface="Times New Roman" panose="02020603050405020304" pitchFamily="18" charset="0"/>
                <a:ea typeface="SimSun" panose="02010600030101010101" pitchFamily="2" charset="-122"/>
              </a:rPr>
              <a:t>python</a:t>
            </a:r>
            <a:r>
              <a:rPr lang="ru-RU" sz="1800" dirty="0">
                <a:effectLst/>
                <a:latin typeface="Times New Roman" panose="02020603050405020304" pitchFamily="18" charset="0"/>
                <a:ea typeface="SimSun" panose="02010600030101010101" pitchFamily="2" charset="-122"/>
              </a:rPr>
              <a:t> 3.11.7. OS </a:t>
            </a:r>
            <a:r>
              <a:rPr lang="ru-RU" sz="1800" dirty="0" err="1">
                <a:effectLst/>
                <a:latin typeface="Times New Roman" panose="02020603050405020304" pitchFamily="18" charset="0"/>
                <a:ea typeface="SimSun" panose="02010600030101010101" pitchFamily="2" charset="-122"/>
              </a:rPr>
              <a:t>windows</a:t>
            </a:r>
            <a:r>
              <a:rPr lang="ru-RU" sz="1800" dirty="0">
                <a:effectLst/>
                <a:latin typeface="Times New Roman" panose="02020603050405020304" pitchFamily="18" charset="0"/>
                <a:ea typeface="SimSun" panose="02010600030101010101" pitchFamily="2" charset="-122"/>
              </a:rPr>
              <a:t> 10/11.</a:t>
            </a:r>
          </a:p>
          <a:p>
            <a:endParaRPr lang="en-US" sz="1800" dirty="0">
              <a:effectLst/>
              <a:latin typeface="Times New Roman" panose="02020603050405020304" pitchFamily="18" charset="0"/>
              <a:ea typeface="SimSun" panose="02010600030101010101" pitchFamily="2" charset="-122"/>
            </a:endParaRPr>
          </a:p>
          <a:p>
            <a:pPr indent="180340" algn="just" hangingPunct="0">
              <a:lnSpc>
                <a:spcPct val="115000"/>
              </a:lnSpc>
            </a:pPr>
            <a:r>
              <a:rPr lang="en-US" sz="1800" dirty="0">
                <a:effectLst/>
                <a:latin typeface="Times New Roman" panose="02020603050405020304" pitchFamily="18" charset="0"/>
                <a:ea typeface="SimSun" panose="02010600030101010101" pitchFamily="2" charset="-122"/>
              </a:rPr>
              <a:t>Send and receive file has one source code. Runs 2 iterations of the program, specifies the port of the sender and recipient.</a:t>
            </a:r>
            <a:endParaRPr lang="ru-RU" sz="1800" dirty="0">
              <a:effectLst/>
              <a:latin typeface="Times New Roman" panose="02020603050405020304" pitchFamily="18" charset="0"/>
              <a:ea typeface="SimSun" panose="02010600030101010101" pitchFamily="2" charset="-122"/>
            </a:endParaRPr>
          </a:p>
          <a:p>
            <a:pPr indent="180340" algn="just" hangingPunct="0">
              <a:lnSpc>
                <a:spcPct val="115000"/>
              </a:lnSpc>
            </a:pPr>
            <a:r>
              <a:rPr lang="en-US" sz="1800" dirty="0">
                <a:effectLst/>
                <a:latin typeface="Times New Roman" panose="02020603050405020304" pitchFamily="18" charset="0"/>
                <a:ea typeface="SimSun" panose="02010600030101010101" pitchFamily="2" charset="-122"/>
              </a:rPr>
              <a:t>	Inside the program contains 2 classes Sender and Receiver. These classes are responsible for sending and receiving data via UDP. Sender class is used to send a file using GBN protocol. For this purpose it has a method </a:t>
            </a:r>
            <a:r>
              <a:rPr lang="en-US" sz="1800" dirty="0" err="1">
                <a:effectLst/>
                <a:latin typeface="Times New Roman" panose="02020603050405020304" pitchFamily="18" charset="0"/>
                <a:ea typeface="SimSun" panose="02010600030101010101" pitchFamily="2" charset="-122"/>
              </a:rPr>
              <a:t>send_data</a:t>
            </a:r>
            <a:r>
              <a:rPr lang="en-US"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self,data</a:t>
            </a:r>
            <a:r>
              <a:rPr lang="en-US" sz="1800" dirty="0">
                <a:effectLst/>
                <a:latin typeface="Times New Roman" panose="02020603050405020304" pitchFamily="18" charset="0"/>
                <a:ea typeface="SimSun" panose="02010600030101010101" pitchFamily="2" charset="-122"/>
              </a:rPr>
              <a:t>). As input it receives an array of packets into which the file was converted for sending (the file is divided into packets when the Send file button is pressed). Also Sender class has auxiliary methods responsible for timer management.</a:t>
            </a:r>
            <a:endParaRPr lang="ru-RU" sz="1800" dirty="0">
              <a:effectLst/>
              <a:latin typeface="Times New Roman" panose="02020603050405020304" pitchFamily="18" charset="0"/>
              <a:ea typeface="SimSun" panose="02010600030101010101" pitchFamily="2" charset="-122"/>
            </a:endParaRPr>
          </a:p>
          <a:p>
            <a:pPr indent="180340" algn="just" hangingPunct="0">
              <a:lnSpc>
                <a:spcPct val="115000"/>
              </a:lnSpc>
            </a:pPr>
            <a:r>
              <a:rPr lang="en-US" sz="1800" dirty="0">
                <a:effectLst/>
                <a:latin typeface="Times New Roman" panose="02020603050405020304" pitchFamily="18" charset="0"/>
                <a:ea typeface="SimSun" panose="02010600030101010101" pitchFamily="2" charset="-122"/>
              </a:rPr>
              <a:t>	The Receiver class is executed in parallel from the moment the configuration settings are applied. The class waits for receiving packets and determines their type. If the packet is a part of a file, then the packet will be processed as a part of the file, namely: the data (number, </a:t>
            </a:r>
            <a:r>
              <a:rPr lang="en-US" sz="1800" dirty="0" err="1">
                <a:effectLst/>
                <a:latin typeface="Times New Roman" panose="02020603050405020304" pitchFamily="18" charset="0"/>
                <a:ea typeface="SimSun" panose="02010600030101010101" pitchFamily="2" charset="-122"/>
              </a:rPr>
              <a:t>crc</a:t>
            </a:r>
            <a:r>
              <a:rPr lang="en-US" sz="1800" dirty="0">
                <a:effectLst/>
                <a:latin typeface="Times New Roman" panose="02020603050405020304" pitchFamily="18" charset="0"/>
                <a:ea typeface="SimSun" panose="02010600030101010101" pitchFamily="2" charset="-122"/>
              </a:rPr>
              <a:t>, data) will be extracted, the crc32 hash sum for the data will be calculated, and a data integrity response will be sent. If the packet is a response from the recipient, the need to return to the N.</a:t>
            </a:r>
          </a:p>
          <a:p>
            <a:pPr indent="180340" algn="just" hangingPunct="0">
              <a:lnSpc>
                <a:spcPct val="115000"/>
              </a:lnSpc>
            </a:pPr>
            <a:endParaRPr lang="en-US" sz="1800" dirty="0">
              <a:effectLst/>
              <a:latin typeface="Times New Roman" panose="02020603050405020304" pitchFamily="18" charset="0"/>
              <a:ea typeface="SimSun" panose="02010600030101010101" pitchFamily="2" charset="-122"/>
            </a:endParaRPr>
          </a:p>
          <a:p>
            <a:pPr indent="180340" algn="just" hangingPunct="0">
              <a:lnSpc>
                <a:spcPct val="115000"/>
              </a:lnSpc>
            </a:pPr>
            <a:endParaRPr lang="en-US" sz="1800" dirty="0">
              <a:effectLst/>
              <a:latin typeface="Times New Roman" panose="02020603050405020304" pitchFamily="18" charset="0"/>
              <a:ea typeface="SimSun" panose="02010600030101010101" pitchFamily="2" charset="-122"/>
            </a:endParaRPr>
          </a:p>
          <a:p>
            <a:pPr indent="180340" algn="just" hangingPunct="0">
              <a:lnSpc>
                <a:spcPct val="115000"/>
              </a:lnSpc>
            </a:pPr>
            <a:endParaRPr lang="en-US" sz="1800" dirty="0">
              <a:effectLst/>
              <a:latin typeface="Times New Roman" panose="02020603050405020304" pitchFamily="18" charset="0"/>
              <a:ea typeface="SimSun" panose="02010600030101010101" pitchFamily="2" charset="-122"/>
            </a:endParaRPr>
          </a:p>
          <a:p>
            <a:pPr indent="180340" algn="just" hangingPunct="0">
              <a:lnSpc>
                <a:spcPct val="115000"/>
              </a:lnSpc>
            </a:pPr>
            <a:r>
              <a:rPr lang="en-US" sz="1100" dirty="0">
                <a:effectLst/>
                <a:latin typeface="Times New Roman" panose="02020603050405020304" pitchFamily="18" charset="0"/>
                <a:ea typeface="SimSun" panose="02010600030101010101" pitchFamily="2" charset="-122"/>
              </a:rPr>
              <a:t>After pressing the Send file button, this happens:</a:t>
            </a:r>
            <a:endParaRPr lang="ru-RU" sz="1200" dirty="0">
              <a:effectLst/>
              <a:latin typeface="Times New Roman" panose="02020603050405020304" pitchFamily="18" charset="0"/>
              <a:ea typeface="SimSun" panose="02010600030101010101" pitchFamily="2" charset="-122"/>
            </a:endParaRPr>
          </a:p>
          <a:p>
            <a:pPr marL="342900" lvl="0" indent="-342900">
              <a:lnSpc>
                <a:spcPct val="115000"/>
              </a:lnSpc>
              <a:buFont typeface="+mj-lt"/>
              <a:buAutoNum type="arabicPeriod"/>
            </a:pPr>
            <a:r>
              <a:rPr lang="en-US" sz="1100" dirty="0">
                <a:effectLst/>
                <a:latin typeface="Calibri" panose="020F0502020204030204" pitchFamily="34" charset="0"/>
                <a:ea typeface="SimSun" panose="02010600030101010101" pitchFamily="2" charset="-122"/>
                <a:cs typeface="Times New Roman" panose="02020603050405020304" pitchFamily="18" charset="0"/>
              </a:rPr>
              <a:t>Packets to be sent are generated. The number starting from the number specified in the configuration is set. </a:t>
            </a:r>
            <a:r>
              <a:rPr lang="ru-RU" sz="1100" dirty="0">
                <a:effectLst/>
                <a:latin typeface="Calibri" panose="020F0502020204030204" pitchFamily="34" charset="0"/>
                <a:ea typeface="SimSun" panose="02010600030101010101" pitchFamily="2" charset="-122"/>
                <a:cs typeface="Times New Roman" panose="02020603050405020304" pitchFamily="18" charset="0"/>
              </a:rPr>
              <a:t>The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crc</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part</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of</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data</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is</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calculated</a:t>
            </a:r>
            <a:r>
              <a:rPr lang="ru-RU" sz="1100" dirty="0">
                <a:effectLst/>
                <a:latin typeface="Calibri" panose="020F0502020204030204" pitchFamily="34" charset="0"/>
                <a:ea typeface="SimSun" panose="02010600030101010101" pitchFamily="2" charset="-122"/>
                <a:cs typeface="Times New Roman" panose="02020603050405020304" pitchFamily="18" charset="0"/>
              </a:rPr>
              <a:t>.</a:t>
            </a:r>
          </a:p>
          <a:p>
            <a:pPr marL="342900" lvl="0" indent="-342900">
              <a:lnSpc>
                <a:spcPct val="115000"/>
              </a:lnSpc>
              <a:buFont typeface="+mj-lt"/>
              <a:buAutoNum type="arabicPeriod"/>
            </a:pPr>
            <a:r>
              <a:rPr lang="en-US" sz="1100" dirty="0">
                <a:effectLst/>
                <a:latin typeface="Calibri" panose="020F0502020204030204" pitchFamily="34" charset="0"/>
                <a:ea typeface="SimSun" panose="02010600030101010101" pitchFamily="2" charset="-122"/>
                <a:cs typeface="Times New Roman" panose="02020603050405020304" pitchFamily="18" charset="0"/>
              </a:rPr>
              <a:t>The </a:t>
            </a:r>
            <a:r>
              <a:rPr lang="en-US" sz="1100" dirty="0" err="1">
                <a:effectLst/>
                <a:latin typeface="Calibri" panose="020F0502020204030204" pitchFamily="34" charset="0"/>
                <a:ea typeface="SimSun" panose="02010600030101010101" pitchFamily="2" charset="-122"/>
                <a:cs typeface="Times New Roman" panose="02020603050405020304" pitchFamily="18" charset="0"/>
              </a:rPr>
              <a:t>send_data</a:t>
            </a:r>
            <a:r>
              <a:rPr lang="en-US" sz="1100" dirty="0">
                <a:effectLst/>
                <a:latin typeface="Calibri" panose="020F0502020204030204" pitchFamily="34" charset="0"/>
                <a:ea typeface="SimSun" panose="02010600030101010101" pitchFamily="2" charset="-122"/>
                <a:cs typeface="Times New Roman" panose="02020603050405020304" pitchFamily="18" charset="0"/>
              </a:rPr>
              <a:t> procedure is started in parallel mode.</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mj-lt"/>
              <a:buAutoNum type="arabicPeriod"/>
            </a:pPr>
            <a:r>
              <a:rPr lang="en-US" sz="1100" dirty="0">
                <a:effectLst/>
                <a:latin typeface="Calibri" panose="020F0502020204030204" pitchFamily="34" charset="0"/>
                <a:ea typeface="SimSun" panose="02010600030101010101" pitchFamily="2" charset="-122"/>
                <a:cs typeface="Times New Roman" panose="02020603050405020304" pitchFamily="18" charset="0"/>
              </a:rPr>
              <a:t>the range of working indexes is defined (from </a:t>
            </a:r>
            <a:r>
              <a:rPr lang="en-US" sz="1100" dirty="0" err="1">
                <a:effectLst/>
                <a:latin typeface="Calibri" panose="020F0502020204030204" pitchFamily="34" charset="0"/>
                <a:ea typeface="SimSun" panose="02010600030101010101" pitchFamily="2" charset="-122"/>
                <a:cs typeface="Times New Roman" panose="02020603050405020304" pitchFamily="18" charset="0"/>
              </a:rPr>
              <a:t>InitSeqNo</a:t>
            </a:r>
            <a:r>
              <a:rPr lang="en-US" sz="1100" dirty="0">
                <a:effectLst/>
                <a:latin typeface="Calibri" panose="020F0502020204030204" pitchFamily="34" charset="0"/>
                <a:ea typeface="SimSun" panose="02010600030101010101" pitchFamily="2" charset="-122"/>
                <a:cs typeface="Times New Roman" panose="02020603050405020304" pitchFamily="18" charset="0"/>
              </a:rPr>
              <a:t> - to </a:t>
            </a:r>
            <a:r>
              <a:rPr lang="en-US" sz="1100" dirty="0" err="1">
                <a:effectLst/>
                <a:latin typeface="Calibri" panose="020F0502020204030204" pitchFamily="34" charset="0"/>
                <a:ea typeface="SimSun" panose="02010600030101010101" pitchFamily="2" charset="-122"/>
                <a:cs typeface="Times New Roman" panose="02020603050405020304" pitchFamily="18" charset="0"/>
              </a:rPr>
              <a:t>data_chunks_count</a:t>
            </a:r>
            <a:r>
              <a:rPr lang="en-US" sz="1100" dirty="0">
                <a:effectLst/>
                <a:latin typeface="Calibri" panose="020F0502020204030204" pitchFamily="34" charset="0"/>
                <a:ea typeface="SimSun" panose="02010600030101010101" pitchFamily="2" charset="-122"/>
                <a:cs typeface="Times New Roman" panose="02020603050405020304" pitchFamily="18" charset="0"/>
              </a:rPr>
              <a:t> + </a:t>
            </a:r>
            <a:r>
              <a:rPr lang="en-US" sz="1100" dirty="0" err="1">
                <a:effectLst/>
                <a:latin typeface="Calibri" panose="020F0502020204030204" pitchFamily="34" charset="0"/>
                <a:ea typeface="SimSun" panose="02010600030101010101" pitchFamily="2" charset="-122"/>
                <a:cs typeface="Times New Roman" panose="02020603050405020304" pitchFamily="18" charset="0"/>
              </a:rPr>
              <a:t>InitSeqNo</a:t>
            </a:r>
            <a:r>
              <a:rPr lang="en-US" sz="1100" dirty="0">
                <a:effectLst/>
                <a:latin typeface="Calibri" panose="020F0502020204030204" pitchFamily="34" charset="0"/>
                <a:ea typeface="SimSun" panose="02010600030101010101" pitchFamily="2" charset="-122"/>
                <a:cs typeface="Times New Roman" panose="02020603050405020304" pitchFamily="18" charset="0"/>
              </a:rPr>
              <a:t>).</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mj-lt"/>
              <a:buAutoNum type="arabicPeriod"/>
            </a:pPr>
            <a:r>
              <a:rPr lang="ru-RU" sz="1100" dirty="0">
                <a:effectLst/>
                <a:latin typeface="Calibri" panose="020F0502020204030204" pitchFamily="34" charset="0"/>
                <a:ea typeface="SimSun" panose="02010600030101010101" pitchFamily="2" charset="-122"/>
                <a:cs typeface="Times New Roman" panose="02020603050405020304" pitchFamily="18" charset="0"/>
              </a:rPr>
              <a:t>Packet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sending</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cycle</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starts</a:t>
            </a:r>
            <a:r>
              <a:rPr lang="en-US" sz="1100" dirty="0">
                <a:effectLst/>
                <a:latin typeface="Calibri" panose="020F0502020204030204" pitchFamily="34" charset="0"/>
                <a:ea typeface="SimSun" panose="02010600030101010101" pitchFamily="2" charset="-122"/>
                <a:cs typeface="Times New Roman" panose="02020603050405020304" pitchFamily="18" charset="0"/>
              </a:rPr>
              <a:t>.</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ru-RU" sz="1100" dirty="0" err="1">
                <a:effectLst/>
                <a:latin typeface="Calibri" panose="020F0502020204030204" pitchFamily="34" charset="0"/>
                <a:ea typeface="SimSun" panose="02010600030101010101" pitchFamily="2" charset="-122"/>
                <a:cs typeface="Times New Roman" panose="02020603050405020304" pitchFamily="18" charset="0"/>
              </a:rPr>
              <a:t>Working</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with</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en-US" sz="1100" dirty="0">
                <a:effectLst/>
                <a:latin typeface="Calibri" panose="020F0502020204030204" pitchFamily="34" charset="0"/>
                <a:ea typeface="SimSun" panose="02010600030101010101" pitchFamily="2" charset="-122"/>
                <a:cs typeface="Times New Roman" panose="02020603050405020304" pitchFamily="18" charset="0"/>
              </a:rPr>
              <a:t>sanding</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window</a:t>
            </a:r>
            <a:r>
              <a:rPr lang="ru-RU" sz="1100" dirty="0">
                <a:effectLst/>
                <a:latin typeface="Calibri" panose="020F0502020204030204" pitchFamily="34" charset="0"/>
                <a:ea typeface="SimSun" panose="02010600030101010101" pitchFamily="2" charset="-122"/>
                <a:cs typeface="Times New Roman" panose="02020603050405020304" pitchFamily="18" charset="0"/>
              </a:rPr>
              <a:t>.</a:t>
            </a:r>
          </a:p>
          <a:p>
            <a:pPr marL="742950" lvl="1" indent="-285750">
              <a:lnSpc>
                <a:spcPct val="115000"/>
              </a:lnSpc>
              <a:buFont typeface="+mj-lt"/>
              <a:buAutoNum type="alphaLcPeriod"/>
            </a:pPr>
            <a:r>
              <a:rPr lang="en-US" sz="1100" dirty="0">
                <a:effectLst/>
                <a:latin typeface="Calibri" panose="020F0502020204030204" pitchFamily="34" charset="0"/>
                <a:ea typeface="SimSun" panose="02010600030101010101" pitchFamily="2" charset="-122"/>
                <a:cs typeface="Times New Roman" panose="02020603050405020304" pitchFamily="18" charset="0"/>
              </a:rPr>
              <a:t>Checking the return to N.</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ru-RU" sz="1100" dirty="0" err="1">
                <a:effectLst/>
                <a:latin typeface="Calibri" panose="020F0502020204030204" pitchFamily="34" charset="0"/>
                <a:ea typeface="SimSun" panose="02010600030101010101" pitchFamily="2" charset="-122"/>
                <a:cs typeface="Times New Roman" panose="02020603050405020304" pitchFamily="18" charset="0"/>
              </a:rPr>
              <a:t>Sending</a:t>
            </a:r>
            <a:r>
              <a:rPr lang="ru-RU" sz="1100" dirty="0">
                <a:effectLst/>
                <a:latin typeface="Calibri" panose="020F0502020204030204" pitchFamily="34" charset="0"/>
                <a:ea typeface="SimSun" panose="02010600030101010101" pitchFamily="2" charset="-122"/>
                <a:cs typeface="Times New Roman" panose="02020603050405020304" pitchFamily="18" charset="0"/>
              </a:rPr>
              <a:t> a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packet</a:t>
            </a:r>
            <a:r>
              <a:rPr lang="ru-RU" sz="1100" dirty="0">
                <a:effectLst/>
                <a:latin typeface="Calibri" panose="020F0502020204030204" pitchFamily="34" charset="0"/>
                <a:ea typeface="SimSun" panose="02010600030101010101" pitchFamily="2" charset="-122"/>
                <a:cs typeface="Times New Roman" panose="02020603050405020304" pitchFamily="18" charset="0"/>
              </a:rPr>
              <a:t>.</a:t>
            </a:r>
          </a:p>
          <a:p>
            <a:pPr marL="742950" lvl="1" indent="-285750">
              <a:lnSpc>
                <a:spcPct val="115000"/>
              </a:lnSpc>
              <a:buFont typeface="+mj-lt"/>
              <a:buAutoNum type="alphaLcPeriod"/>
            </a:pPr>
            <a:r>
              <a:rPr lang="ru-RU" sz="1100" dirty="0" err="1">
                <a:effectLst/>
                <a:latin typeface="Calibri" panose="020F0502020204030204" pitchFamily="34" charset="0"/>
                <a:ea typeface="SimSun" panose="02010600030101010101" pitchFamily="2" charset="-122"/>
                <a:cs typeface="Times New Roman" panose="02020603050405020304" pitchFamily="18" charset="0"/>
              </a:rPr>
              <a:t>Starting</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the</a:t>
            </a:r>
            <a:r>
              <a:rPr lang="ru-RU" sz="1100" dirty="0">
                <a:effectLst/>
                <a:latin typeface="Calibri" panose="020F0502020204030204" pitchFamily="34" charset="0"/>
                <a:ea typeface="SimSun" panose="02010600030101010101" pitchFamily="2" charset="-122"/>
                <a:cs typeface="Times New Roman" panose="02020603050405020304" pitchFamily="18" charset="0"/>
              </a:rPr>
              <a:t> </a:t>
            </a:r>
            <a:r>
              <a:rPr lang="ru-RU" sz="1100" dirty="0" err="1">
                <a:effectLst/>
                <a:latin typeface="Calibri" panose="020F0502020204030204" pitchFamily="34" charset="0"/>
                <a:ea typeface="SimSun" panose="02010600030101010101" pitchFamily="2" charset="-122"/>
                <a:cs typeface="Times New Roman" panose="02020603050405020304" pitchFamily="18" charset="0"/>
              </a:rPr>
              <a:t>timer</a:t>
            </a:r>
            <a:r>
              <a:rPr lang="en-US" sz="1100" dirty="0">
                <a:effectLst/>
                <a:latin typeface="Calibri" panose="020F0502020204030204" pitchFamily="34" charset="0"/>
                <a:ea typeface="SimSun" panose="02010600030101010101" pitchFamily="2" charset="-122"/>
                <a:cs typeface="Times New Roman" panose="02020603050405020304" pitchFamily="18" charset="0"/>
              </a:rPr>
              <a:t>.</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effectLst/>
                <a:latin typeface="Calibri" panose="020F0502020204030204" pitchFamily="34" charset="0"/>
                <a:ea typeface="SimSun" panose="02010600030101010101" pitchFamily="2" charset="-122"/>
                <a:cs typeface="Times New Roman" panose="02020603050405020304" pitchFamily="18" charset="0"/>
              </a:rPr>
              <a:t>Checking the end of the timer (runs in parallel).</a:t>
            </a:r>
            <a:endParaRPr lang="ru-RU" sz="1100" dirty="0">
              <a:effectLst/>
              <a:latin typeface="Calibri" panose="020F0502020204030204" pitchFamily="34" charset="0"/>
              <a:ea typeface="SimSun" panose="02010600030101010101" pitchFamily="2" charset="-122"/>
              <a:cs typeface="Times New Roman" panose="02020603050405020304" pitchFamily="18" charset="0"/>
            </a:endParaRPr>
          </a:p>
          <a:p>
            <a:pPr indent="180340" algn="just" hangingPunct="0">
              <a:lnSpc>
                <a:spcPct val="115000"/>
              </a:lnSpc>
            </a:pPr>
            <a:endParaRPr lang="ru-RU" sz="1800" dirty="0">
              <a:effectLst/>
              <a:latin typeface="Times New Roman" panose="02020603050405020304" pitchFamily="18" charset="0"/>
              <a:ea typeface="SimSun" panose="02010600030101010101" pitchFamily="2" charset="-122"/>
            </a:endParaRPr>
          </a:p>
          <a:p>
            <a:endParaRPr lang="ru-RU" dirty="0"/>
          </a:p>
        </p:txBody>
      </p:sp>
      <p:sp>
        <p:nvSpPr>
          <p:cNvPr id="4" name="Номер слайда 3"/>
          <p:cNvSpPr>
            <a:spLocks noGrp="1"/>
          </p:cNvSpPr>
          <p:nvPr>
            <p:ph type="sldNum" sz="quarter" idx="5"/>
          </p:nvPr>
        </p:nvSpPr>
        <p:spPr/>
        <p:txBody>
          <a:bodyPr/>
          <a:lstStyle/>
          <a:p>
            <a:fld id="{F790BA3E-9ACC-4209-877E-545B524503B7}" type="slidenum">
              <a:rPr lang="ru-RU" smtClean="0"/>
              <a:t>3</a:t>
            </a:fld>
            <a:endParaRPr lang="ru-RU"/>
          </a:p>
        </p:txBody>
      </p:sp>
    </p:spTree>
    <p:extLst>
      <p:ext uri="{BB962C8B-B14F-4D97-AF65-F5344CB8AC3E}">
        <p14:creationId xmlns:p14="http://schemas.microsoft.com/office/powerpoint/2010/main" val="407580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79400" algn="just" hangingPunct="0">
              <a:lnSpc>
                <a:spcPct val="115000"/>
              </a:lnSpc>
            </a:pPr>
            <a:r>
              <a:rPr lang="ru-RU" sz="1800" dirty="0" err="1">
                <a:effectLst/>
                <a:latin typeface="Times New Roman" panose="02020603050405020304" pitchFamily="18" charset="0"/>
                <a:ea typeface="SimSun" panose="02010600030101010101" pitchFamily="2" charset="-122"/>
              </a:rPr>
              <a:t>Possible</a:t>
            </a:r>
            <a:r>
              <a:rPr lang="ru-RU" sz="1800" dirty="0">
                <a:effectLst/>
                <a:latin typeface="Times New Roman" panose="02020603050405020304" pitchFamily="18" charset="0"/>
                <a:ea typeface="SimSun" panose="02010600030101010101" pitchFamily="2" charset="-122"/>
              </a:rPr>
              <a:t> </a:t>
            </a:r>
            <a:r>
              <a:rPr lang="ru-RU" sz="1800" dirty="0" err="1">
                <a:effectLst/>
                <a:latin typeface="Times New Roman" panose="02020603050405020304" pitchFamily="18" charset="0"/>
                <a:ea typeface="SimSun" panose="02010600030101010101" pitchFamily="2" charset="-122"/>
              </a:rPr>
              <a:t>cases</a:t>
            </a:r>
            <a:r>
              <a:rPr lang="ru-RU" sz="1800" dirty="0">
                <a:effectLst/>
                <a:latin typeface="Times New Roman" panose="02020603050405020304" pitchFamily="18" charset="0"/>
                <a:ea typeface="SimSun" panose="02010600030101010101" pitchFamily="2" charset="-122"/>
              </a:rPr>
              <a:t>: </a:t>
            </a: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sending without errors/ with errors.</a:t>
            </a:r>
            <a:endParaRPr lang="ru-RU"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Symbol" panose="05050102010706020507" pitchFamily="18" charset="2"/>
              <a:buChar char=""/>
            </a:pPr>
            <a:r>
              <a:rPr lang="ru-RU" sz="1800" dirty="0" err="1">
                <a:effectLst/>
                <a:latin typeface="Calibri" panose="020F0502020204030204" pitchFamily="34" charset="0"/>
                <a:ea typeface="SimSun" panose="02010600030101010101" pitchFamily="2" charset="-122"/>
                <a:cs typeface="Times New Roman" panose="02020603050405020304" pitchFamily="18" charset="0"/>
              </a:rPr>
              <a:t>window</a:t>
            </a:r>
            <a:r>
              <a:rPr lang="ru-RU" sz="1800" dirty="0">
                <a:effectLst/>
                <a:latin typeface="Calibri" panose="020F0502020204030204" pitchFamily="34" charset="0"/>
                <a:ea typeface="SimSun" panose="02010600030101010101" pitchFamily="2" charset="-122"/>
                <a:cs typeface="Times New Roman" panose="02020603050405020304" pitchFamily="18" charset="0"/>
              </a:rPr>
              <a:t> </a:t>
            </a:r>
            <a:r>
              <a:rPr lang="ru-RU" sz="1800" dirty="0" err="1">
                <a:effectLst/>
                <a:latin typeface="Calibri" panose="020F0502020204030204" pitchFamily="34" charset="0"/>
                <a:ea typeface="SimSun" panose="02010600030101010101" pitchFamily="2" charset="-122"/>
                <a:cs typeface="Times New Roman" panose="02020603050405020304" pitchFamily="18" charset="0"/>
              </a:rPr>
              <a:t>size</a:t>
            </a:r>
            <a:r>
              <a:rPr lang="ru-RU" sz="1800" dirty="0">
                <a:effectLst/>
                <a:latin typeface="Calibri" panose="020F0502020204030204" pitchFamily="34" charset="0"/>
                <a:ea typeface="SimSun" panose="02010600030101010101" pitchFamily="2" charset="-122"/>
                <a:cs typeface="Times New Roman" panose="02020603050405020304" pitchFamily="18" charset="0"/>
              </a:rPr>
              <a:t> 1 </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r>
              <a:rPr lang="ru-RU" sz="1800" dirty="0">
                <a:effectLst/>
                <a:latin typeface="Calibri" panose="020F0502020204030204" pitchFamily="34" charset="0"/>
                <a:ea typeface="SimSun" panose="02010600030101010101" pitchFamily="2" charset="-122"/>
                <a:cs typeface="Times New Roman" panose="02020603050405020304" pitchFamily="18" charset="0"/>
              </a:rPr>
              <a:t> </a:t>
            </a:r>
            <a:r>
              <a:rPr lang="ru-RU" sz="1800" dirty="0" err="1">
                <a:effectLst/>
                <a:latin typeface="Calibri" panose="020F0502020204030204" pitchFamily="34" charset="0"/>
                <a:ea typeface="SimSun" panose="02010600030101010101" pitchFamily="2" charset="-122"/>
                <a:cs typeface="Times New Roman" panose="02020603050405020304" pitchFamily="18" charset="0"/>
              </a:rPr>
              <a:t>larger</a:t>
            </a:r>
            <a:r>
              <a:rPr lang="ru-RU" sz="1800" dirty="0">
                <a:effectLst/>
                <a:latin typeface="Calibri" panose="020F0502020204030204" pitchFamily="34" charset="0"/>
                <a:ea typeface="SimSun" panose="02010600030101010101" pitchFamily="2" charset="-122"/>
                <a:cs typeface="Times New Roman" panose="02020603050405020304" pitchFamily="18" charset="0"/>
              </a:rPr>
              <a:t> 1</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ru-RU"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ru-RU" sz="1800" dirty="0" err="1">
                <a:effectLst/>
                <a:latin typeface="Calibri" panose="020F0502020204030204" pitchFamily="34" charset="0"/>
                <a:ea typeface="SimSun" panose="02010600030101010101" pitchFamily="2" charset="-122"/>
                <a:cs typeface="Times New Roman" panose="02020603050405020304" pitchFamily="18" charset="0"/>
              </a:rPr>
              <a:t>packet</a:t>
            </a:r>
            <a:r>
              <a:rPr lang="ru-RU" sz="1800" dirty="0">
                <a:effectLst/>
                <a:latin typeface="Calibri" panose="020F0502020204030204" pitchFamily="34" charset="0"/>
                <a:ea typeface="SimSun" panose="02010600030101010101" pitchFamily="2" charset="-122"/>
                <a:cs typeface="Times New Roman" panose="02020603050405020304" pitchFamily="18" charset="0"/>
              </a:rPr>
              <a:t> </a:t>
            </a:r>
            <a:r>
              <a:rPr lang="ru-RU" sz="1800" dirty="0" err="1">
                <a:effectLst/>
                <a:latin typeface="Calibri" panose="020F0502020204030204" pitchFamily="34" charset="0"/>
                <a:ea typeface="SimSun" panose="02010600030101010101" pitchFamily="2" charset="-122"/>
                <a:cs typeface="Times New Roman" panose="02020603050405020304" pitchFamily="18" charset="0"/>
              </a:rPr>
              <a:t>fails</a:t>
            </a:r>
            <a:r>
              <a:rPr lang="ru-RU" sz="1800" dirty="0">
                <a:effectLst/>
                <a:latin typeface="Calibri" panose="020F0502020204030204" pitchFamily="34" charset="0"/>
                <a:ea typeface="SimSun" panose="02010600030101010101" pitchFamily="2" charset="-122"/>
                <a:cs typeface="Times New Roman" panose="02020603050405020304" pitchFamily="18" charset="0"/>
              </a:rPr>
              <a:t> </a:t>
            </a:r>
            <a:r>
              <a:rPr lang="ru-RU" sz="1800" dirty="0" err="1">
                <a:effectLst/>
                <a:latin typeface="Calibri" panose="020F0502020204030204" pitchFamily="34" charset="0"/>
                <a:ea typeface="SimSun" panose="02010600030101010101" pitchFamily="2" charset="-122"/>
                <a:cs typeface="Times New Roman" panose="02020603050405020304" pitchFamily="18" charset="0"/>
              </a:rPr>
              <a:t>to</a:t>
            </a:r>
            <a:r>
              <a:rPr lang="ru-RU" sz="1800" dirty="0">
                <a:effectLst/>
                <a:latin typeface="Calibri" panose="020F0502020204030204" pitchFamily="34" charset="0"/>
                <a:ea typeface="SimSun" panose="02010600030101010101" pitchFamily="2" charset="-122"/>
                <a:cs typeface="Times New Roman" panose="02020603050405020304" pitchFamily="18" charset="0"/>
              </a:rPr>
              <a:t> </a:t>
            </a:r>
            <a:r>
              <a:rPr lang="ru-RU" sz="1800" dirty="0" err="1">
                <a:effectLst/>
                <a:latin typeface="Calibri" panose="020F0502020204030204" pitchFamily="34" charset="0"/>
                <a:ea typeface="SimSun" panose="02010600030101010101" pitchFamily="2" charset="-122"/>
                <a:cs typeface="Times New Roman" panose="02020603050405020304" pitchFamily="18" charset="0"/>
              </a:rPr>
              <a:t>timeout</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ru-RU"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a:p>
            <a:endParaRPr lang="en-US" dirty="0"/>
          </a:p>
          <a:p>
            <a:endParaRPr lang="ru-RU" dirty="0"/>
          </a:p>
        </p:txBody>
      </p:sp>
      <p:sp>
        <p:nvSpPr>
          <p:cNvPr id="4" name="Номер слайда 3"/>
          <p:cNvSpPr>
            <a:spLocks noGrp="1"/>
          </p:cNvSpPr>
          <p:nvPr>
            <p:ph type="sldNum" sz="quarter" idx="5"/>
          </p:nvPr>
        </p:nvSpPr>
        <p:spPr/>
        <p:txBody>
          <a:bodyPr/>
          <a:lstStyle/>
          <a:p>
            <a:fld id="{F790BA3E-9ACC-4209-877E-545B524503B7}" type="slidenum">
              <a:rPr lang="ru-RU" smtClean="0"/>
              <a:t>4</a:t>
            </a:fld>
            <a:endParaRPr lang="ru-RU"/>
          </a:p>
        </p:txBody>
      </p:sp>
    </p:spTree>
    <p:extLst>
      <p:ext uri="{BB962C8B-B14F-4D97-AF65-F5344CB8AC3E}">
        <p14:creationId xmlns:p14="http://schemas.microsoft.com/office/powerpoint/2010/main" val="169337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you can see original and received image – proof that program sends files correctly</a:t>
            </a:r>
          </a:p>
        </p:txBody>
      </p:sp>
      <p:sp>
        <p:nvSpPr>
          <p:cNvPr id="4" name="Slide Number Placeholder 3"/>
          <p:cNvSpPr>
            <a:spLocks noGrp="1"/>
          </p:cNvSpPr>
          <p:nvPr>
            <p:ph type="sldNum" sz="quarter" idx="5"/>
          </p:nvPr>
        </p:nvSpPr>
        <p:spPr/>
        <p:txBody>
          <a:bodyPr/>
          <a:lstStyle/>
          <a:p>
            <a:fld id="{F790BA3E-9ACC-4209-877E-545B524503B7}" type="slidenum">
              <a:rPr lang="ru-RU" smtClean="0"/>
              <a:t>5</a:t>
            </a:fld>
            <a:endParaRPr lang="ru-RU"/>
          </a:p>
        </p:txBody>
      </p:sp>
    </p:spTree>
    <p:extLst>
      <p:ext uri="{BB962C8B-B14F-4D97-AF65-F5344CB8AC3E}">
        <p14:creationId xmlns:p14="http://schemas.microsoft.com/office/powerpoint/2010/main" val="191320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1E46E-AB6A-48FE-A2B5-AFE805C9A3B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103A9B9-6251-4176-B4EC-55BF906F5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6ABF348-8600-4091-8413-6E17E9BCD42B}"/>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D32642DD-773E-4A42-8FD7-291081B45B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CE0212-869A-4A0D-9363-B27319F554D7}"/>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33234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6B232C-5C2E-4405-9B0A-C01E35D847E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E66EEC7-CE64-45E0-B107-0BD4EF2AD42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E274849-5226-48FB-AB25-147EEFF520A5}"/>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190E595F-D35D-4C07-80A2-671FB183F4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6191BCA-6888-461B-A818-67AF8E5B06E5}"/>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94353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DBDE7AD-9512-4AAB-9A3F-3AC23B66596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5F6B32F-A560-4FD2-824F-689D82ADE97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E15C2AA-3DC9-4826-A6F7-BB092B2F9C86}"/>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6553CAB1-E9E3-42AC-A8B2-3C9C913CCBD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284971-21EE-408C-B57E-DF3CA1181785}"/>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5533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1F19F4-63E4-48F9-AC2F-9FDC04716D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6A7E2CF-E74A-4EEA-BF5F-F02918D411C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2294A6-C80F-4F2C-A3E0-679571A87F0D}"/>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831DB5DD-9CC8-4126-8D51-F2FA2931284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0EC68B-87CD-4602-B99B-14623A332453}"/>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312914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40920-548F-4CB4-A2F7-24EBBD224ED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D68BAD0-8326-4133-8775-1AFF6E91E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6249D64-BAA7-4F35-9485-57D26E668CA7}"/>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C5D9BE58-E662-44A9-A805-6BE579E42C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7FBD729-88AE-4988-8B7F-663C0902CE09}"/>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370829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3015A-3E4C-4C76-8D9C-1C45B9CF5B7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2DDF93-7BCA-4A02-9987-E1D84AED234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6E8AEF5-0883-4937-9BA5-AEDFB02E3E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B225DA5-E0E6-431C-9D4C-FB6DB8F26054}"/>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6" name="Нижний колонтитул 5">
            <a:extLst>
              <a:ext uri="{FF2B5EF4-FFF2-40B4-BE49-F238E27FC236}">
                <a16:creationId xmlns:a16="http://schemas.microsoft.com/office/drawing/2014/main" id="{573DDF7C-74B3-4000-B7A0-95FF7C182C9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3405C8-09A0-4F77-B147-50E03C3E51BA}"/>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17363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F18B40-AD9C-40F3-A0F4-87249996FA4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C247898-CD4F-40B7-9328-DC4A963B1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5F4E30E-B7C0-411C-A80C-C030FA212C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55467EB-89C4-442A-806F-F64F3675D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6DD3D74-1BE0-49A3-8365-6450CAA19D9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36FEB3E-7EEA-4510-8548-E8DF5902ED1A}"/>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8" name="Нижний колонтитул 7">
            <a:extLst>
              <a:ext uri="{FF2B5EF4-FFF2-40B4-BE49-F238E27FC236}">
                <a16:creationId xmlns:a16="http://schemas.microsoft.com/office/drawing/2014/main" id="{4FC4BEAE-684B-41EC-8D8D-F726AC9CFD3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17B5195-AA42-4441-B0DC-FBA8D72DB54B}"/>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307855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086CD-BB9E-4DAF-B8C1-553DC48261C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29E0D99-6884-463E-81CC-A0FBB974D129}"/>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4" name="Нижний колонтитул 3">
            <a:extLst>
              <a:ext uri="{FF2B5EF4-FFF2-40B4-BE49-F238E27FC236}">
                <a16:creationId xmlns:a16="http://schemas.microsoft.com/office/drawing/2014/main" id="{6550CDA1-FAB7-4D1C-9905-117D6BE7B42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C84F106-2FF0-4FAE-91C1-173F6D64BD8A}"/>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245990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0207E24-EEE7-44A3-A575-0376DF53C641}"/>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3" name="Нижний колонтитул 2">
            <a:extLst>
              <a:ext uri="{FF2B5EF4-FFF2-40B4-BE49-F238E27FC236}">
                <a16:creationId xmlns:a16="http://schemas.microsoft.com/office/drawing/2014/main" id="{3BBEE38D-F8A3-44D7-A915-81F8405CF21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E60F66A-F78E-47D8-B1A4-983C93FF79BD}"/>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282220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036F80-5ABD-4B44-BAF9-F2A8F02DCF5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57BA4DE-F190-4072-808B-8F3FA866B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9A7A0F9-5E04-4659-B7F0-73085673A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0571F0-CACA-40CE-B176-1F1A607E8772}"/>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6" name="Нижний колонтитул 5">
            <a:extLst>
              <a:ext uri="{FF2B5EF4-FFF2-40B4-BE49-F238E27FC236}">
                <a16:creationId xmlns:a16="http://schemas.microsoft.com/office/drawing/2014/main" id="{368042B0-E799-481E-8D85-3137CE4474C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BDF8BE9-3159-496E-8FC7-C7485327A97D}"/>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386642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71CF31-97F0-4745-8227-3CFD57E5392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732F392-77F6-4990-920F-310657284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BA3F5B0-AAED-4E05-AD30-75D003799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3896F29-41AB-4886-B19C-A68715A01BD9}"/>
              </a:ext>
            </a:extLst>
          </p:cNvPr>
          <p:cNvSpPr>
            <a:spLocks noGrp="1"/>
          </p:cNvSpPr>
          <p:nvPr>
            <p:ph type="dt" sz="half" idx="10"/>
          </p:nvPr>
        </p:nvSpPr>
        <p:spPr/>
        <p:txBody>
          <a:bodyPr/>
          <a:lstStyle/>
          <a:p>
            <a:fld id="{5F0B394B-9910-457B-BE96-01FE428340AE}" type="datetimeFigureOut">
              <a:rPr lang="ru-RU" smtClean="0"/>
              <a:t>24.04.2024</a:t>
            </a:fld>
            <a:endParaRPr lang="ru-RU"/>
          </a:p>
        </p:txBody>
      </p:sp>
      <p:sp>
        <p:nvSpPr>
          <p:cNvPr id="6" name="Нижний колонтитул 5">
            <a:extLst>
              <a:ext uri="{FF2B5EF4-FFF2-40B4-BE49-F238E27FC236}">
                <a16:creationId xmlns:a16="http://schemas.microsoft.com/office/drawing/2014/main" id="{1DCBD4EB-DD45-4AE4-8D1F-23D143ED206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4A666A7-AD5B-4B76-BF90-84A66DA0BDBE}"/>
              </a:ext>
            </a:extLst>
          </p:cNvPr>
          <p:cNvSpPr>
            <a:spLocks noGrp="1"/>
          </p:cNvSpPr>
          <p:nvPr>
            <p:ph type="sldNum" sz="quarter" idx="12"/>
          </p:nvPr>
        </p:nvSpPr>
        <p:spPr/>
        <p:txBody>
          <a:bodyPr/>
          <a:lstStyle/>
          <a:p>
            <a:fld id="{9240F0AD-C9AC-4EEC-95DF-1AB4C588A1C7}" type="slidenum">
              <a:rPr lang="ru-RU" smtClean="0"/>
              <a:t>‹#›</a:t>
            </a:fld>
            <a:endParaRPr lang="ru-RU"/>
          </a:p>
        </p:txBody>
      </p:sp>
    </p:spTree>
    <p:extLst>
      <p:ext uri="{BB962C8B-B14F-4D97-AF65-F5344CB8AC3E}">
        <p14:creationId xmlns:p14="http://schemas.microsoft.com/office/powerpoint/2010/main" val="402435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D65291-BEF1-4C91-AD82-C6E79D90ED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114104-5C6E-4003-B5CC-2AFAE8D67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6DB5296-E99A-49B8-B27A-CC3D3D61A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B394B-9910-457B-BE96-01FE428340AE}" type="datetimeFigureOut">
              <a:rPr lang="ru-RU" smtClean="0"/>
              <a:t>24.04.2024</a:t>
            </a:fld>
            <a:endParaRPr lang="ru-RU"/>
          </a:p>
        </p:txBody>
      </p:sp>
      <p:sp>
        <p:nvSpPr>
          <p:cNvPr id="5" name="Нижний колонтитул 4">
            <a:extLst>
              <a:ext uri="{FF2B5EF4-FFF2-40B4-BE49-F238E27FC236}">
                <a16:creationId xmlns:a16="http://schemas.microsoft.com/office/drawing/2014/main" id="{78AF9961-B857-463E-88B5-1E12CB3E2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2BF14D4-A19D-45D1-B63C-12D4E0BD4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0F0AD-C9AC-4EEC-95DF-1AB4C588A1C7}" type="slidenum">
              <a:rPr lang="ru-RU" smtClean="0"/>
              <a:t>‹#›</a:t>
            </a:fld>
            <a:endParaRPr lang="ru-RU"/>
          </a:p>
        </p:txBody>
      </p:sp>
    </p:spTree>
    <p:extLst>
      <p:ext uri="{BB962C8B-B14F-4D97-AF65-F5344CB8AC3E}">
        <p14:creationId xmlns:p14="http://schemas.microsoft.com/office/powerpoint/2010/main" val="79322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B5FE4-0CBE-4448-8FEA-CE8310C4EAAE}"/>
              </a:ext>
            </a:extLst>
          </p:cNvPr>
          <p:cNvSpPr>
            <a:spLocks noGrp="1"/>
          </p:cNvSpPr>
          <p:nvPr>
            <p:ph type="ctrTitle"/>
          </p:nvPr>
        </p:nvSpPr>
        <p:spPr/>
        <p:txBody>
          <a:bodyPr>
            <a:normAutofit fontScale="90000"/>
          </a:bodyPr>
          <a:lstStyle/>
          <a:p>
            <a:r>
              <a:rPr lang="en-US" dirty="0"/>
              <a:t>Network Programming Project-1 Reliable file transfer using Go-Back-N protocol</a:t>
            </a:r>
            <a:endParaRPr lang="ru-RU" dirty="0"/>
          </a:p>
        </p:txBody>
      </p:sp>
      <p:sp>
        <p:nvSpPr>
          <p:cNvPr id="3" name="Подзаголовок 2">
            <a:extLst>
              <a:ext uri="{FF2B5EF4-FFF2-40B4-BE49-F238E27FC236}">
                <a16:creationId xmlns:a16="http://schemas.microsoft.com/office/drawing/2014/main" id="{5DABD540-E712-4754-9587-8080F9E251E6}"/>
              </a:ext>
            </a:extLst>
          </p:cNvPr>
          <p:cNvSpPr>
            <a:spLocks noGrp="1"/>
          </p:cNvSpPr>
          <p:nvPr>
            <p:ph type="subTitle" idx="1"/>
          </p:nvPr>
        </p:nvSpPr>
        <p:spPr>
          <a:xfrm>
            <a:off x="1524000" y="5222291"/>
            <a:ext cx="9144000" cy="1655762"/>
          </a:xfrm>
        </p:spPr>
        <p:txBody>
          <a:bodyPr/>
          <a:lstStyle/>
          <a:p>
            <a:r>
              <a:rPr lang="en-US" dirty="0" err="1"/>
              <a:t>Pimenov</a:t>
            </a:r>
            <a:r>
              <a:rPr lang="en-US" dirty="0"/>
              <a:t> Gleb 1820243077</a:t>
            </a:r>
          </a:p>
          <a:p>
            <a:endParaRPr lang="ru-RU" dirty="0"/>
          </a:p>
        </p:txBody>
      </p:sp>
    </p:spTree>
    <p:extLst>
      <p:ext uri="{BB962C8B-B14F-4D97-AF65-F5344CB8AC3E}">
        <p14:creationId xmlns:p14="http://schemas.microsoft.com/office/powerpoint/2010/main" val="326271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46713-EF07-4F63-8752-B93DBEF9EA2F}"/>
              </a:ext>
            </a:extLst>
          </p:cNvPr>
          <p:cNvSpPr>
            <a:spLocks noGrp="1"/>
          </p:cNvSpPr>
          <p:nvPr>
            <p:ph type="title"/>
          </p:nvPr>
        </p:nvSpPr>
        <p:spPr/>
        <p:txBody>
          <a:bodyPr/>
          <a:lstStyle/>
          <a:p>
            <a:r>
              <a:rPr lang="en-US" dirty="0"/>
              <a:t>Go Back N protocol</a:t>
            </a:r>
            <a:endParaRPr lang="ru-RU" dirty="0"/>
          </a:p>
        </p:txBody>
      </p:sp>
      <p:pic>
        <p:nvPicPr>
          <p:cNvPr id="5" name="Объект 4">
            <a:extLst>
              <a:ext uri="{FF2B5EF4-FFF2-40B4-BE49-F238E27FC236}">
                <a16:creationId xmlns:a16="http://schemas.microsoft.com/office/drawing/2014/main" id="{B5C348F3-3CC9-46B5-A127-DEC4A140605A}"/>
              </a:ext>
            </a:extLst>
          </p:cNvPr>
          <p:cNvPicPr>
            <a:picLocks noGrp="1" noChangeAspect="1"/>
          </p:cNvPicPr>
          <p:nvPr>
            <p:ph idx="1"/>
          </p:nvPr>
        </p:nvPicPr>
        <p:blipFill>
          <a:blip r:embed="rId3"/>
          <a:stretch>
            <a:fillRect/>
          </a:stretch>
        </p:blipFill>
        <p:spPr>
          <a:xfrm>
            <a:off x="1941095" y="1452441"/>
            <a:ext cx="8309810" cy="5578966"/>
          </a:xfrm>
        </p:spPr>
      </p:pic>
    </p:spTree>
    <p:extLst>
      <p:ext uri="{BB962C8B-B14F-4D97-AF65-F5344CB8AC3E}">
        <p14:creationId xmlns:p14="http://schemas.microsoft.com/office/powerpoint/2010/main" val="403425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45717-CFAF-4A82-9B3D-EF301B6CBD73}"/>
              </a:ext>
            </a:extLst>
          </p:cNvPr>
          <p:cNvSpPr>
            <a:spLocks noGrp="1"/>
          </p:cNvSpPr>
          <p:nvPr>
            <p:ph type="title"/>
          </p:nvPr>
        </p:nvSpPr>
        <p:spPr/>
        <p:txBody>
          <a:bodyPr/>
          <a:lstStyle/>
          <a:p>
            <a:r>
              <a:rPr lang="en-US" dirty="0"/>
              <a:t>The application</a:t>
            </a:r>
            <a:endParaRPr lang="ru-RU" dirty="0"/>
          </a:p>
        </p:txBody>
      </p:sp>
      <p:pic>
        <p:nvPicPr>
          <p:cNvPr id="6" name="Picture 5">
            <a:extLst>
              <a:ext uri="{FF2B5EF4-FFF2-40B4-BE49-F238E27FC236}">
                <a16:creationId xmlns:a16="http://schemas.microsoft.com/office/drawing/2014/main" id="{31FF2343-3D13-4428-87B3-61562924E987}"/>
              </a:ext>
            </a:extLst>
          </p:cNvPr>
          <p:cNvPicPr>
            <a:picLocks noChangeAspect="1"/>
          </p:cNvPicPr>
          <p:nvPr/>
        </p:nvPicPr>
        <p:blipFill>
          <a:blip r:embed="rId3"/>
          <a:stretch>
            <a:fillRect/>
          </a:stretch>
        </p:blipFill>
        <p:spPr>
          <a:xfrm>
            <a:off x="5011136" y="1027906"/>
            <a:ext cx="7180864" cy="5220319"/>
          </a:xfrm>
          <a:prstGeom prst="rect">
            <a:avLst/>
          </a:prstGeom>
        </p:spPr>
      </p:pic>
      <p:pic>
        <p:nvPicPr>
          <p:cNvPr id="8" name="Picture 7">
            <a:extLst>
              <a:ext uri="{FF2B5EF4-FFF2-40B4-BE49-F238E27FC236}">
                <a16:creationId xmlns:a16="http://schemas.microsoft.com/office/drawing/2014/main" id="{69DF971C-00FB-4360-91A0-F4A7E7AC9769}"/>
              </a:ext>
            </a:extLst>
          </p:cNvPr>
          <p:cNvPicPr>
            <a:picLocks noChangeAspect="1"/>
          </p:cNvPicPr>
          <p:nvPr/>
        </p:nvPicPr>
        <p:blipFill>
          <a:blip r:embed="rId4"/>
          <a:stretch>
            <a:fillRect/>
          </a:stretch>
        </p:blipFill>
        <p:spPr>
          <a:xfrm>
            <a:off x="612427" y="1475286"/>
            <a:ext cx="4196578" cy="6224923"/>
          </a:xfrm>
          <a:prstGeom prst="rect">
            <a:avLst/>
          </a:prstGeom>
        </p:spPr>
      </p:pic>
    </p:spTree>
    <p:extLst>
      <p:ext uri="{BB962C8B-B14F-4D97-AF65-F5344CB8AC3E}">
        <p14:creationId xmlns:p14="http://schemas.microsoft.com/office/powerpoint/2010/main" val="371305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A16B82-E5BA-47F3-9B7F-5EEB272A8987}"/>
              </a:ext>
            </a:extLst>
          </p:cNvPr>
          <p:cNvSpPr>
            <a:spLocks noGrp="1"/>
          </p:cNvSpPr>
          <p:nvPr>
            <p:ph type="title"/>
          </p:nvPr>
        </p:nvSpPr>
        <p:spPr>
          <a:xfrm>
            <a:off x="838200" y="-212388"/>
            <a:ext cx="10515600" cy="1325563"/>
          </a:xfrm>
        </p:spPr>
        <p:txBody>
          <a:bodyPr/>
          <a:lstStyle/>
          <a:p>
            <a:r>
              <a:rPr lang="en-US" dirty="0"/>
              <a:t>Testing</a:t>
            </a:r>
            <a:endParaRPr lang="ru-RU" dirty="0"/>
          </a:p>
        </p:txBody>
      </p:sp>
      <p:pic>
        <p:nvPicPr>
          <p:cNvPr id="5" name="Рисунок 4">
            <a:extLst>
              <a:ext uri="{FF2B5EF4-FFF2-40B4-BE49-F238E27FC236}">
                <a16:creationId xmlns:a16="http://schemas.microsoft.com/office/drawing/2014/main" id="{F2AC1813-08C2-4D7A-99D6-AE9BAFAB9B53}"/>
              </a:ext>
            </a:extLst>
          </p:cNvPr>
          <p:cNvPicPr/>
          <p:nvPr/>
        </p:nvPicPr>
        <p:blipFill>
          <a:blip r:embed="rId3"/>
          <a:stretch>
            <a:fillRect/>
          </a:stretch>
        </p:blipFill>
        <p:spPr>
          <a:xfrm>
            <a:off x="-32084" y="889885"/>
            <a:ext cx="6096000" cy="5968115"/>
          </a:xfrm>
          <a:prstGeom prst="rect">
            <a:avLst/>
          </a:prstGeom>
        </p:spPr>
      </p:pic>
      <p:pic>
        <p:nvPicPr>
          <p:cNvPr id="6" name="Рисунок 5">
            <a:extLst>
              <a:ext uri="{FF2B5EF4-FFF2-40B4-BE49-F238E27FC236}">
                <a16:creationId xmlns:a16="http://schemas.microsoft.com/office/drawing/2014/main" id="{B4F59A2B-D8E9-4E64-9429-8F601CA172C7}"/>
              </a:ext>
            </a:extLst>
          </p:cNvPr>
          <p:cNvPicPr/>
          <p:nvPr/>
        </p:nvPicPr>
        <p:blipFill>
          <a:blip r:embed="rId4">
            <a:extLst>
              <a:ext uri="{28A0092B-C50C-407E-A947-70E740481C1C}">
                <a14:useLocalDpi xmlns:a14="http://schemas.microsoft.com/office/drawing/2010/main" val="0"/>
              </a:ext>
            </a:extLst>
          </a:blip>
          <a:stretch>
            <a:fillRect/>
          </a:stretch>
        </p:blipFill>
        <p:spPr>
          <a:xfrm>
            <a:off x="6128084" y="889884"/>
            <a:ext cx="6096000" cy="5968115"/>
          </a:xfrm>
          <a:prstGeom prst="rect">
            <a:avLst/>
          </a:prstGeom>
        </p:spPr>
      </p:pic>
    </p:spTree>
    <p:extLst>
      <p:ext uri="{BB962C8B-B14F-4D97-AF65-F5344CB8AC3E}">
        <p14:creationId xmlns:p14="http://schemas.microsoft.com/office/powerpoint/2010/main" val="410622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D7EF3728-72C5-4B71-ADC1-534412CC5E01}"/>
              </a:ext>
            </a:extLst>
          </p:cNvPr>
          <p:cNvSpPr>
            <a:spLocks noGrp="1"/>
          </p:cNvSpPr>
          <p:nvPr>
            <p:ph type="title"/>
          </p:nvPr>
        </p:nvSpPr>
        <p:spPr>
          <a:xfrm>
            <a:off x="838200" y="-212388"/>
            <a:ext cx="10515600" cy="1325563"/>
          </a:xfrm>
        </p:spPr>
        <p:txBody>
          <a:bodyPr/>
          <a:lstStyle/>
          <a:p>
            <a:r>
              <a:rPr lang="en-US" dirty="0"/>
              <a:t>Testing</a:t>
            </a:r>
            <a:endParaRPr lang="ru-RU" dirty="0"/>
          </a:p>
        </p:txBody>
      </p:sp>
      <p:pic>
        <p:nvPicPr>
          <p:cNvPr id="3" name="Picture 2">
            <a:extLst>
              <a:ext uri="{FF2B5EF4-FFF2-40B4-BE49-F238E27FC236}">
                <a16:creationId xmlns:a16="http://schemas.microsoft.com/office/drawing/2014/main" id="{5B715321-CDE2-40B5-8F4B-12979C36F46F}"/>
              </a:ext>
            </a:extLst>
          </p:cNvPr>
          <p:cNvPicPr>
            <a:picLocks noChangeAspect="1"/>
          </p:cNvPicPr>
          <p:nvPr/>
        </p:nvPicPr>
        <p:blipFill>
          <a:blip r:embed="rId3"/>
          <a:stretch>
            <a:fillRect/>
          </a:stretch>
        </p:blipFill>
        <p:spPr>
          <a:xfrm>
            <a:off x="364464" y="808522"/>
            <a:ext cx="11463072" cy="5969222"/>
          </a:xfrm>
          <a:prstGeom prst="rect">
            <a:avLst/>
          </a:prstGeom>
        </p:spPr>
      </p:pic>
    </p:spTree>
    <p:extLst>
      <p:ext uri="{BB962C8B-B14F-4D97-AF65-F5344CB8AC3E}">
        <p14:creationId xmlns:p14="http://schemas.microsoft.com/office/powerpoint/2010/main" val="34028370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656</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Times New Roman</vt:lpstr>
      <vt:lpstr>Тема Office</vt:lpstr>
      <vt:lpstr>Network Programming Project-1 Reliable file transfer using Go-Back-N protocol</vt:lpstr>
      <vt:lpstr>Go Back N protocol</vt:lpstr>
      <vt:lpstr>The application</vt:lpstr>
      <vt:lpstr>Testing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Project-1 Reliable file transfer using Go-Back-N protocol</dc:title>
  <dc:creator>Алексей Кузьмин</dc:creator>
  <cp:lastModifiedBy>Artem Domanski</cp:lastModifiedBy>
  <cp:revision>9</cp:revision>
  <dcterms:created xsi:type="dcterms:W3CDTF">2024-04-23T20:57:04Z</dcterms:created>
  <dcterms:modified xsi:type="dcterms:W3CDTF">2024-04-24T04:44:48Z</dcterms:modified>
</cp:coreProperties>
</file>