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2" r:id="rId5"/>
    <p:sldId id="263" r:id="rId6"/>
    <p:sldId id="261" r:id="rId7"/>
    <p:sldId id="266" r:id="rId8"/>
    <p:sldId id="267" r:id="rId9"/>
    <p:sldId id="269" r:id="rId10"/>
    <p:sldId id="268" r:id="rId11"/>
    <p:sldId id="264" r:id="rId12"/>
    <p:sldId id="260" r:id="rId13"/>
    <p:sldId id="265" r:id="rId14"/>
    <p:sldId id="270" r:id="rId15"/>
    <p:sldId id="25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3-mo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5mo holding profit</c:v>
          </c:tx>
          <c:marker>
            <c:symbol val="none"/>
          </c:marker>
          <c:cat>
            <c:numRef>
              <c:f>'[Analyze.xlsx]10-new'!$B$41:$AD$41</c:f>
              <c:numCache>
                <c:formatCode>General</c:formatCode>
                <c:ptCount val="29"/>
                <c:pt idx="0">
                  <c:v>200601</c:v>
                </c:pt>
                <c:pt idx="1">
                  <c:v>200606</c:v>
                </c:pt>
                <c:pt idx="2">
                  <c:v>200611</c:v>
                </c:pt>
                <c:pt idx="3">
                  <c:v>200704</c:v>
                </c:pt>
                <c:pt idx="4">
                  <c:v>200709</c:v>
                </c:pt>
                <c:pt idx="5">
                  <c:v>200802</c:v>
                </c:pt>
                <c:pt idx="6">
                  <c:v>200807</c:v>
                </c:pt>
                <c:pt idx="7">
                  <c:v>200812</c:v>
                </c:pt>
                <c:pt idx="8">
                  <c:v>200905</c:v>
                </c:pt>
                <c:pt idx="9">
                  <c:v>200910</c:v>
                </c:pt>
                <c:pt idx="10">
                  <c:v>201003</c:v>
                </c:pt>
                <c:pt idx="11">
                  <c:v>201008</c:v>
                </c:pt>
                <c:pt idx="12">
                  <c:v>201101</c:v>
                </c:pt>
                <c:pt idx="13">
                  <c:v>201106</c:v>
                </c:pt>
                <c:pt idx="14">
                  <c:v>201111</c:v>
                </c:pt>
                <c:pt idx="15">
                  <c:v>201204</c:v>
                </c:pt>
                <c:pt idx="16">
                  <c:v>201209</c:v>
                </c:pt>
                <c:pt idx="17">
                  <c:v>201302</c:v>
                </c:pt>
                <c:pt idx="18">
                  <c:v>201307</c:v>
                </c:pt>
                <c:pt idx="19">
                  <c:v>201312</c:v>
                </c:pt>
                <c:pt idx="20">
                  <c:v>201405</c:v>
                </c:pt>
                <c:pt idx="21">
                  <c:v>201410</c:v>
                </c:pt>
                <c:pt idx="22">
                  <c:v>201503</c:v>
                </c:pt>
                <c:pt idx="23">
                  <c:v>201508</c:v>
                </c:pt>
                <c:pt idx="24">
                  <c:v>201601</c:v>
                </c:pt>
                <c:pt idx="25">
                  <c:v>201606</c:v>
                </c:pt>
                <c:pt idx="26">
                  <c:v>201611</c:v>
                </c:pt>
                <c:pt idx="27">
                  <c:v>201704</c:v>
                </c:pt>
                <c:pt idx="28">
                  <c:v>201709</c:v>
                </c:pt>
              </c:numCache>
            </c:numRef>
          </c:cat>
          <c:val>
            <c:numRef>
              <c:f>'[Analyze.xlsx]10-new'!$B$43:$AD$43</c:f>
              <c:numCache>
                <c:formatCode>General</c:formatCode>
                <c:ptCount val="29"/>
                <c:pt idx="0">
                  <c:v>-557191</c:v>
                </c:pt>
                <c:pt idx="1">
                  <c:v>14486934.1</c:v>
                </c:pt>
                <c:pt idx="2">
                  <c:v>39392419</c:v>
                </c:pt>
                <c:pt idx="3">
                  <c:v>19365610.100000001</c:v>
                </c:pt>
                <c:pt idx="4">
                  <c:v>17166398</c:v>
                </c:pt>
                <c:pt idx="5">
                  <c:v>4462820.5</c:v>
                </c:pt>
                <c:pt idx="6">
                  <c:v>9304920.5999999996</c:v>
                </c:pt>
                <c:pt idx="7">
                  <c:v>45053065.100000001</c:v>
                </c:pt>
                <c:pt idx="8">
                  <c:v>54088632.400000006</c:v>
                </c:pt>
                <c:pt idx="9">
                  <c:v>54161422.300000004</c:v>
                </c:pt>
                <c:pt idx="10">
                  <c:v>51286638.000000007</c:v>
                </c:pt>
                <c:pt idx="11">
                  <c:v>46324096.100000009</c:v>
                </c:pt>
                <c:pt idx="12">
                  <c:v>55015891.900000006</c:v>
                </c:pt>
                <c:pt idx="13">
                  <c:v>53607039.900000006</c:v>
                </c:pt>
                <c:pt idx="14">
                  <c:v>52075789.400000006</c:v>
                </c:pt>
                <c:pt idx="15">
                  <c:v>50285444.900000006</c:v>
                </c:pt>
                <c:pt idx="16">
                  <c:v>65873321.300000004</c:v>
                </c:pt>
                <c:pt idx="17">
                  <c:v>60905500.200000003</c:v>
                </c:pt>
                <c:pt idx="18">
                  <c:v>67172956.299999997</c:v>
                </c:pt>
                <c:pt idx="19">
                  <c:v>70879158.5</c:v>
                </c:pt>
                <c:pt idx="20">
                  <c:v>68071023.099999994</c:v>
                </c:pt>
                <c:pt idx="21">
                  <c:v>87182882.5</c:v>
                </c:pt>
                <c:pt idx="22">
                  <c:v>100452771.8</c:v>
                </c:pt>
                <c:pt idx="23">
                  <c:v>102615353.7</c:v>
                </c:pt>
                <c:pt idx="24">
                  <c:v>98555071.100000009</c:v>
                </c:pt>
                <c:pt idx="25">
                  <c:v>103971173.60000001</c:v>
                </c:pt>
                <c:pt idx="26">
                  <c:v>98619908.700000003</c:v>
                </c:pt>
                <c:pt idx="27">
                  <c:v>92686680.700000003</c:v>
                </c:pt>
                <c:pt idx="28">
                  <c:v>103407000.7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218192"/>
        <c:axId val="141217016"/>
      </c:lineChart>
      <c:catAx>
        <c:axId val="14121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1217016"/>
        <c:crosses val="autoZero"/>
        <c:auto val="1"/>
        <c:lblAlgn val="ctr"/>
        <c:lblOffset val="100"/>
        <c:noMultiLvlLbl val="0"/>
      </c:catAx>
      <c:valAx>
        <c:axId val="141217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218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'[Analyze.xlsx]10-new'!$FQ$7:$GB$7</c:f>
              <c:numCache>
                <c:formatCode>0%</c:formatCode>
                <c:ptCount val="12"/>
                <c:pt idx="0">
                  <c:v>0.71014492753623193</c:v>
                </c:pt>
                <c:pt idx="1">
                  <c:v>0.32962962962962961</c:v>
                </c:pt>
                <c:pt idx="2">
                  <c:v>0.34586466165413532</c:v>
                </c:pt>
                <c:pt idx="3">
                  <c:v>0.46296296296296297</c:v>
                </c:pt>
                <c:pt idx="4">
                  <c:v>0.34814814814814815</c:v>
                </c:pt>
                <c:pt idx="5">
                  <c:v>0.32592592592592595</c:v>
                </c:pt>
                <c:pt idx="6">
                  <c:v>0.32971014492753625</c:v>
                </c:pt>
                <c:pt idx="7">
                  <c:v>0.35869565217391303</c:v>
                </c:pt>
                <c:pt idx="8">
                  <c:v>0.52482269503546097</c:v>
                </c:pt>
                <c:pt idx="9">
                  <c:v>0.63120567375886527</c:v>
                </c:pt>
                <c:pt idx="10">
                  <c:v>0.51418439716312059</c:v>
                </c:pt>
                <c:pt idx="11">
                  <c:v>0.62230215827338131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4384736"/>
        <c:axId val="254921648"/>
      </c:barChart>
      <c:catAx>
        <c:axId val="584384736"/>
        <c:scaling>
          <c:orientation val="minMax"/>
        </c:scaling>
        <c:delete val="0"/>
        <c:axPos val="b"/>
        <c:majorTickMark val="out"/>
        <c:minorTickMark val="none"/>
        <c:tickLblPos val="nextTo"/>
        <c:crossAx val="254921648"/>
        <c:crosses val="autoZero"/>
        <c:auto val="1"/>
        <c:lblAlgn val="ctr"/>
        <c:lblOffset val="100"/>
        <c:noMultiLvlLbl val="0"/>
      </c:catAx>
      <c:valAx>
        <c:axId val="2549216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584384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'[Analyze.xlsx]10-new'!$FD$35:$FO$35</c:f>
              <c:numCache>
                <c:formatCode>0.00%</c:formatCode>
                <c:ptCount val="12"/>
                <c:pt idx="0">
                  <c:v>0.12955831826086953</c:v>
                </c:pt>
                <c:pt idx="1">
                  <c:v>-3.6901198082539687E-2</c:v>
                </c:pt>
                <c:pt idx="2">
                  <c:v>4.2472281203007499E-3</c:v>
                </c:pt>
                <c:pt idx="3">
                  <c:v>1.6130871961904769E-2</c:v>
                </c:pt>
                <c:pt idx="4">
                  <c:v>-6.1358510907936502E-2</c:v>
                </c:pt>
                <c:pt idx="5">
                  <c:v>-6.097942610793651E-2</c:v>
                </c:pt>
                <c:pt idx="6">
                  <c:v>-6.1136876844720488E-2</c:v>
                </c:pt>
                <c:pt idx="7">
                  <c:v>-5.8192637813664592E-2</c:v>
                </c:pt>
                <c:pt idx="8">
                  <c:v>4.8320958030395149E-2</c:v>
                </c:pt>
                <c:pt idx="9">
                  <c:v>5.4755739635258351E-2</c:v>
                </c:pt>
                <c:pt idx="10">
                  <c:v>2.2324617957446804E-2</c:v>
                </c:pt>
                <c:pt idx="11">
                  <c:v>0.10056839092291879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1937744"/>
        <c:axId val="255070744"/>
      </c:barChart>
      <c:catAx>
        <c:axId val="5819377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5070744"/>
        <c:crosses val="autoZero"/>
        <c:auto val="1"/>
        <c:lblAlgn val="ctr"/>
        <c:lblOffset val="100"/>
        <c:noMultiLvlLbl val="0"/>
      </c:catAx>
      <c:valAx>
        <c:axId val="25507074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193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6mo holding profit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'[Analyze.xlsx]25-new'!$B$39:$X$39</c:f>
              <c:numCache>
                <c:formatCode>General</c:formatCode>
                <c:ptCount val="23"/>
                <c:pt idx="0">
                  <c:v>200601</c:v>
                </c:pt>
                <c:pt idx="1">
                  <c:v>200607</c:v>
                </c:pt>
                <c:pt idx="2">
                  <c:v>200701</c:v>
                </c:pt>
                <c:pt idx="3">
                  <c:v>200707</c:v>
                </c:pt>
                <c:pt idx="4">
                  <c:v>200801</c:v>
                </c:pt>
                <c:pt idx="5">
                  <c:v>200807</c:v>
                </c:pt>
                <c:pt idx="6">
                  <c:v>200901</c:v>
                </c:pt>
                <c:pt idx="7">
                  <c:v>200907</c:v>
                </c:pt>
                <c:pt idx="8">
                  <c:v>201001</c:v>
                </c:pt>
                <c:pt idx="9">
                  <c:v>201007</c:v>
                </c:pt>
                <c:pt idx="10">
                  <c:v>201101</c:v>
                </c:pt>
                <c:pt idx="11">
                  <c:v>201107</c:v>
                </c:pt>
                <c:pt idx="12">
                  <c:v>201201</c:v>
                </c:pt>
                <c:pt idx="13">
                  <c:v>201207</c:v>
                </c:pt>
                <c:pt idx="14">
                  <c:v>201301</c:v>
                </c:pt>
                <c:pt idx="15">
                  <c:v>201307</c:v>
                </c:pt>
                <c:pt idx="16">
                  <c:v>201401</c:v>
                </c:pt>
                <c:pt idx="17">
                  <c:v>201407</c:v>
                </c:pt>
                <c:pt idx="18">
                  <c:v>201501</c:v>
                </c:pt>
                <c:pt idx="19">
                  <c:v>201507</c:v>
                </c:pt>
                <c:pt idx="20">
                  <c:v>201601</c:v>
                </c:pt>
                <c:pt idx="21">
                  <c:v>201607</c:v>
                </c:pt>
                <c:pt idx="22">
                  <c:v>201701</c:v>
                </c:pt>
              </c:numCache>
            </c:numRef>
          </c:cat>
          <c:val>
            <c:numRef>
              <c:f>'[Analyze.xlsx]25-new'!$B$41:$X$41</c:f>
              <c:numCache>
                <c:formatCode>General</c:formatCode>
                <c:ptCount val="23"/>
                <c:pt idx="0">
                  <c:v>15124037.1</c:v>
                </c:pt>
                <c:pt idx="1">
                  <c:v>66026827.600000001</c:v>
                </c:pt>
                <c:pt idx="2">
                  <c:v>7698745.200000003</c:v>
                </c:pt>
                <c:pt idx="3">
                  <c:v>11083912.600000003</c:v>
                </c:pt>
                <c:pt idx="4">
                  <c:v>19390174.200000003</c:v>
                </c:pt>
                <c:pt idx="5">
                  <c:v>65719563.900000006</c:v>
                </c:pt>
                <c:pt idx="6">
                  <c:v>61356681.800000004</c:v>
                </c:pt>
                <c:pt idx="7">
                  <c:v>81244127.100000009</c:v>
                </c:pt>
                <c:pt idx="8">
                  <c:v>70884806.900000006</c:v>
                </c:pt>
                <c:pt idx="9">
                  <c:v>78695618.200000003</c:v>
                </c:pt>
                <c:pt idx="10">
                  <c:v>66331333.5</c:v>
                </c:pt>
                <c:pt idx="11">
                  <c:v>80297274.799999997</c:v>
                </c:pt>
                <c:pt idx="12">
                  <c:v>78154528.799999997</c:v>
                </c:pt>
                <c:pt idx="13">
                  <c:v>105282022.59999999</c:v>
                </c:pt>
                <c:pt idx="14">
                  <c:v>111605611.09999999</c:v>
                </c:pt>
                <c:pt idx="15">
                  <c:v>111544386.59999999</c:v>
                </c:pt>
                <c:pt idx="16">
                  <c:v>101221294.39999999</c:v>
                </c:pt>
                <c:pt idx="17">
                  <c:v>108811917.59999999</c:v>
                </c:pt>
                <c:pt idx="18">
                  <c:v>149974905</c:v>
                </c:pt>
                <c:pt idx="19">
                  <c:v>141341696.09999999</c:v>
                </c:pt>
                <c:pt idx="20">
                  <c:v>139063559.29999998</c:v>
                </c:pt>
                <c:pt idx="21">
                  <c:v>143520130.99999997</c:v>
                </c:pt>
                <c:pt idx="22">
                  <c:v>150151390.99999997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950136"/>
        <c:axId val="140950528"/>
      </c:lineChart>
      <c:catAx>
        <c:axId val="140950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0950528"/>
        <c:crosses val="autoZero"/>
        <c:auto val="1"/>
        <c:lblAlgn val="ctr"/>
        <c:lblOffset val="100"/>
        <c:noMultiLvlLbl val="0"/>
      </c:catAx>
      <c:valAx>
        <c:axId val="1409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Total profit</a:t>
                </a:r>
                <a:endParaRPr lang="zh-TW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0950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'[Analyze.xlsx]25-new'!$FQ$7:$GB$7</c:f>
              <c:numCache>
                <c:formatCode>0%</c:formatCode>
                <c:ptCount val="12"/>
                <c:pt idx="0">
                  <c:v>0.75724637681159424</c:v>
                </c:pt>
                <c:pt idx="1">
                  <c:v>0.48518518518518516</c:v>
                </c:pt>
                <c:pt idx="2">
                  <c:v>0.33082706766917291</c:v>
                </c:pt>
                <c:pt idx="3">
                  <c:v>0.44814814814814813</c:v>
                </c:pt>
                <c:pt idx="4">
                  <c:v>0.28518518518518521</c:v>
                </c:pt>
                <c:pt idx="5">
                  <c:v>0.42592592592592593</c:v>
                </c:pt>
                <c:pt idx="6">
                  <c:v>0.33333333333333331</c:v>
                </c:pt>
                <c:pt idx="7">
                  <c:v>0.34057971014492755</c:v>
                </c:pt>
                <c:pt idx="8">
                  <c:v>0.45390070921985815</c:v>
                </c:pt>
                <c:pt idx="9">
                  <c:v>0.63475177304964536</c:v>
                </c:pt>
                <c:pt idx="10">
                  <c:v>0.65602836879432624</c:v>
                </c:pt>
                <c:pt idx="11">
                  <c:v>0.64388489208633093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6930072"/>
        <c:axId val="426684336"/>
      </c:barChart>
      <c:catAx>
        <c:axId val="426930072"/>
        <c:scaling>
          <c:orientation val="minMax"/>
        </c:scaling>
        <c:delete val="0"/>
        <c:axPos val="b"/>
        <c:majorTickMark val="out"/>
        <c:minorTickMark val="none"/>
        <c:tickLblPos val="nextTo"/>
        <c:crossAx val="426684336"/>
        <c:crosses val="autoZero"/>
        <c:auto val="1"/>
        <c:lblAlgn val="ctr"/>
        <c:lblOffset val="100"/>
        <c:noMultiLvlLbl val="0"/>
      </c:catAx>
      <c:valAx>
        <c:axId val="4266843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26930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'[Analyze.xlsx]25-new'!$FD$35:$FO$35</c:f>
              <c:numCache>
                <c:formatCode>0.00%</c:formatCode>
                <c:ptCount val="12"/>
                <c:pt idx="0">
                  <c:v>0.11404608404968945</c:v>
                </c:pt>
                <c:pt idx="1">
                  <c:v>-1.0885943080634919E-2</c:v>
                </c:pt>
                <c:pt idx="2">
                  <c:v>-4.356767360687433E-2</c:v>
                </c:pt>
                <c:pt idx="3">
                  <c:v>9.0395399619047666E-4</c:v>
                </c:pt>
                <c:pt idx="4">
                  <c:v>-7.4492915895873021E-2</c:v>
                </c:pt>
                <c:pt idx="5">
                  <c:v>-3.7472710328888888E-2</c:v>
                </c:pt>
                <c:pt idx="6">
                  <c:v>-6.7377660745341614E-2</c:v>
                </c:pt>
                <c:pt idx="7">
                  <c:v>-3.8170303001242238E-2</c:v>
                </c:pt>
                <c:pt idx="8">
                  <c:v>-9.7315765495440704E-3</c:v>
                </c:pt>
                <c:pt idx="9">
                  <c:v>6.0489661553799388E-2</c:v>
                </c:pt>
                <c:pt idx="10">
                  <c:v>6.5020455844376907E-2</c:v>
                </c:pt>
                <c:pt idx="11">
                  <c:v>6.0996304235149006E-2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8230096"/>
        <c:axId val="588230488"/>
      </c:barChart>
      <c:catAx>
        <c:axId val="5882300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8230488"/>
        <c:crosses val="autoZero"/>
        <c:auto val="1"/>
        <c:lblAlgn val="ctr"/>
        <c:lblOffset val="100"/>
        <c:noMultiLvlLbl val="0"/>
      </c:catAx>
      <c:valAx>
        <c:axId val="58823048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823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AB4B-C002-4A57-A121-23696A289C89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3B34-CB14-4D7B-A8C6-7E1367EB5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08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1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6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5CD7-4FAB-4D77-944A-0FC8E0CEA242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306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vs.0050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3684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0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7676"/>
              </p:ext>
            </p:extLst>
          </p:nvPr>
        </p:nvGraphicFramePr>
        <p:xfrm>
          <a:off x="218364" y="859806"/>
          <a:ext cx="5609231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6161">
                  <a:extLst>
                    <a:ext uri="{9D8B030D-6E8A-4147-A177-3AD203B41FA5}">
                      <a16:colId xmlns="" xmlns:a16="http://schemas.microsoft.com/office/drawing/2014/main" val="3908055891"/>
                    </a:ext>
                  </a:extLst>
                </a:gridCol>
                <a:gridCol w="1867982">
                  <a:extLst>
                    <a:ext uri="{9D8B030D-6E8A-4147-A177-3AD203B41FA5}">
                      <a16:colId xmlns="" xmlns:a16="http://schemas.microsoft.com/office/drawing/2014/main" val="206535301"/>
                    </a:ext>
                  </a:extLst>
                </a:gridCol>
                <a:gridCol w="1447544">
                  <a:extLst>
                    <a:ext uri="{9D8B030D-6E8A-4147-A177-3AD203B41FA5}">
                      <a16:colId xmlns="" xmlns:a16="http://schemas.microsoft.com/office/drawing/2014/main" val="3145146282"/>
                    </a:ext>
                  </a:extLst>
                </a:gridCol>
                <a:gridCol w="1447544">
                  <a:extLst>
                    <a:ext uri="{9D8B030D-6E8A-4147-A177-3AD203B41FA5}">
                      <a16:colId xmlns="" xmlns:a16="http://schemas.microsoft.com/office/drawing/2014/main" val="3111837773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&lt;0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225729227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3104607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32429802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21850409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86652510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89800555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7098569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24514"/>
              </p:ext>
            </p:extLst>
          </p:nvPr>
        </p:nvGraphicFramePr>
        <p:xfrm>
          <a:off x="218365" y="3985003"/>
          <a:ext cx="5609230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9808">
                  <a:extLst>
                    <a:ext uri="{9D8B030D-6E8A-4147-A177-3AD203B41FA5}">
                      <a16:colId xmlns="" xmlns:a16="http://schemas.microsoft.com/office/drawing/2014/main" val="1888037183"/>
                    </a:ext>
                  </a:extLst>
                </a:gridCol>
                <a:gridCol w="1854336">
                  <a:extLst>
                    <a:ext uri="{9D8B030D-6E8A-4147-A177-3AD203B41FA5}">
                      <a16:colId xmlns="" xmlns:a16="http://schemas.microsoft.com/office/drawing/2014/main" val="2394711862"/>
                    </a:ext>
                  </a:extLst>
                </a:gridCol>
                <a:gridCol w="1447543">
                  <a:extLst>
                    <a:ext uri="{9D8B030D-6E8A-4147-A177-3AD203B41FA5}">
                      <a16:colId xmlns="" xmlns:a16="http://schemas.microsoft.com/office/drawing/2014/main" val="2184169689"/>
                    </a:ext>
                  </a:extLst>
                </a:gridCol>
                <a:gridCol w="1447543">
                  <a:extLst>
                    <a:ext uri="{9D8B030D-6E8A-4147-A177-3AD203B41FA5}">
                      <a16:colId xmlns="" xmlns:a16="http://schemas.microsoft.com/office/drawing/2014/main" val="1835597278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749432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8013904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85210616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5348984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05185472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073396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9962639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8264"/>
              </p:ext>
            </p:extLst>
          </p:nvPr>
        </p:nvGraphicFramePr>
        <p:xfrm>
          <a:off x="6216649" y="859807"/>
          <a:ext cx="5711493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="" xmlns:a16="http://schemas.microsoft.com/office/drawing/2014/main" val="2415816988"/>
                    </a:ext>
                  </a:extLst>
                </a:gridCol>
                <a:gridCol w="1910734">
                  <a:extLst>
                    <a:ext uri="{9D8B030D-6E8A-4147-A177-3AD203B41FA5}">
                      <a16:colId xmlns="" xmlns:a16="http://schemas.microsoft.com/office/drawing/2014/main" val="1951874993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723790218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776132826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9629817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365762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2618615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257314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23147282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3175583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1844729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27523"/>
              </p:ext>
            </p:extLst>
          </p:nvPr>
        </p:nvGraphicFramePr>
        <p:xfrm>
          <a:off x="6216649" y="3985002"/>
          <a:ext cx="5711494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="" xmlns:a16="http://schemas.microsoft.com/office/drawing/2014/main" val="3086676789"/>
                    </a:ext>
                  </a:extLst>
                </a:gridCol>
                <a:gridCol w="1910735">
                  <a:extLst>
                    <a:ext uri="{9D8B030D-6E8A-4147-A177-3AD203B41FA5}">
                      <a16:colId xmlns="" xmlns:a16="http://schemas.microsoft.com/office/drawing/2014/main" val="3286496496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2328386466"/>
                    </a:ext>
                  </a:extLst>
                </a:gridCol>
                <a:gridCol w="1473934">
                  <a:extLst>
                    <a:ext uri="{9D8B030D-6E8A-4147-A177-3AD203B41FA5}">
                      <a16:colId xmlns="" xmlns:a16="http://schemas.microsoft.com/office/drawing/2014/main" val="3560455161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0968560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5281257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0366018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97584255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3005937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1991694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9754496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733903" y="4407243"/>
            <a:ext cx="881448" cy="2239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3" y="953406"/>
            <a:ext cx="5329917" cy="29391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91" y="953406"/>
            <a:ext cx="5664769" cy="293914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24" y="3892550"/>
            <a:ext cx="5329916" cy="296545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91" y="3892550"/>
            <a:ext cx="5664769" cy="2965450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2845836" y="1250302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46901" y="4234623"/>
            <a:ext cx="597159" cy="2203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68081" y="4287417"/>
            <a:ext cx="597159" cy="2234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774895" y="1340806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483567" y="2118049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337932" y="4779800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8588" y="4234623"/>
            <a:ext cx="682687" cy="25130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316753" y="2034073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爆炸 2 33"/>
          <p:cNvSpPr/>
          <p:nvPr/>
        </p:nvSpPr>
        <p:spPr>
          <a:xfrm>
            <a:off x="1107504" y="1371600"/>
            <a:ext cx="1741171" cy="821094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worst</a:t>
            </a:r>
            <a:endParaRPr lang="zh-TW" altLang="en-US" dirty="0"/>
          </a:p>
        </p:txBody>
      </p:sp>
      <p:sp>
        <p:nvSpPr>
          <p:cNvPr id="35" name="爆炸 2 34"/>
          <p:cNvSpPr/>
          <p:nvPr/>
        </p:nvSpPr>
        <p:spPr>
          <a:xfrm>
            <a:off x="3288959" y="2828859"/>
            <a:ext cx="1492899" cy="680293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19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25" y="532391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079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9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771" y="-1539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868273586"/>
              </p:ext>
            </p:extLst>
          </p:nvPr>
        </p:nvGraphicFramePr>
        <p:xfrm>
          <a:off x="6161370" y="2224563"/>
          <a:ext cx="5571825" cy="439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203287903"/>
              </p:ext>
            </p:extLst>
          </p:nvPr>
        </p:nvGraphicFramePr>
        <p:xfrm>
          <a:off x="606392" y="2224563"/>
          <a:ext cx="5370895" cy="4320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燕尾形向右箭號 10"/>
          <p:cNvSpPr/>
          <p:nvPr/>
        </p:nvSpPr>
        <p:spPr>
          <a:xfrm>
            <a:off x="3676850" y="904774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</p:spTree>
    <p:extLst>
      <p:ext uri="{BB962C8B-B14F-4D97-AF65-F5344CB8AC3E}">
        <p14:creationId xmlns:p14="http://schemas.microsoft.com/office/powerpoint/2010/main" val="34346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，且皆比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檔個股組合的表現佳。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個月，持有期間一個月的平均表現是最差的，持有期間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Book Antiqua" panose="02040602050305030304" pitchFamily="18" charset="0"/>
              </a:rPr>
              <a:t>Momentum investment strategy</a:t>
            </a:r>
          </a:p>
          <a:p>
            <a:r>
              <a:rPr lang="en-US" altLang="zh-TW" sz="4400" dirty="0" smtClean="0">
                <a:latin typeface="Book Antiqua" panose="02040602050305030304" pitchFamily="18" charset="0"/>
              </a:rPr>
              <a:t>Returns to buying winners and selling losers</a:t>
            </a:r>
            <a:endParaRPr lang="zh-TW" altLang="en-US" sz="4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回測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期間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 2006/1~2018/5</a:t>
            </a: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對象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所有上市櫃個股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篩選方法為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層濾網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過去一段期間表現最佳的前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檔個股。分別為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這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檔個股在接下來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檔個股、前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檔個股，日均量大於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張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2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費用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包含買賣股票的交易稅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0.3%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。不包含資金成本、借券成本、轉倉成本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50079"/>
              </p:ext>
            </p:extLst>
          </p:nvPr>
        </p:nvGraphicFramePr>
        <p:xfrm>
          <a:off x="218363" y="771182"/>
          <a:ext cx="5413003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154"/>
                <a:gridCol w="2046318"/>
                <a:gridCol w="1346490"/>
                <a:gridCol w="1168041"/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1128"/>
              </p:ext>
            </p:extLst>
          </p:nvPr>
        </p:nvGraphicFramePr>
        <p:xfrm>
          <a:off x="218364" y="3858322"/>
          <a:ext cx="5413001" cy="27654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3304"/>
                <a:gridCol w="2035167"/>
                <a:gridCol w="1346490"/>
                <a:gridCol w="1168040"/>
              </a:tblGrid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55640"/>
              </p:ext>
            </p:extLst>
          </p:nvPr>
        </p:nvGraphicFramePr>
        <p:xfrm>
          <a:off x="5988205" y="793483"/>
          <a:ext cx="5910145" cy="26856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25551"/>
                <a:gridCol w="2239122"/>
                <a:gridCol w="1470156"/>
                <a:gridCol w="1275316"/>
              </a:tblGrid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1236"/>
              </p:ext>
            </p:extLst>
          </p:nvPr>
        </p:nvGraphicFramePr>
        <p:xfrm>
          <a:off x="5988202" y="3858322"/>
          <a:ext cx="6010509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6705"/>
                <a:gridCol w="2281710"/>
                <a:gridCol w="1495120"/>
                <a:gridCol w="1296974"/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682868" y="4202264"/>
            <a:ext cx="1260088" cy="2542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682868" y="1150324"/>
            <a:ext cx="1215482" cy="2462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2" y="745333"/>
            <a:ext cx="5698273" cy="29345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3679902"/>
            <a:ext cx="5698273" cy="31000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73" y="745333"/>
            <a:ext cx="5952275" cy="29345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474" y="3679901"/>
            <a:ext cx="5952274" cy="3100039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7216346" y="4011826"/>
            <a:ext cx="4670854" cy="24990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828031357"/>
              </p:ext>
            </p:extLst>
          </p:nvPr>
        </p:nvGraphicFramePr>
        <p:xfrm>
          <a:off x="897924" y="1695449"/>
          <a:ext cx="10379675" cy="485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725" y="359395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股票，以同一筆資金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600999773"/>
              </p:ext>
            </p:extLst>
          </p:nvPr>
        </p:nvGraphicFramePr>
        <p:xfrm>
          <a:off x="6382139" y="2043403"/>
          <a:ext cx="5439163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669689458"/>
              </p:ext>
            </p:extLst>
          </p:nvPr>
        </p:nvGraphicFramePr>
        <p:xfrm>
          <a:off x="569167" y="2043402"/>
          <a:ext cx="5704115" cy="458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</p:spTree>
    <p:extLst>
      <p:ext uri="{BB962C8B-B14F-4D97-AF65-F5344CB8AC3E}">
        <p14:creationId xmlns:p14="http://schemas.microsoft.com/office/powerpoint/2010/main" val="35506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900</Words>
  <Application>Microsoft Office PowerPoint</Application>
  <PresentationFormat>寬螢幕</PresentationFormat>
  <Paragraphs>282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Book Antiqua</vt:lpstr>
      <vt:lpstr>Calibri</vt:lpstr>
      <vt:lpstr>Calibri Light</vt:lpstr>
      <vt:lpstr>Office 佈景主題</vt:lpstr>
      <vt:lpstr> 強勢股 vs.0050 強勢股 vs.台指</vt:lpstr>
      <vt:lpstr>研究動機</vt:lpstr>
      <vt:lpstr>強勢股篩選方法</vt:lpstr>
      <vt:lpstr>交易策略</vt:lpstr>
      <vt:lpstr>PowerPoint 簡報</vt:lpstr>
      <vt:lpstr>－10檔股票，回測期間2006/1~2018/5，共約130~144個樣本</vt:lpstr>
      <vt:lpstr>PowerPoint 簡報</vt:lpstr>
      <vt:lpstr>－10檔股票，以同一筆資金rolling，在持有期間到期後，再繼續投資的總損益</vt:lpstr>
      <vt:lpstr>第二層濾網-各月份勝率與投資報酬率</vt:lpstr>
      <vt:lpstr> 小結一</vt:lpstr>
      <vt:lpstr>－25檔股票，回測期間2006/1~2018/5，共約130~144個樣本</vt:lpstr>
      <vt:lpstr>PowerPoint 簡報</vt:lpstr>
      <vt:lpstr>－25檔股票，以同一筆資金rolling，在持有期間到期後，再繼續投資的總損益</vt:lpstr>
      <vt:lpstr>第二層濾網-各月份勝率與投資報酬率</vt:lpstr>
      <vt:lpstr> 小結二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強勢股vs.0050</dc:title>
  <dc:creator>Windows 使用者</dc:creator>
  <cp:lastModifiedBy>林佳莉</cp:lastModifiedBy>
  <cp:revision>50</cp:revision>
  <dcterms:created xsi:type="dcterms:W3CDTF">2018-06-30T08:33:37Z</dcterms:created>
  <dcterms:modified xsi:type="dcterms:W3CDTF">2018-07-04T11:59:51Z</dcterms:modified>
</cp:coreProperties>
</file>