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62" r:id="rId5"/>
    <p:sldId id="263" r:id="rId6"/>
    <p:sldId id="264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nglin\Desktop\data\data\data\Analyze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nglin\Desktop\data\data\data\Analyz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nglin\Desktop\data\data\data\Analyz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nglin\Desktop\data\data\data\Analyze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3-mo high return portfolio</a:t>
            </a:r>
            <a:endParaRPr lang="zh-TW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4014541662005428"/>
          <c:y val="0.1802170171779314"/>
          <c:w val="0.8420510705154276"/>
          <c:h val="0.69351032032797266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'25-new'!$EX$3:$EX$8</c:f>
              <c:numCache>
                <c:formatCode>#,##0_ 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'25-new'!$EY$3:$EY$8</c:f>
              <c:numCache>
                <c:formatCode>0.00%</c:formatCode>
                <c:ptCount val="6"/>
                <c:pt idx="0">
                  <c:v>-3.386083446666667E-2</c:v>
                </c:pt>
                <c:pt idx="1">
                  <c:v>-1.2439178533333336E-2</c:v>
                </c:pt>
                <c:pt idx="2">
                  <c:v>3.4378729899999995E-2</c:v>
                </c:pt>
                <c:pt idx="3">
                  <c:v>1.8986392800000012E-2</c:v>
                </c:pt>
                <c:pt idx="4">
                  <c:v>2.2552958797241379E-2</c:v>
                </c:pt>
                <c:pt idx="5">
                  <c:v>1.60622586E-2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E-49EF-BC90-0C1C688604B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4771968"/>
        <c:axId val="79316352"/>
      </c:barChart>
      <c:catAx>
        <c:axId val="134771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holiding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9316352"/>
        <c:crosses val="autoZero"/>
        <c:auto val="1"/>
        <c:lblAlgn val="ctr"/>
        <c:lblOffset val="100"/>
        <c:noMultiLvlLbl val="0"/>
      </c:catAx>
      <c:valAx>
        <c:axId val="79316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477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6-mo high return portfolio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'25-new'!$EX$10:$EX$15</c:f>
              <c:numCache>
                <c:formatCode>#,##0_ 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'25-new'!$EY$10:$EY$15</c:f>
              <c:numCache>
                <c:formatCode>0.00%</c:formatCode>
                <c:ptCount val="6"/>
                <c:pt idx="0">
                  <c:v>8.127718747826064E-3</c:v>
                </c:pt>
                <c:pt idx="1">
                  <c:v>3.9819935026086981E-2</c:v>
                </c:pt>
                <c:pt idx="2">
                  <c:v>5.1428621252173921E-2</c:v>
                </c:pt>
                <c:pt idx="3">
                  <c:v>2.7114633668571426E-2</c:v>
                </c:pt>
                <c:pt idx="4">
                  <c:v>9.3490868228571448E-3</c:v>
                </c:pt>
                <c:pt idx="5">
                  <c:v>5.2226570782608686E-2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A9-476F-BFEE-BD5C310CE12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3018416"/>
        <c:axId val="103019664"/>
      </c:barChart>
      <c:catAx>
        <c:axId val="103018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hoiding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3019664"/>
        <c:crosses val="autoZero"/>
        <c:auto val="1"/>
        <c:lblAlgn val="ctr"/>
        <c:lblOffset val="100"/>
        <c:noMultiLvlLbl val="0"/>
      </c:catAx>
      <c:valAx>
        <c:axId val="10301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3018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9-mo high return portfolio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5.5555555555555558E-3"/>
                  <c:y val="-5.092446777486147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97D5-4FBB-A663-BA4C1FA6AC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'25-new'!$EX$17:$EX$22</c:f>
              <c:numCache>
                <c:formatCode>#,##0_ 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'25-new'!$EY$17:$EY$22</c:f>
              <c:numCache>
                <c:formatCode>0.00%</c:formatCode>
                <c:ptCount val="6"/>
                <c:pt idx="0">
                  <c:v>-1.043485131678833E-2</c:v>
                </c:pt>
                <c:pt idx="1">
                  <c:v>7.3985064695652096E-3</c:v>
                </c:pt>
                <c:pt idx="2">
                  <c:v>1.5557638191304346E-2</c:v>
                </c:pt>
                <c:pt idx="3">
                  <c:v>-3.9580125882352889E-4</c:v>
                </c:pt>
                <c:pt idx="4">
                  <c:v>1.5987131377777763E-3</c:v>
                </c:pt>
                <c:pt idx="5">
                  <c:v>-1.4991547652173911E-2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D5-4FBB-A663-BA4C1FA6ACA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5210272"/>
        <c:axId val="2040814160"/>
      </c:barChart>
      <c:catAx>
        <c:axId val="125210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holding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40814160"/>
        <c:crosses val="autoZero"/>
        <c:auto val="1"/>
        <c:lblAlgn val="ctr"/>
        <c:lblOffset val="100"/>
        <c:noMultiLvlLbl val="0"/>
      </c:catAx>
      <c:valAx>
        <c:axId val="2040814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5210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12-mo high return portfolio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'25-new'!$EX$24:$EX$29</c:f>
              <c:numCache>
                <c:formatCode>#,##0_ 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'25-new'!$EY$24:$EY$29</c:f>
              <c:numCache>
                <c:formatCode>0.00%</c:formatCode>
                <c:ptCount val="6"/>
                <c:pt idx="0">
                  <c:v>-4.4458390917293235E-2</c:v>
                </c:pt>
                <c:pt idx="1">
                  <c:v>-2.0740681468656718E-2</c:v>
                </c:pt>
                <c:pt idx="2">
                  <c:v>-1.3781663253333333E-2</c:v>
                </c:pt>
                <c:pt idx="3">
                  <c:v>-1.3625710658823531E-2</c:v>
                </c:pt>
                <c:pt idx="4">
                  <c:v>-2.2901004124444443E-2</c:v>
                </c:pt>
                <c:pt idx="5">
                  <c:v>-1.9635443199999995E-2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AA-4ED4-800C-BE57B795DD2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6231104"/>
        <c:axId val="106230688"/>
      </c:barChart>
      <c:catAx>
        <c:axId val="106231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holding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6230688"/>
        <c:crosses val="autoZero"/>
        <c:auto val="1"/>
        <c:lblAlgn val="ctr"/>
        <c:lblOffset val="100"/>
        <c:noMultiLvlLbl val="0"/>
      </c:catAx>
      <c:valAx>
        <c:axId val="10623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623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0.15598</cdr:x>
      <cdr:y>0.41378</cdr:y>
    </cdr:from>
    <cdr:to>
      <cdr:x>0.27602</cdr:x>
      <cdr:y>0.93873</cdr:y>
    </cdr:to>
    <cdr:sp macro="" textlink="">
      <cdr:nvSpPr>
        <cdr:cNvPr id="6" name="橢圓 5"/>
        <cdr:cNvSpPr/>
      </cdr:nvSpPr>
      <cdr:spPr>
        <a:xfrm xmlns:a="http://schemas.openxmlformats.org/drawingml/2006/main">
          <a:off x="889584" y="1293868"/>
          <a:ext cx="684603" cy="1641513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  <cdr:relSizeAnchor xmlns:cdr="http://schemas.openxmlformats.org/drawingml/2006/chartDrawing">
    <cdr:from>
      <cdr:x>0.10429</cdr:x>
      <cdr:y>0.2375</cdr:y>
    </cdr:from>
    <cdr:to>
      <cdr:x>0.39858</cdr:x>
      <cdr:y>0.43336</cdr:y>
    </cdr:to>
    <cdr:sp macro="" textlink="">
      <cdr:nvSpPr>
        <cdr:cNvPr id="8" name="爆炸 2 7"/>
        <cdr:cNvSpPr/>
      </cdr:nvSpPr>
      <cdr:spPr>
        <a:xfrm xmlns:a="http://schemas.openxmlformats.org/drawingml/2006/main">
          <a:off x="594755" y="640603"/>
          <a:ext cx="1678387" cy="528311"/>
        </a:xfrm>
        <a:prstGeom xmlns:a="http://schemas.openxmlformats.org/drawingml/2006/main" prst="irregularSeal2">
          <a:avLst/>
        </a:prstGeom>
        <a:solidFill xmlns:a="http://schemas.openxmlformats.org/drawingml/2006/main">
          <a:srgbClr val="00B05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TW" dirty="0" smtClean="0"/>
            <a:t>worst</a:t>
          </a:r>
          <a:endParaRPr lang="zh-TW" altLang="en-US" dirty="0"/>
        </a:p>
      </cdr:txBody>
    </cdr:sp>
  </cdr:relSizeAnchor>
  <cdr:relSizeAnchor xmlns:cdr="http://schemas.openxmlformats.org/drawingml/2006/chartDrawing">
    <cdr:from>
      <cdr:x>0.42451</cdr:x>
      <cdr:y>0.11304</cdr:y>
    </cdr:from>
    <cdr:to>
      <cdr:x>0.5557</cdr:x>
      <cdr:y>0.67586</cdr:y>
    </cdr:to>
    <cdr:sp macro="" textlink="">
      <cdr:nvSpPr>
        <cdr:cNvPr id="9" name="橢圓 8"/>
        <cdr:cNvSpPr/>
      </cdr:nvSpPr>
      <cdr:spPr>
        <a:xfrm xmlns:a="http://schemas.openxmlformats.org/drawingml/2006/main">
          <a:off x="2421022" y="300252"/>
          <a:ext cx="748160" cy="1494925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0.13265</cdr:x>
      <cdr:y>0.07496</cdr:y>
    </cdr:from>
    <cdr:to>
      <cdr:x>0.24647</cdr:x>
      <cdr:y>0.9603</cdr:y>
    </cdr:to>
    <cdr:sp macro="" textlink="">
      <cdr:nvSpPr>
        <cdr:cNvPr id="2" name="橢圓 1"/>
        <cdr:cNvSpPr/>
      </cdr:nvSpPr>
      <cdr:spPr>
        <a:xfrm xmlns:a="http://schemas.openxmlformats.org/drawingml/2006/main">
          <a:off x="797944" y="232270"/>
          <a:ext cx="684603" cy="274320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3AB4B-C002-4A57-A121-23696A289C89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D3B34-CB14-4D7B-A8C6-7E1367EB5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08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12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46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0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10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78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91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64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44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59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91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14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05CD7-4FAB-4D77-944A-0FC8E0CEA242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34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2306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強勢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股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vs.0050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強勢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股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台指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607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latin typeface="Book Antiqua" panose="02040602050305030304" pitchFamily="18" charset="0"/>
              </a:rPr>
              <a:t>Momentum investment strategy</a:t>
            </a:r>
          </a:p>
          <a:p>
            <a:r>
              <a:rPr lang="en-US" altLang="zh-TW" sz="4400" dirty="0" smtClean="0">
                <a:latin typeface="Book Antiqua" panose="02040602050305030304" pitchFamily="18" charset="0"/>
              </a:rPr>
              <a:t>Returns to buying winners and selling losers</a:t>
            </a:r>
            <a:endParaRPr lang="zh-TW" altLang="en-US" sz="4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54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強勢股篩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回測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期間 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: 2006/1~2018/5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對象 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所有上市櫃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個股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篩選方法為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層濾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網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    第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層 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過去一段期間表現最佳的前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50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檔個股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。分別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為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 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                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9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    第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層 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這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50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檔個股在接下來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個月表現最佳的前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檔個股、前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25</a:t>
            </a:r>
          </a:p>
          <a:p>
            <a:pPr marL="0" indent="0">
              <a:buNone/>
            </a:pP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                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個股，日均量大於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200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張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920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交易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策略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一、買進選出的前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檔個股，賣出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0050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，持有期間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~6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二、買進選出的前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個股，賣出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0050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，持有期間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~6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三、買進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選出的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個股，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賣出台指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，持有期間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~6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四、買進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選出的前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檔個股，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賣出台指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，持有期間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~6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費用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包含買賣股票的交易稅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0.3%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。不包含資金成本、借券成本、轉倉成本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64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2648159" y="2312021"/>
            <a:ext cx="9543841" cy="3123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買強勢股</a:t>
            </a:r>
            <a:r>
              <a:rPr lang="zh-TW" altLang="en-US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空</a:t>
            </a:r>
            <a:r>
              <a:rPr lang="en-US" altLang="zh-TW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0050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檔個股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檔個股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851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8364" y="209320"/>
            <a:ext cx="11135436" cy="561862"/>
          </a:xfrm>
        </p:spPr>
        <p:txBody>
          <a:bodyPr>
            <a:noAutofit/>
          </a:bodyPr>
          <a:lstStyle/>
          <a:p>
            <a:r>
              <a:rPr lang="zh-TW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股票，回測期間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2006/1~2018/5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，共約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130~144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個樣本</a:t>
            </a:r>
            <a:endParaRPr lang="zh-TW" altLang="en-US" sz="20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407676"/>
              </p:ext>
            </p:extLst>
          </p:nvPr>
        </p:nvGraphicFramePr>
        <p:xfrm>
          <a:off x="218364" y="859806"/>
          <a:ext cx="5609231" cy="28387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46161">
                  <a:extLst>
                    <a:ext uri="{9D8B030D-6E8A-4147-A177-3AD203B41FA5}">
                      <a16:colId xmlns:a16="http://schemas.microsoft.com/office/drawing/2014/main" val="3908055891"/>
                    </a:ext>
                  </a:extLst>
                </a:gridCol>
                <a:gridCol w="1867982">
                  <a:extLst>
                    <a:ext uri="{9D8B030D-6E8A-4147-A177-3AD203B41FA5}">
                      <a16:colId xmlns:a16="http://schemas.microsoft.com/office/drawing/2014/main" val="206535301"/>
                    </a:ext>
                  </a:extLst>
                </a:gridCol>
                <a:gridCol w="1447544">
                  <a:extLst>
                    <a:ext uri="{9D8B030D-6E8A-4147-A177-3AD203B41FA5}">
                      <a16:colId xmlns:a16="http://schemas.microsoft.com/office/drawing/2014/main" val="3145146282"/>
                    </a:ext>
                  </a:extLst>
                </a:gridCol>
                <a:gridCol w="1447544">
                  <a:extLst>
                    <a:ext uri="{9D8B030D-6E8A-4147-A177-3AD203B41FA5}">
                      <a16:colId xmlns:a16="http://schemas.microsoft.com/office/drawing/2014/main" val="3111837773"/>
                    </a:ext>
                  </a:extLst>
                </a:gridCol>
              </a:tblGrid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3mo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&gt;0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&lt;0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勝率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5729227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42%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1046079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4298029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8504096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6652510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9800555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098569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824514"/>
              </p:ext>
            </p:extLst>
          </p:nvPr>
        </p:nvGraphicFramePr>
        <p:xfrm>
          <a:off x="218365" y="3985003"/>
          <a:ext cx="5609230" cy="266145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59808">
                  <a:extLst>
                    <a:ext uri="{9D8B030D-6E8A-4147-A177-3AD203B41FA5}">
                      <a16:colId xmlns:a16="http://schemas.microsoft.com/office/drawing/2014/main" val="1888037183"/>
                    </a:ext>
                  </a:extLst>
                </a:gridCol>
                <a:gridCol w="1854336">
                  <a:extLst>
                    <a:ext uri="{9D8B030D-6E8A-4147-A177-3AD203B41FA5}">
                      <a16:colId xmlns:a16="http://schemas.microsoft.com/office/drawing/2014/main" val="2394711862"/>
                    </a:ext>
                  </a:extLst>
                </a:gridCol>
                <a:gridCol w="1447543">
                  <a:extLst>
                    <a:ext uri="{9D8B030D-6E8A-4147-A177-3AD203B41FA5}">
                      <a16:colId xmlns:a16="http://schemas.microsoft.com/office/drawing/2014/main" val="2184169689"/>
                    </a:ext>
                  </a:extLst>
                </a:gridCol>
                <a:gridCol w="1447543">
                  <a:extLst>
                    <a:ext uri="{9D8B030D-6E8A-4147-A177-3AD203B41FA5}">
                      <a16:colId xmlns:a16="http://schemas.microsoft.com/office/drawing/2014/main" val="1835597278"/>
                    </a:ext>
                  </a:extLst>
                </a:gridCol>
              </a:tblGrid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494321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13904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45%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5210616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3489847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52%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5185472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7339643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962639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18264"/>
              </p:ext>
            </p:extLst>
          </p:nvPr>
        </p:nvGraphicFramePr>
        <p:xfrm>
          <a:off x="6216649" y="859807"/>
          <a:ext cx="5711493" cy="28387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52891">
                  <a:extLst>
                    <a:ext uri="{9D8B030D-6E8A-4147-A177-3AD203B41FA5}">
                      <a16:colId xmlns:a16="http://schemas.microsoft.com/office/drawing/2014/main" val="2415816988"/>
                    </a:ext>
                  </a:extLst>
                </a:gridCol>
                <a:gridCol w="1910734">
                  <a:extLst>
                    <a:ext uri="{9D8B030D-6E8A-4147-A177-3AD203B41FA5}">
                      <a16:colId xmlns:a16="http://schemas.microsoft.com/office/drawing/2014/main" val="1951874993"/>
                    </a:ext>
                  </a:extLst>
                </a:gridCol>
                <a:gridCol w="1473934">
                  <a:extLst>
                    <a:ext uri="{9D8B030D-6E8A-4147-A177-3AD203B41FA5}">
                      <a16:colId xmlns:a16="http://schemas.microsoft.com/office/drawing/2014/main" val="723790218"/>
                    </a:ext>
                  </a:extLst>
                </a:gridCol>
                <a:gridCol w="1473934">
                  <a:extLst>
                    <a:ext uri="{9D8B030D-6E8A-4147-A177-3AD203B41FA5}">
                      <a16:colId xmlns:a16="http://schemas.microsoft.com/office/drawing/2014/main" val="776132826"/>
                    </a:ext>
                  </a:extLst>
                </a:gridCol>
              </a:tblGrid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6298176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657621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6186151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573146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3147282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1755839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52%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844729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33236"/>
              </p:ext>
            </p:extLst>
          </p:nvPr>
        </p:nvGraphicFramePr>
        <p:xfrm>
          <a:off x="6216649" y="3985002"/>
          <a:ext cx="5711494" cy="266145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52891">
                  <a:extLst>
                    <a:ext uri="{9D8B030D-6E8A-4147-A177-3AD203B41FA5}">
                      <a16:colId xmlns:a16="http://schemas.microsoft.com/office/drawing/2014/main" val="3086676789"/>
                    </a:ext>
                  </a:extLst>
                </a:gridCol>
                <a:gridCol w="1910735">
                  <a:extLst>
                    <a:ext uri="{9D8B030D-6E8A-4147-A177-3AD203B41FA5}">
                      <a16:colId xmlns:a16="http://schemas.microsoft.com/office/drawing/2014/main" val="3286496496"/>
                    </a:ext>
                  </a:extLst>
                </a:gridCol>
                <a:gridCol w="1473934">
                  <a:extLst>
                    <a:ext uri="{9D8B030D-6E8A-4147-A177-3AD203B41FA5}">
                      <a16:colId xmlns:a16="http://schemas.microsoft.com/office/drawing/2014/main" val="2328386466"/>
                    </a:ext>
                  </a:extLst>
                </a:gridCol>
                <a:gridCol w="1473934">
                  <a:extLst>
                    <a:ext uri="{9D8B030D-6E8A-4147-A177-3AD203B41FA5}">
                      <a16:colId xmlns:a16="http://schemas.microsoft.com/office/drawing/2014/main" val="3560455161"/>
                    </a:ext>
                  </a:extLst>
                </a:gridCol>
              </a:tblGrid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685609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42%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2812577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3660180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7584255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0059379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45%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9916940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754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16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339406"/>
              </p:ext>
            </p:extLst>
          </p:nvPr>
        </p:nvGraphicFramePr>
        <p:xfrm>
          <a:off x="212996" y="969485"/>
          <a:ext cx="5703062" cy="2819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6012346"/>
              </p:ext>
            </p:extLst>
          </p:nvPr>
        </p:nvGraphicFramePr>
        <p:xfrm>
          <a:off x="99152" y="3955054"/>
          <a:ext cx="5706737" cy="2820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25933"/>
              </p:ext>
            </p:extLst>
          </p:nvPr>
        </p:nvGraphicFramePr>
        <p:xfrm>
          <a:off x="6026227" y="969484"/>
          <a:ext cx="6015210" cy="2985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241553"/>
              </p:ext>
            </p:extLst>
          </p:nvPr>
        </p:nvGraphicFramePr>
        <p:xfrm>
          <a:off x="6026227" y="3955054"/>
          <a:ext cx="6015210" cy="2820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橢圓 8"/>
          <p:cNvSpPr/>
          <p:nvPr/>
        </p:nvSpPr>
        <p:spPr>
          <a:xfrm>
            <a:off x="8523382" y="1311924"/>
            <a:ext cx="796887" cy="18618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541743" y="4314941"/>
            <a:ext cx="778526" cy="11898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486139" y="4314941"/>
            <a:ext cx="683046" cy="22391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66119" y="1874243"/>
            <a:ext cx="684603" cy="16415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86079" y="4967688"/>
            <a:ext cx="684603" cy="16415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6" name="爆炸 2 15"/>
          <p:cNvSpPr/>
          <p:nvPr/>
        </p:nvSpPr>
        <p:spPr>
          <a:xfrm>
            <a:off x="2408102" y="2734933"/>
            <a:ext cx="1522165" cy="518709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best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73724" y="264405"/>
            <a:ext cx="1123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－</a:t>
            </a:r>
            <a:r>
              <a:rPr lang="en-US" altLang="zh-TW" sz="2000" dirty="0" smtClean="0"/>
              <a:t>25</a:t>
            </a:r>
            <a:r>
              <a:rPr lang="zh-TW" altLang="en-US" sz="2000" dirty="0" smtClean="0"/>
              <a:t>檔股票，以同一筆資金</a:t>
            </a:r>
            <a:r>
              <a:rPr lang="en-US" altLang="zh-TW" sz="2000" dirty="0" smtClean="0"/>
              <a:t>rolling</a:t>
            </a:r>
            <a:r>
              <a:rPr lang="zh-TW" altLang="en-US" sz="2000" dirty="0" smtClean="0"/>
              <a:t>，在持有期間到期後再繼續投資，並計算每次投資平均報酬</a:t>
            </a:r>
            <a:r>
              <a:rPr lang="zh-TW" altLang="en-US" sz="2000" dirty="0"/>
              <a:t>率</a:t>
            </a:r>
          </a:p>
        </p:txBody>
      </p:sp>
    </p:spTree>
    <p:extLst>
      <p:ext uri="{BB962C8B-B14F-4D97-AF65-F5344CB8AC3E}">
        <p14:creationId xmlns:p14="http://schemas.microsoft.com/office/powerpoint/2010/main" val="147719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小結一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個月所選出的投資組合平均表現最佳，持有期間不論長短皆為正報酬。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個月的表現次之，持有期間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3~6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個月皆為正報酬。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個月表現最差，持有期間不論長短皆為負報酬。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回測期間不論是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9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個月，持有期間一個月的平均表現是最差的，持有期間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個月的表現是最好的。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2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7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551</Words>
  <Application>Microsoft Office PowerPoint</Application>
  <PresentationFormat>寬螢幕</PresentationFormat>
  <Paragraphs>161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標楷體</vt:lpstr>
      <vt:lpstr>Arial</vt:lpstr>
      <vt:lpstr>Book Antiqua</vt:lpstr>
      <vt:lpstr>Calibri</vt:lpstr>
      <vt:lpstr>Calibri Light</vt:lpstr>
      <vt:lpstr>Office 佈景主題</vt:lpstr>
      <vt:lpstr> 強勢股 vs.0050 強勢股 vs.台指</vt:lpstr>
      <vt:lpstr>研究動機</vt:lpstr>
      <vt:lpstr>強勢股篩選方法</vt:lpstr>
      <vt:lpstr>交易策略</vt:lpstr>
      <vt:lpstr>PowerPoint 簡報</vt:lpstr>
      <vt:lpstr>－25檔股票，回測期間2006/1~2018/5，共約130~144個樣本</vt:lpstr>
      <vt:lpstr>PowerPoint 簡報</vt:lpstr>
      <vt:lpstr> 小結一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強勢股vs.0050</dc:title>
  <dc:creator>Windows 使用者</dc:creator>
  <cp:lastModifiedBy>Windows 使用者</cp:lastModifiedBy>
  <cp:revision>29</cp:revision>
  <dcterms:created xsi:type="dcterms:W3CDTF">2018-06-30T08:33:37Z</dcterms:created>
  <dcterms:modified xsi:type="dcterms:W3CDTF">2018-07-01T11:11:42Z</dcterms:modified>
</cp:coreProperties>
</file>